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84" r:id="rId1"/>
    <p:sldMasterId id="2147483696" r:id="rId2"/>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41EBC"/>
    <a:srgbClr val="26ECC6"/>
    <a:srgbClr val="F955F9"/>
    <a:srgbClr val="9A8778"/>
    <a:srgbClr val="32E929"/>
    <a:srgbClr val="A442D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87" d="100"/>
          <a:sy n="87" d="100"/>
        </p:scale>
        <p:origin x="149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415B921-3FE7-4F86-9430-3B2E9A1E3055}" type="datetimeFigureOut">
              <a:rPr lang="fa-IR" smtClean="0"/>
              <a:t>02/19/1442</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380E138F-56AD-439A-867D-1BC42B1EE64A}" type="slidenum">
              <a:rPr lang="fa-IR" smtClean="0"/>
              <a:t>‹#›</a:t>
            </a:fld>
            <a:endParaRPr lang="fa-IR"/>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15B921-3FE7-4F86-9430-3B2E9A1E3055}" type="datetimeFigureOut">
              <a:rPr lang="fa-IR" smtClean="0"/>
              <a:t>02/19/1442</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380E138F-56AD-439A-867D-1BC42B1EE64A}" type="slidenum">
              <a:rPr lang="fa-IR" smtClean="0"/>
              <a:t>‹#›</a:t>
            </a:fld>
            <a:endParaRPr lang="fa-I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15B921-3FE7-4F86-9430-3B2E9A1E3055}" type="datetimeFigureOut">
              <a:rPr lang="fa-IR" smtClean="0"/>
              <a:t>02/19/1442</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380E138F-56AD-439A-867D-1BC42B1EE64A}" type="slidenum">
              <a:rPr lang="fa-IR" smtClean="0"/>
              <a:t>‹#›</a:t>
            </a:fld>
            <a:endParaRPr lang="fa-I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350">
              <a:solidFill>
                <a:prstClr val="white"/>
              </a:solidFill>
            </a:endParaRPr>
          </a:p>
        </p:txBody>
      </p:sp>
      <p:sp>
        <p:nvSpPr>
          <p:cNvPr id="2" name="Title 1"/>
          <p:cNvSpPr>
            <a:spLocks noGrp="1"/>
          </p:cNvSpPr>
          <p:nvPr>
            <p:ph type="ctrTitle"/>
          </p:nvPr>
        </p:nvSpPr>
        <p:spPr>
          <a:xfrm>
            <a:off x="762000" y="3200400"/>
            <a:ext cx="7543800" cy="1524000"/>
          </a:xfrm>
        </p:spPr>
        <p:txBody>
          <a:bodyPr>
            <a:noAutofit/>
          </a:bodyPr>
          <a:lstStyle>
            <a:lvl1pP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100">
                <a:solidFill>
                  <a:schemeClr val="tx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720908E-EDD8-4F0C-A748-2F03CD57DAB4}" type="datetimeFigureOut">
              <a:rPr lang="en-US" smtClean="0">
                <a:solidFill>
                  <a:srgbClr val="303030">
                    <a:lumMod val="90000"/>
                    <a:lumOff val="10000"/>
                  </a:srgbClr>
                </a:solidFill>
              </a:rPr>
              <a:pPr/>
              <a:t>10/6/2020</a:t>
            </a:fld>
            <a:endParaRPr lang="en-US">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en-US">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B39C00AB-1844-4B04-BF64-CB7EFBECC475}" type="slidenum">
              <a:rPr lang="en-US" smtClean="0">
                <a:solidFill>
                  <a:prstClr val="black">
                    <a:lumMod val="85000"/>
                    <a:lumOff val="15000"/>
                  </a:prstClr>
                </a:solidFill>
              </a:rPr>
              <a:pPr/>
              <a:t>‹#›</a:t>
            </a:fld>
            <a:endParaRPr lang="en-US">
              <a:solidFill>
                <a:prstClr val="black">
                  <a:lumMod val="85000"/>
                  <a:lumOff val="15000"/>
                </a:prstClr>
              </a:solidFill>
            </a:endParaRPr>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350">
              <a:solidFill>
                <a:prstClr val="white"/>
              </a:solidFill>
            </a:endParaRPr>
          </a:p>
        </p:txBody>
      </p:sp>
    </p:spTree>
    <p:extLst>
      <p:ext uri="{BB962C8B-B14F-4D97-AF65-F5344CB8AC3E}">
        <p14:creationId xmlns:p14="http://schemas.microsoft.com/office/powerpoint/2010/main" val="38510397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20908E-EDD8-4F0C-A748-2F03CD57DAB4}" type="datetimeFigureOut">
              <a:rPr lang="en-US" smtClean="0">
                <a:solidFill>
                  <a:srgbClr val="303030">
                    <a:lumMod val="90000"/>
                    <a:lumOff val="10000"/>
                  </a:srgbClr>
                </a:solidFill>
              </a:rPr>
              <a:pPr/>
              <a:t>10/6/2020</a:t>
            </a:fld>
            <a:endParaRPr lang="en-US">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en-US">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B39C00AB-1844-4B04-BF64-CB7EFBECC475}"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37580953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350">
              <a:solidFill>
                <a:prstClr val="white"/>
              </a:solidFill>
            </a:endParaRPr>
          </a:p>
        </p:txBody>
      </p:sp>
      <p:sp>
        <p:nvSpPr>
          <p:cNvPr id="2" name="Title 1"/>
          <p:cNvSpPr>
            <a:spLocks noGrp="1"/>
          </p:cNvSpPr>
          <p:nvPr>
            <p:ph type="title"/>
          </p:nvPr>
        </p:nvSpPr>
        <p:spPr>
          <a:xfrm>
            <a:off x="762000" y="3276600"/>
            <a:ext cx="7543800" cy="1676400"/>
          </a:xfrm>
        </p:spPr>
        <p:txBody>
          <a:bodyPr anchor="b" anchorCtr="0"/>
          <a:lstStyle>
            <a:lvl1pPr algn="l">
              <a:defRPr sz="405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100">
                <a:solidFill>
                  <a:schemeClr val="tx2"/>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20908E-EDD8-4F0C-A748-2F03CD57DAB4}" type="datetimeFigureOut">
              <a:rPr lang="en-US" smtClean="0">
                <a:solidFill>
                  <a:srgbClr val="303030">
                    <a:lumMod val="90000"/>
                    <a:lumOff val="10000"/>
                  </a:srgbClr>
                </a:solidFill>
              </a:rPr>
              <a:pPr/>
              <a:t>10/6/2020</a:t>
            </a:fld>
            <a:endParaRPr lang="en-US">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en-US">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B39C00AB-1844-4B04-BF64-CB7EFBECC475}" type="slidenum">
              <a:rPr lang="en-US" smtClean="0">
                <a:solidFill>
                  <a:prstClr val="black">
                    <a:lumMod val="85000"/>
                    <a:lumOff val="15000"/>
                  </a:prstClr>
                </a:solidFill>
              </a:rPr>
              <a:pPr/>
              <a:t>‹#›</a:t>
            </a:fld>
            <a:endParaRPr lang="en-US">
              <a:solidFill>
                <a:prstClr val="black">
                  <a:lumMod val="85000"/>
                  <a:lumOff val="15000"/>
                </a:prstClr>
              </a:solidFill>
            </a:endParaRPr>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350">
              <a:solidFill>
                <a:prstClr val="white"/>
              </a:solidFill>
            </a:endParaRPr>
          </a:p>
        </p:txBody>
      </p:sp>
    </p:spTree>
    <p:extLst>
      <p:ext uri="{BB962C8B-B14F-4D97-AF65-F5344CB8AC3E}">
        <p14:creationId xmlns:p14="http://schemas.microsoft.com/office/powerpoint/2010/main" val="37732163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609601"/>
            <a:ext cx="3657600" cy="376732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720908E-EDD8-4F0C-A748-2F03CD57DAB4}" type="datetimeFigureOut">
              <a:rPr lang="en-US" smtClean="0">
                <a:solidFill>
                  <a:srgbClr val="303030">
                    <a:lumMod val="90000"/>
                    <a:lumOff val="10000"/>
                  </a:srgbClr>
                </a:solidFill>
              </a:rPr>
              <a:pPr/>
              <a:t>10/6/2020</a:t>
            </a:fld>
            <a:endParaRPr lang="en-US">
              <a:solidFill>
                <a:srgbClr val="303030">
                  <a:lumMod val="90000"/>
                  <a:lumOff val="10000"/>
                </a:srgbClr>
              </a:solidFill>
            </a:endParaRPr>
          </a:p>
        </p:txBody>
      </p:sp>
      <p:sp>
        <p:nvSpPr>
          <p:cNvPr id="6" name="Footer Placeholder 5"/>
          <p:cNvSpPr>
            <a:spLocks noGrp="1"/>
          </p:cNvSpPr>
          <p:nvPr>
            <p:ph type="ftr" sz="quarter" idx="11"/>
          </p:nvPr>
        </p:nvSpPr>
        <p:spPr/>
        <p:txBody>
          <a:bodyPr/>
          <a:lstStyle/>
          <a:p>
            <a:endParaRPr lang="en-US">
              <a:solidFill>
                <a:srgbClr val="303030">
                  <a:lumMod val="90000"/>
                  <a:lumOff val="10000"/>
                </a:srgbClr>
              </a:solidFill>
            </a:endParaRPr>
          </a:p>
        </p:txBody>
      </p:sp>
      <p:sp>
        <p:nvSpPr>
          <p:cNvPr id="7" name="Slide Number Placeholder 6"/>
          <p:cNvSpPr>
            <a:spLocks noGrp="1"/>
          </p:cNvSpPr>
          <p:nvPr>
            <p:ph type="sldNum" sz="quarter" idx="12"/>
          </p:nvPr>
        </p:nvSpPr>
        <p:spPr/>
        <p:txBody>
          <a:bodyPr/>
          <a:lstStyle/>
          <a:p>
            <a:fld id="{B39C00AB-1844-4B04-BF64-CB7EFBECC475}"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40816075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100" b="0">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100" b="0">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720908E-EDD8-4F0C-A748-2F03CD57DAB4}" type="datetimeFigureOut">
              <a:rPr lang="en-US" smtClean="0">
                <a:solidFill>
                  <a:srgbClr val="303030">
                    <a:lumMod val="90000"/>
                    <a:lumOff val="10000"/>
                  </a:srgbClr>
                </a:solidFill>
              </a:rPr>
              <a:pPr/>
              <a:t>10/6/2020</a:t>
            </a:fld>
            <a:endParaRPr lang="en-US">
              <a:solidFill>
                <a:srgbClr val="303030">
                  <a:lumMod val="90000"/>
                  <a:lumOff val="10000"/>
                </a:srgbClr>
              </a:solidFill>
            </a:endParaRPr>
          </a:p>
        </p:txBody>
      </p:sp>
      <p:sp>
        <p:nvSpPr>
          <p:cNvPr id="8" name="Footer Placeholder 7"/>
          <p:cNvSpPr>
            <a:spLocks noGrp="1"/>
          </p:cNvSpPr>
          <p:nvPr>
            <p:ph type="ftr" sz="quarter" idx="11"/>
          </p:nvPr>
        </p:nvSpPr>
        <p:spPr/>
        <p:txBody>
          <a:bodyPr/>
          <a:lstStyle/>
          <a:p>
            <a:endParaRPr lang="en-US">
              <a:solidFill>
                <a:srgbClr val="303030">
                  <a:lumMod val="90000"/>
                  <a:lumOff val="10000"/>
                </a:srgbClr>
              </a:solidFill>
            </a:endParaRPr>
          </a:p>
        </p:txBody>
      </p:sp>
      <p:sp>
        <p:nvSpPr>
          <p:cNvPr id="9" name="Slide Number Placeholder 8"/>
          <p:cNvSpPr>
            <a:spLocks noGrp="1"/>
          </p:cNvSpPr>
          <p:nvPr>
            <p:ph type="sldNum" sz="quarter" idx="12"/>
          </p:nvPr>
        </p:nvSpPr>
        <p:spPr/>
        <p:txBody>
          <a:bodyPr/>
          <a:lstStyle/>
          <a:p>
            <a:fld id="{B39C00AB-1844-4B04-BF64-CB7EFBECC475}" type="slidenum">
              <a:rPr lang="en-US" smtClean="0">
                <a:solidFill>
                  <a:prstClr val="black">
                    <a:lumMod val="85000"/>
                    <a:lumOff val="15000"/>
                  </a:prstClr>
                </a:solidFill>
              </a:rPr>
              <a:pPr/>
              <a:t>‹#›</a:t>
            </a:fld>
            <a:endParaRPr lang="en-US">
              <a:solidFill>
                <a:prstClr val="black">
                  <a:lumMod val="85000"/>
                  <a:lumOff val="15000"/>
                </a:prstClr>
              </a:solidFill>
            </a:endParaRPr>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87712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720908E-EDD8-4F0C-A748-2F03CD57DAB4}" type="datetimeFigureOut">
              <a:rPr lang="en-US" smtClean="0">
                <a:solidFill>
                  <a:srgbClr val="303030">
                    <a:lumMod val="90000"/>
                    <a:lumOff val="10000"/>
                  </a:srgbClr>
                </a:solidFill>
              </a:rPr>
              <a:pPr/>
              <a:t>10/6/2020</a:t>
            </a:fld>
            <a:endParaRPr lang="en-US">
              <a:solidFill>
                <a:srgbClr val="303030">
                  <a:lumMod val="90000"/>
                  <a:lumOff val="10000"/>
                </a:srgbClr>
              </a:solidFill>
            </a:endParaRPr>
          </a:p>
        </p:txBody>
      </p:sp>
      <p:sp>
        <p:nvSpPr>
          <p:cNvPr id="4" name="Footer Placeholder 3"/>
          <p:cNvSpPr>
            <a:spLocks noGrp="1"/>
          </p:cNvSpPr>
          <p:nvPr>
            <p:ph type="ftr" sz="quarter" idx="11"/>
          </p:nvPr>
        </p:nvSpPr>
        <p:spPr/>
        <p:txBody>
          <a:bodyPr/>
          <a:lstStyle/>
          <a:p>
            <a:endParaRPr lang="en-US">
              <a:solidFill>
                <a:srgbClr val="303030">
                  <a:lumMod val="90000"/>
                  <a:lumOff val="10000"/>
                </a:srgbClr>
              </a:solidFill>
            </a:endParaRPr>
          </a:p>
        </p:txBody>
      </p:sp>
      <p:sp>
        <p:nvSpPr>
          <p:cNvPr id="5" name="Slide Number Placeholder 4"/>
          <p:cNvSpPr>
            <a:spLocks noGrp="1"/>
          </p:cNvSpPr>
          <p:nvPr>
            <p:ph type="sldNum" sz="quarter" idx="12"/>
          </p:nvPr>
        </p:nvSpPr>
        <p:spPr/>
        <p:txBody>
          <a:bodyPr/>
          <a:lstStyle/>
          <a:p>
            <a:fld id="{B39C00AB-1844-4B04-BF64-CB7EFBECC475}"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31744558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20908E-EDD8-4F0C-A748-2F03CD57DAB4}" type="datetimeFigureOut">
              <a:rPr lang="en-US" smtClean="0">
                <a:solidFill>
                  <a:srgbClr val="303030">
                    <a:lumMod val="90000"/>
                    <a:lumOff val="10000"/>
                  </a:srgbClr>
                </a:solidFill>
              </a:rPr>
              <a:pPr/>
              <a:t>10/6/2020</a:t>
            </a:fld>
            <a:endParaRPr lang="en-US">
              <a:solidFill>
                <a:srgbClr val="303030">
                  <a:lumMod val="90000"/>
                  <a:lumOff val="10000"/>
                </a:srgbClr>
              </a:solidFill>
            </a:endParaRPr>
          </a:p>
        </p:txBody>
      </p:sp>
      <p:sp>
        <p:nvSpPr>
          <p:cNvPr id="3" name="Footer Placeholder 2"/>
          <p:cNvSpPr>
            <a:spLocks noGrp="1"/>
          </p:cNvSpPr>
          <p:nvPr>
            <p:ph type="ftr" sz="quarter" idx="11"/>
          </p:nvPr>
        </p:nvSpPr>
        <p:spPr/>
        <p:txBody>
          <a:bodyPr/>
          <a:lstStyle/>
          <a:p>
            <a:endParaRPr lang="en-US">
              <a:solidFill>
                <a:srgbClr val="303030">
                  <a:lumMod val="90000"/>
                  <a:lumOff val="10000"/>
                </a:srgbClr>
              </a:solidFill>
            </a:endParaRPr>
          </a:p>
        </p:txBody>
      </p:sp>
      <p:sp>
        <p:nvSpPr>
          <p:cNvPr id="4" name="Slide Number Placeholder 3"/>
          <p:cNvSpPr>
            <a:spLocks noGrp="1"/>
          </p:cNvSpPr>
          <p:nvPr>
            <p:ph type="sldNum" sz="quarter" idx="12"/>
          </p:nvPr>
        </p:nvSpPr>
        <p:spPr/>
        <p:txBody>
          <a:bodyPr/>
          <a:lstStyle/>
          <a:p>
            <a:fld id="{B39C00AB-1844-4B04-BF64-CB7EFBECC475}"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24884206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4050" b="0"/>
            </a:lvl1pPr>
          </a:lstStyle>
          <a:p>
            <a:r>
              <a:rPr lang="en-US" smtClean="0"/>
              <a:t>Click to edit Master title style</a:t>
            </a:r>
            <a:endParaRPr lang="en-US"/>
          </a:p>
        </p:txBody>
      </p:sp>
      <p:sp>
        <p:nvSpPr>
          <p:cNvPr id="3" name="Content Placeholder 2"/>
          <p:cNvSpPr>
            <a:spLocks noGrp="1"/>
          </p:cNvSpPr>
          <p:nvPr>
            <p:ph idx="1"/>
          </p:nvPr>
        </p:nvSpPr>
        <p:spPr>
          <a:xfrm>
            <a:off x="3710866" y="457202"/>
            <a:ext cx="4594934" cy="4114799"/>
          </a:xfrm>
        </p:spPr>
        <p:txBody>
          <a:bodyPr/>
          <a:lstStyle>
            <a:lvl1pPr>
              <a:defRPr sz="1800"/>
            </a:lvl1pPr>
            <a:lvl2pPr>
              <a:defRPr sz="1650"/>
            </a:lvl2pPr>
            <a:lvl3pPr>
              <a:defRPr sz="1500"/>
            </a:lvl3pPr>
            <a:lvl4pPr>
              <a:defRPr sz="1350"/>
            </a:lvl4pPr>
            <a:lvl5pPr>
              <a:defRPr sz="135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2" y="457200"/>
            <a:ext cx="2673657" cy="4114800"/>
          </a:xfrm>
        </p:spPr>
        <p:txBody>
          <a:bodyPr>
            <a:normAutofit/>
          </a:bodyPr>
          <a:lstStyle>
            <a:lvl1pPr marL="0" indent="0">
              <a:buNone/>
              <a:defRPr sz="1575">
                <a:solidFill>
                  <a:schemeClr val="tx2"/>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20908E-EDD8-4F0C-A748-2F03CD57DAB4}" type="datetimeFigureOut">
              <a:rPr lang="en-US" smtClean="0">
                <a:solidFill>
                  <a:srgbClr val="303030">
                    <a:lumMod val="90000"/>
                    <a:lumOff val="10000"/>
                  </a:srgbClr>
                </a:solidFill>
              </a:rPr>
              <a:pPr/>
              <a:t>10/6/2020</a:t>
            </a:fld>
            <a:endParaRPr lang="en-US">
              <a:solidFill>
                <a:srgbClr val="303030">
                  <a:lumMod val="90000"/>
                  <a:lumOff val="10000"/>
                </a:srgbClr>
              </a:solidFill>
            </a:endParaRPr>
          </a:p>
        </p:txBody>
      </p:sp>
      <p:sp>
        <p:nvSpPr>
          <p:cNvPr id="6" name="Footer Placeholder 5"/>
          <p:cNvSpPr>
            <a:spLocks noGrp="1"/>
          </p:cNvSpPr>
          <p:nvPr>
            <p:ph type="ftr" sz="quarter" idx="11"/>
          </p:nvPr>
        </p:nvSpPr>
        <p:spPr/>
        <p:txBody>
          <a:bodyPr/>
          <a:lstStyle/>
          <a:p>
            <a:endParaRPr lang="en-US">
              <a:solidFill>
                <a:srgbClr val="303030">
                  <a:lumMod val="90000"/>
                  <a:lumOff val="10000"/>
                </a:srgbClr>
              </a:solidFill>
            </a:endParaRPr>
          </a:p>
        </p:txBody>
      </p:sp>
      <p:sp>
        <p:nvSpPr>
          <p:cNvPr id="7" name="Slide Number Placeholder 6"/>
          <p:cNvSpPr>
            <a:spLocks noGrp="1"/>
          </p:cNvSpPr>
          <p:nvPr>
            <p:ph type="sldNum" sz="quarter" idx="12"/>
          </p:nvPr>
        </p:nvSpPr>
        <p:spPr/>
        <p:txBody>
          <a:bodyPr/>
          <a:lstStyle/>
          <a:p>
            <a:fld id="{B39C00AB-1844-4B04-BF64-CB7EFBECC475}" type="slidenum">
              <a:rPr lang="en-US" smtClean="0">
                <a:solidFill>
                  <a:prstClr val="black">
                    <a:lumMod val="85000"/>
                    <a:lumOff val="15000"/>
                  </a:prstClr>
                </a:solidFill>
              </a:rPr>
              <a:pPr/>
              <a:t>‹#›</a:t>
            </a:fld>
            <a:endParaRPr lang="en-US">
              <a:solidFill>
                <a:prstClr val="black">
                  <a:lumMod val="85000"/>
                  <a:lumOff val="15000"/>
                </a:prstClr>
              </a:solidFill>
            </a:endParaRPr>
          </a:p>
        </p:txBody>
      </p:sp>
      <p:cxnSp>
        <p:nvCxnSpPr>
          <p:cNvPr id="10" name="Straight Connector 9"/>
          <p:cNvCxnSpPr/>
          <p:nvPr/>
        </p:nvCxnSpPr>
        <p:spPr>
          <a:xfrm rot="5400000">
            <a:off x="1677194" y="2514601"/>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1034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15B921-3FE7-4F86-9430-3B2E9A1E3055}" type="datetimeFigureOut">
              <a:rPr lang="fa-IR" smtClean="0"/>
              <a:t>02/19/1442</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380E138F-56AD-439A-867D-1BC42B1EE64A}" type="slidenum">
              <a:rPr lang="fa-IR" smtClean="0"/>
              <a:t>‹#›</a:t>
            </a:fld>
            <a:endParaRPr lang="fa-I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4050" b="0"/>
            </a:lvl1pPr>
          </a:lstStyle>
          <a:p>
            <a:r>
              <a:rPr lang="en-US" smtClean="0"/>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20908E-EDD8-4F0C-A748-2F03CD57DAB4}" type="datetimeFigureOut">
              <a:rPr lang="en-US" smtClean="0">
                <a:solidFill>
                  <a:srgbClr val="303030">
                    <a:lumMod val="90000"/>
                    <a:lumOff val="10000"/>
                  </a:srgbClr>
                </a:solidFill>
              </a:rPr>
              <a:pPr/>
              <a:t>10/6/2020</a:t>
            </a:fld>
            <a:endParaRPr lang="en-US">
              <a:solidFill>
                <a:srgbClr val="303030">
                  <a:lumMod val="90000"/>
                  <a:lumOff val="10000"/>
                </a:srgbClr>
              </a:solidFill>
            </a:endParaRPr>
          </a:p>
        </p:txBody>
      </p:sp>
      <p:sp>
        <p:nvSpPr>
          <p:cNvPr id="6" name="Footer Placeholder 5"/>
          <p:cNvSpPr>
            <a:spLocks noGrp="1"/>
          </p:cNvSpPr>
          <p:nvPr>
            <p:ph type="ftr" sz="quarter" idx="11"/>
          </p:nvPr>
        </p:nvSpPr>
        <p:spPr/>
        <p:txBody>
          <a:bodyPr/>
          <a:lstStyle/>
          <a:p>
            <a:endParaRPr lang="en-US">
              <a:solidFill>
                <a:srgbClr val="303030">
                  <a:lumMod val="90000"/>
                  <a:lumOff val="10000"/>
                </a:srgbClr>
              </a:solidFill>
            </a:endParaRPr>
          </a:p>
        </p:txBody>
      </p:sp>
      <p:sp>
        <p:nvSpPr>
          <p:cNvPr id="7" name="Slide Number Placeholder 6"/>
          <p:cNvSpPr>
            <a:spLocks noGrp="1"/>
          </p:cNvSpPr>
          <p:nvPr>
            <p:ph type="sldNum" sz="quarter" idx="12"/>
          </p:nvPr>
        </p:nvSpPr>
        <p:spPr/>
        <p:txBody>
          <a:bodyPr/>
          <a:lstStyle/>
          <a:p>
            <a:fld id="{B39C00AB-1844-4B04-BF64-CB7EFBECC475}"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38631790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20908E-EDD8-4F0C-A748-2F03CD57DAB4}" type="datetimeFigureOut">
              <a:rPr lang="en-US" smtClean="0">
                <a:solidFill>
                  <a:srgbClr val="303030">
                    <a:lumMod val="90000"/>
                    <a:lumOff val="10000"/>
                  </a:srgbClr>
                </a:solidFill>
              </a:rPr>
              <a:pPr/>
              <a:t>10/6/2020</a:t>
            </a:fld>
            <a:endParaRPr lang="en-US">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en-US">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B39C00AB-1844-4B04-BF64-CB7EFBECC475}"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6371362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3"/>
            <a:ext cx="1828800" cy="54101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20908E-EDD8-4F0C-A748-2F03CD57DAB4}" type="datetimeFigureOut">
              <a:rPr lang="en-US" smtClean="0">
                <a:solidFill>
                  <a:srgbClr val="303030">
                    <a:lumMod val="90000"/>
                    <a:lumOff val="10000"/>
                  </a:srgbClr>
                </a:solidFill>
              </a:rPr>
              <a:pPr/>
              <a:t>10/6/2020</a:t>
            </a:fld>
            <a:endParaRPr lang="en-US">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en-US">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B39C00AB-1844-4B04-BF64-CB7EFBECC475}"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958333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15B921-3FE7-4F86-9430-3B2E9A1E3055}" type="datetimeFigureOut">
              <a:rPr lang="fa-IR" smtClean="0"/>
              <a:t>02/19/1442</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380E138F-56AD-439A-867D-1BC42B1EE64A}" type="slidenum">
              <a:rPr lang="fa-IR" smtClean="0"/>
              <a:t>‹#›</a:t>
            </a:fld>
            <a:endParaRPr lang="fa-IR"/>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415B921-3FE7-4F86-9430-3B2E9A1E3055}" type="datetimeFigureOut">
              <a:rPr lang="fa-IR" smtClean="0"/>
              <a:t>02/19/1442</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380E138F-56AD-439A-867D-1BC42B1EE64A}" type="slidenum">
              <a:rPr lang="fa-IR" smtClean="0"/>
              <a:t>‹#›</a:t>
            </a:fld>
            <a:endParaRPr lang="fa-I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415B921-3FE7-4F86-9430-3B2E9A1E3055}" type="datetimeFigureOut">
              <a:rPr lang="fa-IR" smtClean="0"/>
              <a:t>02/19/1442</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380E138F-56AD-439A-867D-1BC42B1EE64A}" type="slidenum">
              <a:rPr lang="fa-IR" smtClean="0"/>
              <a:t>‹#›</a:t>
            </a:fld>
            <a:endParaRPr lang="fa-IR"/>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415B921-3FE7-4F86-9430-3B2E9A1E3055}" type="datetimeFigureOut">
              <a:rPr lang="fa-IR" smtClean="0"/>
              <a:t>02/19/1442</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380E138F-56AD-439A-867D-1BC42B1EE64A}" type="slidenum">
              <a:rPr lang="fa-IR" smtClean="0"/>
              <a:t>‹#›</a:t>
            </a:fld>
            <a:endParaRPr lang="fa-I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15B921-3FE7-4F86-9430-3B2E9A1E3055}" type="datetimeFigureOut">
              <a:rPr lang="fa-IR" smtClean="0"/>
              <a:t>02/19/1442</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380E138F-56AD-439A-867D-1BC42B1EE64A}" type="slidenum">
              <a:rPr lang="fa-IR" smtClean="0"/>
              <a:t>‹#›</a:t>
            </a:fld>
            <a:endParaRPr lang="fa-I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15B921-3FE7-4F86-9430-3B2E9A1E3055}" type="datetimeFigureOut">
              <a:rPr lang="fa-IR" smtClean="0"/>
              <a:t>02/19/1442</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380E138F-56AD-439A-867D-1BC42B1EE64A}" type="slidenum">
              <a:rPr lang="fa-IR" smtClean="0"/>
              <a:t>‹#›</a:t>
            </a:fld>
            <a:endParaRPr lang="fa-IR"/>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15B921-3FE7-4F86-9430-3B2E9A1E3055}" type="datetimeFigureOut">
              <a:rPr lang="fa-IR" smtClean="0"/>
              <a:t>02/19/1442</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380E138F-56AD-439A-867D-1BC42B1EE64A}" type="slidenum">
              <a:rPr lang="fa-IR" smtClean="0"/>
              <a:t>‹#›</a:t>
            </a:fld>
            <a:endParaRPr lang="fa-I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F415B921-3FE7-4F86-9430-3B2E9A1E3055}" type="datetimeFigureOut">
              <a:rPr lang="fa-IR" smtClean="0"/>
              <a:t>02/19/1442</a:t>
            </a:fld>
            <a:endParaRPr lang="fa-IR"/>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fa-IR"/>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380E138F-56AD-439A-867D-1BC42B1EE64A}" type="slidenum">
              <a:rPr lang="fa-IR" smtClean="0"/>
              <a:t>‹#›</a:t>
            </a:fld>
            <a:endParaRPr lang="fa-IR"/>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1" eaLnBrk="1" latinLnBrk="0" hangingPunct="1">
        <a:spcBef>
          <a:spcPct val="0"/>
        </a:spcBef>
        <a:buNone/>
        <a:defRPr sz="5400" kern="1200">
          <a:solidFill>
            <a:schemeClr val="tx1">
              <a:lumMod val="85000"/>
              <a:lumOff val="1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74320" indent="-274320" algn="r" defTabSz="914400" rtl="1"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r" defTabSz="914400" rtl="1"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r" defTabSz="914400" rtl="1"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r" defTabSz="914400" rtl="1"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r" defTabSz="914400" rtl="1"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r" defTabSz="914400" rtl="1"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r" defTabSz="914400" rtl="1"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r" defTabSz="914400" rtl="1"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r" defTabSz="914400" rtl="1"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48400" y="6208778"/>
            <a:ext cx="2133600" cy="365125"/>
          </a:xfrm>
          <a:prstGeom prst="rect">
            <a:avLst/>
          </a:prstGeom>
        </p:spPr>
        <p:txBody>
          <a:bodyPr vert="horz" lIns="91440" tIns="45720" rIns="91440" bIns="45720" rtlCol="0" anchor="ctr"/>
          <a:lstStyle>
            <a:lvl1pPr algn="r">
              <a:defRPr sz="900" b="1">
                <a:solidFill>
                  <a:schemeClr val="tx2">
                    <a:lumMod val="90000"/>
                    <a:lumOff val="10000"/>
                  </a:schemeClr>
                </a:solidFill>
                <a:latin typeface="+mn-lt"/>
              </a:defRPr>
            </a:lvl1pPr>
          </a:lstStyle>
          <a:p>
            <a:pPr rtl="0"/>
            <a:fld id="{7720908E-EDD8-4F0C-A748-2F03CD57DAB4}" type="datetimeFigureOut">
              <a:rPr lang="en-US" smtClean="0">
                <a:solidFill>
                  <a:srgbClr val="303030">
                    <a:lumMod val="90000"/>
                    <a:lumOff val="10000"/>
                  </a:srgbClr>
                </a:solidFill>
              </a:rPr>
              <a:pPr rtl="0"/>
              <a:t>10/6/2020</a:t>
            </a:fld>
            <a:endParaRPr lang="en-US">
              <a:solidFill>
                <a:srgbClr val="303030">
                  <a:lumMod val="90000"/>
                  <a:lumOff val="10000"/>
                </a:srgbClr>
              </a:solidFill>
            </a:endParaRPr>
          </a:p>
        </p:txBody>
      </p:sp>
      <p:sp>
        <p:nvSpPr>
          <p:cNvPr id="5" name="Footer Placeholder 4"/>
          <p:cNvSpPr>
            <a:spLocks noGrp="1"/>
          </p:cNvSpPr>
          <p:nvPr>
            <p:ph type="ftr" sz="quarter" idx="3"/>
          </p:nvPr>
        </p:nvSpPr>
        <p:spPr>
          <a:xfrm>
            <a:off x="761999" y="6208778"/>
            <a:ext cx="4873869" cy="365125"/>
          </a:xfrm>
          <a:prstGeom prst="rect">
            <a:avLst/>
          </a:prstGeom>
        </p:spPr>
        <p:txBody>
          <a:bodyPr vert="horz" lIns="91440" tIns="45720" rIns="91440" bIns="45720" rtlCol="0" anchor="ctr"/>
          <a:lstStyle>
            <a:lvl1pPr algn="l">
              <a:defRPr sz="900" b="1">
                <a:solidFill>
                  <a:schemeClr val="tx2">
                    <a:lumMod val="90000"/>
                    <a:lumOff val="10000"/>
                  </a:schemeClr>
                </a:solidFill>
              </a:defRPr>
            </a:lvl1pPr>
          </a:lstStyle>
          <a:p>
            <a:pPr rtl="0"/>
            <a:endParaRPr lang="en-US">
              <a:solidFill>
                <a:srgbClr val="303030">
                  <a:lumMod val="90000"/>
                  <a:lumOff val="10000"/>
                </a:srgbClr>
              </a:solidFill>
            </a:endParaRPr>
          </a:p>
        </p:txBody>
      </p:sp>
      <p:sp>
        <p:nvSpPr>
          <p:cNvPr id="6" name="Slide Number Placeholder 5"/>
          <p:cNvSpPr>
            <a:spLocks noGrp="1"/>
          </p:cNvSpPr>
          <p:nvPr>
            <p:ph type="sldNum" sz="quarter" idx="4"/>
          </p:nvPr>
        </p:nvSpPr>
        <p:spPr>
          <a:xfrm>
            <a:off x="7620000" y="5687570"/>
            <a:ext cx="762000" cy="365125"/>
          </a:xfrm>
          <a:prstGeom prst="rect">
            <a:avLst/>
          </a:prstGeom>
        </p:spPr>
        <p:txBody>
          <a:bodyPr vert="horz" lIns="91440" tIns="45720" rIns="91440" bIns="45720" rtlCol="0" anchor="ctr"/>
          <a:lstStyle>
            <a:lvl1pPr algn="r">
              <a:defRPr sz="1800">
                <a:solidFill>
                  <a:schemeClr val="tx1">
                    <a:lumMod val="85000"/>
                    <a:lumOff val="15000"/>
                  </a:schemeClr>
                </a:solidFill>
                <a:latin typeface="+mj-lt"/>
              </a:defRPr>
            </a:lvl1pPr>
          </a:lstStyle>
          <a:p>
            <a:pPr rtl="0"/>
            <a:fld id="{B39C00AB-1844-4B04-BF64-CB7EFBECC475}" type="slidenum">
              <a:rPr lang="en-US" smtClean="0">
                <a:solidFill>
                  <a:prstClr val="black">
                    <a:lumMod val="85000"/>
                    <a:lumOff val="15000"/>
                  </a:prstClr>
                </a:solidFill>
              </a:rPr>
              <a:pPr rtl="0"/>
              <a:t>‹#›</a:t>
            </a:fld>
            <a:endParaRPr lang="en-US">
              <a:solidFill>
                <a:prstClr val="black">
                  <a:lumMod val="85000"/>
                  <a:lumOff val="15000"/>
                </a:prstClr>
              </a:solidFill>
            </a:endParaRPr>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350">
              <a:solidFill>
                <a:prstClr val="white"/>
              </a:solidFill>
            </a:endParaRPr>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350">
              <a:solidFill>
                <a:prstClr val="white"/>
              </a:solidFill>
            </a:endParaRPr>
          </a:p>
        </p:txBody>
      </p:sp>
    </p:spTree>
    <p:extLst>
      <p:ext uri="{BB962C8B-B14F-4D97-AF65-F5344CB8AC3E}">
        <p14:creationId xmlns:p14="http://schemas.microsoft.com/office/powerpoint/2010/main" val="20685443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685800" rtl="1" eaLnBrk="1" latinLnBrk="0" hangingPunct="1">
        <a:spcBef>
          <a:spcPct val="0"/>
        </a:spcBef>
        <a:buNone/>
        <a:defRPr sz="4050" kern="1200">
          <a:solidFill>
            <a:schemeClr val="tx1">
              <a:lumMod val="85000"/>
              <a:lumOff val="1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05740" indent="-205740" algn="r" defTabSz="685800" rtl="1"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1pPr>
      <a:lvl2pPr marL="445770" indent="-205740" algn="r" defTabSz="685800" rtl="1" eaLnBrk="1" latinLnBrk="0" hangingPunct="1">
        <a:spcBef>
          <a:spcPct val="20000"/>
        </a:spcBef>
        <a:buClr>
          <a:schemeClr val="accent1"/>
        </a:buClr>
        <a:buFont typeface="Arial" pitchFamily="34" charset="0"/>
        <a:buChar char="•"/>
        <a:defRPr sz="1650" kern="1200">
          <a:solidFill>
            <a:schemeClr val="tx2"/>
          </a:solidFill>
          <a:latin typeface="+mn-lt"/>
          <a:ea typeface="+mn-ea"/>
          <a:cs typeface="+mn-cs"/>
        </a:defRPr>
      </a:lvl2pPr>
      <a:lvl3pPr marL="651510" indent="-171450" algn="r" defTabSz="685800" rtl="1" eaLnBrk="1" latinLnBrk="0" hangingPunct="1">
        <a:spcBef>
          <a:spcPct val="20000"/>
        </a:spcBef>
        <a:buClr>
          <a:schemeClr val="accent1"/>
        </a:buClr>
        <a:buFont typeface="Arial" pitchFamily="34" charset="0"/>
        <a:buChar char="•"/>
        <a:defRPr sz="1500" kern="1200">
          <a:solidFill>
            <a:schemeClr val="tx2"/>
          </a:solidFill>
          <a:latin typeface="+mn-lt"/>
          <a:ea typeface="+mn-ea"/>
          <a:cs typeface="+mn-cs"/>
        </a:defRPr>
      </a:lvl3pPr>
      <a:lvl4pPr marL="857250" indent="-171450" algn="r" defTabSz="685800" rtl="1" eaLnBrk="1" latinLnBrk="0" hangingPunct="1">
        <a:spcBef>
          <a:spcPct val="20000"/>
        </a:spcBef>
        <a:buClr>
          <a:schemeClr val="accent1"/>
        </a:buClr>
        <a:buFont typeface="Arial" pitchFamily="34" charset="0"/>
        <a:buChar char="•"/>
        <a:defRPr sz="1350" kern="1200">
          <a:solidFill>
            <a:schemeClr val="tx2"/>
          </a:solidFill>
          <a:latin typeface="+mn-lt"/>
          <a:ea typeface="+mn-ea"/>
          <a:cs typeface="+mn-cs"/>
        </a:defRPr>
      </a:lvl4pPr>
      <a:lvl5pPr marL="1028700" indent="-171450" algn="r" defTabSz="685800" rtl="1" eaLnBrk="1" latinLnBrk="0" hangingPunct="1">
        <a:spcBef>
          <a:spcPct val="20000"/>
        </a:spcBef>
        <a:buClr>
          <a:schemeClr val="accent1"/>
        </a:buClr>
        <a:buFont typeface="Arial" pitchFamily="34" charset="0"/>
        <a:buChar char="•"/>
        <a:defRPr sz="1350" kern="1200" baseline="0">
          <a:solidFill>
            <a:schemeClr val="tx2"/>
          </a:solidFill>
          <a:latin typeface="+mn-lt"/>
          <a:ea typeface="+mn-ea"/>
          <a:cs typeface="+mn-cs"/>
        </a:defRPr>
      </a:lvl5pPr>
      <a:lvl6pPr marL="1234440" indent="-171450" algn="r" defTabSz="685800" rtl="1"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6pPr>
      <a:lvl7pPr marL="1426464" indent="-171450" algn="r" defTabSz="685800" rtl="1"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7pPr>
      <a:lvl8pPr marL="1645920" indent="-171450" algn="r" defTabSz="685800" rtl="1"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8pPr>
      <a:lvl9pPr marL="1851660" indent="-171450" algn="r" defTabSz="685800" rtl="1"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9pPr>
    </p:bodyStyle>
    <p:otherStyle>
      <a:defPPr>
        <a:defRPr lang="en-US"/>
      </a:defPPr>
      <a:lvl1pPr marL="0" algn="r" defTabSz="685800" rtl="1" eaLnBrk="1" latinLnBrk="0" hangingPunct="1">
        <a:defRPr sz="1350" kern="1200">
          <a:solidFill>
            <a:schemeClr val="tx1"/>
          </a:solidFill>
          <a:latin typeface="+mn-lt"/>
          <a:ea typeface="+mn-ea"/>
          <a:cs typeface="+mn-cs"/>
        </a:defRPr>
      </a:lvl1pPr>
      <a:lvl2pPr marL="342900" algn="r" defTabSz="685800" rtl="1" eaLnBrk="1" latinLnBrk="0" hangingPunct="1">
        <a:defRPr sz="1350" kern="1200">
          <a:solidFill>
            <a:schemeClr val="tx1"/>
          </a:solidFill>
          <a:latin typeface="+mn-lt"/>
          <a:ea typeface="+mn-ea"/>
          <a:cs typeface="+mn-cs"/>
        </a:defRPr>
      </a:lvl2pPr>
      <a:lvl3pPr marL="685800" algn="r" defTabSz="685800" rtl="1" eaLnBrk="1" latinLnBrk="0" hangingPunct="1">
        <a:defRPr sz="1350" kern="1200">
          <a:solidFill>
            <a:schemeClr val="tx1"/>
          </a:solidFill>
          <a:latin typeface="+mn-lt"/>
          <a:ea typeface="+mn-ea"/>
          <a:cs typeface="+mn-cs"/>
        </a:defRPr>
      </a:lvl3pPr>
      <a:lvl4pPr marL="1028700" algn="r" defTabSz="685800" rtl="1" eaLnBrk="1" latinLnBrk="0" hangingPunct="1">
        <a:defRPr sz="1350" kern="1200">
          <a:solidFill>
            <a:schemeClr val="tx1"/>
          </a:solidFill>
          <a:latin typeface="+mn-lt"/>
          <a:ea typeface="+mn-ea"/>
          <a:cs typeface="+mn-cs"/>
        </a:defRPr>
      </a:lvl4pPr>
      <a:lvl5pPr marL="1371600" algn="r" defTabSz="685800" rtl="1" eaLnBrk="1" latinLnBrk="0" hangingPunct="1">
        <a:defRPr sz="1350" kern="1200">
          <a:solidFill>
            <a:schemeClr val="tx1"/>
          </a:solidFill>
          <a:latin typeface="+mn-lt"/>
          <a:ea typeface="+mn-ea"/>
          <a:cs typeface="+mn-cs"/>
        </a:defRPr>
      </a:lvl5pPr>
      <a:lvl6pPr marL="1714500" algn="r" defTabSz="685800" rtl="1" eaLnBrk="1" latinLnBrk="0" hangingPunct="1">
        <a:defRPr sz="1350" kern="1200">
          <a:solidFill>
            <a:schemeClr val="tx1"/>
          </a:solidFill>
          <a:latin typeface="+mn-lt"/>
          <a:ea typeface="+mn-ea"/>
          <a:cs typeface="+mn-cs"/>
        </a:defRPr>
      </a:lvl6pPr>
      <a:lvl7pPr marL="2057400" algn="r" defTabSz="685800" rtl="1" eaLnBrk="1" latinLnBrk="0" hangingPunct="1">
        <a:defRPr sz="1350" kern="1200">
          <a:solidFill>
            <a:schemeClr val="tx1"/>
          </a:solidFill>
          <a:latin typeface="+mn-lt"/>
          <a:ea typeface="+mn-ea"/>
          <a:cs typeface="+mn-cs"/>
        </a:defRPr>
      </a:lvl7pPr>
      <a:lvl8pPr marL="2400300" algn="r" defTabSz="685800" rtl="1" eaLnBrk="1" latinLnBrk="0" hangingPunct="1">
        <a:defRPr sz="1350" kern="1200">
          <a:solidFill>
            <a:schemeClr val="tx1"/>
          </a:solidFill>
          <a:latin typeface="+mn-lt"/>
          <a:ea typeface="+mn-ea"/>
          <a:cs typeface="+mn-cs"/>
        </a:defRPr>
      </a:lvl8pPr>
      <a:lvl9pPr marL="2743200" algn="r" defTabSz="685800" rtl="1"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03265" y="620688"/>
            <a:ext cx="4213988" cy="1470025"/>
          </a:xfrm>
        </p:spPr>
        <p:txBody>
          <a:bodyPr>
            <a:normAutofit/>
          </a:bodyPr>
          <a:lstStyle/>
          <a:p>
            <a:pPr algn="ctr"/>
            <a:r>
              <a:rPr lang="fa-IR" sz="8000" b="1" dirty="0" smtClean="0">
                <a:cs typeface="B Nazanin" pitchFamily="2" charset="-78"/>
              </a:rPr>
              <a:t>به نام خدا</a:t>
            </a:r>
            <a:endParaRPr lang="fa-IR" sz="8000" b="1" dirty="0">
              <a:cs typeface="B Nazanin" pitchFamily="2" charset="-78"/>
            </a:endParaRPr>
          </a:p>
        </p:txBody>
      </p:sp>
      <p:sp>
        <p:nvSpPr>
          <p:cNvPr id="4" name="TextBox 3"/>
          <p:cNvSpPr txBox="1"/>
          <p:nvPr/>
        </p:nvSpPr>
        <p:spPr>
          <a:xfrm>
            <a:off x="2423791" y="3140968"/>
            <a:ext cx="4249881" cy="769441"/>
          </a:xfrm>
          <a:prstGeom prst="rect">
            <a:avLst/>
          </a:prstGeom>
          <a:noFill/>
        </p:spPr>
        <p:txBody>
          <a:bodyPr wrap="none" rtlCol="1">
            <a:spAutoFit/>
          </a:bodyPr>
          <a:lstStyle/>
          <a:p>
            <a:pPr algn="ctr"/>
            <a:r>
              <a:rPr lang="fa-IR" sz="4400" b="1" dirty="0" smtClean="0">
                <a:cs typeface="B Nazanin" pitchFamily="2" charset="-78"/>
              </a:rPr>
              <a:t>موضوع: خود مراقبتی</a:t>
            </a:r>
            <a:endParaRPr lang="fa-IR" sz="4400" b="1" dirty="0">
              <a:cs typeface="B Nazanin" pitchFamily="2" charset="-78"/>
            </a:endParaRPr>
          </a:p>
        </p:txBody>
      </p:sp>
      <p:sp>
        <p:nvSpPr>
          <p:cNvPr id="6" name="TextBox 5"/>
          <p:cNvSpPr txBox="1"/>
          <p:nvPr/>
        </p:nvSpPr>
        <p:spPr>
          <a:xfrm>
            <a:off x="1591941" y="5157192"/>
            <a:ext cx="5836636" cy="954107"/>
          </a:xfrm>
          <a:prstGeom prst="rect">
            <a:avLst/>
          </a:prstGeom>
          <a:noFill/>
        </p:spPr>
        <p:txBody>
          <a:bodyPr wrap="square" rtlCol="1">
            <a:spAutoFit/>
          </a:bodyPr>
          <a:lstStyle/>
          <a:p>
            <a:pPr algn="ctr"/>
            <a:r>
              <a:rPr lang="fa-IR" sz="2800" b="1" dirty="0" smtClean="0">
                <a:cs typeface="B Nazanin" pitchFamily="2" charset="-78"/>
              </a:rPr>
              <a:t>استاد مربوطه: دکتر نیروزاده عضو هیأت علمی دانشگاه فرهنگیان بوشهر</a:t>
            </a:r>
            <a:endParaRPr lang="fa-IR" sz="2800" b="1" dirty="0">
              <a:cs typeface="B Nazanin" pitchFamily="2" charset="-78"/>
            </a:endParaRPr>
          </a:p>
        </p:txBody>
      </p:sp>
    </p:spTree>
    <p:extLst>
      <p:ext uri="{BB962C8B-B14F-4D97-AF65-F5344CB8AC3E}">
        <p14:creationId xmlns:p14="http://schemas.microsoft.com/office/powerpoint/2010/main" val="10267068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863845492"/>
              </p:ext>
            </p:extLst>
          </p:nvPr>
        </p:nvGraphicFramePr>
        <p:xfrm>
          <a:off x="827584" y="548680"/>
          <a:ext cx="7488832" cy="6248855"/>
        </p:xfrm>
        <a:graphic>
          <a:graphicData uri="http://schemas.openxmlformats.org/drawingml/2006/table">
            <a:tbl>
              <a:tblPr rtl="1" firstRow="1" bandRow="1">
                <a:tableStyleId>{5C22544A-7EE6-4342-B048-85BDC9FD1C3A}</a:tableStyleId>
              </a:tblPr>
              <a:tblGrid>
                <a:gridCol w="7488832"/>
              </a:tblGrid>
              <a:tr h="474377">
                <a:tc>
                  <a:txBody>
                    <a:bodyPr/>
                    <a:lstStyle/>
                    <a:p>
                      <a:pPr algn="ctr" rtl="1"/>
                      <a:r>
                        <a:rPr lang="fa-IR" sz="2400" b="1" dirty="0" smtClean="0">
                          <a:cs typeface="B Nazanin" pitchFamily="2" charset="-78"/>
                        </a:rPr>
                        <a:t>برای برقراری ارتباط </a:t>
                      </a:r>
                      <a:r>
                        <a:rPr lang="fa-IR" sz="2400" b="1" baseline="0" dirty="0" smtClean="0">
                          <a:cs typeface="B Nazanin" pitchFamily="2" charset="-78"/>
                        </a:rPr>
                        <a:t> مثبت و </a:t>
                      </a:r>
                      <a:r>
                        <a:rPr lang="fa-IR" sz="2400" b="1" dirty="0" smtClean="0">
                          <a:cs typeface="B Nazanin" pitchFamily="2" charset="-78"/>
                        </a:rPr>
                        <a:t>سازنده با فرزند خود موارد</a:t>
                      </a:r>
                      <a:r>
                        <a:rPr lang="fa-IR" sz="2400" b="1" baseline="0" dirty="0" smtClean="0">
                          <a:cs typeface="B Nazanin" pitchFamily="2" charset="-78"/>
                        </a:rPr>
                        <a:t> زیر را در نظر بگیرید</a:t>
                      </a:r>
                      <a:endParaRPr lang="fa-IR" sz="2400" b="1" dirty="0">
                        <a:cs typeface="B Nazanin" pitchFamily="2" charset="-78"/>
                      </a:endParaRPr>
                    </a:p>
                  </a:txBody>
                  <a:tcPr/>
                </a:tc>
              </a:tr>
              <a:tr h="839282">
                <a:tc>
                  <a:txBody>
                    <a:bodyPr/>
                    <a:lstStyle/>
                    <a:p>
                      <a:pPr rtl="1"/>
                      <a:r>
                        <a:rPr lang="fa-IR" sz="2000" b="1" dirty="0" smtClean="0">
                          <a:cs typeface="B Nazanin" pitchFamily="2" charset="-78"/>
                        </a:rPr>
                        <a:t>1)</a:t>
                      </a:r>
                      <a:r>
                        <a:rPr lang="fa-IR" sz="2000" b="1" baseline="0" dirty="0" smtClean="0">
                          <a:cs typeface="B Nazanin" pitchFamily="2" charset="-78"/>
                        </a:rPr>
                        <a:t> از لحظاتی که با فرزندتان هستید استفاده کنید: اعتماد به نفس کودک شما تحت تاثیر کیفیت اوقاتی است که با او صرف میکنید. نه مقدار و کمیت این زمان.</a:t>
                      </a:r>
                      <a:endParaRPr lang="fa-IR" sz="2000" b="1" dirty="0">
                        <a:cs typeface="B Nazanin" pitchFamily="2" charset="-78"/>
                      </a:endParaRPr>
                    </a:p>
                  </a:txBody>
                  <a:tcPr/>
                </a:tc>
              </a:tr>
              <a:tr h="839282">
                <a:tc>
                  <a:txBody>
                    <a:bodyPr/>
                    <a:lstStyle/>
                    <a:p>
                      <a:pPr rtl="1"/>
                      <a:r>
                        <a:rPr lang="fa-IR" sz="2000" b="1" dirty="0" smtClean="0">
                          <a:cs typeface="B Nazanin" pitchFamily="2" charset="-78"/>
                        </a:rPr>
                        <a:t>2) از زمان غذا خوردن برای برقراری ارتباط با فرزندتان</a:t>
                      </a:r>
                      <a:r>
                        <a:rPr lang="fa-IR" sz="2000" b="1" baseline="0" dirty="0" smtClean="0">
                          <a:cs typeface="B Nazanin" pitchFamily="2" charset="-78"/>
                        </a:rPr>
                        <a:t> استفاده کنید: صرف یک وعده غدای خانوادگی که در آن تک تک اعضای خانواده دورهم جمع شده اند ارزش زیادی دارد.</a:t>
                      </a:r>
                      <a:endParaRPr lang="fa-IR" sz="2000" b="1" dirty="0">
                        <a:cs typeface="B Nazanin" pitchFamily="2" charset="-78"/>
                      </a:endParaRPr>
                    </a:p>
                  </a:txBody>
                  <a:tcPr/>
                </a:tc>
              </a:tr>
              <a:tr h="839282">
                <a:tc>
                  <a:txBody>
                    <a:bodyPr/>
                    <a:lstStyle/>
                    <a:p>
                      <a:pPr rtl="1"/>
                      <a:r>
                        <a:rPr lang="fa-IR" sz="2000" b="1" dirty="0" smtClean="0">
                          <a:cs typeface="B Nazanin" pitchFamily="2" charset="-78"/>
                        </a:rPr>
                        <a:t>3) تعداد ارتباط های دستوری را به حداقل</a:t>
                      </a:r>
                      <a:r>
                        <a:rPr lang="fa-IR" sz="2000" b="1" baseline="0" dirty="0" smtClean="0">
                          <a:cs typeface="B Nazanin" pitchFamily="2" charset="-78"/>
                        </a:rPr>
                        <a:t> برسانید: والدینی که برخوردهای قاطع و اطمینان بخش دارند، ضمن اعطای آزادی به فرزندان خود، برای آنان مقررات روشنی تعیین می کنند.</a:t>
                      </a:r>
                      <a:endParaRPr lang="fa-IR" sz="2000" b="1" dirty="0">
                        <a:cs typeface="B Nazanin" pitchFamily="2" charset="-78"/>
                      </a:endParaRPr>
                    </a:p>
                  </a:txBody>
                  <a:tcPr/>
                </a:tc>
              </a:tr>
              <a:tr h="839282">
                <a:tc>
                  <a:txBody>
                    <a:bodyPr/>
                    <a:lstStyle/>
                    <a:p>
                      <a:pPr rtl="1"/>
                      <a:r>
                        <a:rPr lang="fa-IR" sz="2000" b="1" dirty="0" smtClean="0">
                          <a:cs typeface="B Nazanin" pitchFamily="2" charset="-78"/>
                        </a:rPr>
                        <a:t>4)</a:t>
                      </a:r>
                      <a:r>
                        <a:rPr lang="fa-IR" sz="2000" b="1" baseline="0" dirty="0" smtClean="0">
                          <a:cs typeface="B Nazanin" pitchFamily="2" charset="-78"/>
                        </a:rPr>
                        <a:t> به فرزندتان به اندازه مشخص آزادی بدهید و سعی کنید مستبد نباشید: بخش بزرگی از یادگیری کودکان و شکل گیری رفتار آنان از طریق مشاهده رفتار شما صورت می گیرد.</a:t>
                      </a:r>
                      <a:endParaRPr lang="fa-IR" sz="2000" b="1" dirty="0">
                        <a:cs typeface="B Nazanin" pitchFamily="2" charset="-78"/>
                      </a:endParaRPr>
                    </a:p>
                  </a:txBody>
                  <a:tcPr/>
                </a:tc>
              </a:tr>
              <a:tr h="1569093">
                <a:tc>
                  <a:txBody>
                    <a:bodyPr/>
                    <a:lstStyle/>
                    <a:p>
                      <a:pPr rtl="1"/>
                      <a:r>
                        <a:rPr lang="fa-IR" sz="2000" b="1" dirty="0" smtClean="0">
                          <a:cs typeface="B Nazanin" pitchFamily="2" charset="-78"/>
                        </a:rPr>
                        <a:t>5) الگوی</a:t>
                      </a:r>
                      <a:r>
                        <a:rPr lang="fa-IR" sz="2000" b="1" baseline="0" dirty="0" smtClean="0">
                          <a:cs typeface="B Nazanin" pitchFamily="2" charset="-78"/>
                        </a:rPr>
                        <a:t> مناسبی باشید: برای فرزندانتان الگو باشید و زمانی که از اون انتظار دارید کاری را انجام دهد، ابتدا خودتان به آن کار بپردازید. از پرسیدن سوالات بسته که پاسخ بلی یا خیر دارند به خصوص در کودکان خردسال خودداری کنیدزیرا کودکان تمایل دارند پاسخی بدهند که شنونده را از آنان خشنود سازد.</a:t>
                      </a:r>
                      <a:endParaRPr lang="fa-IR" sz="2000" b="1" dirty="0">
                        <a:cs typeface="B Nazanin" pitchFamily="2" charset="-78"/>
                      </a:endParaRPr>
                    </a:p>
                  </a:txBody>
                  <a:tcPr/>
                </a:tc>
              </a:tr>
            </a:tbl>
          </a:graphicData>
        </a:graphic>
      </p:graphicFrame>
    </p:spTree>
    <p:extLst>
      <p:ext uri="{BB962C8B-B14F-4D97-AF65-F5344CB8AC3E}">
        <p14:creationId xmlns:p14="http://schemas.microsoft.com/office/powerpoint/2010/main" val="39792044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321264847"/>
              </p:ext>
            </p:extLst>
          </p:nvPr>
        </p:nvGraphicFramePr>
        <p:xfrm>
          <a:off x="827584" y="548680"/>
          <a:ext cx="7488832" cy="6192688"/>
        </p:xfrm>
        <a:graphic>
          <a:graphicData uri="http://schemas.openxmlformats.org/drawingml/2006/table">
            <a:tbl>
              <a:tblPr rtl="1" firstRow="1" bandRow="1">
                <a:tableStyleId>{5C22544A-7EE6-4342-B048-85BDC9FD1C3A}</a:tableStyleId>
              </a:tblPr>
              <a:tblGrid>
                <a:gridCol w="7488832"/>
              </a:tblGrid>
              <a:tr h="946980">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sz="2400" b="1" dirty="0" smtClean="0">
                          <a:cs typeface="B Nazanin" pitchFamily="2" charset="-78"/>
                        </a:rPr>
                        <a:t>برای برقراری ارتباط </a:t>
                      </a:r>
                      <a:r>
                        <a:rPr lang="fa-IR" sz="2400" b="1" baseline="0" dirty="0" smtClean="0">
                          <a:cs typeface="B Nazanin" pitchFamily="2" charset="-78"/>
                        </a:rPr>
                        <a:t> مثبت و </a:t>
                      </a:r>
                      <a:r>
                        <a:rPr lang="fa-IR" sz="2400" b="1" dirty="0" smtClean="0">
                          <a:cs typeface="B Nazanin" pitchFamily="2" charset="-78"/>
                        </a:rPr>
                        <a:t>سازنده با فرزند خود موارد</a:t>
                      </a:r>
                      <a:r>
                        <a:rPr lang="fa-IR" sz="2400" b="1" baseline="0" dirty="0" smtClean="0">
                          <a:cs typeface="B Nazanin" pitchFamily="2" charset="-78"/>
                        </a:rPr>
                        <a:t> زیر را در نظر بگیرید</a:t>
                      </a:r>
                      <a:endParaRPr lang="fa-IR" sz="2400" b="1" dirty="0" smtClean="0">
                        <a:cs typeface="B Nazanin" pitchFamily="2" charset="-78"/>
                      </a:endParaRPr>
                    </a:p>
                  </a:txBody>
                  <a:tcPr/>
                </a:tc>
              </a:tr>
              <a:tr h="538278">
                <a:tc>
                  <a:txBody>
                    <a:bodyPr/>
                    <a:lstStyle/>
                    <a:p>
                      <a:pPr rtl="1"/>
                      <a:r>
                        <a:rPr lang="fa-IR" sz="2000" b="1" dirty="0" smtClean="0">
                          <a:cs typeface="B Nazanin" pitchFamily="2" charset="-78"/>
                        </a:rPr>
                        <a:t>6)</a:t>
                      </a:r>
                      <a:r>
                        <a:rPr lang="fa-IR" sz="2000" b="1" baseline="0" dirty="0" smtClean="0">
                          <a:cs typeface="B Nazanin" pitchFamily="2" charset="-78"/>
                        </a:rPr>
                        <a:t> از تحقیر اعضای خانواده و بی احترامی کردن به آنان بپرهیزید.</a:t>
                      </a:r>
                      <a:endParaRPr lang="fa-IR" sz="2000" b="1" dirty="0">
                        <a:cs typeface="B Nazanin" pitchFamily="2" charset="-78"/>
                      </a:endParaRPr>
                    </a:p>
                  </a:txBody>
                  <a:tcPr/>
                </a:tc>
              </a:tr>
              <a:tr h="1366398">
                <a:tc>
                  <a:txBody>
                    <a:bodyPr/>
                    <a:lstStyle/>
                    <a:p>
                      <a:pPr rtl="1"/>
                      <a:r>
                        <a:rPr lang="fa-IR" sz="2000" b="1" dirty="0" smtClean="0">
                          <a:cs typeface="B Nazanin" pitchFamily="2" charset="-78"/>
                        </a:rPr>
                        <a:t>7) در ارتباط</a:t>
                      </a:r>
                      <a:r>
                        <a:rPr lang="fa-IR" sz="2000" b="1" baseline="0" dirty="0" smtClean="0">
                          <a:cs typeface="B Nazanin" pitchFamily="2" charset="-78"/>
                        </a:rPr>
                        <a:t> کلامی متکلم وحده نباشید، مکالمه باید دوطرفه باشد. باید در هنگام صحبت کردن با کلماتی مانند چگونه، چه چیز و چه زمان فرزندتان را دعوت به صحبت کردن کنید با این کار به کودکتان نشان میدهید که نظر او برای شما مهم است.</a:t>
                      </a:r>
                      <a:endParaRPr lang="fa-IR" sz="2000" b="1" dirty="0">
                        <a:cs typeface="B Nazanin" pitchFamily="2" charset="-78"/>
                      </a:endParaRPr>
                    </a:p>
                  </a:txBody>
                  <a:tcPr/>
                </a:tc>
              </a:tr>
              <a:tr h="1436356">
                <a:tc>
                  <a:txBody>
                    <a:bodyPr/>
                    <a:lstStyle/>
                    <a:p>
                      <a:pPr rtl="1"/>
                      <a:r>
                        <a:rPr lang="fa-IR" sz="2000" b="1" dirty="0" smtClean="0">
                          <a:cs typeface="B Nazanin" pitchFamily="2" charset="-78"/>
                        </a:rPr>
                        <a:t>8) ساکت نمانید،</a:t>
                      </a:r>
                      <a:r>
                        <a:rPr lang="fa-IR" sz="2000" b="1" baseline="0" dirty="0" smtClean="0">
                          <a:cs typeface="B Nazanin" pitchFamily="2" charset="-78"/>
                        </a:rPr>
                        <a:t> احساس و نظر خود را به روشی مثبت بیان کنید. اگر عادت دارید در مقابل مشکلات ساکت بمانید، به تدریج مستعد می شوید که احساس آزردگی و رنجش خود را به صورت حملات خشم انفجاری نمایان سازید. احساس و نظر خود را با آرامش بیان کنید.</a:t>
                      </a:r>
                      <a:endParaRPr lang="fa-IR" sz="2000" b="1" dirty="0">
                        <a:cs typeface="B Nazanin" pitchFamily="2" charset="-78"/>
                      </a:endParaRPr>
                    </a:p>
                  </a:txBody>
                  <a:tcPr/>
                </a:tc>
              </a:tr>
              <a:tr h="538278">
                <a:tc>
                  <a:txBody>
                    <a:bodyPr/>
                    <a:lstStyle/>
                    <a:p>
                      <a:pPr rtl="1"/>
                      <a:r>
                        <a:rPr lang="fa-IR" sz="2000" b="1" dirty="0" smtClean="0">
                          <a:cs typeface="B Nazanin" pitchFamily="2" charset="-78"/>
                        </a:rPr>
                        <a:t>9) از شخصی کردن موضوع ها و سرزنش خود بپرهیزید.</a:t>
                      </a:r>
                      <a:endParaRPr lang="fa-IR" sz="2000" b="1" dirty="0">
                        <a:cs typeface="B Nazanin" pitchFamily="2" charset="-78"/>
                      </a:endParaRPr>
                    </a:p>
                  </a:txBody>
                  <a:tcPr/>
                </a:tc>
              </a:tr>
              <a:tr h="1366398">
                <a:tc>
                  <a:txBody>
                    <a:bodyPr/>
                    <a:lstStyle/>
                    <a:p>
                      <a:pPr rtl="1"/>
                      <a:r>
                        <a:rPr lang="fa-IR" sz="2000" b="1" dirty="0" smtClean="0">
                          <a:cs typeface="B Nazanin" pitchFamily="2" charset="-78"/>
                        </a:rPr>
                        <a:t>10) به جای گشتن دنبال مقصر،</a:t>
                      </a:r>
                      <a:r>
                        <a:rPr lang="fa-IR" sz="2000" b="1" baseline="0" dirty="0" smtClean="0">
                          <a:cs typeface="B Nazanin" pitchFamily="2" charset="-78"/>
                        </a:rPr>
                        <a:t> سعی کنید راه حل مناسبی بیابید: وقتی با مشکلی برخورد می کنید به جای آنکه وقت و انرژی خود را با گشتن به دنبال مقصر هدر بدهید، به راه حل های موثر در حل مشکل بیندیشید.</a:t>
                      </a:r>
                      <a:endParaRPr lang="fa-IR" sz="2000" b="1" dirty="0">
                        <a:cs typeface="B Nazanin" pitchFamily="2" charset="-78"/>
                      </a:endParaRPr>
                    </a:p>
                  </a:txBody>
                  <a:tcPr/>
                </a:tc>
              </a:tr>
            </a:tbl>
          </a:graphicData>
        </a:graphic>
      </p:graphicFrame>
    </p:spTree>
    <p:extLst>
      <p:ext uri="{BB962C8B-B14F-4D97-AF65-F5344CB8AC3E}">
        <p14:creationId xmlns:p14="http://schemas.microsoft.com/office/powerpoint/2010/main" val="13585357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121055077"/>
              </p:ext>
            </p:extLst>
          </p:nvPr>
        </p:nvGraphicFramePr>
        <p:xfrm>
          <a:off x="827584" y="692699"/>
          <a:ext cx="7488832" cy="5505336"/>
        </p:xfrm>
        <a:graphic>
          <a:graphicData uri="http://schemas.openxmlformats.org/drawingml/2006/table">
            <a:tbl>
              <a:tblPr rtl="1" firstRow="1" bandRow="1">
                <a:tableStyleId>{5C22544A-7EE6-4342-B048-85BDC9FD1C3A}</a:tableStyleId>
              </a:tblPr>
              <a:tblGrid>
                <a:gridCol w="7488832"/>
              </a:tblGrid>
              <a:tr h="1035232">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sz="2400" b="1" dirty="0" smtClean="0">
                          <a:cs typeface="B Nazanin" pitchFamily="2" charset="-78"/>
                        </a:rPr>
                        <a:t>برای برقراری ارتباط </a:t>
                      </a:r>
                      <a:r>
                        <a:rPr lang="fa-IR" sz="2400" b="1" baseline="0" dirty="0" smtClean="0">
                          <a:cs typeface="B Nazanin" pitchFamily="2" charset="-78"/>
                        </a:rPr>
                        <a:t> مثبت و </a:t>
                      </a:r>
                      <a:r>
                        <a:rPr lang="fa-IR" sz="2400" b="1" dirty="0" smtClean="0">
                          <a:cs typeface="B Nazanin" pitchFamily="2" charset="-78"/>
                        </a:rPr>
                        <a:t>سازنده با فرزند خود موارد</a:t>
                      </a:r>
                      <a:r>
                        <a:rPr lang="fa-IR" sz="2400" b="1" baseline="0" dirty="0" smtClean="0">
                          <a:cs typeface="B Nazanin" pitchFamily="2" charset="-78"/>
                        </a:rPr>
                        <a:t> زیر را در نظر بگیرید</a:t>
                      </a:r>
                      <a:endParaRPr lang="fa-IR" sz="2400" b="1" dirty="0" smtClean="0">
                        <a:cs typeface="B Nazanin" pitchFamily="2" charset="-78"/>
                      </a:endParaRPr>
                    </a:p>
                  </a:txBody>
                  <a:tcPr/>
                </a:tc>
              </a:tr>
              <a:tr h="498445">
                <a:tc>
                  <a:txBody>
                    <a:bodyPr/>
                    <a:lstStyle/>
                    <a:p>
                      <a:pPr rtl="1"/>
                      <a:r>
                        <a:rPr lang="fa-IR" sz="2000" b="1" dirty="0" smtClean="0">
                          <a:cs typeface="B Nazanin" pitchFamily="2" charset="-78"/>
                        </a:rPr>
                        <a:t>11)</a:t>
                      </a:r>
                      <a:r>
                        <a:rPr lang="fa-IR" sz="2000" b="1" baseline="0" dirty="0" smtClean="0">
                          <a:cs typeface="B Nazanin" pitchFamily="2" charset="-78"/>
                        </a:rPr>
                        <a:t> از تصمیم های مبالغه آمیز پرهیز کنید.</a:t>
                      </a:r>
                      <a:endParaRPr lang="fa-IR" sz="2000" b="1" dirty="0">
                        <a:cs typeface="B Nazanin" pitchFamily="2" charset="-78"/>
                      </a:endParaRPr>
                    </a:p>
                  </a:txBody>
                  <a:tcPr/>
                </a:tc>
              </a:tr>
              <a:tr h="482544">
                <a:tc>
                  <a:txBody>
                    <a:bodyPr/>
                    <a:lstStyle/>
                    <a:p>
                      <a:pPr rtl="1"/>
                      <a:r>
                        <a:rPr lang="fa-IR" sz="2000" b="1" dirty="0" smtClean="0">
                          <a:cs typeface="B Nazanin" pitchFamily="2" charset="-78"/>
                        </a:rPr>
                        <a:t>12)</a:t>
                      </a:r>
                      <a:r>
                        <a:rPr lang="fa-IR" sz="2000" b="1" baseline="0" dirty="0" smtClean="0">
                          <a:cs typeface="B Nazanin" pitchFamily="2" charset="-78"/>
                        </a:rPr>
                        <a:t> هنگامی که با مشکلات رو به رو میشوید به مسائل گذشته بر نگردید.</a:t>
                      </a:r>
                      <a:endParaRPr lang="fa-IR" sz="2000" b="1" dirty="0">
                        <a:cs typeface="B Nazanin" pitchFamily="2" charset="-78"/>
                      </a:endParaRPr>
                    </a:p>
                  </a:txBody>
                  <a:tcPr/>
                </a:tc>
              </a:tr>
              <a:tr h="498445">
                <a:tc>
                  <a:txBody>
                    <a:bodyPr/>
                    <a:lstStyle/>
                    <a:p>
                      <a:pPr rtl="1"/>
                      <a:r>
                        <a:rPr lang="fa-IR" sz="2000" b="1" dirty="0" smtClean="0">
                          <a:cs typeface="B Nazanin" pitchFamily="2" charset="-78"/>
                        </a:rPr>
                        <a:t>13) شتاب زده نتیجه گیری نکنید و از ذهن خوانی</a:t>
                      </a:r>
                      <a:r>
                        <a:rPr lang="fa-IR" sz="2000" b="1" baseline="0" dirty="0" smtClean="0">
                          <a:cs typeface="B Nazanin" pitchFamily="2" charset="-78"/>
                        </a:rPr>
                        <a:t> بپرهیزید.</a:t>
                      </a:r>
                      <a:endParaRPr lang="fa-IR" sz="2000" b="1" dirty="0">
                        <a:cs typeface="B Nazanin" pitchFamily="2" charset="-78"/>
                      </a:endParaRPr>
                    </a:p>
                  </a:txBody>
                  <a:tcPr/>
                </a:tc>
              </a:tr>
              <a:tr h="498445">
                <a:tc>
                  <a:txBody>
                    <a:bodyPr/>
                    <a:lstStyle/>
                    <a:p>
                      <a:pPr rtl="1"/>
                      <a:r>
                        <a:rPr lang="fa-IR" sz="2000" b="1" dirty="0" smtClean="0">
                          <a:cs typeface="B Nazanin" pitchFamily="2" charset="-78"/>
                        </a:rPr>
                        <a:t>14) بر مبنای احساسات خود استدلال نکنید.</a:t>
                      </a:r>
                      <a:endParaRPr lang="fa-IR" sz="2000" b="1" dirty="0">
                        <a:cs typeface="B Nazanin" pitchFamily="2" charset="-78"/>
                      </a:endParaRPr>
                    </a:p>
                  </a:txBody>
                  <a:tcPr/>
                </a:tc>
              </a:tr>
              <a:tr h="498445">
                <a:tc>
                  <a:txBody>
                    <a:bodyPr/>
                    <a:lstStyle/>
                    <a:p>
                      <a:pPr rtl="1"/>
                      <a:r>
                        <a:rPr lang="fa-IR" sz="2000" b="1" dirty="0" smtClean="0">
                          <a:cs typeface="B Nazanin" pitchFamily="2" charset="-78"/>
                        </a:rPr>
                        <a:t>15) کاردبرد باید های بسیار،دردسر</a:t>
                      </a:r>
                      <a:r>
                        <a:rPr lang="fa-IR" sz="2000" b="1" baseline="0" dirty="0" smtClean="0">
                          <a:cs typeface="B Nazanin" pitchFamily="2" charset="-78"/>
                        </a:rPr>
                        <a:t> زاست.</a:t>
                      </a:r>
                      <a:endParaRPr lang="fa-IR" sz="2000" b="1" dirty="0" smtClean="0">
                        <a:cs typeface="B Nazanin" pitchFamily="2" charset="-78"/>
                      </a:endParaRPr>
                    </a:p>
                  </a:txBody>
                  <a:tcPr/>
                </a:tc>
              </a:tr>
              <a:tr h="498445">
                <a:tc>
                  <a:txBody>
                    <a:bodyPr/>
                    <a:lstStyle/>
                    <a:p>
                      <a:pPr rtl="1"/>
                      <a:r>
                        <a:rPr lang="fa-IR" sz="2000" b="1" dirty="0" smtClean="0">
                          <a:cs typeface="B Nazanin" pitchFamily="2" charset="-78"/>
                        </a:rPr>
                        <a:t>16) به فرزندان خود</a:t>
                      </a:r>
                      <a:r>
                        <a:rPr lang="fa-IR" sz="2000" b="1" baseline="0" dirty="0" smtClean="0">
                          <a:cs typeface="B Nazanin" pitchFamily="2" charset="-78"/>
                        </a:rPr>
                        <a:t> برچسب نزنید.</a:t>
                      </a:r>
                      <a:endParaRPr lang="fa-IR" sz="2000" b="1" dirty="0">
                        <a:cs typeface="B Nazanin" pitchFamily="2" charset="-78"/>
                      </a:endParaRPr>
                    </a:p>
                  </a:txBody>
                  <a:tcPr/>
                </a:tc>
              </a:tr>
              <a:tr h="498445">
                <a:tc>
                  <a:txBody>
                    <a:bodyPr/>
                    <a:lstStyle/>
                    <a:p>
                      <a:pPr rtl="1"/>
                      <a:r>
                        <a:rPr lang="fa-IR" sz="2000" b="1" dirty="0" smtClean="0">
                          <a:cs typeface="B Nazanin" pitchFamily="2" charset="-78"/>
                        </a:rPr>
                        <a:t>17) از رفتار مشکل زای</a:t>
                      </a:r>
                      <a:r>
                        <a:rPr lang="fa-IR" sz="2000" b="1" baseline="0" dirty="0" smtClean="0">
                          <a:cs typeface="B Nazanin" pitchFamily="2" charset="-78"/>
                        </a:rPr>
                        <a:t> فرزندتان انتقاد کنید نه از شخصیت او.</a:t>
                      </a:r>
                      <a:endParaRPr lang="fa-IR" sz="2000" b="1" dirty="0">
                        <a:cs typeface="B Nazanin" pitchFamily="2" charset="-78"/>
                      </a:endParaRPr>
                    </a:p>
                  </a:txBody>
                  <a:tcPr/>
                </a:tc>
              </a:tr>
              <a:tr h="498445">
                <a:tc>
                  <a:txBody>
                    <a:bodyPr/>
                    <a:lstStyle/>
                    <a:p>
                      <a:pPr rtl="1"/>
                      <a:r>
                        <a:rPr lang="fa-IR" sz="2000" b="1" dirty="0" smtClean="0">
                          <a:cs typeface="B Nazanin" pitchFamily="2" charset="-78"/>
                        </a:rPr>
                        <a:t>18) به ارتباط غیر کلامی بها بدهید.</a:t>
                      </a:r>
                      <a:endParaRPr lang="fa-IR" sz="2000" b="1" dirty="0">
                        <a:cs typeface="B Nazanin" pitchFamily="2" charset="-78"/>
                      </a:endParaRPr>
                    </a:p>
                  </a:txBody>
                  <a:tcPr/>
                </a:tc>
              </a:tr>
              <a:tr h="498445">
                <a:tc>
                  <a:txBody>
                    <a:bodyPr/>
                    <a:lstStyle/>
                    <a:p>
                      <a:pPr rtl="1"/>
                      <a:r>
                        <a:rPr lang="fa-IR" sz="2000" b="1" dirty="0" smtClean="0">
                          <a:cs typeface="B Nazanin" pitchFamily="2" charset="-78"/>
                        </a:rPr>
                        <a:t>19) پیام های</a:t>
                      </a:r>
                      <a:r>
                        <a:rPr lang="fa-IR" sz="2000" b="1" baseline="0" dirty="0" smtClean="0">
                          <a:cs typeface="B Nazanin" pitchFamily="2" charset="-78"/>
                        </a:rPr>
                        <a:t> کلامی و غیر کلامی خود را هما هنگ کنید.</a:t>
                      </a:r>
                      <a:endParaRPr lang="fa-IR" sz="2000" b="1" dirty="0">
                        <a:cs typeface="B Nazanin" pitchFamily="2" charset="-78"/>
                      </a:endParaRPr>
                    </a:p>
                  </a:txBody>
                  <a:tcPr/>
                </a:tc>
              </a:tr>
            </a:tbl>
          </a:graphicData>
        </a:graphic>
      </p:graphicFrame>
    </p:spTree>
    <p:extLst>
      <p:ext uri="{BB962C8B-B14F-4D97-AF65-F5344CB8AC3E}">
        <p14:creationId xmlns:p14="http://schemas.microsoft.com/office/powerpoint/2010/main" val="31358753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D:\download (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29383" y="356486"/>
            <a:ext cx="3960440" cy="178117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5" name="Curved Left Arrow 4"/>
          <p:cNvSpPr/>
          <p:nvPr/>
        </p:nvSpPr>
        <p:spPr>
          <a:xfrm>
            <a:off x="7673308" y="1722071"/>
            <a:ext cx="1440160" cy="1306361"/>
          </a:xfrm>
          <a:prstGeom prst="curvedLeftArrow">
            <a:avLst>
              <a:gd name="adj1" fmla="val 25000"/>
              <a:gd name="adj2" fmla="val 48984"/>
              <a:gd name="adj3" fmla="val 26008"/>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sp>
        <p:nvSpPr>
          <p:cNvPr id="6" name="Curved Right Arrow 5"/>
          <p:cNvSpPr/>
          <p:nvPr/>
        </p:nvSpPr>
        <p:spPr>
          <a:xfrm>
            <a:off x="323528" y="1744158"/>
            <a:ext cx="1512168" cy="1284274"/>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sp>
        <p:nvSpPr>
          <p:cNvPr id="4" name="TextBox 3"/>
          <p:cNvSpPr txBox="1"/>
          <p:nvPr/>
        </p:nvSpPr>
        <p:spPr>
          <a:xfrm>
            <a:off x="3514404" y="2361597"/>
            <a:ext cx="2390399" cy="461665"/>
          </a:xfrm>
          <a:prstGeom prst="rect">
            <a:avLst/>
          </a:prstGeom>
        </p:spPr>
        <p:style>
          <a:lnRef idx="1">
            <a:schemeClr val="accent1"/>
          </a:lnRef>
          <a:fillRef idx="2">
            <a:schemeClr val="accent1"/>
          </a:fillRef>
          <a:effectRef idx="1">
            <a:schemeClr val="accent1"/>
          </a:effectRef>
          <a:fontRef idx="minor">
            <a:schemeClr val="dk1"/>
          </a:fontRef>
        </p:style>
        <p:txBody>
          <a:bodyPr wrap="none" rtlCol="1">
            <a:spAutoFit/>
          </a:bodyPr>
          <a:lstStyle/>
          <a:p>
            <a:pPr algn="ctr"/>
            <a:r>
              <a:rPr lang="fa-IR" sz="2400" b="1" dirty="0" smtClean="0">
                <a:cs typeface="B Nazanin" pitchFamily="2" charset="-78"/>
              </a:rPr>
              <a:t>مهارت مدیریت خشم</a:t>
            </a:r>
            <a:endParaRPr lang="fa-IR" sz="2400" b="1" dirty="0">
              <a:cs typeface="B Nazanin" pitchFamily="2" charset="-78"/>
            </a:endParaRPr>
          </a:p>
        </p:txBody>
      </p:sp>
      <p:sp>
        <p:nvSpPr>
          <p:cNvPr id="7" name="TextBox 6"/>
          <p:cNvSpPr txBox="1"/>
          <p:nvPr/>
        </p:nvSpPr>
        <p:spPr>
          <a:xfrm>
            <a:off x="1510817" y="2843333"/>
            <a:ext cx="6232796" cy="1569660"/>
          </a:xfrm>
          <a:prstGeom prst="rect">
            <a:avLst/>
          </a:prstGeom>
          <a:noFill/>
        </p:spPr>
        <p:txBody>
          <a:bodyPr wrap="none" rtlCol="1">
            <a:spAutoFit/>
          </a:bodyPr>
          <a:lstStyle/>
          <a:p>
            <a:r>
              <a:rPr lang="fa-IR" sz="2400" b="1" dirty="0" smtClean="0">
                <a:cs typeface="B Nazanin" pitchFamily="2" charset="-78"/>
              </a:rPr>
              <a:t>خشم چیست: </a:t>
            </a:r>
            <a:r>
              <a:rPr lang="fa-IR" sz="2400" dirty="0" smtClean="0">
                <a:cs typeface="B Nazanin" pitchFamily="2" charset="-78"/>
              </a:rPr>
              <a:t>خشم یک </a:t>
            </a:r>
            <a:r>
              <a:rPr lang="fa-IR" sz="2400" dirty="0" smtClean="0">
                <a:solidFill>
                  <a:srgbClr val="FF0000"/>
                </a:solidFill>
                <a:cs typeface="B Nazanin" pitchFamily="2" charset="-78"/>
              </a:rPr>
              <a:t>هیجان طبیعی </a:t>
            </a:r>
            <a:r>
              <a:rPr lang="fa-IR" sz="2400" dirty="0" smtClean="0">
                <a:cs typeface="B Nazanin" pitchFamily="2" charset="-78"/>
              </a:rPr>
              <a:t>است که </a:t>
            </a:r>
            <a:r>
              <a:rPr lang="fa-IR" sz="2400" dirty="0" smtClean="0">
                <a:solidFill>
                  <a:srgbClr val="FF0000"/>
                </a:solidFill>
                <a:cs typeface="B Nazanin" pitchFamily="2" charset="-78"/>
              </a:rPr>
              <a:t>اگر به جا ابراز </a:t>
            </a:r>
          </a:p>
          <a:p>
            <a:r>
              <a:rPr lang="fa-IR" sz="2400" dirty="0" smtClean="0">
                <a:solidFill>
                  <a:srgbClr val="FF0000"/>
                </a:solidFill>
                <a:cs typeface="B Nazanin" pitchFamily="2" charset="-78"/>
              </a:rPr>
              <a:t>شود می تواند به ما انرژی دهد</a:t>
            </a:r>
            <a:r>
              <a:rPr lang="fa-IR" sz="2400" dirty="0" smtClean="0">
                <a:cs typeface="B Nazanin" pitchFamily="2" charset="-78"/>
              </a:rPr>
              <a:t>، ما را برای رقابت و دفاع و گرفتن </a:t>
            </a:r>
          </a:p>
          <a:p>
            <a:r>
              <a:rPr lang="fa-IR" sz="2400" dirty="0" smtClean="0">
                <a:cs typeface="B Nazanin" pitchFamily="2" charset="-78"/>
              </a:rPr>
              <a:t>حق خود کمک کند و </a:t>
            </a:r>
            <a:r>
              <a:rPr lang="fa-IR" sz="2400" dirty="0" smtClean="0">
                <a:solidFill>
                  <a:srgbClr val="FF0000"/>
                </a:solidFill>
                <a:cs typeface="B Nazanin" pitchFamily="2" charset="-78"/>
              </a:rPr>
              <a:t>اگر به شیوه ای نادرست ابراز شود روابط ما</a:t>
            </a:r>
          </a:p>
          <a:p>
            <a:r>
              <a:rPr lang="fa-IR" sz="2400" dirty="0" smtClean="0">
                <a:solidFill>
                  <a:srgbClr val="FF0000"/>
                </a:solidFill>
                <a:cs typeface="B Nazanin" pitchFamily="2" charset="-78"/>
              </a:rPr>
              <a:t>را با دیگران خراب کرده و مارا بیمار میکند.</a:t>
            </a:r>
          </a:p>
        </p:txBody>
      </p:sp>
    </p:spTree>
    <p:extLst>
      <p:ext uri="{BB962C8B-B14F-4D97-AF65-F5344CB8AC3E}">
        <p14:creationId xmlns:p14="http://schemas.microsoft.com/office/powerpoint/2010/main" val="23366516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Callout 3"/>
          <p:cNvSpPr/>
          <p:nvPr/>
        </p:nvSpPr>
        <p:spPr>
          <a:xfrm>
            <a:off x="6372200" y="548680"/>
            <a:ext cx="2520280" cy="1368152"/>
          </a:xfrm>
          <a:prstGeom prst="wedgeEllipseCallou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fa-IR" sz="2400" b="1" dirty="0" smtClean="0">
                <a:cs typeface="B Nazanin" pitchFamily="2" charset="-78"/>
              </a:rPr>
              <a:t>پرخاشگری چیست؟</a:t>
            </a:r>
            <a:endParaRPr lang="fa-IR" sz="2400" b="1" dirty="0">
              <a:cs typeface="B Nazanin" pitchFamily="2" charset="-78"/>
            </a:endParaRPr>
          </a:p>
        </p:txBody>
      </p:sp>
      <p:sp>
        <p:nvSpPr>
          <p:cNvPr id="5" name="TextBox 4"/>
          <p:cNvSpPr txBox="1"/>
          <p:nvPr/>
        </p:nvSpPr>
        <p:spPr>
          <a:xfrm>
            <a:off x="755576" y="2060848"/>
            <a:ext cx="6485431" cy="2677656"/>
          </a:xfrm>
          <a:prstGeom prst="rect">
            <a:avLst/>
          </a:prstGeom>
          <a:noFill/>
        </p:spPr>
        <p:txBody>
          <a:bodyPr wrap="square" rtlCol="1">
            <a:spAutoFit/>
          </a:bodyPr>
          <a:lstStyle/>
          <a:p>
            <a:r>
              <a:rPr lang="fa-IR" sz="2400" dirty="0" smtClean="0">
                <a:solidFill>
                  <a:srgbClr val="FF0000"/>
                </a:solidFill>
                <a:cs typeface="B Nazanin" pitchFamily="2" charset="-78"/>
              </a:rPr>
              <a:t>پرخاشگری یک رفتار است در حالی که خشم یک هیجان است. </a:t>
            </a:r>
            <a:r>
              <a:rPr lang="fa-IR" sz="2400" dirty="0" smtClean="0">
                <a:cs typeface="B Nazanin" pitchFamily="2" charset="-78"/>
              </a:rPr>
              <a:t>بنابراین همه حق دارند عصبانی بشوند ولی حق ندارند خشم خود را با توهین و رفتارهای پرخاشگرانه ابراز کنند. </a:t>
            </a:r>
          </a:p>
          <a:p>
            <a:pPr marL="342900" indent="-342900">
              <a:buFont typeface="Wingdings" pitchFamily="2" charset="2"/>
              <a:buChar char="v"/>
            </a:pPr>
            <a:r>
              <a:rPr lang="fa-IR" sz="2400" dirty="0" smtClean="0">
                <a:cs typeface="B Nazanin" pitchFamily="2" charset="-78"/>
              </a:rPr>
              <a:t>پرخاشگری دو نوع است: </a:t>
            </a:r>
            <a:r>
              <a:rPr lang="fa-IR" sz="2400" dirty="0" smtClean="0">
                <a:solidFill>
                  <a:srgbClr val="FF0000"/>
                </a:solidFill>
                <a:cs typeface="B Nazanin" pitchFamily="2" charset="-78"/>
              </a:rPr>
              <a:t>کلامی و غیرکلامی</a:t>
            </a:r>
            <a:r>
              <a:rPr lang="fa-IR" sz="2400" dirty="0" smtClean="0">
                <a:cs typeface="B Nazanin" pitchFamily="2" charset="-78"/>
              </a:rPr>
              <a:t>. در پرخاشگری کلامی افراد توهین می کنند، صدایشان را بلند می کنند و در پرخاشگری غیرکلامی افراد کتک می زنند ، می شکنند و هل می دهند.</a:t>
            </a:r>
            <a:endParaRPr lang="fa-IR" sz="2400" dirty="0">
              <a:cs typeface="B Nazanin" pitchFamily="2" charset="-78"/>
            </a:endParaRPr>
          </a:p>
        </p:txBody>
      </p:sp>
      <p:pic>
        <p:nvPicPr>
          <p:cNvPr id="7170" name="Picture 2" descr="D:\download (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83953" y="4706732"/>
            <a:ext cx="2988940" cy="192085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7171" name="Picture 3" descr="D:\download (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6310" y="4706732"/>
            <a:ext cx="2952328" cy="19526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42752839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57088" y="795836"/>
            <a:ext cx="7560083" cy="830997"/>
          </a:xfrm>
          <a:prstGeom prst="rect">
            <a:avLst/>
          </a:prstGeom>
        </p:spPr>
        <p:style>
          <a:lnRef idx="2">
            <a:schemeClr val="accent1"/>
          </a:lnRef>
          <a:fillRef idx="1">
            <a:schemeClr val="lt1"/>
          </a:fillRef>
          <a:effectRef idx="0">
            <a:schemeClr val="accent1"/>
          </a:effectRef>
          <a:fontRef idx="minor">
            <a:schemeClr val="dk1"/>
          </a:fontRef>
        </p:style>
        <p:txBody>
          <a:bodyPr wrap="none" rtlCol="1">
            <a:spAutoFit/>
          </a:bodyPr>
          <a:lstStyle/>
          <a:p>
            <a:r>
              <a:rPr lang="fa-IR" sz="2400" b="1" dirty="0" smtClean="0">
                <a:cs typeface="B Nazanin" pitchFamily="2" charset="-78"/>
              </a:rPr>
              <a:t>چرا برخی افراد بیشتر عصبانی می شوند؟</a:t>
            </a:r>
          </a:p>
          <a:p>
            <a:r>
              <a:rPr lang="fa-IR" sz="2400" dirty="0" smtClean="0">
                <a:solidFill>
                  <a:srgbClr val="FF0000"/>
                </a:solidFill>
                <a:cs typeface="B Nazanin" pitchFamily="2" charset="-78"/>
              </a:rPr>
              <a:t>زیرا تحمل کمی در برابر ناکامی دارند و نمی توانند با وقایع درست برخورد کنند.</a:t>
            </a:r>
          </a:p>
        </p:txBody>
      </p:sp>
      <p:sp>
        <p:nvSpPr>
          <p:cNvPr id="8" name="TextBox 7"/>
          <p:cNvSpPr txBox="1"/>
          <p:nvPr/>
        </p:nvSpPr>
        <p:spPr>
          <a:xfrm>
            <a:off x="6655818" y="2644753"/>
            <a:ext cx="2488182" cy="461665"/>
          </a:xfrm>
          <a:prstGeom prst="rect">
            <a:avLst/>
          </a:prstGeom>
          <a:noFill/>
        </p:spPr>
        <p:txBody>
          <a:bodyPr wrap="none" rtlCol="1">
            <a:spAutoFit/>
          </a:bodyPr>
          <a:lstStyle/>
          <a:p>
            <a:r>
              <a:rPr lang="fa-IR" sz="2400" b="1" dirty="0" smtClean="0">
                <a:cs typeface="B Nazanin" pitchFamily="2" charset="-78"/>
              </a:rPr>
              <a:t>خشم چند مرحله دارد</a:t>
            </a:r>
            <a:endParaRPr lang="fa-IR" sz="2400" b="1" dirty="0">
              <a:cs typeface="B Nazanin" pitchFamily="2" charset="-78"/>
            </a:endParaRPr>
          </a:p>
        </p:txBody>
      </p:sp>
      <p:sp>
        <p:nvSpPr>
          <p:cNvPr id="9" name="TextBox 8"/>
          <p:cNvSpPr txBox="1"/>
          <p:nvPr/>
        </p:nvSpPr>
        <p:spPr>
          <a:xfrm>
            <a:off x="6782391" y="4077072"/>
            <a:ext cx="2361609" cy="1200329"/>
          </a:xfrm>
          <a:prstGeom prst="rect">
            <a:avLst/>
          </a:prstGeom>
          <a:noFill/>
        </p:spPr>
        <p:txBody>
          <a:bodyPr wrap="none" rtlCol="1">
            <a:spAutoFit/>
          </a:bodyPr>
          <a:lstStyle/>
          <a:p>
            <a:r>
              <a:rPr lang="fa-IR" sz="2400" b="1" dirty="0" smtClean="0">
                <a:cs typeface="B Nazanin" pitchFamily="2" charset="-78"/>
              </a:rPr>
              <a:t>برای مدیریت خشم</a:t>
            </a:r>
          </a:p>
          <a:p>
            <a:r>
              <a:rPr lang="fa-IR" sz="2400" b="1" dirty="0" smtClean="0">
                <a:cs typeface="B Nazanin" pitchFamily="2" charset="-78"/>
              </a:rPr>
              <a:t>باید به دو عامل توجه</a:t>
            </a:r>
          </a:p>
          <a:p>
            <a:r>
              <a:rPr lang="fa-IR" sz="2400" b="1" dirty="0" smtClean="0">
                <a:cs typeface="B Nazanin" pitchFamily="2" charset="-78"/>
              </a:rPr>
              <a:t>کرد:</a:t>
            </a:r>
            <a:endParaRPr lang="fa-IR" sz="2400" b="1" dirty="0">
              <a:cs typeface="B Nazanin" pitchFamily="2" charset="-78"/>
            </a:endParaRPr>
          </a:p>
        </p:txBody>
      </p:sp>
      <p:cxnSp>
        <p:nvCxnSpPr>
          <p:cNvPr id="11" name="Straight Arrow Connector 10"/>
          <p:cNvCxnSpPr>
            <a:stCxn id="8" idx="1"/>
          </p:cNvCxnSpPr>
          <p:nvPr/>
        </p:nvCxnSpPr>
        <p:spPr>
          <a:xfrm flipH="1" flipV="1">
            <a:off x="6300192" y="2420888"/>
            <a:ext cx="355626" cy="45469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8" idx="1"/>
          </p:cNvCxnSpPr>
          <p:nvPr/>
        </p:nvCxnSpPr>
        <p:spPr>
          <a:xfrm flipH="1">
            <a:off x="6084168" y="2875586"/>
            <a:ext cx="57165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8" idx="1"/>
          </p:cNvCxnSpPr>
          <p:nvPr/>
        </p:nvCxnSpPr>
        <p:spPr>
          <a:xfrm flipH="1">
            <a:off x="6369993" y="2875586"/>
            <a:ext cx="285825" cy="48140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4235203" y="2067092"/>
            <a:ext cx="2064989" cy="461665"/>
          </a:xfrm>
          <a:prstGeom prst="rect">
            <a:avLst/>
          </a:prstGeom>
          <a:noFill/>
        </p:spPr>
        <p:txBody>
          <a:bodyPr wrap="none" rtlCol="1">
            <a:spAutoFit/>
          </a:bodyPr>
          <a:lstStyle/>
          <a:p>
            <a:r>
              <a:rPr lang="fa-IR" sz="2400" dirty="0" smtClean="0">
                <a:cs typeface="B Nazanin" pitchFamily="2" charset="-78"/>
              </a:rPr>
              <a:t>مرحله پیش از خشم</a:t>
            </a:r>
            <a:endParaRPr lang="fa-IR" sz="2400" dirty="0">
              <a:cs typeface="B Nazanin" pitchFamily="2" charset="-78"/>
            </a:endParaRPr>
          </a:p>
        </p:txBody>
      </p:sp>
      <p:sp>
        <p:nvSpPr>
          <p:cNvPr id="29" name="TextBox 28"/>
          <p:cNvSpPr txBox="1"/>
          <p:nvPr/>
        </p:nvSpPr>
        <p:spPr>
          <a:xfrm>
            <a:off x="4795811" y="2647906"/>
            <a:ext cx="1308371" cy="461665"/>
          </a:xfrm>
          <a:prstGeom prst="rect">
            <a:avLst/>
          </a:prstGeom>
          <a:noFill/>
        </p:spPr>
        <p:txBody>
          <a:bodyPr wrap="none" rtlCol="1">
            <a:spAutoFit/>
          </a:bodyPr>
          <a:lstStyle/>
          <a:p>
            <a:r>
              <a:rPr lang="fa-IR" sz="2400" dirty="0" smtClean="0">
                <a:cs typeface="B Nazanin" pitchFamily="2" charset="-78"/>
              </a:rPr>
              <a:t>مرحله خشم</a:t>
            </a:r>
            <a:endParaRPr lang="fa-IR" sz="2400" dirty="0">
              <a:cs typeface="B Nazanin" pitchFamily="2" charset="-78"/>
            </a:endParaRPr>
          </a:p>
        </p:txBody>
      </p:sp>
      <p:sp>
        <p:nvSpPr>
          <p:cNvPr id="30" name="TextBox 29"/>
          <p:cNvSpPr txBox="1"/>
          <p:nvPr/>
        </p:nvSpPr>
        <p:spPr>
          <a:xfrm>
            <a:off x="5056812" y="3186963"/>
            <a:ext cx="1313181" cy="461665"/>
          </a:xfrm>
          <a:prstGeom prst="rect">
            <a:avLst/>
          </a:prstGeom>
          <a:noFill/>
        </p:spPr>
        <p:txBody>
          <a:bodyPr wrap="none" rtlCol="1">
            <a:spAutoFit/>
          </a:bodyPr>
          <a:lstStyle/>
          <a:p>
            <a:r>
              <a:rPr lang="fa-IR" sz="2400" dirty="0" smtClean="0">
                <a:cs typeface="B Nazanin" pitchFamily="2" charset="-78"/>
              </a:rPr>
              <a:t>پس از خشم</a:t>
            </a:r>
            <a:endParaRPr lang="fa-IR" sz="2400" dirty="0">
              <a:cs typeface="B Nazanin" pitchFamily="2" charset="-78"/>
            </a:endParaRPr>
          </a:p>
        </p:txBody>
      </p:sp>
      <p:cxnSp>
        <p:nvCxnSpPr>
          <p:cNvPr id="35" name="Straight Arrow Connector 34"/>
          <p:cNvCxnSpPr/>
          <p:nvPr/>
        </p:nvCxnSpPr>
        <p:spPr>
          <a:xfrm flipH="1" flipV="1">
            <a:off x="6104183" y="4581128"/>
            <a:ext cx="551636"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H="1">
            <a:off x="6300192" y="4869160"/>
            <a:ext cx="355627" cy="40824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4384282" y="4231127"/>
            <a:ext cx="1766830" cy="461665"/>
          </a:xfrm>
          <a:prstGeom prst="rect">
            <a:avLst/>
          </a:prstGeom>
          <a:noFill/>
        </p:spPr>
        <p:txBody>
          <a:bodyPr wrap="none" rtlCol="1">
            <a:spAutoFit/>
          </a:bodyPr>
          <a:lstStyle/>
          <a:p>
            <a:r>
              <a:rPr lang="fa-IR" sz="2400" dirty="0" smtClean="0">
                <a:cs typeface="B Nazanin" pitchFamily="2" charset="-78"/>
              </a:rPr>
              <a:t>برانگیختگی بدنی</a:t>
            </a:r>
            <a:endParaRPr lang="fa-IR" sz="2400" dirty="0">
              <a:cs typeface="B Nazanin" pitchFamily="2" charset="-78"/>
            </a:endParaRPr>
          </a:p>
        </p:txBody>
      </p:sp>
      <p:sp>
        <p:nvSpPr>
          <p:cNvPr id="41" name="TextBox 40"/>
          <p:cNvSpPr txBox="1"/>
          <p:nvPr/>
        </p:nvSpPr>
        <p:spPr>
          <a:xfrm>
            <a:off x="5123267" y="5046568"/>
            <a:ext cx="1176925" cy="461665"/>
          </a:xfrm>
          <a:prstGeom prst="rect">
            <a:avLst/>
          </a:prstGeom>
          <a:noFill/>
        </p:spPr>
        <p:txBody>
          <a:bodyPr wrap="none" rtlCol="1">
            <a:spAutoFit/>
          </a:bodyPr>
          <a:lstStyle/>
          <a:p>
            <a:r>
              <a:rPr lang="fa-IR" sz="2400" dirty="0" smtClean="0">
                <a:cs typeface="B Nazanin" pitchFamily="2" charset="-78"/>
              </a:rPr>
              <a:t>افکار منفی</a:t>
            </a:r>
            <a:endParaRPr lang="fa-IR" sz="2400" dirty="0">
              <a:cs typeface="B Nazanin" pitchFamily="2" charset="-78"/>
            </a:endParaRPr>
          </a:p>
        </p:txBody>
      </p:sp>
    </p:spTree>
    <p:extLst>
      <p:ext uri="{BB962C8B-B14F-4D97-AF65-F5344CB8AC3E}">
        <p14:creationId xmlns:p14="http://schemas.microsoft.com/office/powerpoint/2010/main" val="1542434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89410" y="515930"/>
            <a:ext cx="3599063" cy="707886"/>
          </a:xfrm>
          <a:prstGeom prst="rect">
            <a:avLst/>
          </a:prstGeom>
          <a:noFill/>
        </p:spPr>
        <p:txBody>
          <a:bodyPr wrap="none" rtlCol="1">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fa-IR" sz="4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B Nazanin" pitchFamily="2" charset="-78"/>
              </a:rPr>
              <a:t>برای مدیریت خشم:</a:t>
            </a:r>
            <a:endParaRPr lang="fa-IR" sz="4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B Nazanin" pitchFamily="2" charset="-78"/>
            </a:endParaRPr>
          </a:p>
        </p:txBody>
      </p:sp>
      <p:sp>
        <p:nvSpPr>
          <p:cNvPr id="5" name="TextBox 4"/>
          <p:cNvSpPr txBox="1"/>
          <p:nvPr/>
        </p:nvSpPr>
        <p:spPr>
          <a:xfrm>
            <a:off x="251520" y="1484784"/>
            <a:ext cx="8706344" cy="2308324"/>
          </a:xfrm>
          <a:prstGeom prst="rect">
            <a:avLst/>
          </a:prstGeom>
          <a:noFill/>
        </p:spPr>
        <p:txBody>
          <a:bodyPr wrap="square" rtlCol="1">
            <a:spAutoFit/>
          </a:bodyPr>
          <a:lstStyle/>
          <a:p>
            <a:r>
              <a:rPr lang="fa-IR" sz="2400" dirty="0" smtClean="0">
                <a:cs typeface="B Nazanin" pitchFamily="2" charset="-78"/>
              </a:rPr>
              <a:t>الف) </a:t>
            </a:r>
            <a:r>
              <a:rPr lang="fa-IR" sz="2400" u="sng" dirty="0" smtClean="0">
                <a:cs typeface="B Nazanin" pitchFamily="2" charset="-78"/>
              </a:rPr>
              <a:t>برانگیختگی را کاهش دهید</a:t>
            </a:r>
            <a:r>
              <a:rPr lang="fa-IR" sz="2400" dirty="0" smtClean="0">
                <a:cs typeface="B Nazanin" pitchFamily="2" charset="-78"/>
              </a:rPr>
              <a:t>: اگر بتوانید از میزان برانگیختگی بدنتان کم کنید وارد مرحله خشم نمی شوید.</a:t>
            </a:r>
          </a:p>
          <a:p>
            <a:r>
              <a:rPr lang="fa-IR" sz="2400" dirty="0" smtClean="0">
                <a:cs typeface="B Nazanin" pitchFamily="2" charset="-78"/>
              </a:rPr>
              <a:t>برای این کار دو روش وجود دارد:</a:t>
            </a:r>
          </a:p>
          <a:p>
            <a:pPr marL="342900" indent="-342900">
              <a:buAutoNum type="arabicParenR"/>
            </a:pPr>
            <a:r>
              <a:rPr lang="fa-IR" sz="2400" dirty="0" smtClean="0">
                <a:solidFill>
                  <a:srgbClr val="FF0000"/>
                </a:solidFill>
                <a:cs typeface="B Nazanin" pitchFamily="2" charset="-78"/>
              </a:rPr>
              <a:t>تنفس شکمی انجام دهید. تنفس شکمی شمارا آرام می کند. باید سعی کنید جوری نفس بکشید که شکمتان نه قفسه سینه بالا بیاید.</a:t>
            </a:r>
          </a:p>
          <a:p>
            <a:pPr marL="342900" indent="-342900">
              <a:buAutoNum type="arabicParenR"/>
            </a:pPr>
            <a:r>
              <a:rPr lang="fa-IR" sz="2400" dirty="0" smtClean="0">
                <a:solidFill>
                  <a:srgbClr val="FF0000"/>
                </a:solidFill>
                <a:cs typeface="B Nazanin" pitchFamily="2" charset="-78"/>
              </a:rPr>
              <a:t>توجه خودتان را منحرف کنید، محیطتان را تغییر دهید. آب بنوشید، صورتتان را بشویید.</a:t>
            </a:r>
            <a:endParaRPr lang="fa-IR" sz="2400" dirty="0">
              <a:solidFill>
                <a:srgbClr val="FF0000"/>
              </a:solidFill>
              <a:cs typeface="B Nazanin" pitchFamily="2" charset="-78"/>
            </a:endParaRPr>
          </a:p>
        </p:txBody>
      </p:sp>
      <p:sp>
        <p:nvSpPr>
          <p:cNvPr id="6" name="TextBox 5"/>
          <p:cNvSpPr txBox="1"/>
          <p:nvPr/>
        </p:nvSpPr>
        <p:spPr>
          <a:xfrm>
            <a:off x="166125" y="4581128"/>
            <a:ext cx="8877133" cy="830997"/>
          </a:xfrm>
          <a:prstGeom prst="rect">
            <a:avLst/>
          </a:prstGeom>
          <a:noFill/>
        </p:spPr>
        <p:txBody>
          <a:bodyPr wrap="square" rtlCol="1">
            <a:spAutoFit/>
          </a:bodyPr>
          <a:lstStyle/>
          <a:p>
            <a:r>
              <a:rPr lang="fa-IR" sz="2400" dirty="0" smtClean="0">
                <a:cs typeface="B Nazanin" pitchFamily="2" charset="-78"/>
              </a:rPr>
              <a:t>ب) </a:t>
            </a:r>
            <a:r>
              <a:rPr lang="fa-IR" sz="2400" u="sng" dirty="0" smtClean="0">
                <a:cs typeface="B Nazanin" pitchFamily="2" charset="-78"/>
              </a:rPr>
              <a:t>افکار منفی را کنترل کنید</a:t>
            </a:r>
            <a:r>
              <a:rPr lang="fa-IR" sz="2400" dirty="0" smtClean="0">
                <a:cs typeface="B Nazanin" pitchFamily="2" charset="-78"/>
              </a:rPr>
              <a:t>: یکی از اجزای چرخه خشم افکار منفی است. </a:t>
            </a:r>
            <a:r>
              <a:rPr lang="fa-IR" sz="2400" dirty="0" smtClean="0">
                <a:solidFill>
                  <a:srgbClr val="FF0000"/>
                </a:solidFill>
                <a:cs typeface="B Nazanin" pitchFamily="2" charset="-78"/>
              </a:rPr>
              <a:t>شناسایی و کنترل این افکار از اهمیت زیادی برخوردار است.</a:t>
            </a:r>
            <a:endParaRPr lang="fa-IR" sz="2400" dirty="0">
              <a:solidFill>
                <a:srgbClr val="FF0000"/>
              </a:solidFill>
              <a:cs typeface="B Nazanin" pitchFamily="2" charset="-78"/>
            </a:endParaRPr>
          </a:p>
        </p:txBody>
      </p:sp>
    </p:spTree>
    <p:extLst>
      <p:ext uri="{BB962C8B-B14F-4D97-AF65-F5344CB8AC3E}">
        <p14:creationId xmlns:p14="http://schemas.microsoft.com/office/powerpoint/2010/main" val="7108577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download (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1840" y="354849"/>
            <a:ext cx="3024336" cy="17907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5" name="Curved Left Arrow 4"/>
          <p:cNvSpPr/>
          <p:nvPr/>
        </p:nvSpPr>
        <p:spPr>
          <a:xfrm>
            <a:off x="7673308" y="1722071"/>
            <a:ext cx="1440160" cy="1306361"/>
          </a:xfrm>
          <a:prstGeom prst="curvedLeftArrow">
            <a:avLst>
              <a:gd name="adj1" fmla="val 25000"/>
              <a:gd name="adj2" fmla="val 48984"/>
              <a:gd name="adj3" fmla="val 26008"/>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sp>
        <p:nvSpPr>
          <p:cNvPr id="6" name="Curved Right Arrow 5"/>
          <p:cNvSpPr/>
          <p:nvPr/>
        </p:nvSpPr>
        <p:spPr>
          <a:xfrm>
            <a:off x="323528" y="1744158"/>
            <a:ext cx="1512168" cy="1284274"/>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sp>
        <p:nvSpPr>
          <p:cNvPr id="7" name="TextBox 6"/>
          <p:cNvSpPr txBox="1"/>
          <p:nvPr/>
        </p:nvSpPr>
        <p:spPr>
          <a:xfrm>
            <a:off x="3920765" y="2361597"/>
            <a:ext cx="1577676" cy="461665"/>
          </a:xfrm>
          <a:prstGeom prst="rect">
            <a:avLst/>
          </a:prstGeom>
        </p:spPr>
        <p:style>
          <a:lnRef idx="1">
            <a:schemeClr val="accent1"/>
          </a:lnRef>
          <a:fillRef idx="2">
            <a:schemeClr val="accent1"/>
          </a:fillRef>
          <a:effectRef idx="1">
            <a:schemeClr val="accent1"/>
          </a:effectRef>
          <a:fontRef idx="minor">
            <a:schemeClr val="dk1"/>
          </a:fontRef>
        </p:style>
        <p:txBody>
          <a:bodyPr wrap="none" rtlCol="1">
            <a:spAutoFit/>
          </a:bodyPr>
          <a:lstStyle/>
          <a:p>
            <a:pPr algn="ctr"/>
            <a:r>
              <a:rPr lang="fa-IR" sz="2400" b="1" dirty="0" smtClean="0">
                <a:cs typeface="B Nazanin" pitchFamily="2" charset="-78"/>
              </a:rPr>
              <a:t>خطاهای ذهن</a:t>
            </a:r>
            <a:endParaRPr lang="fa-IR" sz="2400" b="1" dirty="0">
              <a:cs typeface="B Nazanin" pitchFamily="2" charset="-78"/>
            </a:endParaRPr>
          </a:p>
        </p:txBody>
      </p:sp>
      <p:sp>
        <p:nvSpPr>
          <p:cNvPr id="4" name="TextBox 3"/>
          <p:cNvSpPr txBox="1"/>
          <p:nvPr/>
        </p:nvSpPr>
        <p:spPr>
          <a:xfrm>
            <a:off x="1649263" y="2837866"/>
            <a:ext cx="6120680" cy="3170099"/>
          </a:xfrm>
          <a:prstGeom prst="rect">
            <a:avLst/>
          </a:prstGeom>
          <a:noFill/>
        </p:spPr>
        <p:txBody>
          <a:bodyPr wrap="square" rtlCol="1">
            <a:spAutoFit/>
          </a:bodyPr>
          <a:lstStyle/>
          <a:p>
            <a:r>
              <a:rPr lang="fa-IR" sz="2000" b="1" dirty="0" smtClean="0">
                <a:cs typeface="B Nazanin" pitchFamily="2" charset="-78"/>
              </a:rPr>
              <a:t>خطاهای ذهن </a:t>
            </a:r>
            <a:r>
              <a:rPr lang="fa-IR" sz="2000" b="1" dirty="0" smtClean="0">
                <a:solidFill>
                  <a:srgbClr val="FF0000"/>
                </a:solidFill>
                <a:cs typeface="B Nazanin" pitchFamily="2" charset="-78"/>
              </a:rPr>
              <a:t>تفکر و اندیشیدن هستند که به هیجان های منفی دامن می زنند.</a:t>
            </a:r>
          </a:p>
          <a:p>
            <a:r>
              <a:rPr lang="fa-IR" sz="2000" b="1" dirty="0" smtClean="0">
                <a:cs typeface="B Nazanin" pitchFamily="2" charset="-78"/>
              </a:rPr>
              <a:t>عمده ترین آنها عبارتند از: </a:t>
            </a:r>
            <a:r>
              <a:rPr lang="fa-IR" sz="2000" b="1" dirty="0" smtClean="0">
                <a:solidFill>
                  <a:srgbClr val="FF0000"/>
                </a:solidFill>
                <a:cs typeface="B Nazanin" pitchFamily="2" charset="-78"/>
              </a:rPr>
              <a:t>ذهن خوانی، برچسب زدن، نسبت دادن قصد و نیت، بزرگ نمایی، تعمیم دادن.</a:t>
            </a:r>
          </a:p>
          <a:p>
            <a:r>
              <a:rPr lang="fa-IR" sz="2000" b="1" dirty="0" smtClean="0">
                <a:cs typeface="B Nazanin" pitchFamily="2" charset="-78"/>
              </a:rPr>
              <a:t>همه ی موارد بالا خطاهای ذهن هستند که به افکار منفی و احساس خشم دامن می زنند. </a:t>
            </a:r>
            <a:r>
              <a:rPr lang="fa-IR" sz="2000" b="1" dirty="0" smtClean="0">
                <a:solidFill>
                  <a:srgbClr val="FF0000"/>
                </a:solidFill>
                <a:cs typeface="B Nazanin" pitchFamily="2" charset="-78"/>
              </a:rPr>
              <a:t>شناسایی افکار منفی و خطاهای ذهنی و کنترل آن ها </a:t>
            </a:r>
            <a:r>
              <a:rPr lang="fa-IR" sz="2000" b="1" dirty="0" smtClean="0">
                <a:cs typeface="B Nazanin" pitchFamily="2" charset="-78"/>
              </a:rPr>
              <a:t>مهم است. دو راه است:</a:t>
            </a:r>
          </a:p>
          <a:p>
            <a:pPr marL="342900" indent="-342900">
              <a:buAutoNum type="arabicParenR"/>
            </a:pPr>
            <a:r>
              <a:rPr lang="fa-IR" sz="2000" b="1" dirty="0" smtClean="0">
                <a:solidFill>
                  <a:srgbClr val="FF0000"/>
                </a:solidFill>
                <a:cs typeface="B Nazanin" pitchFamily="2" charset="-78"/>
              </a:rPr>
              <a:t>جایگزینی افکار مثبت به جای افکار منفی: افکار منفی را شناسایی می کنید و جای آن را با یک فکر مثبت عوض کنید.</a:t>
            </a:r>
          </a:p>
          <a:p>
            <a:pPr marL="342900" indent="-342900">
              <a:buAutoNum type="arabicParenR"/>
            </a:pPr>
            <a:r>
              <a:rPr lang="fa-IR" sz="2000" b="1" dirty="0" smtClean="0">
                <a:solidFill>
                  <a:srgbClr val="FF0000"/>
                </a:solidFill>
                <a:cs typeface="B Nazanin" pitchFamily="2" charset="-78"/>
              </a:rPr>
              <a:t>به چالش کشیدن افکار منفی و خطاهای ذهنی</a:t>
            </a:r>
          </a:p>
        </p:txBody>
      </p:sp>
    </p:spTree>
    <p:extLst>
      <p:ext uri="{BB962C8B-B14F-4D97-AF65-F5344CB8AC3E}">
        <p14:creationId xmlns:p14="http://schemas.microsoft.com/office/powerpoint/2010/main" val="2632555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Callout 4"/>
          <p:cNvSpPr/>
          <p:nvPr/>
        </p:nvSpPr>
        <p:spPr>
          <a:xfrm>
            <a:off x="5868144" y="665984"/>
            <a:ext cx="2880320" cy="1656184"/>
          </a:xfrm>
          <a:prstGeom prst="wedgeEllipseCallou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fa-IR" sz="2400" b="1" dirty="0" smtClean="0">
                <a:cs typeface="B Nazanin" pitchFamily="2" charset="-78"/>
              </a:rPr>
              <a:t>روش های سالم ابراز خشم</a:t>
            </a:r>
            <a:endParaRPr lang="fa-IR" sz="2400" b="1" dirty="0">
              <a:cs typeface="B Nazanin" pitchFamily="2" charset="-78"/>
            </a:endParaRPr>
          </a:p>
        </p:txBody>
      </p:sp>
      <p:sp>
        <p:nvSpPr>
          <p:cNvPr id="6" name="TextBox 5"/>
          <p:cNvSpPr txBox="1"/>
          <p:nvPr/>
        </p:nvSpPr>
        <p:spPr>
          <a:xfrm>
            <a:off x="914056" y="2636912"/>
            <a:ext cx="6377419" cy="1200329"/>
          </a:xfrm>
          <a:prstGeom prst="rect">
            <a:avLst/>
          </a:prstGeom>
          <a:noFill/>
        </p:spPr>
        <p:txBody>
          <a:bodyPr wrap="square" rtlCol="1">
            <a:spAutoFit/>
          </a:bodyPr>
          <a:lstStyle/>
          <a:p>
            <a:r>
              <a:rPr lang="fa-IR" sz="2400" dirty="0" smtClean="0">
                <a:cs typeface="B Nazanin" pitchFamily="2" charset="-78"/>
              </a:rPr>
              <a:t>بهترین روش برای ابراز خشم </a:t>
            </a:r>
            <a:r>
              <a:rPr lang="fa-IR" sz="2400" dirty="0" smtClean="0">
                <a:solidFill>
                  <a:srgbClr val="FF0000"/>
                </a:solidFill>
                <a:cs typeface="B Nazanin" pitchFamily="2" charset="-78"/>
              </a:rPr>
              <a:t>این است که درمورد آن ها با کسی حرف بزنید. ابراز احساسات در قالب کلمات از شدت آن ها کم کرده و شما را آرام میکند.</a:t>
            </a:r>
            <a:endParaRPr lang="fa-IR" sz="2400" dirty="0">
              <a:solidFill>
                <a:srgbClr val="FF0000"/>
              </a:solidFill>
              <a:cs typeface="B Nazanin" pitchFamily="2" charset="-78"/>
            </a:endParaRPr>
          </a:p>
        </p:txBody>
      </p:sp>
      <p:pic>
        <p:nvPicPr>
          <p:cNvPr id="2050" name="Picture 2" descr="D:\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3776481"/>
            <a:ext cx="2448272" cy="21812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26167345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672" y="4572000"/>
            <a:ext cx="5924128" cy="1161256"/>
          </a:xfrm>
        </p:spPr>
        <p:txBody>
          <a:bodyPr>
            <a:normAutofit fontScale="90000"/>
          </a:bodyPr>
          <a:lstStyle/>
          <a:p>
            <a:pPr algn="ctr"/>
            <a:r>
              <a:rPr lang="fa-IR" sz="7200" b="1" dirty="0" smtClean="0">
                <a:solidFill>
                  <a:srgbClr val="C00000"/>
                </a:solidFill>
                <a:effectLst>
                  <a:outerShdw blurRad="38100" dist="38100" dir="2700000" algn="tl">
                    <a:srgbClr val="000000">
                      <a:alpha val="43137"/>
                    </a:srgbClr>
                  </a:outerShdw>
                </a:effectLst>
                <a:cs typeface="B Nazanin" panose="00000400000000000000" pitchFamily="2" charset="-78"/>
              </a:rPr>
              <a:t>حل مسئله</a:t>
            </a:r>
            <a:endParaRPr lang="en-US" sz="7200" b="1" dirty="0">
              <a:solidFill>
                <a:srgbClr val="C00000"/>
              </a:solidFill>
              <a:effectLst>
                <a:outerShdw blurRad="38100" dist="38100" dir="2700000" algn="tl">
                  <a:srgbClr val="000000">
                    <a:alpha val="43137"/>
                  </a:srgbClr>
                </a:outerShdw>
              </a:effectLst>
              <a:cs typeface="B Nazanin" panose="00000400000000000000" pitchFamily="2" charset="-78"/>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43608" y="548680"/>
            <a:ext cx="6768752" cy="387437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4900463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خود+مراقبتی.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832" y="332655"/>
            <a:ext cx="3131007" cy="188609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5" name="Curved Left Arrow 4"/>
          <p:cNvSpPr/>
          <p:nvPr/>
        </p:nvSpPr>
        <p:spPr>
          <a:xfrm>
            <a:off x="6948264" y="1618583"/>
            <a:ext cx="1440160" cy="1512168"/>
          </a:xfrm>
          <a:prstGeom prst="curvedLeftArrow">
            <a:avLst>
              <a:gd name="adj1" fmla="val 25000"/>
              <a:gd name="adj2" fmla="val 48984"/>
              <a:gd name="adj3" fmla="val 26008"/>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sp>
        <p:nvSpPr>
          <p:cNvPr id="6" name="Curved Right Arrow 5"/>
          <p:cNvSpPr/>
          <p:nvPr/>
        </p:nvSpPr>
        <p:spPr>
          <a:xfrm>
            <a:off x="765139" y="1618583"/>
            <a:ext cx="1512168" cy="1512168"/>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sp>
        <p:nvSpPr>
          <p:cNvPr id="7" name="TextBox 6"/>
          <p:cNvSpPr txBox="1"/>
          <p:nvPr/>
        </p:nvSpPr>
        <p:spPr>
          <a:xfrm>
            <a:off x="2157499" y="2530586"/>
            <a:ext cx="4770717" cy="1938992"/>
          </a:xfrm>
          <a:prstGeom prst="rect">
            <a:avLst/>
          </a:prstGeom>
          <a:noFill/>
        </p:spPr>
        <p:txBody>
          <a:bodyPr wrap="square" rtlCol="1">
            <a:spAutoFit/>
          </a:bodyPr>
          <a:lstStyle/>
          <a:p>
            <a:r>
              <a:rPr lang="fa-IR" sz="2400" b="1" dirty="0" smtClean="0">
                <a:cs typeface="B Nazanin" pitchFamily="2" charset="-78"/>
              </a:rPr>
              <a:t>خود مراقبتی: </a:t>
            </a:r>
            <a:r>
              <a:rPr lang="fa-IR" sz="2400" dirty="0" smtClean="0">
                <a:cs typeface="B Nazanin" pitchFamily="2" charset="-78"/>
              </a:rPr>
              <a:t>شامل اقدامات و رفتارهایی است </a:t>
            </a:r>
            <a:r>
              <a:rPr lang="fa-IR" sz="2400" dirty="0" smtClean="0">
                <a:solidFill>
                  <a:srgbClr val="FF0000"/>
                </a:solidFill>
                <a:cs typeface="B Nazanin" pitchFamily="2" charset="-78"/>
              </a:rPr>
              <a:t>اکتسابی، آگاهانه و هدفدار </a:t>
            </a:r>
            <a:r>
              <a:rPr lang="fa-IR" sz="2400" dirty="0" smtClean="0">
                <a:cs typeface="B Nazanin" pitchFamily="2" charset="-78"/>
              </a:rPr>
              <a:t>که مردم برای خود، فرزندان و خانواده شان انجام می دهند تا سالم تر بمانند و سلامت جسمی، روانی و اجتماعی خود را برآورده سازند. </a:t>
            </a:r>
            <a:endParaRPr lang="fa-IR" sz="2400" dirty="0">
              <a:cs typeface="B Nazanin" pitchFamily="2" charset="-78"/>
            </a:endParaRPr>
          </a:p>
        </p:txBody>
      </p:sp>
      <p:sp>
        <p:nvSpPr>
          <p:cNvPr id="9" name="TextBox 8"/>
          <p:cNvSpPr txBox="1"/>
          <p:nvPr/>
        </p:nvSpPr>
        <p:spPr>
          <a:xfrm>
            <a:off x="2157499" y="4653136"/>
            <a:ext cx="4853366" cy="830997"/>
          </a:xfrm>
          <a:prstGeom prst="rect">
            <a:avLst/>
          </a:prstGeom>
          <a:noFill/>
        </p:spPr>
        <p:txBody>
          <a:bodyPr wrap="square" rtlCol="1">
            <a:spAutoFit/>
          </a:bodyPr>
          <a:lstStyle/>
          <a:p>
            <a:pPr marL="342900" indent="-342900">
              <a:buFont typeface="Wingdings" pitchFamily="2" charset="2"/>
              <a:buChar char="v"/>
            </a:pPr>
            <a:r>
              <a:rPr lang="fa-IR" sz="2400" dirty="0" smtClean="0">
                <a:cs typeface="B Nazanin" pitchFamily="2" charset="-78"/>
              </a:rPr>
              <a:t>برآوردها نشان میدهد که 65تا85درصد تمام مراقبت ها از انواع خود مراقبتی است.</a:t>
            </a:r>
            <a:endParaRPr lang="fa-IR" sz="2400" dirty="0">
              <a:cs typeface="B Nazanin" pitchFamily="2" charset="-78"/>
            </a:endParaRPr>
          </a:p>
        </p:txBody>
      </p:sp>
    </p:spTree>
    <p:extLst>
      <p:ext uri="{BB962C8B-B14F-4D97-AF65-F5344CB8AC3E}">
        <p14:creationId xmlns:p14="http://schemas.microsoft.com/office/powerpoint/2010/main" val="31320875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212976"/>
            <a:ext cx="8136904" cy="2527176"/>
          </a:xfrm>
        </p:spPr>
        <p:txBody>
          <a:bodyPr>
            <a:normAutofit/>
          </a:bodyPr>
          <a:lstStyle/>
          <a:p>
            <a:pPr algn="r"/>
            <a:r>
              <a:rPr lang="fa-IR" sz="2700" b="1" dirty="0" smtClean="0">
                <a:solidFill>
                  <a:srgbClr val="9A8778"/>
                </a:solidFill>
                <a:effectLst>
                  <a:outerShdw blurRad="38100" dist="38100" dir="2700000" algn="tl">
                    <a:srgbClr val="000000">
                      <a:alpha val="43137"/>
                    </a:srgbClr>
                  </a:outerShdw>
                </a:effectLst>
                <a:cs typeface="B Nazanin" panose="00000400000000000000" pitchFamily="2" charset="-78"/>
              </a:rPr>
              <a:t>* شناسایی مسئله</a:t>
            </a:r>
            <a:r>
              <a:rPr lang="fa-IR" sz="2400" b="1" dirty="0" smtClean="0">
                <a:solidFill>
                  <a:schemeClr val="accent6">
                    <a:lumMod val="60000"/>
                    <a:lumOff val="40000"/>
                  </a:schemeClr>
                </a:solidFill>
                <a:cs typeface="B Nazanin" panose="00000400000000000000" pitchFamily="2" charset="-78"/>
              </a:rPr>
              <a:t/>
            </a:r>
            <a:br>
              <a:rPr lang="fa-IR" sz="2400" b="1" dirty="0" smtClean="0">
                <a:solidFill>
                  <a:schemeClr val="accent6">
                    <a:lumMod val="60000"/>
                    <a:lumOff val="40000"/>
                  </a:schemeClr>
                </a:solidFill>
                <a:cs typeface="B Nazanin" panose="00000400000000000000" pitchFamily="2" charset="-78"/>
              </a:rPr>
            </a:br>
            <a:r>
              <a:rPr lang="fa-IR" sz="2400" b="1" dirty="0" smtClean="0">
                <a:solidFill>
                  <a:schemeClr val="accent6">
                    <a:lumMod val="60000"/>
                    <a:lumOff val="40000"/>
                  </a:schemeClr>
                </a:solidFill>
                <a:cs typeface="B Nazanin" panose="00000400000000000000" pitchFamily="2" charset="-78"/>
              </a:rPr>
              <a:t>* </a:t>
            </a:r>
            <a:r>
              <a:rPr lang="fa-IR" sz="2700" b="1" dirty="0" smtClean="0">
                <a:solidFill>
                  <a:srgbClr val="F41EBC"/>
                </a:solidFill>
                <a:effectLst>
                  <a:outerShdw blurRad="38100" dist="38100" dir="2700000" algn="tl">
                    <a:srgbClr val="000000">
                      <a:alpha val="43137"/>
                    </a:srgbClr>
                  </a:outerShdw>
                </a:effectLst>
                <a:cs typeface="B Nazanin" panose="00000400000000000000" pitchFamily="2" charset="-78"/>
              </a:rPr>
              <a:t>ارائه </a:t>
            </a:r>
            <a:r>
              <a:rPr lang="fa-IR" sz="2700" b="1" dirty="0">
                <a:solidFill>
                  <a:srgbClr val="F41EBC"/>
                </a:solidFill>
                <a:effectLst>
                  <a:outerShdw blurRad="38100" dist="38100" dir="2700000" algn="tl">
                    <a:srgbClr val="000000">
                      <a:alpha val="43137"/>
                    </a:srgbClr>
                  </a:outerShdw>
                </a:effectLst>
                <a:cs typeface="B Nazanin" panose="00000400000000000000" pitchFamily="2" charset="-78"/>
              </a:rPr>
              <a:t>راه حل ها</a:t>
            </a:r>
            <a:r>
              <a:rPr lang="fa-IR" sz="2400" b="1" dirty="0">
                <a:solidFill>
                  <a:schemeClr val="accent6">
                    <a:lumMod val="60000"/>
                    <a:lumOff val="40000"/>
                  </a:schemeClr>
                </a:solidFill>
                <a:cs typeface="B Nazanin" panose="00000400000000000000" pitchFamily="2" charset="-78"/>
              </a:rPr>
              <a:t/>
            </a:r>
            <a:br>
              <a:rPr lang="fa-IR" sz="2400" b="1" dirty="0">
                <a:solidFill>
                  <a:schemeClr val="accent6">
                    <a:lumMod val="60000"/>
                    <a:lumOff val="40000"/>
                  </a:schemeClr>
                </a:solidFill>
                <a:cs typeface="B Nazanin" panose="00000400000000000000" pitchFamily="2" charset="-78"/>
              </a:rPr>
            </a:br>
            <a:r>
              <a:rPr lang="fa-IR" sz="2400" b="1" dirty="0" smtClean="0">
                <a:solidFill>
                  <a:schemeClr val="accent6">
                    <a:lumMod val="60000"/>
                    <a:lumOff val="40000"/>
                  </a:schemeClr>
                </a:solidFill>
                <a:cs typeface="B Nazanin" panose="00000400000000000000" pitchFamily="2" charset="-78"/>
              </a:rPr>
              <a:t>* </a:t>
            </a:r>
            <a:r>
              <a:rPr lang="fa-IR" sz="2700" b="1" dirty="0" smtClean="0">
                <a:solidFill>
                  <a:srgbClr val="26ECC6"/>
                </a:solidFill>
                <a:effectLst>
                  <a:outerShdw blurRad="38100" dist="38100" dir="2700000" algn="tl">
                    <a:srgbClr val="000000">
                      <a:alpha val="43137"/>
                    </a:srgbClr>
                  </a:outerShdw>
                </a:effectLst>
                <a:cs typeface="B Nazanin" panose="00000400000000000000" pitchFamily="2" charset="-78"/>
              </a:rPr>
              <a:t>ارزیابی </a:t>
            </a:r>
            <a:r>
              <a:rPr lang="fa-IR" sz="2700" b="1" dirty="0">
                <a:solidFill>
                  <a:srgbClr val="26ECC6"/>
                </a:solidFill>
                <a:effectLst>
                  <a:outerShdw blurRad="38100" dist="38100" dir="2700000" algn="tl">
                    <a:srgbClr val="000000">
                      <a:alpha val="43137"/>
                    </a:srgbClr>
                  </a:outerShdw>
                </a:effectLst>
                <a:cs typeface="B Nazanin" panose="00000400000000000000" pitchFamily="2" charset="-78"/>
              </a:rPr>
              <a:t>بهترین راه حل</a:t>
            </a:r>
            <a:r>
              <a:rPr lang="fa-IR" sz="2400" b="1" dirty="0">
                <a:solidFill>
                  <a:schemeClr val="accent6">
                    <a:lumMod val="60000"/>
                    <a:lumOff val="40000"/>
                  </a:schemeClr>
                </a:solidFill>
                <a:cs typeface="B Nazanin" panose="00000400000000000000" pitchFamily="2" charset="-78"/>
              </a:rPr>
              <a:t/>
            </a:r>
            <a:br>
              <a:rPr lang="fa-IR" sz="2400" b="1" dirty="0">
                <a:solidFill>
                  <a:schemeClr val="accent6">
                    <a:lumMod val="60000"/>
                    <a:lumOff val="40000"/>
                  </a:schemeClr>
                </a:solidFill>
                <a:cs typeface="B Nazanin" panose="00000400000000000000" pitchFamily="2" charset="-78"/>
              </a:rPr>
            </a:br>
            <a:r>
              <a:rPr lang="fa-IR" sz="2400" b="1" dirty="0" smtClean="0">
                <a:solidFill>
                  <a:schemeClr val="accent6">
                    <a:lumMod val="60000"/>
                    <a:lumOff val="40000"/>
                  </a:schemeClr>
                </a:solidFill>
                <a:cs typeface="B Nazanin" panose="00000400000000000000" pitchFamily="2" charset="-78"/>
              </a:rPr>
              <a:t>* </a:t>
            </a:r>
            <a:r>
              <a:rPr lang="fa-IR" sz="2700" b="1" dirty="0" smtClean="0">
                <a:solidFill>
                  <a:srgbClr val="32E929"/>
                </a:solidFill>
                <a:effectLst>
                  <a:outerShdw blurRad="38100" dist="38100" dir="2700000" algn="tl">
                    <a:srgbClr val="000000">
                      <a:alpha val="43137"/>
                    </a:srgbClr>
                  </a:outerShdw>
                </a:effectLst>
                <a:cs typeface="B Nazanin" panose="00000400000000000000" pitchFamily="2" charset="-78"/>
              </a:rPr>
              <a:t>اجرای </a:t>
            </a:r>
            <a:r>
              <a:rPr lang="fa-IR" sz="2700" b="1" dirty="0">
                <a:solidFill>
                  <a:srgbClr val="32E929"/>
                </a:solidFill>
                <a:effectLst>
                  <a:outerShdw blurRad="38100" dist="38100" dir="2700000" algn="tl">
                    <a:srgbClr val="000000">
                      <a:alpha val="43137"/>
                    </a:srgbClr>
                  </a:outerShdw>
                </a:effectLst>
                <a:cs typeface="B Nazanin" panose="00000400000000000000" pitchFamily="2" charset="-78"/>
              </a:rPr>
              <a:t>راه حل</a:t>
            </a:r>
            <a:r>
              <a:rPr lang="fa-IR" sz="2400" b="1" dirty="0">
                <a:solidFill>
                  <a:schemeClr val="accent6">
                    <a:lumMod val="60000"/>
                    <a:lumOff val="40000"/>
                  </a:schemeClr>
                </a:solidFill>
                <a:cs typeface="B Nazanin" panose="00000400000000000000" pitchFamily="2" charset="-78"/>
              </a:rPr>
              <a:t/>
            </a:r>
            <a:br>
              <a:rPr lang="fa-IR" sz="2400" b="1" dirty="0">
                <a:solidFill>
                  <a:schemeClr val="accent6">
                    <a:lumMod val="60000"/>
                    <a:lumOff val="40000"/>
                  </a:schemeClr>
                </a:solidFill>
                <a:cs typeface="B Nazanin" panose="00000400000000000000" pitchFamily="2" charset="-78"/>
              </a:rPr>
            </a:br>
            <a:r>
              <a:rPr lang="fa-IR" sz="2400" b="1" dirty="0" smtClean="0">
                <a:solidFill>
                  <a:schemeClr val="accent6">
                    <a:lumMod val="60000"/>
                    <a:lumOff val="40000"/>
                  </a:schemeClr>
                </a:solidFill>
                <a:cs typeface="B Nazanin" panose="00000400000000000000" pitchFamily="2" charset="-78"/>
              </a:rPr>
              <a:t>* </a:t>
            </a:r>
            <a:r>
              <a:rPr lang="fa-IR" sz="2700" b="1" dirty="0" smtClean="0">
                <a:solidFill>
                  <a:srgbClr val="A442D0"/>
                </a:solidFill>
                <a:effectLst>
                  <a:outerShdw blurRad="38100" dist="38100" dir="2700000" algn="tl">
                    <a:srgbClr val="000000">
                      <a:alpha val="43137"/>
                    </a:srgbClr>
                  </a:outerShdw>
                </a:effectLst>
                <a:cs typeface="B Nazanin" panose="00000400000000000000" pitchFamily="2" charset="-78"/>
              </a:rPr>
              <a:t>ارزیابی </a:t>
            </a:r>
            <a:r>
              <a:rPr lang="fa-IR" sz="2700" b="1" dirty="0">
                <a:solidFill>
                  <a:srgbClr val="A442D0"/>
                </a:solidFill>
                <a:effectLst>
                  <a:outerShdw blurRad="38100" dist="38100" dir="2700000" algn="tl">
                    <a:srgbClr val="000000">
                      <a:alpha val="43137"/>
                    </a:srgbClr>
                  </a:outerShdw>
                </a:effectLst>
                <a:cs typeface="B Nazanin" panose="00000400000000000000" pitchFamily="2" charset="-78"/>
              </a:rPr>
              <a:t>نتیجه حل </a:t>
            </a:r>
            <a:r>
              <a:rPr lang="fa-IR" sz="2700" b="1" dirty="0" smtClean="0">
                <a:solidFill>
                  <a:srgbClr val="A442D0"/>
                </a:solidFill>
                <a:effectLst>
                  <a:outerShdw blurRad="38100" dist="38100" dir="2700000" algn="tl">
                    <a:srgbClr val="000000">
                      <a:alpha val="43137"/>
                    </a:srgbClr>
                  </a:outerShdw>
                </a:effectLst>
                <a:cs typeface="B Nazanin" panose="00000400000000000000" pitchFamily="2" charset="-78"/>
              </a:rPr>
              <a:t>مسئله</a:t>
            </a:r>
            <a:endParaRPr lang="en-US" sz="2700" dirty="0">
              <a:solidFill>
                <a:srgbClr val="A442D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755576" y="620688"/>
            <a:ext cx="7543800" cy="3168352"/>
          </a:xfrm>
        </p:spPr>
        <p:txBody>
          <a:bodyPr/>
          <a:lstStyle/>
          <a:p>
            <a:pPr marL="0" indent="0">
              <a:buNone/>
            </a:pPr>
            <a:r>
              <a:rPr lang="fa-IR" b="1" dirty="0">
                <a:cs typeface="B Nazanin" panose="00000400000000000000" pitchFamily="2" charset="-78"/>
              </a:rPr>
              <a:t>گاهی اوقات اتفاقات ناخوشایند زندگی روزمره ، ما را </a:t>
            </a:r>
            <a:r>
              <a:rPr lang="fa-IR" b="1" u="sng" dirty="0">
                <a:cs typeface="B Nazanin" panose="00000400000000000000" pitchFamily="2" charset="-78"/>
              </a:rPr>
              <a:t>تند مزاج و عصبانی </a:t>
            </a:r>
            <a:r>
              <a:rPr lang="fa-IR" b="1" dirty="0" smtClean="0">
                <a:cs typeface="B Nazanin" panose="00000400000000000000" pitchFamily="2" charset="-78"/>
              </a:rPr>
              <a:t>میکند.</a:t>
            </a:r>
          </a:p>
          <a:p>
            <a:pPr marL="0" indent="0">
              <a:buNone/>
            </a:pPr>
            <a:endParaRPr lang="fa-IR" dirty="0">
              <a:cs typeface="B Nazanin" panose="00000400000000000000" pitchFamily="2" charset="-78"/>
            </a:endParaRPr>
          </a:p>
          <a:p>
            <a:pPr marL="0" indent="0">
              <a:buNone/>
            </a:pPr>
            <a:endParaRPr lang="fa-IR" dirty="0" smtClean="0">
              <a:cs typeface="B Nazanin" panose="00000400000000000000" pitchFamily="2" charset="-78"/>
            </a:endParaRPr>
          </a:p>
          <a:p>
            <a:pPr marL="0" indent="0">
              <a:buNone/>
            </a:pPr>
            <a:endParaRPr lang="fa-IR" dirty="0">
              <a:cs typeface="B Nazanin" panose="00000400000000000000" pitchFamily="2" charset="-78"/>
            </a:endParaRPr>
          </a:p>
          <a:p>
            <a:pPr marL="0" indent="0" algn="ctr">
              <a:buNone/>
            </a:pPr>
            <a:r>
              <a:rPr lang="fa-IR" b="1" dirty="0" smtClean="0">
                <a:effectLst>
                  <a:outerShdw blurRad="38100" dist="38100" dir="2700000" algn="tl">
                    <a:srgbClr val="000000">
                      <a:alpha val="43137"/>
                    </a:srgbClr>
                  </a:outerShdw>
                </a:effectLst>
                <a:cs typeface="B Nazanin" panose="00000400000000000000" pitchFamily="2" charset="-78"/>
              </a:rPr>
              <a:t> </a:t>
            </a:r>
            <a:r>
              <a:rPr lang="fa-IR" sz="3200" b="1" dirty="0">
                <a:solidFill>
                  <a:schemeClr val="accent6">
                    <a:lumMod val="60000"/>
                    <a:lumOff val="40000"/>
                  </a:schemeClr>
                </a:solidFill>
                <a:effectLst>
                  <a:outerShdw blurRad="38100" dist="38100" dir="2700000" algn="tl">
                    <a:srgbClr val="000000">
                      <a:alpha val="43137"/>
                    </a:srgbClr>
                  </a:outerShdw>
                </a:effectLst>
                <a:cs typeface="B Nazanin" panose="00000400000000000000" pitchFamily="2" charset="-78"/>
              </a:rPr>
              <a:t>مراحل حل </a:t>
            </a:r>
            <a:r>
              <a:rPr lang="fa-IR" sz="3200" b="1" dirty="0" smtClean="0">
                <a:solidFill>
                  <a:schemeClr val="accent6">
                    <a:lumMod val="60000"/>
                    <a:lumOff val="40000"/>
                  </a:schemeClr>
                </a:solidFill>
                <a:effectLst>
                  <a:outerShdw blurRad="38100" dist="38100" dir="2700000" algn="tl">
                    <a:srgbClr val="000000">
                      <a:alpha val="43137"/>
                    </a:srgbClr>
                  </a:outerShdw>
                </a:effectLst>
                <a:cs typeface="B Nazanin" panose="00000400000000000000" pitchFamily="2" charset="-78"/>
              </a:rPr>
              <a:t>مسئله:</a:t>
            </a:r>
            <a:endParaRPr lang="fa-IR" sz="3200" b="1" dirty="0">
              <a:solidFill>
                <a:schemeClr val="accent6">
                  <a:lumMod val="60000"/>
                  <a:lumOff val="40000"/>
                </a:schemeClr>
              </a:solidFill>
              <a:effectLst>
                <a:outerShdw blurRad="38100" dist="38100" dir="2700000" algn="tl">
                  <a:srgbClr val="000000">
                    <a:alpha val="43137"/>
                  </a:srgbClr>
                </a:outerShdw>
              </a:effectLst>
              <a:cs typeface="B Nazanin" panose="00000400000000000000" pitchFamily="2" charset="-78"/>
            </a:endParaRPr>
          </a:p>
          <a:p>
            <a:pPr marL="0" indent="0">
              <a:buNone/>
            </a:pPr>
            <a:endParaRPr lang="en-US" sz="3200" b="1" dirty="0">
              <a:solidFill>
                <a:schemeClr val="accent6">
                  <a:lumMod val="60000"/>
                  <a:lumOff val="40000"/>
                </a:schemeClr>
              </a:solidFill>
              <a:cs typeface="B Nazanin" panose="00000400000000000000" pitchFamily="2" charset="-78"/>
            </a:endParaRPr>
          </a:p>
        </p:txBody>
      </p:sp>
      <p:pic>
        <p:nvPicPr>
          <p:cNvPr id="4" name="Picture 3"/>
          <p:cNvPicPr>
            <a:picLocks noChangeAspect="1"/>
          </p:cNvPicPr>
          <p:nvPr/>
        </p:nvPicPr>
        <p:blipFill>
          <a:blip r:embed="rId2"/>
          <a:stretch>
            <a:fillRect/>
          </a:stretch>
        </p:blipFill>
        <p:spPr>
          <a:xfrm>
            <a:off x="899592" y="1412776"/>
            <a:ext cx="1713124" cy="1999661"/>
          </a:xfrm>
          <a:prstGeom prst="rect">
            <a:avLst/>
          </a:prstGeom>
        </p:spPr>
      </p:pic>
      <p:sp>
        <p:nvSpPr>
          <p:cNvPr id="5" name="Left Arrow 4"/>
          <p:cNvSpPr/>
          <p:nvPr/>
        </p:nvSpPr>
        <p:spPr>
          <a:xfrm>
            <a:off x="8316416" y="908720"/>
            <a:ext cx="648072"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214682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57251"/>
            <a:ext cx="9144000" cy="782391"/>
          </a:xfrm>
          <a:solidFill>
            <a:schemeClr val="bg1">
              <a:lumMod val="95000"/>
            </a:schemeClr>
          </a:solidFill>
        </p:spPr>
        <p:txBody>
          <a:bodyPr>
            <a:normAutofit/>
          </a:bodyPr>
          <a:lstStyle/>
          <a:p>
            <a:pPr algn="r" rtl="1"/>
            <a:r>
              <a:rPr lang="fa-IR" sz="2100" dirty="0">
                <a:cs typeface="B Nazanin" panose="00000400000000000000" pitchFamily="2" charset="-78"/>
              </a:rPr>
              <a:t>      با یادگیری </a:t>
            </a:r>
            <a:r>
              <a:rPr lang="fa-IR" sz="2100" b="1" dirty="0">
                <a:solidFill>
                  <a:srgbClr val="FF7C80"/>
                </a:solidFill>
                <a:cs typeface="B Nazanin" panose="00000400000000000000" pitchFamily="2" charset="-78"/>
              </a:rPr>
              <a:t>مهارت حل مسئله </a:t>
            </a:r>
            <a:r>
              <a:rPr lang="fa-IR" sz="2100" dirty="0">
                <a:cs typeface="B Nazanin" panose="00000400000000000000" pitchFamily="2" charset="-78"/>
              </a:rPr>
              <a:t>میتوانید </a:t>
            </a:r>
            <a:r>
              <a:rPr lang="fa-IR" sz="2100" u="sng" dirty="0">
                <a:cs typeface="B Nazanin" panose="00000400000000000000" pitchFamily="2" charset="-78"/>
              </a:rPr>
              <a:t>مشکلات </a:t>
            </a:r>
            <a:r>
              <a:rPr lang="fa-IR" sz="2100" dirty="0">
                <a:cs typeface="B Nazanin" panose="00000400000000000000" pitchFamily="2" charset="-78"/>
              </a:rPr>
              <a:t>خود را حل کنید؛ به این ترتیب کمتر </a:t>
            </a:r>
            <a:r>
              <a:rPr lang="fa-IR" sz="2100" b="1" dirty="0">
                <a:solidFill>
                  <a:srgbClr val="FF7C80"/>
                </a:solidFill>
                <a:cs typeface="B Nazanin" panose="00000400000000000000" pitchFamily="2" charset="-78"/>
              </a:rPr>
              <a:t>عصبانی </a:t>
            </a:r>
            <a:r>
              <a:rPr lang="fa-IR" sz="2100" dirty="0">
                <a:cs typeface="B Nazanin" panose="00000400000000000000" pitchFamily="2" charset="-78"/>
              </a:rPr>
              <a:t>میشوید:</a:t>
            </a:r>
            <a:endParaRPr lang="en-US" sz="2100" dirty="0">
              <a:cs typeface="B Nazanin" panose="00000400000000000000" pitchFamily="2" charset="-78"/>
            </a:endParaRPr>
          </a:p>
        </p:txBody>
      </p:sp>
      <p:sp>
        <p:nvSpPr>
          <p:cNvPr id="3" name="Content Placeholder 2"/>
          <p:cNvSpPr>
            <a:spLocks noGrp="1"/>
          </p:cNvSpPr>
          <p:nvPr>
            <p:ph idx="1"/>
          </p:nvPr>
        </p:nvSpPr>
        <p:spPr>
          <a:xfrm>
            <a:off x="0" y="1762130"/>
            <a:ext cx="9144000" cy="3881231"/>
          </a:xfrm>
          <a:solidFill>
            <a:schemeClr val="bg1">
              <a:lumMod val="95000"/>
            </a:schemeClr>
          </a:solidFill>
        </p:spPr>
        <p:txBody>
          <a:bodyPr>
            <a:normAutofit/>
          </a:bodyPr>
          <a:lstStyle/>
          <a:p>
            <a:pPr marL="0" indent="0">
              <a:buNone/>
            </a:pPr>
            <a:r>
              <a:rPr lang="fa-IR" dirty="0" smtClean="0">
                <a:solidFill>
                  <a:srgbClr val="FF7C80"/>
                </a:solidFill>
                <a:effectLst>
                  <a:outerShdw blurRad="38100" dist="38100" dir="2700000" algn="tl">
                    <a:srgbClr val="000000">
                      <a:alpha val="43137"/>
                    </a:srgbClr>
                  </a:outerShdw>
                </a:effectLst>
                <a:cs typeface="B Nazanin" panose="00000400000000000000" pitchFamily="2" charset="-78"/>
              </a:rPr>
              <a:t>       1-</a:t>
            </a:r>
            <a:r>
              <a:rPr lang="fa-IR" dirty="0" smtClean="0">
                <a:cs typeface="B Nazanin" panose="00000400000000000000" pitchFamily="2" charset="-78"/>
              </a:rPr>
              <a:t> </a:t>
            </a:r>
            <a:r>
              <a:rPr lang="fa-IR" sz="2400" dirty="0">
                <a:cs typeface="B Nazanin" panose="00000400000000000000" pitchFamily="2" charset="-78"/>
              </a:rPr>
              <a:t>افکار منفی را شناسایی کنید و جای آنها را با افکار مثبت عوض کنید.</a:t>
            </a:r>
          </a:p>
          <a:p>
            <a:pPr marL="0" indent="0">
              <a:buNone/>
            </a:pPr>
            <a:endParaRPr lang="fa-IR" sz="2400" dirty="0">
              <a:cs typeface="B Nazanin" panose="00000400000000000000" pitchFamily="2" charset="-78"/>
            </a:endParaRPr>
          </a:p>
          <a:p>
            <a:pPr marL="0" indent="0">
              <a:buNone/>
            </a:pPr>
            <a:endParaRPr lang="fa-IR" dirty="0" smtClean="0">
              <a:cs typeface="B Nazanin" panose="00000400000000000000" pitchFamily="2" charset="-78"/>
            </a:endParaRPr>
          </a:p>
          <a:p>
            <a:pPr marL="0" indent="0">
              <a:buNone/>
            </a:pPr>
            <a:endParaRPr lang="fa-IR" dirty="0">
              <a:cs typeface="B Nazanin" panose="00000400000000000000" pitchFamily="2" charset="-78"/>
            </a:endParaRPr>
          </a:p>
          <a:p>
            <a:pPr marL="0" indent="0">
              <a:buNone/>
            </a:pPr>
            <a:endParaRPr lang="fa-IR" dirty="0" smtClean="0">
              <a:cs typeface="B Nazanin" panose="00000400000000000000" pitchFamily="2" charset="-78"/>
            </a:endParaRPr>
          </a:p>
          <a:p>
            <a:pPr marL="0" indent="0">
              <a:buNone/>
            </a:pPr>
            <a:r>
              <a:rPr lang="fa-IR" dirty="0" smtClean="0">
                <a:solidFill>
                  <a:srgbClr val="FF7C80"/>
                </a:solidFill>
                <a:effectLst>
                  <a:outerShdw blurRad="38100" dist="38100" dir="2700000" algn="tl">
                    <a:srgbClr val="000000">
                      <a:alpha val="43137"/>
                    </a:srgbClr>
                  </a:outerShdw>
                </a:effectLst>
                <a:cs typeface="B Nazanin" panose="00000400000000000000" pitchFamily="2" charset="-78"/>
              </a:rPr>
              <a:t>       2-</a:t>
            </a:r>
            <a:r>
              <a:rPr lang="fa-IR" dirty="0" smtClean="0">
                <a:cs typeface="B Nazanin" panose="00000400000000000000" pitchFamily="2" charset="-78"/>
              </a:rPr>
              <a:t> </a:t>
            </a:r>
            <a:r>
              <a:rPr lang="fa-IR" sz="2400" dirty="0">
                <a:cs typeface="B Nazanin" panose="00000400000000000000" pitchFamily="2" charset="-78"/>
              </a:rPr>
              <a:t>تنفس شکمی را روزی چندبار انجام دهید.</a:t>
            </a:r>
          </a:p>
          <a:p>
            <a:pPr marL="0" indent="0">
              <a:buNone/>
            </a:pPr>
            <a:endParaRPr lang="fa-IR" dirty="0" smtClean="0">
              <a:cs typeface="B Nazanin" panose="00000400000000000000" pitchFamily="2" charset="-78"/>
            </a:endParaRPr>
          </a:p>
        </p:txBody>
      </p:sp>
      <p:sp>
        <p:nvSpPr>
          <p:cNvPr id="4" name="Cloud Callout 3"/>
          <p:cNvSpPr/>
          <p:nvPr/>
        </p:nvSpPr>
        <p:spPr>
          <a:xfrm>
            <a:off x="8478078" y="1016275"/>
            <a:ext cx="665922" cy="327992"/>
          </a:xfrm>
          <a:prstGeom prst="cloudCallou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350">
              <a:solidFill>
                <a:prstClr val="white"/>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186" y="2811340"/>
            <a:ext cx="2879403" cy="1514009"/>
          </a:xfrm>
          <a:prstGeom prst="rect">
            <a:avLst/>
          </a:prstGeom>
          <a:ln>
            <a:solidFill>
              <a:schemeClr val="bg1">
                <a:lumMod val="85000"/>
              </a:schemeClr>
            </a:solidFill>
          </a:ln>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5994" y="4298675"/>
            <a:ext cx="2823503" cy="1592745"/>
          </a:xfrm>
          <a:prstGeom prst="rect">
            <a:avLst/>
          </a:prstGeom>
          <a:ln>
            <a:solidFill>
              <a:schemeClr val="bg1">
                <a:lumMod val="95000"/>
              </a:schemeClr>
            </a:solidFill>
          </a:ln>
        </p:spPr>
      </p:pic>
    </p:spTree>
    <p:extLst>
      <p:ext uri="{BB962C8B-B14F-4D97-AF65-F5344CB8AC3E}">
        <p14:creationId xmlns:p14="http://schemas.microsoft.com/office/powerpoint/2010/main" val="2146999639"/>
      </p:ext>
    </p:ext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857250"/>
            <a:ext cx="9144000" cy="5143500"/>
          </a:xfrm>
          <a:solidFill>
            <a:schemeClr val="bg1">
              <a:lumMod val="95000"/>
            </a:schemeClr>
          </a:solidFill>
        </p:spPr>
        <p:txBody>
          <a:bodyPr>
            <a:normAutofit/>
          </a:bodyPr>
          <a:lstStyle/>
          <a:p>
            <a:pPr marL="0" indent="0">
              <a:buNone/>
            </a:pPr>
            <a:r>
              <a:rPr lang="fa-IR" dirty="0" smtClean="0">
                <a:cs typeface="B Nazanin" panose="00000400000000000000" pitchFamily="2" charset="-78"/>
              </a:rPr>
              <a:t> </a:t>
            </a:r>
          </a:p>
          <a:p>
            <a:pPr marL="0" indent="0">
              <a:buNone/>
            </a:pPr>
            <a:r>
              <a:rPr lang="fa-IR" dirty="0" smtClean="0">
                <a:solidFill>
                  <a:srgbClr val="FF7C80"/>
                </a:solidFill>
                <a:effectLst>
                  <a:outerShdw blurRad="38100" dist="38100" dir="2700000" algn="tl">
                    <a:srgbClr val="000000">
                      <a:alpha val="43137"/>
                    </a:srgbClr>
                  </a:outerShdw>
                </a:effectLst>
                <a:cs typeface="B Nazanin" panose="00000400000000000000" pitchFamily="2" charset="-78"/>
              </a:rPr>
              <a:t>3-</a:t>
            </a:r>
            <a:r>
              <a:rPr lang="fa-IR" dirty="0" smtClean="0">
                <a:cs typeface="B Nazanin" panose="00000400000000000000" pitchFamily="2" charset="-78"/>
              </a:rPr>
              <a:t> </a:t>
            </a:r>
            <a:r>
              <a:rPr lang="fa-IR" sz="2400" dirty="0">
                <a:cs typeface="B Nazanin" panose="00000400000000000000" pitchFamily="2" charset="-78"/>
              </a:rPr>
              <a:t>بدانید که بسیاری از رویداد های ناخوشایند خود به خود اتفاق می افتد و رفتار نامناسب بسیاری</a:t>
            </a:r>
          </a:p>
          <a:p>
            <a:pPr marL="0" indent="0">
              <a:buNone/>
            </a:pPr>
            <a:r>
              <a:rPr lang="fa-IR" sz="2400" dirty="0">
                <a:cs typeface="B Nazanin" panose="00000400000000000000" pitchFamily="2" charset="-78"/>
              </a:rPr>
              <a:t> از مردم عمدی </a:t>
            </a:r>
            <a:r>
              <a:rPr lang="fa-IR" sz="2400" b="1" dirty="0">
                <a:solidFill>
                  <a:srgbClr val="FF7C80"/>
                </a:solidFill>
                <a:cs typeface="B Nazanin" panose="00000400000000000000" pitchFamily="2" charset="-78"/>
              </a:rPr>
              <a:t>نیست</a:t>
            </a:r>
            <a:r>
              <a:rPr lang="fa-IR" sz="2400" dirty="0">
                <a:cs typeface="B Nazanin" panose="00000400000000000000" pitchFamily="2" charset="-78"/>
              </a:rPr>
              <a:t> بلکه از روی </a:t>
            </a:r>
            <a:r>
              <a:rPr lang="fa-IR" sz="2400" b="1" dirty="0">
                <a:solidFill>
                  <a:srgbClr val="FF7C80"/>
                </a:solidFill>
                <a:cs typeface="B Nazanin" panose="00000400000000000000" pitchFamily="2" charset="-78"/>
              </a:rPr>
              <a:t>ناآگاهی</a:t>
            </a:r>
            <a:r>
              <a:rPr lang="fa-IR" sz="2400" dirty="0">
                <a:cs typeface="B Nazanin" panose="00000400000000000000" pitchFamily="2" charset="-78"/>
              </a:rPr>
              <a:t> است.</a:t>
            </a:r>
          </a:p>
          <a:p>
            <a:pPr marL="0" indent="0">
              <a:buNone/>
            </a:pPr>
            <a:endParaRPr lang="fa-IR" sz="2400" dirty="0">
              <a:cs typeface="B Nazanin" panose="00000400000000000000" pitchFamily="2" charset="-78"/>
            </a:endParaRPr>
          </a:p>
          <a:p>
            <a:pPr marL="0" indent="0">
              <a:buNone/>
            </a:pPr>
            <a:r>
              <a:rPr lang="fa-IR" sz="2400" dirty="0">
                <a:solidFill>
                  <a:srgbClr val="FF7C80"/>
                </a:solidFill>
                <a:effectLst>
                  <a:outerShdw blurRad="38100" dist="38100" dir="2700000" algn="tl">
                    <a:srgbClr val="000000">
                      <a:alpha val="43137"/>
                    </a:srgbClr>
                  </a:outerShdw>
                </a:effectLst>
                <a:cs typeface="B Nazanin" panose="00000400000000000000" pitchFamily="2" charset="-78"/>
              </a:rPr>
              <a:t>4-</a:t>
            </a:r>
            <a:r>
              <a:rPr lang="fa-IR" sz="2400" dirty="0">
                <a:cs typeface="B Nazanin" panose="00000400000000000000" pitchFamily="2" charset="-78"/>
              </a:rPr>
              <a:t> </a:t>
            </a:r>
            <a:r>
              <a:rPr lang="fa-IR" sz="2400" b="1" dirty="0">
                <a:solidFill>
                  <a:srgbClr val="FF7C80"/>
                </a:solidFill>
                <a:cs typeface="B Nazanin" panose="00000400000000000000" pitchFamily="2" charset="-78"/>
              </a:rPr>
              <a:t>ورزش</a:t>
            </a:r>
            <a:r>
              <a:rPr lang="fa-IR" sz="2400" dirty="0">
                <a:cs typeface="B Nazanin" panose="00000400000000000000" pitchFamily="2" charset="-78"/>
              </a:rPr>
              <a:t> کنید؛ افرادی که</a:t>
            </a:r>
            <a:r>
              <a:rPr lang="fa-IR" sz="2400" dirty="0">
                <a:solidFill>
                  <a:srgbClr val="FF9966"/>
                </a:solidFill>
                <a:cs typeface="B Nazanin" panose="00000400000000000000" pitchFamily="2" charset="-78"/>
              </a:rPr>
              <a:t> ورزش </a:t>
            </a:r>
            <a:r>
              <a:rPr lang="fa-IR" sz="2400" dirty="0">
                <a:cs typeface="B Nazanin" panose="00000400000000000000" pitchFamily="2" charset="-78"/>
              </a:rPr>
              <a:t>میکنند کمتر </a:t>
            </a:r>
            <a:r>
              <a:rPr lang="fa-IR" sz="2400" b="1" dirty="0">
                <a:solidFill>
                  <a:srgbClr val="FF7C80"/>
                </a:solidFill>
                <a:cs typeface="B Nazanin" panose="00000400000000000000" pitchFamily="2" charset="-78"/>
              </a:rPr>
              <a:t>خشمگین</a:t>
            </a:r>
            <a:r>
              <a:rPr lang="fa-IR" sz="2400" dirty="0">
                <a:cs typeface="B Nazanin" panose="00000400000000000000" pitchFamily="2" charset="-78"/>
              </a:rPr>
              <a:t> میشوند.</a:t>
            </a:r>
          </a:p>
          <a:p>
            <a:pPr marL="0" indent="0">
              <a:buNone/>
            </a:pPr>
            <a:endParaRPr lang="fa-IR" sz="2400" dirty="0">
              <a:cs typeface="B Nazanin" panose="00000400000000000000" pitchFamily="2" charset="-78"/>
            </a:endParaRPr>
          </a:p>
          <a:p>
            <a:pPr marL="0" indent="0">
              <a:buNone/>
            </a:pPr>
            <a:r>
              <a:rPr lang="fa-IR" sz="2400" dirty="0">
                <a:solidFill>
                  <a:srgbClr val="FF7C80"/>
                </a:solidFill>
                <a:effectLst>
                  <a:outerShdw blurRad="38100" dist="38100" dir="2700000" algn="tl">
                    <a:srgbClr val="000000">
                      <a:alpha val="43137"/>
                    </a:srgbClr>
                  </a:outerShdw>
                </a:effectLst>
                <a:cs typeface="B Nazanin" panose="00000400000000000000" pitchFamily="2" charset="-78"/>
              </a:rPr>
              <a:t>5-</a:t>
            </a:r>
            <a:r>
              <a:rPr lang="fa-IR" sz="2400" dirty="0">
                <a:cs typeface="B Nazanin" panose="00000400000000000000" pitchFamily="2" charset="-78"/>
              </a:rPr>
              <a:t> با دیگران </a:t>
            </a:r>
            <a:r>
              <a:rPr lang="fa-IR" sz="2400" b="1" dirty="0">
                <a:solidFill>
                  <a:srgbClr val="FF7C80"/>
                </a:solidFill>
                <a:cs typeface="B Nazanin" panose="00000400000000000000" pitchFamily="2" charset="-78"/>
              </a:rPr>
              <a:t>صحبت</a:t>
            </a:r>
            <a:r>
              <a:rPr lang="fa-IR" sz="2400" dirty="0">
                <a:cs typeface="B Nazanin" panose="00000400000000000000" pitchFamily="2" charset="-78"/>
              </a:rPr>
              <a:t> کنید. کسانی که دوستان بیشتری دارند و با دوستانشان از احساسات خود </a:t>
            </a:r>
          </a:p>
          <a:p>
            <a:pPr marL="0" indent="0">
              <a:buNone/>
            </a:pPr>
            <a:r>
              <a:rPr lang="fa-IR" sz="2400" dirty="0">
                <a:cs typeface="B Nazanin" panose="00000400000000000000" pitchFamily="2" charset="-78"/>
              </a:rPr>
              <a:t>حرف میزنند، در لحاظ </a:t>
            </a:r>
            <a:r>
              <a:rPr lang="fa-IR" sz="2400" dirty="0">
                <a:solidFill>
                  <a:srgbClr val="FF7C80"/>
                </a:solidFill>
                <a:cs typeface="B Nazanin" panose="00000400000000000000" pitchFamily="2" charset="-78"/>
              </a:rPr>
              <a:t>روان شناختی </a:t>
            </a:r>
            <a:r>
              <a:rPr lang="fa-IR" sz="2400" dirty="0">
                <a:solidFill>
                  <a:srgbClr val="FF9966"/>
                </a:solidFill>
                <a:cs typeface="B Nazanin" panose="00000400000000000000" pitchFamily="2" charset="-78"/>
              </a:rPr>
              <a:t>سالم ترند </a:t>
            </a:r>
            <a:r>
              <a:rPr lang="fa-IR" sz="2400" dirty="0">
                <a:cs typeface="B Nazanin" panose="00000400000000000000" pitchFamily="2" charset="-78"/>
              </a:rPr>
              <a:t>و بهتر میتوانند </a:t>
            </a:r>
            <a:r>
              <a:rPr lang="fa-IR" sz="2400" u="sng" dirty="0">
                <a:cs typeface="B Nazanin" panose="00000400000000000000" pitchFamily="2" charset="-78"/>
              </a:rPr>
              <a:t>هیجانات خود را کنترل کنند</a:t>
            </a:r>
            <a:r>
              <a:rPr lang="fa-IR" sz="2400" dirty="0">
                <a:cs typeface="B Nazanin" panose="00000400000000000000" pitchFamily="2" charset="-78"/>
              </a:rPr>
              <a:t>.</a:t>
            </a:r>
          </a:p>
          <a:p>
            <a:pPr marL="0" indent="0">
              <a:buNone/>
            </a:pPr>
            <a:endParaRPr lang="fa-IR" sz="2400" dirty="0">
              <a:cs typeface="B Nazanin" panose="00000400000000000000" pitchFamily="2" charset="-78"/>
            </a:endParaRPr>
          </a:p>
          <a:p>
            <a:pPr marL="0" indent="0">
              <a:buNone/>
            </a:pPr>
            <a:r>
              <a:rPr lang="fa-IR" sz="2400" dirty="0">
                <a:solidFill>
                  <a:srgbClr val="FF7C80"/>
                </a:solidFill>
                <a:effectLst>
                  <a:outerShdw blurRad="38100" dist="38100" dir="2700000" algn="tl">
                    <a:srgbClr val="000000">
                      <a:alpha val="43137"/>
                    </a:srgbClr>
                  </a:outerShdw>
                </a:effectLst>
                <a:cs typeface="B Nazanin" panose="00000400000000000000" pitchFamily="2" charset="-78"/>
              </a:rPr>
              <a:t>6- </a:t>
            </a:r>
            <a:r>
              <a:rPr lang="fa-IR" sz="2400" dirty="0">
                <a:cs typeface="B Nazanin" panose="00000400000000000000" pitchFamily="2" charset="-78"/>
              </a:rPr>
              <a:t>به اندازه کافی </a:t>
            </a:r>
            <a:r>
              <a:rPr lang="fa-IR" sz="2400" dirty="0">
                <a:solidFill>
                  <a:srgbClr val="FF9966"/>
                </a:solidFill>
                <a:cs typeface="B Nazanin" panose="00000400000000000000" pitchFamily="2" charset="-78"/>
              </a:rPr>
              <a:t>بخوابید</a:t>
            </a:r>
            <a:r>
              <a:rPr lang="fa-IR" sz="2400" dirty="0">
                <a:cs typeface="B Nazanin" panose="00000400000000000000" pitchFamily="2" charset="-78"/>
              </a:rPr>
              <a:t>؛ </a:t>
            </a:r>
            <a:r>
              <a:rPr lang="fa-IR" sz="2400" b="1" dirty="0">
                <a:solidFill>
                  <a:srgbClr val="FF9966"/>
                </a:solidFill>
                <a:cs typeface="B Nazanin" panose="00000400000000000000" pitchFamily="2" charset="-78"/>
              </a:rPr>
              <a:t>خواب منظم و شبانه کافی </a:t>
            </a:r>
            <a:r>
              <a:rPr lang="fa-IR" sz="2400" dirty="0">
                <a:cs typeface="B Nazanin" panose="00000400000000000000" pitchFamily="2" charset="-78"/>
              </a:rPr>
              <a:t>به </a:t>
            </a:r>
            <a:r>
              <a:rPr lang="fa-IR" sz="2400" u="sng" dirty="0">
                <a:cs typeface="B Nazanin" panose="00000400000000000000" pitchFamily="2" charset="-78"/>
              </a:rPr>
              <a:t>کاهش </a:t>
            </a:r>
            <a:r>
              <a:rPr lang="fa-IR" sz="2400" u="sng" dirty="0">
                <a:solidFill>
                  <a:srgbClr val="FF7C80"/>
                </a:solidFill>
                <a:cs typeface="B Nazanin" panose="00000400000000000000" pitchFamily="2" charset="-78"/>
              </a:rPr>
              <a:t>استرس</a:t>
            </a:r>
            <a:r>
              <a:rPr lang="fa-IR" sz="2400" u="sng" dirty="0">
                <a:cs typeface="B Nazanin" panose="00000400000000000000" pitchFamily="2" charset="-78"/>
              </a:rPr>
              <a:t> کمک میکند </a:t>
            </a:r>
            <a:r>
              <a:rPr lang="fa-IR" sz="2400" dirty="0">
                <a:cs typeface="B Nazanin" panose="00000400000000000000" pitchFamily="2" charset="-78"/>
              </a:rPr>
              <a:t>و توانایی</a:t>
            </a:r>
          </a:p>
          <a:p>
            <a:pPr marL="0" indent="0">
              <a:buNone/>
            </a:pPr>
            <a:r>
              <a:rPr lang="fa-IR" sz="2400" dirty="0">
                <a:cs typeface="B Nazanin" panose="00000400000000000000" pitchFamily="2" charset="-78"/>
              </a:rPr>
              <a:t> برای </a:t>
            </a:r>
            <a:r>
              <a:rPr lang="fa-IR" sz="2400" dirty="0">
                <a:solidFill>
                  <a:srgbClr val="FF7C80"/>
                </a:solidFill>
                <a:cs typeface="B Nazanin" panose="00000400000000000000" pitchFamily="2" charset="-78"/>
              </a:rPr>
              <a:t>کنترل هیجانات </a:t>
            </a:r>
            <a:r>
              <a:rPr lang="fa-IR" sz="2400" dirty="0">
                <a:cs typeface="B Nazanin" panose="00000400000000000000" pitchFamily="2" charset="-78"/>
              </a:rPr>
              <a:t>به ویژه </a:t>
            </a:r>
            <a:r>
              <a:rPr lang="fa-IR" sz="2400" b="1" dirty="0">
                <a:solidFill>
                  <a:srgbClr val="FF7C80"/>
                </a:solidFill>
                <a:cs typeface="B Nazanin" panose="00000400000000000000" pitchFamily="2" charset="-78"/>
              </a:rPr>
              <a:t>خشم</a:t>
            </a:r>
            <a:r>
              <a:rPr lang="fa-IR" sz="2400" dirty="0">
                <a:cs typeface="B Nazanin" panose="00000400000000000000" pitchFamily="2" charset="-78"/>
              </a:rPr>
              <a:t> را </a:t>
            </a:r>
            <a:r>
              <a:rPr lang="fa-IR" sz="2400" u="sng" dirty="0">
                <a:cs typeface="B Nazanin" panose="00000400000000000000" pitchFamily="2" charset="-78"/>
              </a:rPr>
              <a:t>افزایش می دهد</a:t>
            </a:r>
            <a:r>
              <a:rPr lang="fa-IR" sz="2400" dirty="0">
                <a:cs typeface="B Nazanin" panose="00000400000000000000" pitchFamily="2" charset="-78"/>
              </a:rPr>
              <a:t>.</a:t>
            </a:r>
          </a:p>
          <a:p>
            <a:pPr marL="0" indent="0">
              <a:buNone/>
            </a:pPr>
            <a:endParaRPr lang="fa-IR" sz="2400" dirty="0">
              <a:cs typeface="B Nazanin" panose="00000400000000000000" pitchFamily="2" charset="-78"/>
            </a:endParaRPr>
          </a:p>
          <a:p>
            <a:pPr marL="0" indent="0">
              <a:buNone/>
            </a:pPr>
            <a:endParaRPr lang="fa-IR" sz="2400" dirty="0">
              <a:cs typeface="B Nazanin" panose="00000400000000000000" pitchFamily="2" charset="-78"/>
            </a:endParaRPr>
          </a:p>
        </p:txBody>
      </p:sp>
    </p:spTree>
    <p:extLst>
      <p:ext uri="{BB962C8B-B14F-4D97-AF65-F5344CB8AC3E}">
        <p14:creationId xmlns:p14="http://schemas.microsoft.com/office/powerpoint/2010/main" val="3245297916"/>
      </p:ext>
    </p:extLst>
  </p:cSld>
  <p:clrMapOvr>
    <a:masterClrMapping/>
  </p:clrMapOvr>
  <p:transition spd="med">
    <p:pull/>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57251"/>
            <a:ext cx="9144000" cy="5143499"/>
          </a:xfrm>
          <a:solidFill>
            <a:schemeClr val="bg1">
              <a:lumMod val="95000"/>
            </a:schemeClr>
          </a:solidFill>
        </p:spPr>
        <p:txBody>
          <a:bodyPr/>
          <a:lstStyle/>
          <a:p>
            <a:pPr algn="r" rtl="1"/>
            <a:endParaRPr lang="en-US" dirty="0">
              <a:solidFill>
                <a:srgbClr val="FF9966"/>
              </a:solidFill>
              <a:effectLst>
                <a:outerShdw blurRad="38100" dist="38100" dir="2700000" algn="tl">
                  <a:srgbClr val="000000">
                    <a:alpha val="43137"/>
                  </a:srgbClr>
                </a:outerShdw>
              </a:effectLst>
              <a:cs typeface="B Nazanin" panose="00000400000000000000" pitchFamily="2" charset="-78"/>
            </a:endParaRPr>
          </a:p>
        </p:txBody>
      </p:sp>
      <p:sp>
        <p:nvSpPr>
          <p:cNvPr id="7" name="Content Placeholder 6"/>
          <p:cNvSpPr>
            <a:spLocks noGrp="1"/>
          </p:cNvSpPr>
          <p:nvPr>
            <p:ph idx="1"/>
          </p:nvPr>
        </p:nvSpPr>
        <p:spPr>
          <a:xfrm>
            <a:off x="628650" y="857251"/>
            <a:ext cx="7886700" cy="1439214"/>
          </a:xfrm>
        </p:spPr>
        <p:txBody>
          <a:bodyPr>
            <a:normAutofit/>
          </a:bodyPr>
          <a:lstStyle/>
          <a:p>
            <a:pPr marL="0" indent="0">
              <a:buNone/>
            </a:pPr>
            <a:r>
              <a:rPr lang="fa-IR" b="1" dirty="0" smtClean="0">
                <a:solidFill>
                  <a:srgbClr val="FF9966"/>
                </a:solidFill>
                <a:effectLst>
                  <a:outerShdw blurRad="38100" dist="38100" dir="2700000" algn="tl">
                    <a:srgbClr val="000000">
                      <a:alpha val="43137"/>
                    </a:srgbClr>
                  </a:outerShdw>
                </a:effectLst>
              </a:rPr>
              <a:t>                                      </a:t>
            </a:r>
          </a:p>
          <a:p>
            <a:pPr marL="0" indent="0">
              <a:buNone/>
            </a:pPr>
            <a:r>
              <a:rPr lang="fa-IR" sz="2700" b="1" dirty="0">
                <a:solidFill>
                  <a:srgbClr val="FF9966"/>
                </a:solidFill>
                <a:effectLst>
                  <a:outerShdw blurRad="38100" dist="38100" dir="2700000" algn="tl">
                    <a:srgbClr val="000000">
                      <a:alpha val="43137"/>
                    </a:srgbClr>
                  </a:outerShdw>
                </a:effectLst>
              </a:rPr>
              <a:t>                          </a:t>
            </a:r>
            <a:r>
              <a:rPr lang="fa-IR" sz="3000" b="1" dirty="0">
                <a:solidFill>
                  <a:srgbClr val="FF9966"/>
                </a:solidFill>
                <a:effectLst>
                  <a:outerShdw blurRad="38100" dist="38100" dir="2700000" algn="tl">
                    <a:srgbClr val="000000">
                      <a:alpha val="43137"/>
                    </a:srgbClr>
                  </a:outerShdw>
                </a:effectLst>
              </a:rPr>
              <a:t>مهارت مدیریت استرس </a:t>
            </a:r>
            <a:endParaRPr lang="en-US" sz="3000" b="1" dirty="0">
              <a:solidFill>
                <a:srgbClr val="FF9966"/>
              </a:solidFill>
              <a:effectLst>
                <a:outerShdw blurRad="38100" dist="38100" dir="2700000" algn="tl">
                  <a:srgbClr val="000000">
                    <a:alpha val="43137"/>
                  </a:srgbClr>
                </a:outerShdw>
              </a:effectLst>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62551" y="2626283"/>
            <a:ext cx="5476875" cy="328612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593453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083408"/>
            <a:ext cx="7612487" cy="1062507"/>
          </a:xfrm>
        </p:spPr>
        <p:txBody>
          <a:bodyPr>
            <a:normAutofit/>
          </a:bodyPr>
          <a:lstStyle/>
          <a:p>
            <a:pPr algn="r" rtl="1"/>
            <a:r>
              <a:rPr lang="fa-IR" sz="2100" dirty="0">
                <a:solidFill>
                  <a:srgbClr val="FF0000"/>
                </a:solidFill>
                <a:effectLst>
                  <a:outerShdw blurRad="38100" dist="38100" dir="2700000" algn="tl">
                    <a:srgbClr val="000000">
                      <a:alpha val="43137"/>
                    </a:srgbClr>
                  </a:outerShdw>
                </a:effectLst>
                <a:cs typeface="B Nazanin" panose="00000400000000000000" pitchFamily="2" charset="-78"/>
              </a:rPr>
              <a:t>استرس</a:t>
            </a:r>
            <a:r>
              <a:rPr lang="fa-IR" sz="2100" dirty="0">
                <a:effectLst>
                  <a:outerShdw blurRad="38100" dist="38100" dir="2700000" algn="tl">
                    <a:srgbClr val="000000">
                      <a:alpha val="43137"/>
                    </a:srgbClr>
                  </a:outerShdw>
                </a:effectLst>
                <a:cs typeface="B Nazanin" panose="00000400000000000000" pitchFamily="2" charset="-78"/>
              </a:rPr>
              <a:t> یک حقیقت در زندگی است هرکجا باشید و هرکاری انجام دهید نمیتوانید از آن </a:t>
            </a:r>
            <a:br>
              <a:rPr lang="fa-IR" sz="2100" dirty="0">
                <a:effectLst>
                  <a:outerShdw blurRad="38100" dist="38100" dir="2700000" algn="tl">
                    <a:srgbClr val="000000">
                      <a:alpha val="43137"/>
                    </a:srgbClr>
                  </a:outerShdw>
                </a:effectLst>
                <a:cs typeface="B Nazanin" panose="00000400000000000000" pitchFamily="2" charset="-78"/>
              </a:rPr>
            </a:br>
            <a:r>
              <a:rPr lang="fa-IR" sz="2100" dirty="0">
                <a:effectLst>
                  <a:outerShdw blurRad="38100" dist="38100" dir="2700000" algn="tl">
                    <a:srgbClr val="000000">
                      <a:alpha val="43137"/>
                    </a:srgbClr>
                  </a:outerShdw>
                </a:effectLst>
                <a:cs typeface="B Nazanin" panose="00000400000000000000" pitchFamily="2" charset="-78"/>
              </a:rPr>
              <a:t/>
            </a:r>
            <a:br>
              <a:rPr lang="fa-IR" sz="2100" dirty="0">
                <a:effectLst>
                  <a:outerShdw blurRad="38100" dist="38100" dir="2700000" algn="tl">
                    <a:srgbClr val="000000">
                      <a:alpha val="43137"/>
                    </a:srgbClr>
                  </a:outerShdw>
                </a:effectLst>
                <a:cs typeface="B Nazanin" panose="00000400000000000000" pitchFamily="2" charset="-78"/>
              </a:rPr>
            </a:br>
            <a:r>
              <a:rPr lang="fa-IR" sz="2100" dirty="0">
                <a:effectLst>
                  <a:outerShdw blurRad="38100" dist="38100" dir="2700000" algn="tl">
                    <a:srgbClr val="000000">
                      <a:alpha val="43137"/>
                    </a:srgbClr>
                  </a:outerShdw>
                </a:effectLst>
                <a:cs typeface="B Nazanin" panose="00000400000000000000" pitchFamily="2" charset="-78"/>
              </a:rPr>
              <a:t>اجتناب کنید ولی </a:t>
            </a:r>
            <a:r>
              <a:rPr lang="fa-IR" sz="2100" dirty="0">
                <a:solidFill>
                  <a:srgbClr val="FF0000"/>
                </a:solidFill>
                <a:effectLst>
                  <a:outerShdw blurRad="38100" dist="38100" dir="2700000" algn="tl">
                    <a:srgbClr val="000000">
                      <a:alpha val="43137"/>
                    </a:srgbClr>
                  </a:outerShdw>
                </a:effectLst>
                <a:cs typeface="B Nazanin" panose="00000400000000000000" pitchFamily="2" charset="-78"/>
              </a:rPr>
              <a:t>میتوانید</a:t>
            </a:r>
            <a:r>
              <a:rPr lang="fa-IR" sz="2100" dirty="0">
                <a:effectLst>
                  <a:outerShdw blurRad="38100" dist="38100" dir="2700000" algn="tl">
                    <a:srgbClr val="000000">
                      <a:alpha val="43137"/>
                    </a:srgbClr>
                  </a:outerShdw>
                </a:effectLst>
                <a:cs typeface="B Nazanin" panose="00000400000000000000" pitchFamily="2" charset="-78"/>
              </a:rPr>
              <a:t> آن را کنترل کنید.</a:t>
            </a:r>
            <a:endParaRPr lang="en-US" sz="2100" dirty="0">
              <a:effectLst>
                <a:outerShdw blurRad="38100" dist="38100" dir="2700000" algn="tl">
                  <a:srgbClr val="000000">
                    <a:alpha val="43137"/>
                  </a:srgbClr>
                </a:outerShdw>
              </a:effectLst>
              <a:cs typeface="B Nazanin" panose="00000400000000000000" pitchFamily="2" charset="-78"/>
            </a:endParaRPr>
          </a:p>
        </p:txBody>
      </p:sp>
      <p:sp>
        <p:nvSpPr>
          <p:cNvPr id="3" name="Content Placeholder 2"/>
          <p:cNvSpPr>
            <a:spLocks noGrp="1"/>
          </p:cNvSpPr>
          <p:nvPr>
            <p:ph idx="1"/>
          </p:nvPr>
        </p:nvSpPr>
        <p:spPr>
          <a:xfrm>
            <a:off x="839273" y="1118048"/>
            <a:ext cx="7525556" cy="2975020"/>
          </a:xfrm>
          <a:ln>
            <a:solidFill>
              <a:schemeClr val="accent1">
                <a:lumMod val="40000"/>
                <a:lumOff val="60000"/>
              </a:schemeClr>
            </a:solidFill>
          </a:ln>
        </p:spPr>
        <p:txBody>
          <a:bodyPr/>
          <a:lstStyle/>
          <a:p>
            <a:pPr marL="0" indent="0">
              <a:buNone/>
            </a:pPr>
            <a:r>
              <a:rPr lang="fa-IR" b="1" dirty="0" smtClean="0">
                <a:solidFill>
                  <a:srgbClr val="FF0000"/>
                </a:solidFill>
                <a:cs typeface="B Nazanin" panose="00000400000000000000" pitchFamily="2" charset="-78"/>
              </a:rPr>
              <a:t>استرس چیست؟ </a:t>
            </a:r>
          </a:p>
          <a:p>
            <a:pPr marL="0" indent="0">
              <a:buNone/>
            </a:pPr>
            <a:r>
              <a:rPr lang="fa-IR" b="1" dirty="0" smtClean="0">
                <a:cs typeface="B Nazanin" panose="00000400000000000000" pitchFamily="2" charset="-78"/>
              </a:rPr>
              <a:t>استرس یک نوع واکنش انسان در مقابل تغییرات ، حوادث و موفقیت ها در زندگی است .</a:t>
            </a:r>
          </a:p>
          <a:p>
            <a:pPr marL="0" indent="0">
              <a:buNone/>
            </a:pPr>
            <a:endParaRPr lang="fa-IR" b="1" dirty="0" smtClean="0">
              <a:cs typeface="B Nazanin" panose="00000400000000000000" pitchFamily="2" charset="-78"/>
            </a:endParaRPr>
          </a:p>
          <a:p>
            <a:pPr marL="0" indent="0">
              <a:buNone/>
            </a:pPr>
            <a:r>
              <a:rPr lang="fa-IR" b="1" dirty="0" smtClean="0">
                <a:solidFill>
                  <a:srgbClr val="FF0000"/>
                </a:solidFill>
                <a:cs typeface="B Nazanin" panose="00000400000000000000" pitchFamily="2" charset="-78"/>
              </a:rPr>
              <a:t>نکته: </a:t>
            </a:r>
            <a:r>
              <a:rPr lang="fa-IR" b="1" dirty="0" smtClean="0">
                <a:cs typeface="B Nazanin" panose="00000400000000000000" pitchFamily="2" charset="-78"/>
              </a:rPr>
              <a:t>استرس همیشه جنبه منفی </a:t>
            </a:r>
            <a:r>
              <a:rPr lang="fa-IR" b="1" u="sng" dirty="0" smtClean="0">
                <a:cs typeface="B Nazanin" panose="00000400000000000000" pitchFamily="2" charset="-78"/>
              </a:rPr>
              <a:t>ندارد</a:t>
            </a:r>
            <a:r>
              <a:rPr lang="fa-IR" b="1" dirty="0" smtClean="0">
                <a:cs typeface="B Nazanin" panose="00000400000000000000" pitchFamily="2" charset="-78"/>
              </a:rPr>
              <a:t> . برخی از استرس ها </a:t>
            </a:r>
            <a:r>
              <a:rPr lang="fa-IR" b="1" u="sng" dirty="0" smtClean="0">
                <a:cs typeface="B Nazanin" panose="00000400000000000000" pitchFamily="2" charset="-78"/>
              </a:rPr>
              <a:t>مفیدند</a:t>
            </a:r>
            <a:r>
              <a:rPr lang="fa-IR" b="1" dirty="0" smtClean="0">
                <a:cs typeface="B Nazanin" panose="00000400000000000000" pitchFamily="2" charset="-78"/>
              </a:rPr>
              <a:t> و باعث میشوند که ما </a:t>
            </a:r>
            <a:r>
              <a:rPr lang="fa-IR" b="1" u="sng" dirty="0" smtClean="0">
                <a:cs typeface="B Nazanin" panose="00000400000000000000" pitchFamily="2" charset="-78"/>
              </a:rPr>
              <a:t>انرژی</a:t>
            </a:r>
            <a:r>
              <a:rPr lang="fa-IR" b="1" dirty="0" smtClean="0">
                <a:cs typeface="B Nazanin" panose="00000400000000000000" pitchFamily="2" charset="-78"/>
              </a:rPr>
              <a:t> لازم برای انجام برخی از کارها را بدست بیاوریم.</a:t>
            </a:r>
          </a:p>
          <a:p>
            <a:pPr marL="0" indent="0">
              <a:buNone/>
            </a:pPr>
            <a:r>
              <a:rPr lang="fa-IR" b="1" dirty="0" smtClean="0">
                <a:cs typeface="B Nazanin" panose="00000400000000000000" pitchFamily="2" charset="-78"/>
              </a:rPr>
              <a:t>آنچه برای یک فرد استرس زا است میتواند برای فردی دیگر فاقد استرس باشد پس برداشت انسانها از موقعیت ها در ایجاد و مقاوم استرس تاثیر چشمگیری دارد.</a:t>
            </a:r>
            <a:endParaRPr lang="en-US" b="1" dirty="0">
              <a:cs typeface="B Nazanin" panose="00000400000000000000" pitchFamily="2" charset="-78"/>
            </a:endParaRPr>
          </a:p>
        </p:txBody>
      </p:sp>
    </p:spTree>
    <p:extLst>
      <p:ext uri="{BB962C8B-B14F-4D97-AF65-F5344CB8AC3E}">
        <p14:creationId xmlns:p14="http://schemas.microsoft.com/office/powerpoint/2010/main" val="1999962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1324" y="2083963"/>
            <a:ext cx="6781800" cy="1200150"/>
          </a:xfrm>
        </p:spPr>
        <p:txBody>
          <a:bodyPr>
            <a:normAutofit/>
          </a:bodyPr>
          <a:lstStyle/>
          <a:p>
            <a:pPr algn="r"/>
            <a:r>
              <a:rPr lang="fa-IR" sz="2100" b="1" dirty="0">
                <a:cs typeface="B Nazanin" panose="00000400000000000000" pitchFamily="2" charset="-78"/>
              </a:rPr>
              <a:t>چند نوع روش برای مقابله با استرس وجود دارد؟</a:t>
            </a:r>
            <a:endParaRPr lang="en-US" sz="2100" b="1" dirty="0">
              <a:cs typeface="B Nazanin" panose="00000400000000000000" pitchFamily="2" charset="-78"/>
            </a:endParaRPr>
          </a:p>
        </p:txBody>
      </p:sp>
      <p:sp>
        <p:nvSpPr>
          <p:cNvPr id="3" name="Content Placeholder 2"/>
          <p:cNvSpPr>
            <a:spLocks noGrp="1"/>
          </p:cNvSpPr>
          <p:nvPr>
            <p:ph idx="1"/>
          </p:nvPr>
        </p:nvSpPr>
        <p:spPr/>
        <p:txBody>
          <a:bodyPr/>
          <a:lstStyle/>
          <a:p>
            <a:pPr marL="0" indent="0">
              <a:buNone/>
            </a:pPr>
            <a:r>
              <a:rPr lang="fa-IR" b="1" dirty="0" smtClean="0">
                <a:cs typeface="B Nazanin" panose="00000400000000000000" pitchFamily="2" charset="-78"/>
              </a:rPr>
              <a:t>به نحوه واکنش مشان دادن انسان در برابر استرس</a:t>
            </a:r>
            <a:r>
              <a:rPr lang="fa-IR" b="1" dirty="0" smtClean="0">
                <a:solidFill>
                  <a:srgbClr val="FF5050"/>
                </a:solidFill>
                <a:effectLst>
                  <a:outerShdw blurRad="38100" dist="38100" dir="2700000" algn="tl">
                    <a:srgbClr val="000000">
                      <a:alpha val="43137"/>
                    </a:srgbClr>
                  </a:outerShdw>
                </a:effectLst>
                <a:cs typeface="B Nazanin" panose="00000400000000000000" pitchFamily="2" charset="-78"/>
              </a:rPr>
              <a:t> مقابله </a:t>
            </a:r>
            <a:r>
              <a:rPr lang="fa-IR" b="1" dirty="0" smtClean="0">
                <a:cs typeface="B Nazanin" panose="00000400000000000000" pitchFamily="2" charset="-78"/>
              </a:rPr>
              <a:t>میگویند. </a:t>
            </a:r>
          </a:p>
          <a:p>
            <a:pPr marL="0" indent="0">
              <a:buNone/>
            </a:pPr>
            <a:r>
              <a:rPr lang="fa-IR" b="1" dirty="0" smtClean="0">
                <a:cs typeface="B Nazanin" panose="00000400000000000000" pitchFamily="2" charset="-78"/>
              </a:rPr>
              <a:t>هر فرد در مقابله با شرایط استرس زا به سبک خاصی واکنش نشان میدهد. این سبک میتواند هیجان مدار یا مسئله مدار نباشد.</a:t>
            </a:r>
          </a:p>
          <a:p>
            <a:pPr marL="0" indent="0">
              <a:buNone/>
            </a:pPr>
            <a:r>
              <a:rPr lang="fa-IR" b="1" dirty="0" smtClean="0">
                <a:cs typeface="B Nazanin" panose="00000400000000000000" pitchFamily="2" charset="-78"/>
              </a:rPr>
              <a:t>                                                                                                            </a:t>
            </a:r>
            <a:r>
              <a:rPr lang="fa-IR" b="1" dirty="0" smtClean="0">
                <a:solidFill>
                  <a:srgbClr val="FF5050"/>
                </a:solidFill>
                <a:cs typeface="B Nazanin" panose="00000400000000000000" pitchFamily="2" charset="-78"/>
              </a:rPr>
              <a:t>هیجان مدار</a:t>
            </a:r>
            <a:endParaRPr lang="fa-IR" b="1" dirty="0">
              <a:solidFill>
                <a:srgbClr val="FF5050"/>
              </a:solidFill>
              <a:cs typeface="B Nazanin" panose="00000400000000000000" pitchFamily="2" charset="-78"/>
            </a:endParaRPr>
          </a:p>
          <a:p>
            <a:pPr marL="0" indent="0">
              <a:buNone/>
            </a:pPr>
            <a:endParaRPr lang="fa-IR" b="1" dirty="0" smtClean="0">
              <a:cs typeface="B Nazanin" panose="00000400000000000000" pitchFamily="2" charset="-78"/>
            </a:endParaRPr>
          </a:p>
          <a:p>
            <a:pPr marL="0" indent="0">
              <a:buNone/>
            </a:pPr>
            <a:endParaRPr lang="fa-IR" b="1" dirty="0">
              <a:cs typeface="B Nazanin" panose="00000400000000000000" pitchFamily="2" charset="-78"/>
            </a:endParaRPr>
          </a:p>
          <a:p>
            <a:pPr marL="0" indent="0">
              <a:buNone/>
            </a:pPr>
            <a:r>
              <a:rPr lang="fa-IR" b="1" dirty="0" smtClean="0">
                <a:cs typeface="B Nazanin" panose="00000400000000000000" pitchFamily="2" charset="-78"/>
              </a:rPr>
              <a:t>                                                                                                               </a:t>
            </a:r>
            <a:r>
              <a:rPr lang="fa-IR" b="1" dirty="0" smtClean="0">
                <a:solidFill>
                  <a:srgbClr val="FF5050"/>
                </a:solidFill>
                <a:cs typeface="B Nazanin" panose="00000400000000000000" pitchFamily="2" charset="-78"/>
              </a:rPr>
              <a:t>مسئله مدار</a:t>
            </a:r>
          </a:p>
          <a:p>
            <a:pPr marL="0" indent="0">
              <a:buNone/>
            </a:pPr>
            <a:endParaRPr lang="en-US" b="1" dirty="0">
              <a:cs typeface="B Nazanin" panose="00000400000000000000" pitchFamily="2" charset="-78"/>
            </a:endParaRPr>
          </a:p>
        </p:txBody>
      </p:sp>
      <p:cxnSp>
        <p:nvCxnSpPr>
          <p:cNvPr id="6" name="Straight Arrow Connector 5"/>
          <p:cNvCxnSpPr/>
          <p:nvPr/>
        </p:nvCxnSpPr>
        <p:spPr>
          <a:xfrm flipH="1" flipV="1">
            <a:off x="3042634" y="2595898"/>
            <a:ext cx="917620" cy="4636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2994339" y="3301017"/>
            <a:ext cx="1014211" cy="2704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616" y="4118198"/>
            <a:ext cx="2971800" cy="15430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45764157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0984" y="577134"/>
            <a:ext cx="6781800" cy="1200150"/>
          </a:xfrm>
        </p:spPr>
        <p:txBody>
          <a:bodyPr>
            <a:normAutofit/>
          </a:bodyPr>
          <a:lstStyle/>
          <a:p>
            <a:pPr algn="r" rtl="1"/>
            <a:r>
              <a:rPr lang="fa-IR" sz="3600" b="1" dirty="0">
                <a:solidFill>
                  <a:srgbClr val="FF0000"/>
                </a:solidFill>
                <a:cs typeface="B Nazanin" panose="00000400000000000000" pitchFamily="2" charset="-78"/>
              </a:rPr>
              <a:t>مقابله با هیجان مدار</a:t>
            </a:r>
            <a:endParaRPr lang="en-US" sz="3600" b="1" dirty="0">
              <a:solidFill>
                <a:srgbClr val="FF0000"/>
              </a:solidFill>
              <a:cs typeface="B Nazanin" panose="00000400000000000000" pitchFamily="2" charset="-78"/>
            </a:endParaRPr>
          </a:p>
        </p:txBody>
      </p:sp>
      <p:sp>
        <p:nvSpPr>
          <p:cNvPr id="3" name="Content Placeholder 2"/>
          <p:cNvSpPr>
            <a:spLocks noGrp="1"/>
          </p:cNvSpPr>
          <p:nvPr>
            <p:ph idx="1"/>
          </p:nvPr>
        </p:nvSpPr>
        <p:spPr>
          <a:xfrm>
            <a:off x="611560" y="3068960"/>
            <a:ext cx="7950558" cy="3024336"/>
          </a:xfrm>
        </p:spPr>
        <p:txBody>
          <a:bodyPr>
            <a:noAutofit/>
          </a:bodyPr>
          <a:lstStyle/>
          <a:p>
            <a:pPr marL="0" indent="0">
              <a:buNone/>
            </a:pPr>
            <a:r>
              <a:rPr lang="fa-IR" sz="2400" b="1" dirty="0" smtClean="0">
                <a:cs typeface="B Nazanin" panose="00000400000000000000" pitchFamily="2" charset="-78"/>
              </a:rPr>
              <a:t>منظور از برخورد هیجان مدار، واکنش هایی است که در آنها </a:t>
            </a:r>
            <a:r>
              <a:rPr lang="fa-IR" sz="2400" b="1" dirty="0" smtClean="0">
                <a:solidFill>
                  <a:srgbClr val="FF9966"/>
                </a:solidFill>
                <a:cs typeface="B Nazanin" panose="00000400000000000000" pitchFamily="2" charset="-78"/>
              </a:rPr>
              <a:t>جنبه هیجانی </a:t>
            </a:r>
            <a:r>
              <a:rPr lang="fa-IR" sz="2400" b="1" dirty="0" smtClean="0">
                <a:cs typeface="B Nazanin" panose="00000400000000000000" pitchFamily="2" charset="-78"/>
              </a:rPr>
              <a:t>مهم ترین جنبه است. </a:t>
            </a:r>
          </a:p>
          <a:p>
            <a:pPr marL="0" indent="0">
              <a:buNone/>
            </a:pPr>
            <a:r>
              <a:rPr lang="fa-IR" sz="2400" b="1" dirty="0" smtClean="0">
                <a:cs typeface="B Nazanin" panose="00000400000000000000" pitchFamily="2" charset="-78"/>
              </a:rPr>
              <a:t>در این مقابله فرد در مقابل استرس با ابراز هیجان واکنش نشان میدهد و هدف آن</a:t>
            </a:r>
            <a:r>
              <a:rPr lang="fa-IR" sz="2400" b="1" dirty="0" smtClean="0">
                <a:solidFill>
                  <a:srgbClr val="FF9966"/>
                </a:solidFill>
                <a:cs typeface="B Nazanin" panose="00000400000000000000" pitchFamily="2" charset="-78"/>
              </a:rPr>
              <a:t> آرام کردن </a:t>
            </a:r>
            <a:r>
              <a:rPr lang="fa-IR" sz="2400" b="1" dirty="0" smtClean="0">
                <a:cs typeface="B Nazanin" panose="00000400000000000000" pitchFamily="2" charset="-78"/>
              </a:rPr>
              <a:t>فرد است.</a:t>
            </a:r>
          </a:p>
          <a:p>
            <a:pPr marL="0" indent="0">
              <a:buNone/>
            </a:pPr>
            <a:endParaRPr lang="fa-IR" sz="2400" b="1" dirty="0">
              <a:cs typeface="B Nazanin" panose="00000400000000000000" pitchFamily="2" charset="-78"/>
            </a:endParaRPr>
          </a:p>
          <a:p>
            <a:pPr marL="0" indent="0">
              <a:buNone/>
            </a:pPr>
            <a:r>
              <a:rPr lang="fa-IR" sz="2400" b="1" dirty="0" smtClean="0">
                <a:solidFill>
                  <a:srgbClr val="FF9966"/>
                </a:solidFill>
                <a:cs typeface="B Nazanin" panose="00000400000000000000" pitchFamily="2" charset="-78"/>
              </a:rPr>
              <a:t>نکته بسیار مهم</a:t>
            </a:r>
            <a:r>
              <a:rPr lang="fa-IR" sz="2400" dirty="0" smtClean="0">
                <a:cs typeface="B Nazanin" panose="00000400000000000000" pitchFamily="2" charset="-78"/>
              </a:rPr>
              <a:t>: </a:t>
            </a:r>
            <a:r>
              <a:rPr lang="fa-IR" sz="2800" dirty="0" smtClean="0">
                <a:effectLst>
                  <a:outerShdw blurRad="38100" dist="38100" dir="2700000" algn="tl">
                    <a:srgbClr val="000000">
                      <a:alpha val="43137"/>
                    </a:srgbClr>
                  </a:outerShdw>
                </a:effectLst>
                <a:cs typeface="B Nazanin" panose="00000400000000000000" pitchFamily="2" charset="-78"/>
              </a:rPr>
              <a:t>اجتناب از مصرف سیگار ، قلیان موادمخدر و مشروبات الکلی هنگام قرار گرفتن تحت استرس است</a:t>
            </a:r>
          </a:p>
          <a:p>
            <a:pPr marL="0" indent="0">
              <a:buNone/>
            </a:pPr>
            <a:r>
              <a:rPr lang="fa-IR" sz="2800" dirty="0" smtClean="0">
                <a:effectLst>
                  <a:outerShdw blurRad="38100" dist="38100" dir="2700000" algn="tl">
                    <a:srgbClr val="000000">
                      <a:alpha val="43137"/>
                    </a:srgbClr>
                  </a:outerShdw>
                </a:effectLst>
                <a:cs typeface="B Nazanin" panose="00000400000000000000" pitchFamily="2" charset="-78"/>
              </a:rPr>
              <a:t> چرا که این موارد فقط </a:t>
            </a:r>
            <a:r>
              <a:rPr lang="fa-IR" sz="2800" u="sng" dirty="0" smtClean="0">
                <a:effectLst>
                  <a:outerShdw blurRad="38100" dist="38100" dir="2700000" algn="tl">
                    <a:srgbClr val="000000">
                      <a:alpha val="43137"/>
                    </a:srgbClr>
                  </a:outerShdw>
                </a:effectLst>
                <a:cs typeface="B Nazanin" panose="00000400000000000000" pitchFamily="2" charset="-78"/>
              </a:rPr>
              <a:t>استرس ها را تشدید میکنند </a:t>
            </a:r>
            <a:r>
              <a:rPr lang="fa-IR" sz="2800" dirty="0" smtClean="0">
                <a:effectLst>
                  <a:outerShdw blurRad="38100" dist="38100" dir="2700000" algn="tl">
                    <a:srgbClr val="000000">
                      <a:alpha val="43137"/>
                    </a:srgbClr>
                  </a:outerShdw>
                </a:effectLst>
                <a:cs typeface="B Nazanin" panose="00000400000000000000" pitchFamily="2" charset="-78"/>
              </a:rPr>
              <a:t>و بر </a:t>
            </a:r>
            <a:r>
              <a:rPr lang="fa-IR" sz="2800" u="sng" dirty="0" smtClean="0">
                <a:effectLst>
                  <a:outerShdw blurRad="38100" dist="38100" dir="2700000" algn="tl">
                    <a:srgbClr val="000000">
                      <a:alpha val="43137"/>
                    </a:srgbClr>
                  </a:outerShdw>
                </a:effectLst>
                <a:cs typeface="B Nazanin" panose="00000400000000000000" pitchFamily="2" charset="-78"/>
              </a:rPr>
              <a:t>مشکلات</a:t>
            </a:r>
            <a:r>
              <a:rPr lang="fa-IR" sz="2800" dirty="0" smtClean="0">
                <a:effectLst>
                  <a:outerShdw blurRad="38100" dist="38100" dir="2700000" algn="tl">
                    <a:srgbClr val="000000">
                      <a:alpha val="43137"/>
                    </a:srgbClr>
                  </a:outerShdw>
                </a:effectLst>
                <a:cs typeface="B Nazanin" panose="00000400000000000000" pitchFamily="2" charset="-78"/>
              </a:rPr>
              <a:t> می افزایند.</a:t>
            </a:r>
          </a:p>
          <a:p>
            <a:pPr marL="0" indent="0">
              <a:buNone/>
            </a:pPr>
            <a:endParaRPr lang="en-US" sz="2800" dirty="0">
              <a:effectLst>
                <a:outerShdw blurRad="38100" dist="38100" dir="2700000" algn="tl">
                  <a:srgbClr val="000000">
                    <a:alpha val="43137"/>
                  </a:srgbClr>
                </a:outerShdw>
              </a:effectLst>
              <a:cs typeface="B Nazanin" panose="00000400000000000000" pitchFamily="2" charset="-78"/>
            </a:endParaRPr>
          </a:p>
        </p:txBody>
      </p:sp>
    </p:spTree>
    <p:extLst>
      <p:ext uri="{BB962C8B-B14F-4D97-AF65-F5344CB8AC3E}">
        <p14:creationId xmlns:p14="http://schemas.microsoft.com/office/powerpoint/2010/main" val="405741724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640" y="476672"/>
            <a:ext cx="6781800" cy="1600200"/>
          </a:xfrm>
        </p:spPr>
        <p:txBody>
          <a:bodyPr>
            <a:normAutofit/>
          </a:bodyPr>
          <a:lstStyle/>
          <a:p>
            <a:pPr algn="r" rtl="1"/>
            <a:r>
              <a:rPr lang="fa-IR" dirty="0" smtClean="0">
                <a:solidFill>
                  <a:srgbClr val="F41EBC"/>
                </a:solidFill>
                <a:cs typeface="B Nazanin" panose="00000400000000000000" pitchFamily="2" charset="-78"/>
              </a:rPr>
              <a:t>برخی از مقابله های هیجان مدار سالم در زیر آمده اند:</a:t>
            </a:r>
            <a:endParaRPr lang="en-US" dirty="0">
              <a:solidFill>
                <a:srgbClr val="F41EBC"/>
              </a:solidFill>
              <a:cs typeface="B Nazanin" panose="00000400000000000000" pitchFamily="2" charset="-78"/>
            </a:endParaRPr>
          </a:p>
        </p:txBody>
      </p:sp>
      <p:sp>
        <p:nvSpPr>
          <p:cNvPr id="3" name="Content Placeholder 2"/>
          <p:cNvSpPr>
            <a:spLocks noGrp="1"/>
          </p:cNvSpPr>
          <p:nvPr>
            <p:ph idx="1"/>
          </p:nvPr>
        </p:nvSpPr>
        <p:spPr>
          <a:xfrm>
            <a:off x="467544" y="980728"/>
            <a:ext cx="8316416" cy="3886200"/>
          </a:xfrm>
        </p:spPr>
        <p:txBody>
          <a:bodyPr>
            <a:normAutofit/>
          </a:bodyPr>
          <a:lstStyle/>
          <a:p>
            <a:pPr marL="0" indent="0">
              <a:buNone/>
            </a:pPr>
            <a:r>
              <a:rPr lang="fa-IR" sz="2800" b="1" dirty="0" smtClean="0">
                <a:cs typeface="B Nazanin" panose="00000400000000000000" pitchFamily="2" charset="-78"/>
              </a:rPr>
              <a:t>درد و دل کردن با اطرافیان و نزدیکان، دعا، نذر، توکل و مقابله های مذهبی دیگر، ورزش یا انجام فعالیت فیزیکی ، سرگرم کردن خود با فعالیت های ذهنی مثل بازی های فکری</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3356992"/>
            <a:ext cx="3391992" cy="27418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46271716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4902" y="1121435"/>
            <a:ext cx="7571972" cy="994172"/>
          </a:xfrm>
        </p:spPr>
        <p:txBody>
          <a:bodyPr/>
          <a:lstStyle/>
          <a:p>
            <a:pPr algn="r" rtl="1"/>
            <a:r>
              <a:rPr lang="fa-IR" b="1" dirty="0" smtClean="0">
                <a:solidFill>
                  <a:schemeClr val="accent6">
                    <a:lumMod val="60000"/>
                    <a:lumOff val="40000"/>
                  </a:schemeClr>
                </a:solidFill>
                <a:cs typeface="B Nazanin" panose="00000400000000000000" pitchFamily="2" charset="-78"/>
              </a:rPr>
              <a:t>مقابله مسئله مدار</a:t>
            </a:r>
            <a:endParaRPr lang="en-US" b="1" dirty="0">
              <a:solidFill>
                <a:schemeClr val="accent6">
                  <a:lumMod val="60000"/>
                  <a:lumOff val="40000"/>
                </a:schemeClr>
              </a:solidFill>
              <a:cs typeface="B Nazanin" panose="00000400000000000000" pitchFamily="2" charset="-78"/>
            </a:endParaRPr>
          </a:p>
        </p:txBody>
      </p:sp>
      <p:sp>
        <p:nvSpPr>
          <p:cNvPr id="3" name="Content Placeholder 2"/>
          <p:cNvSpPr>
            <a:spLocks noGrp="1"/>
          </p:cNvSpPr>
          <p:nvPr>
            <p:ph idx="1"/>
          </p:nvPr>
        </p:nvSpPr>
        <p:spPr>
          <a:xfrm>
            <a:off x="916547" y="1388504"/>
            <a:ext cx="7573851" cy="3940935"/>
          </a:xfrm>
        </p:spPr>
        <p:txBody>
          <a:bodyPr>
            <a:normAutofit/>
          </a:bodyPr>
          <a:lstStyle/>
          <a:p>
            <a:pPr marL="0" indent="0">
              <a:buNone/>
            </a:pPr>
            <a:r>
              <a:rPr lang="fa-IR" sz="2100" dirty="0">
                <a:cs typeface="B Nazanin" panose="00000400000000000000" pitchFamily="2" charset="-78"/>
              </a:rPr>
              <a:t>در مقابله مسئله مدار فرد سعی در </a:t>
            </a:r>
            <a:r>
              <a:rPr lang="fa-IR" sz="2100" dirty="0">
                <a:solidFill>
                  <a:srgbClr val="FF0066"/>
                </a:solidFill>
                <a:effectLst>
                  <a:outerShdw blurRad="38100" dist="38100" dir="2700000" algn="tl">
                    <a:srgbClr val="000000">
                      <a:alpha val="43137"/>
                    </a:srgbClr>
                  </a:outerShdw>
                </a:effectLst>
                <a:cs typeface="B Nazanin" panose="00000400000000000000" pitchFamily="2" charset="-78"/>
              </a:rPr>
              <a:t>حل مسئله </a:t>
            </a:r>
            <a:r>
              <a:rPr lang="fa-IR" sz="2100" dirty="0">
                <a:cs typeface="B Nazanin" panose="00000400000000000000" pitchFamily="2" charset="-78"/>
              </a:rPr>
              <a:t>دارد.یعنی به دنبال آن است که منبع تولید </a:t>
            </a:r>
          </a:p>
          <a:p>
            <a:pPr marL="0" indent="0">
              <a:buNone/>
            </a:pPr>
            <a:r>
              <a:rPr lang="fa-IR" sz="2100" dirty="0">
                <a:cs typeface="B Nazanin" panose="00000400000000000000" pitchFamily="2" charset="-78"/>
              </a:rPr>
              <a:t>استرس را برطرف کند. این نوع مقابله نیز میتواند </a:t>
            </a:r>
            <a:r>
              <a:rPr lang="fa-IR" sz="2100" b="1" i="1" dirty="0">
                <a:solidFill>
                  <a:srgbClr val="FF0066"/>
                </a:solidFill>
                <a:cs typeface="B Nazanin" panose="00000400000000000000" pitchFamily="2" charset="-78"/>
              </a:rPr>
              <a:t>سالم</a:t>
            </a:r>
            <a:r>
              <a:rPr lang="fa-IR" sz="2100" dirty="0">
                <a:cs typeface="B Nazanin" panose="00000400000000000000" pitchFamily="2" charset="-78"/>
              </a:rPr>
              <a:t> یا </a:t>
            </a:r>
            <a:r>
              <a:rPr lang="fa-IR" sz="2100" b="1" i="1" dirty="0">
                <a:solidFill>
                  <a:srgbClr val="FF0066"/>
                </a:solidFill>
                <a:cs typeface="B Nazanin" panose="00000400000000000000" pitchFamily="2" charset="-78"/>
              </a:rPr>
              <a:t>ناسالم</a:t>
            </a:r>
            <a:r>
              <a:rPr lang="fa-IR" sz="2100" dirty="0">
                <a:cs typeface="B Nazanin" panose="00000400000000000000" pitchFamily="2" charset="-78"/>
              </a:rPr>
              <a:t> باشد.</a:t>
            </a:r>
          </a:p>
          <a:p>
            <a:pPr marL="0" indent="0">
              <a:buNone/>
            </a:pPr>
            <a:endParaRPr lang="fa-IR" sz="2100" dirty="0">
              <a:cs typeface="B Nazanin" panose="00000400000000000000" pitchFamily="2" charset="-78"/>
            </a:endParaRPr>
          </a:p>
          <a:p>
            <a:pPr marL="0" indent="0">
              <a:buNone/>
            </a:pPr>
            <a:r>
              <a:rPr lang="fa-IR" sz="2100" dirty="0">
                <a:cs typeface="B Nazanin" panose="00000400000000000000" pitchFamily="2" charset="-78"/>
              </a:rPr>
              <a:t>در نوع</a:t>
            </a:r>
            <a:r>
              <a:rPr lang="fa-IR" sz="2100" b="1" dirty="0">
                <a:solidFill>
                  <a:srgbClr val="FF0066"/>
                </a:solidFill>
                <a:cs typeface="B Nazanin" panose="00000400000000000000" pitchFamily="2" charset="-78"/>
              </a:rPr>
              <a:t> سالم </a:t>
            </a:r>
            <a:r>
              <a:rPr lang="fa-IR" sz="2100" dirty="0">
                <a:cs typeface="B Nazanin" panose="00000400000000000000" pitchFamily="2" charset="-78"/>
              </a:rPr>
              <a:t>آن ، فرد به استرس به صورت یک مسئله قابل حل می نگرد و به دنبال مناسب ترین راه حل است تا </a:t>
            </a:r>
            <a:r>
              <a:rPr lang="fa-IR" sz="2100" b="1" dirty="0">
                <a:solidFill>
                  <a:srgbClr val="FF0066"/>
                </a:solidFill>
                <a:cs typeface="B Nazanin" panose="00000400000000000000" pitchFamily="2" charset="-78"/>
              </a:rPr>
              <a:t>به شیوه ای سازنده استرس را برطرف کند</a:t>
            </a:r>
            <a:r>
              <a:rPr lang="fa-IR" sz="2100" dirty="0">
                <a:cs typeface="B Nazanin" panose="00000400000000000000" pitchFamily="2" charset="-78"/>
              </a:rPr>
              <a:t>.</a:t>
            </a:r>
            <a:endParaRPr lang="en-US" sz="2100" dirty="0">
              <a:cs typeface="B Nazanin" panose="00000400000000000000" pitchFamily="2" charset="-78"/>
            </a:endParaRPr>
          </a:p>
        </p:txBody>
      </p:sp>
    </p:spTree>
    <p:extLst>
      <p:ext uri="{BB962C8B-B14F-4D97-AF65-F5344CB8AC3E}">
        <p14:creationId xmlns:p14="http://schemas.microsoft.com/office/powerpoint/2010/main" val="55811975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260648"/>
            <a:ext cx="6897710" cy="1345037"/>
          </a:xfrm>
        </p:spPr>
        <p:txBody>
          <a:bodyPr>
            <a:normAutofit/>
          </a:bodyPr>
          <a:lstStyle/>
          <a:p>
            <a:pPr algn="r" rtl="1"/>
            <a:r>
              <a:rPr lang="fa-IR" sz="2100" b="1" dirty="0">
                <a:solidFill>
                  <a:srgbClr val="FF6600"/>
                </a:solidFill>
                <a:effectLst>
                  <a:outerShdw blurRad="38100" dist="38100" dir="2700000" algn="tl">
                    <a:srgbClr val="000000">
                      <a:alpha val="43137"/>
                    </a:srgbClr>
                  </a:outerShdw>
                </a:effectLst>
                <a:cs typeface="B Nazanin" panose="00000400000000000000" pitchFamily="2" charset="-78"/>
              </a:rPr>
              <a:t>برخی از مقابله های مسئله مدار سالم شامل موارد زیر است:</a:t>
            </a:r>
            <a:endParaRPr lang="en-US" sz="2100" b="1" dirty="0">
              <a:solidFill>
                <a:srgbClr val="FF6600"/>
              </a:solidFill>
              <a:effectLst>
                <a:outerShdw blurRad="38100" dist="38100" dir="2700000" algn="tl">
                  <a:srgbClr val="000000">
                    <a:alpha val="43137"/>
                  </a:srgbClr>
                </a:outerShdw>
              </a:effectLst>
              <a:cs typeface="B Nazanin" panose="00000400000000000000" pitchFamily="2" charset="-78"/>
            </a:endParaRPr>
          </a:p>
        </p:txBody>
      </p:sp>
      <p:sp>
        <p:nvSpPr>
          <p:cNvPr id="3" name="Content Placeholder 2"/>
          <p:cNvSpPr>
            <a:spLocks noGrp="1"/>
          </p:cNvSpPr>
          <p:nvPr>
            <p:ph idx="1"/>
          </p:nvPr>
        </p:nvSpPr>
        <p:spPr>
          <a:xfrm>
            <a:off x="755576" y="1700808"/>
            <a:ext cx="7543800" cy="2914650"/>
          </a:xfrm>
        </p:spPr>
        <p:txBody>
          <a:bodyPr/>
          <a:lstStyle/>
          <a:p>
            <a:pPr marL="0" indent="0">
              <a:buNone/>
            </a:pPr>
            <a:r>
              <a:rPr lang="fa-IR" sz="2100" dirty="0">
                <a:cs typeface="B Nazanin" panose="00000400000000000000" pitchFamily="2" charset="-78"/>
              </a:rPr>
              <a:t>1- برنامه ریزی کردن به قصد برطرف کردن استرس، مشاوره و راهنمایی با مشورت گرفتن از مشاور یا افرادی ذی صلاح برای مقابله با استرس</a:t>
            </a:r>
          </a:p>
          <a:p>
            <a:pPr marL="0" indent="0">
              <a:buNone/>
            </a:pPr>
            <a:endParaRPr lang="fa-IR" dirty="0" smtClean="0">
              <a:cs typeface="B Nazanin" panose="00000400000000000000" pitchFamily="2" charset="-78"/>
            </a:endParaRPr>
          </a:p>
          <a:p>
            <a:pPr marL="0" indent="0">
              <a:buNone/>
            </a:pPr>
            <a:r>
              <a:rPr lang="fa-IR" sz="2100" dirty="0">
                <a:cs typeface="B Nazanin" panose="00000400000000000000" pitchFamily="2" charset="-78"/>
              </a:rPr>
              <a:t>2- کنار گذاشتن فعالیت های غیر مرتبط و تمرکزبر استرس جهت به حداکثر رساندن تمرکز     فکری در جهت برنامه ریزی و تصمیم گیری یا حل مسئله.</a:t>
            </a:r>
            <a:endParaRPr lang="en-US" sz="2100" dirty="0">
              <a:cs typeface="B Nazanin" panose="00000400000000000000" pitchFamily="2"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9632" y="3933056"/>
            <a:ext cx="2143125" cy="21431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4041304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9858" y="476672"/>
            <a:ext cx="7095212" cy="646331"/>
          </a:xfrm>
          <a:prstGeom prst="rect">
            <a:avLst/>
          </a:prstGeom>
        </p:spPr>
        <p:style>
          <a:lnRef idx="3">
            <a:schemeClr val="lt1"/>
          </a:lnRef>
          <a:fillRef idx="1">
            <a:schemeClr val="accent6"/>
          </a:fillRef>
          <a:effectRef idx="1">
            <a:schemeClr val="accent6"/>
          </a:effectRef>
          <a:fontRef idx="minor">
            <a:schemeClr val="lt1"/>
          </a:fontRef>
        </p:style>
        <p:txBody>
          <a:bodyPr wrap="none" rtlCol="1">
            <a:spAutoFit/>
          </a:bodyPr>
          <a:lstStyle/>
          <a:p>
            <a:pPr algn="ctr"/>
            <a:r>
              <a:rPr lang="fa-IR" sz="3600" dirty="0" smtClean="0">
                <a:cs typeface="B Nazanin" pitchFamily="2" charset="-78"/>
              </a:rPr>
              <a:t>گزارشات و شواهدات به وجودآمده از خود مراقبتی</a:t>
            </a:r>
            <a:endParaRPr lang="fa-IR" sz="3600" dirty="0">
              <a:cs typeface="B Nazanin" pitchFamily="2" charset="-78"/>
            </a:endParaRPr>
          </a:p>
        </p:txBody>
      </p:sp>
      <p:sp>
        <p:nvSpPr>
          <p:cNvPr id="5" name="TextBox 4"/>
          <p:cNvSpPr txBox="1"/>
          <p:nvPr/>
        </p:nvSpPr>
        <p:spPr>
          <a:xfrm>
            <a:off x="-149496" y="1196752"/>
            <a:ext cx="9118201" cy="4524315"/>
          </a:xfrm>
          <a:prstGeom prst="rect">
            <a:avLst/>
          </a:prstGeom>
          <a:noFill/>
        </p:spPr>
        <p:txBody>
          <a:bodyPr wrap="none" rtlCol="1">
            <a:spAutoFit/>
          </a:bodyPr>
          <a:lstStyle/>
          <a:p>
            <a:r>
              <a:rPr lang="fa-IR" sz="2400" dirty="0" smtClean="0">
                <a:cs typeface="B Nazanin" pitchFamily="2" charset="-78"/>
              </a:rPr>
              <a:t>طبق گزارش سال2013سازمان جهانی بهداشت شواهدی وجوددارد که خودمراقبتی باعث 7درصد</a:t>
            </a:r>
          </a:p>
          <a:p>
            <a:r>
              <a:rPr lang="fa-IR" sz="2400" dirty="0" smtClean="0">
                <a:cs typeface="B Nazanin" pitchFamily="2" charset="-78"/>
              </a:rPr>
              <a:t> صرفه جویی مالی می شود. این صرفه جویی باعث شده که در انگلستان سالانه حدود4/4میلیارد</a:t>
            </a:r>
          </a:p>
          <a:p>
            <a:r>
              <a:rPr lang="fa-IR" sz="2400" dirty="0" smtClean="0">
                <a:cs typeface="B Nazanin" pitchFamily="2" charset="-78"/>
              </a:rPr>
              <a:t> پوند ذخیره گردد. </a:t>
            </a:r>
          </a:p>
          <a:p>
            <a:r>
              <a:rPr lang="fa-IR" sz="2400" dirty="0" smtClean="0">
                <a:cs typeface="B Nazanin" pitchFamily="2" charset="-78"/>
              </a:rPr>
              <a:t>در بیماری های مزمن می توانند نتایج زیر را به همراه داشته باشد.</a:t>
            </a:r>
          </a:p>
          <a:p>
            <a:pPr marL="285750" indent="-285750">
              <a:buFont typeface="Wingdings" pitchFamily="2" charset="2"/>
              <a:buChar char="§"/>
            </a:pPr>
            <a:r>
              <a:rPr lang="fa-IR" sz="2400" dirty="0" smtClean="0">
                <a:cs typeface="B Nazanin" pitchFamily="2" charset="-78"/>
              </a:rPr>
              <a:t>40درصد کاهش مراجعه به پزشکان عمومی</a:t>
            </a:r>
          </a:p>
          <a:p>
            <a:pPr marL="285750" indent="-285750">
              <a:buFont typeface="Wingdings" pitchFamily="2" charset="2"/>
              <a:buChar char="§"/>
            </a:pPr>
            <a:r>
              <a:rPr lang="fa-IR" sz="2400" dirty="0" smtClean="0">
                <a:cs typeface="B Nazanin" pitchFamily="2" charset="-78"/>
              </a:rPr>
              <a:t>17درصد کاهش مراجعه به پزشکان متخصص </a:t>
            </a:r>
          </a:p>
          <a:p>
            <a:pPr marL="285750" indent="-285750">
              <a:buFont typeface="Wingdings" pitchFamily="2" charset="2"/>
              <a:buChar char="§"/>
            </a:pPr>
            <a:r>
              <a:rPr lang="fa-IR" sz="2400" dirty="0" smtClean="0">
                <a:cs typeface="B Nazanin" pitchFamily="2" charset="-78"/>
              </a:rPr>
              <a:t>50درصد کاهش مراجعه به مراکز اورژانس </a:t>
            </a:r>
          </a:p>
          <a:p>
            <a:pPr marL="285750" indent="-285750">
              <a:buFont typeface="Wingdings" pitchFamily="2" charset="2"/>
              <a:buChar char="§"/>
            </a:pPr>
            <a:r>
              <a:rPr lang="fa-IR" sz="2400" dirty="0" smtClean="0">
                <a:cs typeface="B Nazanin" pitchFamily="2" charset="-78"/>
              </a:rPr>
              <a:t>50درصد کاهش در بستری بیمارستان</a:t>
            </a:r>
          </a:p>
          <a:p>
            <a:pPr marL="285750" indent="-285750">
              <a:buFont typeface="Wingdings" pitchFamily="2" charset="2"/>
              <a:buChar char="§"/>
            </a:pPr>
            <a:r>
              <a:rPr lang="fa-IR" sz="2400" dirty="0" smtClean="0">
                <a:cs typeface="B Nazanin" pitchFamily="2" charset="-78"/>
              </a:rPr>
              <a:t>50درصد کاهش در روزهای غیبت از کار</a:t>
            </a:r>
          </a:p>
          <a:p>
            <a:endParaRPr lang="fa-IR" sz="2400" dirty="0" smtClean="0">
              <a:cs typeface="B Nazanin" pitchFamily="2" charset="-78"/>
            </a:endParaRPr>
          </a:p>
          <a:p>
            <a:pPr marL="342900" indent="-342900">
              <a:buFont typeface="Wingdings" pitchFamily="2" charset="2"/>
              <a:buChar char="v"/>
            </a:pPr>
            <a:r>
              <a:rPr lang="fa-IR" sz="2400" dirty="0" smtClean="0">
                <a:cs typeface="B Nazanin" pitchFamily="2" charset="-78"/>
              </a:rPr>
              <a:t>این شواهد نشان می دهد که خود مراقبتی منجر به </a:t>
            </a:r>
            <a:r>
              <a:rPr lang="fa-IR" sz="2400" dirty="0" smtClean="0">
                <a:solidFill>
                  <a:srgbClr val="FF0000"/>
                </a:solidFill>
                <a:cs typeface="B Nazanin" pitchFamily="2" charset="-78"/>
              </a:rPr>
              <a:t>ارتقای سلامت و کیفیت زندگی، افزایش </a:t>
            </a:r>
          </a:p>
          <a:p>
            <a:r>
              <a:rPr lang="fa-IR" sz="2400" dirty="0" smtClean="0">
                <a:solidFill>
                  <a:srgbClr val="FF0000"/>
                </a:solidFill>
                <a:cs typeface="B Nazanin" pitchFamily="2" charset="-78"/>
              </a:rPr>
              <a:t>رضایت بیماران، استفاده منطقی از خدمات و کاهش هزینه سلامت می شود.</a:t>
            </a:r>
            <a:endParaRPr lang="fa-IR" sz="2400" dirty="0">
              <a:solidFill>
                <a:srgbClr val="FF0000"/>
              </a:solidFill>
              <a:cs typeface="B Nazanin" pitchFamily="2" charset="-78"/>
            </a:endParaRPr>
          </a:p>
        </p:txBody>
      </p:sp>
      <p:pic>
        <p:nvPicPr>
          <p:cNvPr id="2050" name="Picture 2" descr="D:\99-03-c36-331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780928"/>
            <a:ext cx="2832964" cy="182098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388993608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4391" y="741340"/>
            <a:ext cx="6781800" cy="1200150"/>
          </a:xfrm>
        </p:spPr>
        <p:txBody>
          <a:bodyPr>
            <a:normAutofit/>
          </a:bodyPr>
          <a:lstStyle/>
          <a:p>
            <a:pPr algn="r" rtl="1"/>
            <a:r>
              <a:rPr lang="fa-IR" sz="2700" dirty="0">
                <a:solidFill>
                  <a:srgbClr val="C00000"/>
                </a:solidFill>
                <a:cs typeface="B Nazanin" panose="00000400000000000000" pitchFamily="2" charset="-78"/>
              </a:rPr>
              <a:t>راهکار هایی برای مدیریت استرس :</a:t>
            </a:r>
            <a:endParaRPr lang="en-US" sz="2700" dirty="0">
              <a:solidFill>
                <a:srgbClr val="C00000"/>
              </a:solidFill>
              <a:cs typeface="B Nazanin" panose="00000400000000000000" pitchFamily="2" charset="-78"/>
            </a:endParaRPr>
          </a:p>
        </p:txBody>
      </p:sp>
      <p:sp>
        <p:nvSpPr>
          <p:cNvPr id="3" name="Content Placeholder 2"/>
          <p:cNvSpPr>
            <a:spLocks noGrp="1"/>
          </p:cNvSpPr>
          <p:nvPr>
            <p:ph idx="1"/>
          </p:nvPr>
        </p:nvSpPr>
        <p:spPr>
          <a:xfrm>
            <a:off x="790978" y="2076719"/>
            <a:ext cx="7543800" cy="2914650"/>
          </a:xfrm>
        </p:spPr>
        <p:txBody>
          <a:bodyPr/>
          <a:lstStyle/>
          <a:p>
            <a:pPr marL="385763" indent="-385763">
              <a:buAutoNum type="arabicParenR"/>
            </a:pPr>
            <a:r>
              <a:rPr lang="fa-IR" dirty="0" smtClean="0">
                <a:cs typeface="B Nazanin" panose="00000400000000000000" pitchFamily="2" charset="-78"/>
              </a:rPr>
              <a:t>الویت ها را مشخص کنید.</a:t>
            </a:r>
          </a:p>
          <a:p>
            <a:pPr marL="385763" indent="-385763">
              <a:buAutoNum type="arabicParenR"/>
            </a:pPr>
            <a:r>
              <a:rPr lang="fa-IR" dirty="0" smtClean="0">
                <a:cs typeface="B Nazanin" panose="00000400000000000000" pitchFamily="2" charset="-78"/>
              </a:rPr>
              <a:t>تمرین مواجهه با موقعیت های استرس زا را انجام دهید.</a:t>
            </a:r>
          </a:p>
          <a:p>
            <a:pPr marL="385763" indent="-385763">
              <a:buAutoNum type="arabicParenR"/>
            </a:pPr>
            <a:r>
              <a:rPr lang="fa-IR" dirty="0" smtClean="0">
                <a:cs typeface="B Nazanin" panose="00000400000000000000" pitchFamily="2" charset="-78"/>
              </a:rPr>
              <a:t>خواسته های خود را بررسی کنید.</a:t>
            </a:r>
          </a:p>
          <a:p>
            <a:pPr marL="385763" indent="-385763">
              <a:buAutoNum type="arabicParenR"/>
            </a:pPr>
            <a:r>
              <a:rPr lang="fa-IR" dirty="0" smtClean="0">
                <a:cs typeface="B Nazanin" panose="00000400000000000000" pitchFamily="2" charset="-78"/>
              </a:rPr>
              <a:t>سبک زندگی سالمی داشته باشید.</a:t>
            </a:r>
          </a:p>
          <a:p>
            <a:pPr marL="385763" indent="-385763">
              <a:buAutoNum type="arabicParenR"/>
            </a:pPr>
            <a:r>
              <a:rPr lang="fa-IR" dirty="0" smtClean="0">
                <a:cs typeface="B Nazanin" panose="00000400000000000000" pitchFamily="2" charset="-78"/>
              </a:rPr>
              <a:t>روش های تمدد اعصاب که برایتان مفید است را بیابید.</a:t>
            </a:r>
          </a:p>
          <a:p>
            <a:pPr marL="385763" indent="-385763">
              <a:buAutoNum type="arabicParenR"/>
            </a:pPr>
            <a:r>
              <a:rPr lang="fa-IR" dirty="0" smtClean="0">
                <a:cs typeface="B Nazanin" panose="00000400000000000000" pitchFamily="2" charset="-78"/>
              </a:rPr>
              <a:t>تغییرات را به عنوان جزئی از زندگی بپذیرید.</a:t>
            </a:r>
          </a:p>
          <a:p>
            <a:pPr marL="385763" indent="-385763">
              <a:buAutoNum type="arabicParenR"/>
            </a:pPr>
            <a:r>
              <a:rPr lang="fa-IR" dirty="0" smtClean="0">
                <a:cs typeface="B Nazanin" panose="00000400000000000000" pitchFamily="2" charset="-78"/>
              </a:rPr>
              <a:t>زمان استراحت و تفریح داشته باشید.</a:t>
            </a:r>
          </a:p>
        </p:txBody>
      </p:sp>
    </p:spTree>
    <p:extLst>
      <p:ext uri="{BB962C8B-B14F-4D97-AF65-F5344CB8AC3E}">
        <p14:creationId xmlns:p14="http://schemas.microsoft.com/office/powerpoint/2010/main" val="334819102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fa-IR" dirty="0">
                <a:solidFill>
                  <a:srgbClr val="C00000"/>
                </a:solidFill>
                <a:cs typeface="B Nazanin" panose="00000400000000000000" pitchFamily="2" charset="-78"/>
              </a:rPr>
              <a:t>8) </a:t>
            </a:r>
            <a:r>
              <a:rPr lang="fa-IR" dirty="0">
                <a:cs typeface="B Nazanin" panose="00000400000000000000" pitchFamily="2" charset="-78"/>
              </a:rPr>
              <a:t>در برنامه ریزی </a:t>
            </a:r>
            <a:r>
              <a:rPr lang="fa-IR" dirty="0" smtClean="0">
                <a:cs typeface="B Nazanin" panose="00000400000000000000" pitchFamily="2" charset="-78"/>
              </a:rPr>
              <a:t>زمان خبره باشید</a:t>
            </a:r>
            <a:r>
              <a:rPr lang="fa-IR" dirty="0">
                <a:cs typeface="B Nazanin" panose="00000400000000000000" pitchFamily="2" charset="-78"/>
              </a:rPr>
              <a:t>.</a:t>
            </a:r>
          </a:p>
          <a:p>
            <a:pPr marL="0" indent="0">
              <a:buNone/>
            </a:pPr>
            <a:r>
              <a:rPr lang="fa-IR" dirty="0" smtClean="0">
                <a:solidFill>
                  <a:srgbClr val="C00000"/>
                </a:solidFill>
                <a:cs typeface="B Nazanin" panose="00000400000000000000" pitchFamily="2" charset="-78"/>
              </a:rPr>
              <a:t>9) </a:t>
            </a:r>
            <a:r>
              <a:rPr lang="fa-IR" dirty="0" smtClean="0">
                <a:cs typeface="B Nazanin" panose="00000400000000000000" pitchFamily="2" charset="-78"/>
              </a:rPr>
              <a:t>یادبگیرید نه بگویید.</a:t>
            </a:r>
          </a:p>
          <a:p>
            <a:pPr marL="0" indent="0">
              <a:buNone/>
            </a:pPr>
            <a:r>
              <a:rPr lang="fa-IR" dirty="0" smtClean="0">
                <a:solidFill>
                  <a:srgbClr val="C00000"/>
                </a:solidFill>
                <a:cs typeface="B Nazanin" panose="00000400000000000000" pitchFamily="2" charset="-78"/>
              </a:rPr>
              <a:t>10)</a:t>
            </a:r>
            <a:r>
              <a:rPr lang="fa-IR" dirty="0" smtClean="0">
                <a:cs typeface="B Nazanin" panose="00000400000000000000" pitchFamily="2" charset="-78"/>
              </a:rPr>
              <a:t> ورزش کنید.</a:t>
            </a:r>
          </a:p>
          <a:p>
            <a:pPr marL="0" indent="0">
              <a:buNone/>
            </a:pPr>
            <a:r>
              <a:rPr lang="fa-IR" dirty="0" smtClean="0">
                <a:solidFill>
                  <a:srgbClr val="C00000"/>
                </a:solidFill>
                <a:cs typeface="B Nazanin" panose="00000400000000000000" pitchFamily="2" charset="-78"/>
              </a:rPr>
              <a:t>11) </a:t>
            </a:r>
            <a:r>
              <a:rPr lang="fa-IR" dirty="0" smtClean="0">
                <a:cs typeface="B Nazanin" panose="00000400000000000000" pitchFamily="2" charset="-78"/>
              </a:rPr>
              <a:t>به زندگی معنوی خود غنا ببخشید.</a:t>
            </a:r>
          </a:p>
          <a:p>
            <a:pPr marL="0" indent="0">
              <a:buNone/>
            </a:pPr>
            <a:r>
              <a:rPr lang="fa-IR" dirty="0" smtClean="0">
                <a:solidFill>
                  <a:srgbClr val="C00000"/>
                </a:solidFill>
                <a:cs typeface="B Nazanin" panose="00000400000000000000" pitchFamily="2" charset="-78"/>
              </a:rPr>
              <a:t>12) </a:t>
            </a:r>
            <a:r>
              <a:rPr lang="fa-IR" dirty="0" smtClean="0">
                <a:cs typeface="B Nazanin" panose="00000400000000000000" pitchFamily="2" charset="-78"/>
              </a:rPr>
              <a:t>دفترچه یادداشت روزانه داشته باشید.</a:t>
            </a:r>
          </a:p>
          <a:p>
            <a:pPr marL="0" indent="0">
              <a:buNone/>
            </a:pPr>
            <a:r>
              <a:rPr lang="fa-IR" dirty="0" smtClean="0">
                <a:solidFill>
                  <a:srgbClr val="C00000"/>
                </a:solidFill>
                <a:cs typeface="B Nazanin" panose="00000400000000000000" pitchFamily="2" charset="-78"/>
              </a:rPr>
              <a:t>13)</a:t>
            </a:r>
            <a:r>
              <a:rPr lang="fa-IR" dirty="0" smtClean="0">
                <a:cs typeface="B Nazanin" panose="00000400000000000000" pitchFamily="2" charset="-78"/>
              </a:rPr>
              <a:t> بچه شوید.</a:t>
            </a:r>
          </a:p>
          <a:p>
            <a:pPr marL="0" indent="0">
              <a:buNone/>
            </a:pPr>
            <a:r>
              <a:rPr lang="fa-IR" dirty="0" smtClean="0">
                <a:solidFill>
                  <a:srgbClr val="C00000"/>
                </a:solidFill>
                <a:cs typeface="B Nazanin" panose="00000400000000000000" pitchFamily="2" charset="-78"/>
              </a:rPr>
              <a:t>14) </a:t>
            </a:r>
            <a:r>
              <a:rPr lang="fa-IR" dirty="0" smtClean="0">
                <a:cs typeface="B Nazanin" panose="00000400000000000000" pitchFamily="2" charset="-78"/>
              </a:rPr>
              <a:t>شوخ طبع باشید.</a:t>
            </a:r>
            <a:endParaRPr lang="en-US" dirty="0">
              <a:cs typeface="B Nazanin" panose="00000400000000000000" pitchFamily="2" charset="-78"/>
            </a:endParaRPr>
          </a:p>
        </p:txBody>
      </p:sp>
    </p:spTree>
    <p:extLst>
      <p:ext uri="{BB962C8B-B14F-4D97-AF65-F5344CB8AC3E}">
        <p14:creationId xmlns:p14="http://schemas.microsoft.com/office/powerpoint/2010/main" val="18427381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2687" y="973160"/>
            <a:ext cx="6781800" cy="1200150"/>
          </a:xfrm>
        </p:spPr>
        <p:txBody>
          <a:bodyPr/>
          <a:lstStyle/>
          <a:p>
            <a:pPr algn="r" rtl="1"/>
            <a:r>
              <a:rPr lang="fa-IR" u="sng" dirty="0" smtClean="0">
                <a:solidFill>
                  <a:schemeClr val="accent6">
                    <a:lumMod val="40000"/>
                    <a:lumOff val="60000"/>
                  </a:schemeClr>
                </a:solidFill>
                <a:cs typeface="B Nazanin" panose="00000400000000000000" pitchFamily="2" charset="-78"/>
              </a:rPr>
              <a:t>12</a:t>
            </a:r>
            <a:r>
              <a:rPr lang="fa-IR" dirty="0" smtClean="0">
                <a:cs typeface="B Nazanin" panose="00000400000000000000" pitchFamily="2" charset="-78"/>
              </a:rPr>
              <a:t> پیشنهاد مهم برای کاهش استرس</a:t>
            </a:r>
            <a:endParaRPr lang="en-US" dirty="0">
              <a:cs typeface="B Nazanin" panose="00000400000000000000" pitchFamily="2" charset="-78"/>
            </a:endParaRPr>
          </a:p>
        </p:txBody>
      </p:sp>
      <p:sp>
        <p:nvSpPr>
          <p:cNvPr id="3" name="Content Placeholder 2"/>
          <p:cNvSpPr>
            <a:spLocks noGrp="1"/>
          </p:cNvSpPr>
          <p:nvPr>
            <p:ph idx="1"/>
          </p:nvPr>
        </p:nvSpPr>
        <p:spPr>
          <a:xfrm>
            <a:off x="858592" y="2144333"/>
            <a:ext cx="7543800" cy="2914650"/>
          </a:xfrm>
        </p:spPr>
        <p:txBody>
          <a:bodyPr/>
          <a:lstStyle/>
          <a:p>
            <a:pPr marL="0" indent="0">
              <a:buNone/>
            </a:pPr>
            <a:r>
              <a:rPr lang="fa-IR" dirty="0">
                <a:solidFill>
                  <a:schemeClr val="accent6">
                    <a:lumMod val="40000"/>
                    <a:lumOff val="60000"/>
                  </a:schemeClr>
                </a:solidFill>
                <a:cs typeface="B Nazanin" panose="00000400000000000000" pitchFamily="2" charset="-78"/>
              </a:rPr>
              <a:t>1</a:t>
            </a:r>
            <a:r>
              <a:rPr lang="fa-IR" dirty="0">
                <a:cs typeface="B Nazanin" panose="00000400000000000000" pitchFamily="2" charset="-78"/>
              </a:rPr>
              <a:t>- کارهایتان را برنامه ریزی کنید. </a:t>
            </a:r>
            <a:r>
              <a:rPr lang="fa-IR" dirty="0" smtClean="0">
                <a:cs typeface="B Nazanin" panose="00000400000000000000" pitchFamily="2" charset="-78"/>
              </a:rPr>
              <a:t>اولویت ها </a:t>
            </a:r>
            <a:r>
              <a:rPr lang="fa-IR" dirty="0">
                <a:cs typeface="B Nazanin" panose="00000400000000000000" pitchFamily="2" charset="-78"/>
              </a:rPr>
              <a:t>را در دستور کار قرار دهید</a:t>
            </a:r>
            <a:r>
              <a:rPr lang="fa-IR" dirty="0" smtClean="0">
                <a:cs typeface="B Nazanin" panose="00000400000000000000" pitchFamily="2" charset="-78"/>
              </a:rPr>
              <a:t>.</a:t>
            </a:r>
          </a:p>
          <a:p>
            <a:pPr marL="0" indent="0">
              <a:buNone/>
            </a:pPr>
            <a:r>
              <a:rPr lang="fa-IR" dirty="0">
                <a:solidFill>
                  <a:schemeClr val="accent6">
                    <a:lumMod val="40000"/>
                    <a:lumOff val="60000"/>
                  </a:schemeClr>
                </a:solidFill>
                <a:cs typeface="B Nazanin" panose="00000400000000000000" pitchFamily="2" charset="-78"/>
              </a:rPr>
              <a:t>2</a:t>
            </a:r>
            <a:r>
              <a:rPr lang="fa-IR" dirty="0">
                <a:cs typeface="B Nazanin" panose="00000400000000000000" pitchFamily="2" charset="-78"/>
              </a:rPr>
              <a:t>- سعی نکنید کامل باشید. احساس نکنید که باید همه کارها را انجام دهید</a:t>
            </a:r>
            <a:r>
              <a:rPr lang="fa-IR" dirty="0" smtClean="0">
                <a:cs typeface="B Nazanin" panose="00000400000000000000" pitchFamily="2" charset="-78"/>
              </a:rPr>
              <a:t>.</a:t>
            </a:r>
          </a:p>
          <a:p>
            <a:pPr marL="0" indent="0">
              <a:buNone/>
            </a:pPr>
            <a:r>
              <a:rPr lang="fa-IR" dirty="0">
                <a:solidFill>
                  <a:schemeClr val="accent6">
                    <a:lumMod val="40000"/>
                    <a:lumOff val="60000"/>
                  </a:schemeClr>
                </a:solidFill>
                <a:cs typeface="B Nazanin" panose="00000400000000000000" pitchFamily="2" charset="-78"/>
              </a:rPr>
              <a:t>3</a:t>
            </a:r>
            <a:r>
              <a:rPr lang="fa-IR" dirty="0">
                <a:cs typeface="B Nazanin" panose="00000400000000000000" pitchFamily="2" charset="-78"/>
              </a:rPr>
              <a:t>- از انجام دو یا سه کار همزمان اجتناب کنید</a:t>
            </a:r>
            <a:r>
              <a:rPr lang="fa-IR" dirty="0" smtClean="0">
                <a:cs typeface="B Nazanin" panose="00000400000000000000" pitchFamily="2" charset="-78"/>
              </a:rPr>
              <a:t>.</a:t>
            </a:r>
          </a:p>
          <a:p>
            <a:pPr marL="0" indent="0">
              <a:buNone/>
            </a:pPr>
            <a:r>
              <a:rPr lang="fa-IR" dirty="0">
                <a:solidFill>
                  <a:schemeClr val="accent6">
                    <a:lumMod val="40000"/>
                    <a:lumOff val="60000"/>
                  </a:schemeClr>
                </a:solidFill>
                <a:cs typeface="B Nazanin" panose="00000400000000000000" pitchFamily="2" charset="-78"/>
              </a:rPr>
              <a:t>4</a:t>
            </a:r>
            <a:r>
              <a:rPr lang="fa-IR" dirty="0">
                <a:cs typeface="B Nazanin" panose="00000400000000000000" pitchFamily="2" charset="-78"/>
              </a:rPr>
              <a:t>- سلامت خود را با </a:t>
            </a:r>
            <a:r>
              <a:rPr lang="fa-IR" dirty="0" smtClean="0">
                <a:cs typeface="B Nazanin" panose="00000400000000000000" pitchFamily="2" charset="-78"/>
              </a:rPr>
              <a:t>غذا ،خواب </a:t>
            </a:r>
            <a:r>
              <a:rPr lang="fa-IR" dirty="0">
                <a:cs typeface="B Nazanin" panose="00000400000000000000" pitchFamily="2" charset="-78"/>
              </a:rPr>
              <a:t>و استراحت خوب بالا ببرید</a:t>
            </a:r>
            <a:r>
              <a:rPr lang="fa-IR" dirty="0" smtClean="0">
                <a:cs typeface="B Nazanin" panose="00000400000000000000" pitchFamily="2" charset="-78"/>
              </a:rPr>
              <a:t>.</a:t>
            </a:r>
          </a:p>
          <a:p>
            <a:pPr marL="0" indent="0">
              <a:buNone/>
            </a:pPr>
            <a:r>
              <a:rPr lang="fa-IR" dirty="0">
                <a:solidFill>
                  <a:schemeClr val="accent6">
                    <a:lumMod val="40000"/>
                    <a:lumOff val="60000"/>
                  </a:schemeClr>
                </a:solidFill>
                <a:cs typeface="B Nazanin" panose="00000400000000000000" pitchFamily="2" charset="-78"/>
              </a:rPr>
              <a:t>5</a:t>
            </a:r>
            <a:r>
              <a:rPr lang="fa-IR" dirty="0">
                <a:cs typeface="B Nazanin" panose="00000400000000000000" pitchFamily="2" charset="-78"/>
              </a:rPr>
              <a:t>- به استرسی که نمی توانید نادیده بگیرید به عنوان راهی برای بزرگ شدن و </a:t>
            </a:r>
            <a:r>
              <a:rPr lang="fa-IR" dirty="0" smtClean="0">
                <a:cs typeface="B Nazanin" panose="00000400000000000000" pitchFamily="2" charset="-78"/>
              </a:rPr>
              <a:t>تغییرنگاه </a:t>
            </a:r>
            <a:r>
              <a:rPr lang="fa-IR" dirty="0">
                <a:cs typeface="B Nazanin" panose="00000400000000000000" pitchFamily="2" charset="-78"/>
              </a:rPr>
              <a:t>کنید</a:t>
            </a:r>
            <a:r>
              <a:rPr lang="fa-IR" dirty="0" smtClean="0">
                <a:cs typeface="B Nazanin" panose="00000400000000000000" pitchFamily="2" charset="-78"/>
              </a:rPr>
              <a:t>.</a:t>
            </a:r>
          </a:p>
          <a:p>
            <a:pPr marL="0" indent="0">
              <a:buNone/>
            </a:pPr>
            <a:r>
              <a:rPr lang="fa-IR" dirty="0">
                <a:solidFill>
                  <a:schemeClr val="accent6">
                    <a:lumMod val="40000"/>
                    <a:lumOff val="60000"/>
                  </a:schemeClr>
                </a:solidFill>
                <a:cs typeface="B Nazanin" panose="00000400000000000000" pitchFamily="2" charset="-78"/>
              </a:rPr>
              <a:t>6-</a:t>
            </a:r>
            <a:r>
              <a:rPr lang="fa-IR" dirty="0">
                <a:cs typeface="B Nazanin" panose="00000400000000000000" pitchFamily="2" charset="-78"/>
              </a:rPr>
              <a:t> افرادی که ناقل استرس </a:t>
            </a:r>
            <a:r>
              <a:rPr lang="fa-IR" dirty="0" smtClean="0">
                <a:cs typeface="B Nazanin" panose="00000400000000000000" pitchFamily="2" charset="-78"/>
              </a:rPr>
              <a:t> و منفی گرا هستند، </a:t>
            </a:r>
            <a:r>
              <a:rPr lang="fa-IR" dirty="0">
                <a:cs typeface="B Nazanin" panose="00000400000000000000" pitchFamily="2" charset="-78"/>
              </a:rPr>
              <a:t>را نادیده بگیرید</a:t>
            </a:r>
            <a:r>
              <a:rPr lang="fa-IR" dirty="0" smtClean="0">
                <a:cs typeface="B Nazanin" panose="00000400000000000000" pitchFamily="2" charset="-78"/>
              </a:rPr>
              <a:t>.</a:t>
            </a:r>
          </a:p>
          <a:p>
            <a:pPr marL="0" indent="0">
              <a:buNone/>
            </a:pPr>
            <a:r>
              <a:rPr lang="fa-IR" dirty="0">
                <a:solidFill>
                  <a:schemeClr val="accent6">
                    <a:lumMod val="40000"/>
                    <a:lumOff val="60000"/>
                  </a:schemeClr>
                </a:solidFill>
                <a:cs typeface="B Nazanin" panose="00000400000000000000" pitchFamily="2" charset="-78"/>
              </a:rPr>
              <a:t>7</a:t>
            </a:r>
            <a:r>
              <a:rPr lang="fa-IR" dirty="0">
                <a:cs typeface="B Nazanin" panose="00000400000000000000" pitchFamily="2" charset="-78"/>
              </a:rPr>
              <a:t>- به خود با یک چیز جدید و خوب جایزه </a:t>
            </a:r>
            <a:r>
              <a:rPr lang="fa-IR" dirty="0" smtClean="0">
                <a:cs typeface="B Nazanin" panose="00000400000000000000" pitchFamily="2" charset="-78"/>
              </a:rPr>
              <a:t>دهید و از خود تعریف کنید.</a:t>
            </a:r>
            <a:endParaRPr lang="en-US" dirty="0">
              <a:cs typeface="B Nazanin" panose="00000400000000000000" pitchFamily="2" charset="-78"/>
            </a:endParaRPr>
          </a:p>
        </p:txBody>
      </p:sp>
    </p:spTree>
    <p:extLst>
      <p:ext uri="{BB962C8B-B14F-4D97-AF65-F5344CB8AC3E}">
        <p14:creationId xmlns:p14="http://schemas.microsoft.com/office/powerpoint/2010/main" val="25845594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19955" y="1748307"/>
            <a:ext cx="7543800" cy="2914650"/>
          </a:xfrm>
        </p:spPr>
        <p:txBody>
          <a:bodyPr>
            <a:normAutofit lnSpcReduction="10000"/>
          </a:bodyPr>
          <a:lstStyle/>
          <a:p>
            <a:pPr marL="0" indent="0">
              <a:buNone/>
            </a:pPr>
            <a:r>
              <a:rPr lang="fa-IR" dirty="0">
                <a:solidFill>
                  <a:schemeClr val="accent6">
                    <a:lumMod val="40000"/>
                    <a:lumOff val="60000"/>
                  </a:schemeClr>
                </a:solidFill>
                <a:cs typeface="B Nazanin" panose="00000400000000000000" pitchFamily="2" charset="-78"/>
              </a:rPr>
              <a:t>8-</a:t>
            </a:r>
            <a:r>
              <a:rPr lang="fa-IR" dirty="0">
                <a:cs typeface="B Nazanin" panose="00000400000000000000" pitchFamily="2" charset="-78"/>
              </a:rPr>
              <a:t> وقتی احساس استرس کردید نفس عمیق بکشید</a:t>
            </a:r>
            <a:r>
              <a:rPr lang="fa-IR" dirty="0" smtClean="0">
                <a:cs typeface="B Nazanin" panose="00000400000000000000" pitchFamily="2" charset="-78"/>
              </a:rPr>
              <a:t>.</a:t>
            </a:r>
          </a:p>
          <a:p>
            <a:pPr marL="0" indent="0">
              <a:buNone/>
            </a:pPr>
            <a:endParaRPr lang="fa-IR" dirty="0" smtClean="0">
              <a:cs typeface="B Nazanin" panose="00000400000000000000" pitchFamily="2" charset="-78"/>
            </a:endParaRPr>
          </a:p>
          <a:p>
            <a:pPr marL="0" indent="0">
              <a:buNone/>
            </a:pPr>
            <a:r>
              <a:rPr lang="fa-IR" dirty="0">
                <a:solidFill>
                  <a:schemeClr val="accent6">
                    <a:lumMod val="40000"/>
                    <a:lumOff val="60000"/>
                  </a:schemeClr>
                </a:solidFill>
                <a:cs typeface="B Nazanin" panose="00000400000000000000" pitchFamily="2" charset="-78"/>
              </a:rPr>
              <a:t>9- </a:t>
            </a:r>
            <a:r>
              <a:rPr lang="fa-IR" dirty="0">
                <a:cs typeface="B Nazanin" panose="00000400000000000000" pitchFamily="2" charset="-78"/>
              </a:rPr>
              <a:t>وقتی استرس دارید از خود بپرسید آیا واقعا مهم است؟ آیا یکسال بعد هم </a:t>
            </a:r>
            <a:r>
              <a:rPr lang="fa-IR" dirty="0" smtClean="0">
                <a:cs typeface="B Nazanin" panose="00000400000000000000" pitchFamily="2" charset="-78"/>
              </a:rPr>
              <a:t>مهم خواهد </a:t>
            </a:r>
            <a:r>
              <a:rPr lang="fa-IR" dirty="0">
                <a:cs typeface="B Nazanin" panose="00000400000000000000" pitchFamily="2" charset="-78"/>
              </a:rPr>
              <a:t>بود</a:t>
            </a:r>
            <a:r>
              <a:rPr lang="fa-IR" dirty="0" smtClean="0">
                <a:cs typeface="B Nazanin" panose="00000400000000000000" pitchFamily="2" charset="-78"/>
              </a:rPr>
              <a:t>؟</a:t>
            </a:r>
          </a:p>
          <a:p>
            <a:pPr marL="0" indent="0">
              <a:buNone/>
            </a:pPr>
            <a:endParaRPr lang="fa-IR" dirty="0" smtClean="0">
              <a:cs typeface="B Nazanin" panose="00000400000000000000" pitchFamily="2" charset="-78"/>
            </a:endParaRPr>
          </a:p>
          <a:p>
            <a:pPr marL="0" indent="0">
              <a:buNone/>
            </a:pPr>
            <a:r>
              <a:rPr lang="fa-IR" dirty="0">
                <a:solidFill>
                  <a:schemeClr val="accent6">
                    <a:lumMod val="40000"/>
                    <a:lumOff val="60000"/>
                  </a:schemeClr>
                </a:solidFill>
                <a:cs typeface="B Nazanin" panose="00000400000000000000" pitchFamily="2" charset="-78"/>
              </a:rPr>
              <a:t>10</a:t>
            </a:r>
            <a:r>
              <a:rPr lang="fa-IR" dirty="0">
                <a:cs typeface="B Nazanin" panose="00000400000000000000" pitchFamily="2" charset="-78"/>
              </a:rPr>
              <a:t>- شنونده بهتری شوید</a:t>
            </a:r>
            <a:r>
              <a:rPr lang="fa-IR" dirty="0" smtClean="0">
                <a:cs typeface="B Nazanin" panose="00000400000000000000" pitchFamily="2" charset="-78"/>
              </a:rPr>
              <a:t>.</a:t>
            </a:r>
          </a:p>
          <a:p>
            <a:pPr marL="0" indent="0">
              <a:buNone/>
            </a:pPr>
            <a:endParaRPr lang="fa-IR" dirty="0" smtClean="0">
              <a:cs typeface="B Nazanin" panose="00000400000000000000" pitchFamily="2" charset="-78"/>
            </a:endParaRPr>
          </a:p>
          <a:p>
            <a:pPr marL="0" indent="0">
              <a:buNone/>
            </a:pPr>
            <a:r>
              <a:rPr lang="fa-IR" dirty="0">
                <a:solidFill>
                  <a:schemeClr val="accent6">
                    <a:lumMod val="40000"/>
                    <a:lumOff val="60000"/>
                  </a:schemeClr>
                </a:solidFill>
                <a:cs typeface="B Nazanin" panose="00000400000000000000" pitchFamily="2" charset="-78"/>
              </a:rPr>
              <a:t>11</a:t>
            </a:r>
            <a:r>
              <a:rPr lang="fa-IR" dirty="0">
                <a:cs typeface="B Nazanin" panose="00000400000000000000" pitchFamily="2" charset="-78"/>
              </a:rPr>
              <a:t>- دعا کنید، با خدا، با آن قدرت فراتر، و با راهنمای درونی تان صحبت کنید</a:t>
            </a:r>
            <a:r>
              <a:rPr lang="fa-IR" dirty="0" smtClean="0">
                <a:cs typeface="B Nazanin" panose="00000400000000000000" pitchFamily="2" charset="-78"/>
              </a:rPr>
              <a:t>.</a:t>
            </a:r>
          </a:p>
          <a:p>
            <a:pPr marL="0" indent="0">
              <a:buNone/>
            </a:pPr>
            <a:endParaRPr lang="fa-IR" dirty="0" smtClean="0">
              <a:cs typeface="B Nazanin" panose="00000400000000000000" pitchFamily="2" charset="-78"/>
            </a:endParaRPr>
          </a:p>
          <a:p>
            <a:pPr marL="0" indent="0">
              <a:buNone/>
            </a:pPr>
            <a:r>
              <a:rPr lang="fa-IR" dirty="0">
                <a:solidFill>
                  <a:schemeClr val="accent6">
                    <a:lumMod val="40000"/>
                    <a:lumOff val="60000"/>
                  </a:schemeClr>
                </a:solidFill>
                <a:cs typeface="B Nazanin" panose="00000400000000000000" pitchFamily="2" charset="-78"/>
              </a:rPr>
              <a:t>12-</a:t>
            </a:r>
            <a:r>
              <a:rPr lang="fa-IR" dirty="0">
                <a:cs typeface="B Nazanin" panose="00000400000000000000" pitchFamily="2" charset="-78"/>
              </a:rPr>
              <a:t> در مقابل نقد و قضاوت سریع خود مقاومت کنید.</a:t>
            </a:r>
            <a:endParaRPr lang="en-US" dirty="0">
              <a:cs typeface="B Nazanin" panose="00000400000000000000" pitchFamily="2" charset="-78"/>
            </a:endParaRPr>
          </a:p>
        </p:txBody>
      </p:sp>
    </p:spTree>
    <p:extLst>
      <p:ext uri="{BB962C8B-B14F-4D97-AF65-F5344CB8AC3E}">
        <p14:creationId xmlns:p14="http://schemas.microsoft.com/office/powerpoint/2010/main" val="280777631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4733" y="953841"/>
            <a:ext cx="6781800" cy="1200150"/>
          </a:xfrm>
        </p:spPr>
        <p:txBody>
          <a:bodyPr/>
          <a:lstStyle/>
          <a:p>
            <a:pPr algn="r" rtl="1"/>
            <a:r>
              <a:rPr lang="fa-IR" dirty="0" smtClean="0">
                <a:solidFill>
                  <a:srgbClr val="2D3F0D"/>
                </a:solidFill>
                <a:cs typeface="B Nazanin" panose="00000400000000000000" pitchFamily="2" charset="-78"/>
              </a:rPr>
              <a:t>مهارت حل تعارض</a:t>
            </a:r>
            <a:endParaRPr lang="en-US" dirty="0">
              <a:solidFill>
                <a:srgbClr val="2D3F0D"/>
              </a:solidFill>
              <a:cs typeface="B Nazanin" panose="00000400000000000000" pitchFamily="2" charset="-78"/>
            </a:endParaRPr>
          </a:p>
        </p:txBody>
      </p:sp>
      <p:sp>
        <p:nvSpPr>
          <p:cNvPr id="3" name="Content Placeholder 2"/>
          <p:cNvSpPr>
            <a:spLocks noGrp="1"/>
          </p:cNvSpPr>
          <p:nvPr>
            <p:ph idx="1"/>
          </p:nvPr>
        </p:nvSpPr>
        <p:spPr>
          <a:xfrm>
            <a:off x="829614" y="2231264"/>
            <a:ext cx="7543800" cy="2914650"/>
          </a:xfrm>
        </p:spPr>
        <p:txBody>
          <a:bodyPr/>
          <a:lstStyle/>
          <a:p>
            <a:pPr marL="0" indent="0">
              <a:buNone/>
            </a:pPr>
            <a:r>
              <a:rPr lang="fa-IR" b="1" dirty="0" smtClean="0">
                <a:cs typeface="B Nazanin" panose="00000400000000000000" pitchFamily="2" charset="-78"/>
              </a:rPr>
              <a:t>اختلاف بین دو یا چند نفر را تعارض می گویند</a:t>
            </a:r>
            <a:r>
              <a:rPr lang="fa-IR" dirty="0" smtClean="0">
                <a:cs typeface="B Nazanin" panose="00000400000000000000" pitchFamily="2" charset="-78"/>
              </a:rPr>
              <a:t>.</a:t>
            </a:r>
          </a:p>
          <a:p>
            <a:pPr marL="0" indent="0">
              <a:buNone/>
            </a:pPr>
            <a:endParaRPr lang="fa-IR" dirty="0">
              <a:cs typeface="B Nazanin" panose="00000400000000000000" pitchFamily="2" charset="-78"/>
            </a:endParaRPr>
          </a:p>
          <a:p>
            <a:pPr marL="0" indent="0">
              <a:buNone/>
            </a:pPr>
            <a:r>
              <a:rPr lang="fa-IR" dirty="0" smtClean="0">
                <a:solidFill>
                  <a:srgbClr val="FF7C80"/>
                </a:solidFill>
                <a:effectLst>
                  <a:outerShdw blurRad="38100" dist="38100" dir="2700000" algn="tl">
                    <a:srgbClr val="000000">
                      <a:alpha val="43137"/>
                    </a:srgbClr>
                  </a:outerShdw>
                </a:effectLst>
                <a:cs typeface="B Nazanin" panose="00000400000000000000" pitchFamily="2" charset="-78"/>
              </a:rPr>
              <a:t>علت تعارض چیست؟ </a:t>
            </a:r>
            <a:r>
              <a:rPr lang="fa-IR" dirty="0" smtClean="0">
                <a:cs typeface="B Nazanin" panose="00000400000000000000" pitchFamily="2" charset="-78"/>
              </a:rPr>
              <a:t>از آنجایی که انسان ها بطور طبیعی با هم تفاوت دارند و نوع نگاه آنها نسبت به دیگران و مسائل فرق میکند ، طبیعی است که با یکدیگر دچار تعارض شوند.</a:t>
            </a:r>
          </a:p>
          <a:p>
            <a:pPr marL="0" indent="0">
              <a:buNone/>
            </a:pPr>
            <a:endParaRPr lang="fa-IR" dirty="0">
              <a:cs typeface="B Nazanin" panose="00000400000000000000" pitchFamily="2" charset="-78"/>
            </a:endParaRPr>
          </a:p>
          <a:p>
            <a:pPr marL="0" indent="0">
              <a:buNone/>
            </a:pPr>
            <a:r>
              <a:rPr lang="fa-IR" dirty="0" smtClean="0">
                <a:solidFill>
                  <a:srgbClr val="FF7C80"/>
                </a:solidFill>
                <a:effectLst>
                  <a:outerShdw blurRad="38100" dist="38100" dir="2700000" algn="tl">
                    <a:srgbClr val="000000">
                      <a:alpha val="43137"/>
                    </a:srgbClr>
                  </a:outerShdw>
                </a:effectLst>
                <a:cs typeface="B Nazanin" panose="00000400000000000000" pitchFamily="2" charset="-78"/>
              </a:rPr>
              <a:t>آیا تعارض زوجین همیشه بد است ؟ </a:t>
            </a:r>
            <a:r>
              <a:rPr lang="fa-IR" dirty="0" smtClean="0">
                <a:cs typeface="B Nazanin" panose="00000400000000000000" pitchFamily="2" charset="-78"/>
              </a:rPr>
              <a:t>تعارض بین زوجین اجتناب ناپذیر است . نداشتن تعارض الزاماً به معنای داشتن رابطه ای بهتر نیست. زیرا اختلاف به خودی خود ، بد یا خوب نیست بلکه   نحوه حل و فصل آن است که میتواند به اختلافات دامن بزند و یا به حل مسئله و صمیمیت منجر شود.</a:t>
            </a:r>
            <a:endParaRPr lang="en-US" dirty="0">
              <a:cs typeface="B Nazanin" panose="00000400000000000000" pitchFamily="2" charset="-78"/>
            </a:endParaRPr>
          </a:p>
        </p:txBody>
      </p:sp>
      <p:sp>
        <p:nvSpPr>
          <p:cNvPr id="4" name="Lightning Bolt 3"/>
          <p:cNvSpPr/>
          <p:nvPr/>
        </p:nvSpPr>
        <p:spPr>
          <a:xfrm flipH="1">
            <a:off x="8422783" y="2924309"/>
            <a:ext cx="251139" cy="357389"/>
          </a:xfrm>
          <a:prstGeom prst="lightningBolt">
            <a:avLst/>
          </a:prstGeom>
          <a:solidFill>
            <a:srgbClr val="FF7C80"/>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350">
              <a:solidFill>
                <a:prstClr val="white"/>
              </a:solidFill>
            </a:endParaRPr>
          </a:p>
        </p:txBody>
      </p:sp>
      <p:sp>
        <p:nvSpPr>
          <p:cNvPr id="5" name="Lightning Bolt 4"/>
          <p:cNvSpPr/>
          <p:nvPr/>
        </p:nvSpPr>
        <p:spPr>
          <a:xfrm flipH="1">
            <a:off x="8374488" y="3861247"/>
            <a:ext cx="309093" cy="386366"/>
          </a:xfrm>
          <a:prstGeom prst="lightningBolt">
            <a:avLst/>
          </a:prstGeom>
          <a:solidFill>
            <a:srgbClr val="FF7C80"/>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350">
              <a:solidFill>
                <a:prstClr val="white"/>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592" y="964704"/>
            <a:ext cx="2857500" cy="1600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80491572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4051" y="1040774"/>
            <a:ext cx="6781800" cy="1200150"/>
          </a:xfrm>
        </p:spPr>
        <p:txBody>
          <a:bodyPr/>
          <a:lstStyle/>
          <a:p>
            <a:pPr algn="r" rtl="1"/>
            <a:r>
              <a:rPr lang="fa-IR" b="1" dirty="0" smtClean="0">
                <a:solidFill>
                  <a:srgbClr val="071645"/>
                </a:solidFill>
                <a:cs typeface="B Nazanin" panose="00000400000000000000" pitchFamily="2" charset="-78"/>
              </a:rPr>
              <a:t>روش های حل تعارض        </a:t>
            </a:r>
            <a:endParaRPr lang="en-US" b="1" dirty="0">
              <a:solidFill>
                <a:srgbClr val="071645"/>
              </a:solidFill>
              <a:cs typeface="B Nazanin" panose="00000400000000000000" pitchFamily="2" charset="-78"/>
            </a:endParaRPr>
          </a:p>
        </p:txBody>
      </p:sp>
      <p:sp>
        <p:nvSpPr>
          <p:cNvPr id="3" name="Content Placeholder 2"/>
          <p:cNvSpPr>
            <a:spLocks noGrp="1"/>
          </p:cNvSpPr>
          <p:nvPr>
            <p:ph idx="1"/>
          </p:nvPr>
        </p:nvSpPr>
        <p:spPr>
          <a:xfrm>
            <a:off x="839273" y="2653853"/>
            <a:ext cx="7535214" cy="2569335"/>
          </a:xfrm>
        </p:spPr>
        <p:txBody>
          <a:bodyPr/>
          <a:lstStyle/>
          <a:p>
            <a:pPr marL="0" indent="0">
              <a:buNone/>
            </a:pPr>
            <a:r>
              <a:rPr lang="fa-IR" b="1" dirty="0" smtClean="0">
                <a:solidFill>
                  <a:schemeClr val="accent4">
                    <a:lumMod val="75000"/>
                  </a:schemeClr>
                </a:solidFill>
                <a:effectLst>
                  <a:outerShdw blurRad="38100" dist="38100" dir="2700000" algn="tl">
                    <a:srgbClr val="000000">
                      <a:alpha val="43137"/>
                    </a:srgbClr>
                  </a:outerShdw>
                </a:effectLst>
                <a:cs typeface="B Nazanin" panose="00000400000000000000" pitchFamily="2" charset="-78"/>
              </a:rPr>
              <a:t>روش های ناسالم حل تعارض : </a:t>
            </a:r>
          </a:p>
          <a:p>
            <a:pPr marL="0" indent="0">
              <a:buNone/>
            </a:pPr>
            <a:r>
              <a:rPr lang="fa-IR" dirty="0" smtClean="0">
                <a:cs typeface="B Nazanin" panose="00000400000000000000" pitchFamily="2" charset="-78"/>
              </a:rPr>
              <a:t>1- اجتناب از حل تعارض</a:t>
            </a:r>
          </a:p>
          <a:p>
            <a:pPr marL="0" indent="0">
              <a:buNone/>
            </a:pPr>
            <a:r>
              <a:rPr lang="fa-IR" dirty="0">
                <a:cs typeface="B Nazanin" panose="00000400000000000000" pitchFamily="2" charset="-78"/>
              </a:rPr>
              <a:t>2- قطع کردن </a:t>
            </a:r>
            <a:r>
              <a:rPr lang="fa-IR" dirty="0" smtClean="0">
                <a:cs typeface="B Nazanin" panose="00000400000000000000" pitchFamily="2" charset="-78"/>
              </a:rPr>
              <a:t>رابطه</a:t>
            </a:r>
          </a:p>
          <a:p>
            <a:pPr marL="0" indent="0">
              <a:buNone/>
            </a:pPr>
            <a:r>
              <a:rPr lang="fa-IR" dirty="0">
                <a:cs typeface="B Nazanin" panose="00000400000000000000" pitchFamily="2" charset="-78"/>
              </a:rPr>
              <a:t>3- قهر </a:t>
            </a:r>
            <a:r>
              <a:rPr lang="fa-IR" dirty="0" smtClean="0">
                <a:cs typeface="B Nazanin" panose="00000400000000000000" pitchFamily="2" charset="-78"/>
              </a:rPr>
              <a:t>کردن</a:t>
            </a:r>
          </a:p>
          <a:p>
            <a:pPr marL="0" indent="0">
              <a:buNone/>
            </a:pPr>
            <a:r>
              <a:rPr lang="fa-IR" dirty="0">
                <a:cs typeface="B Nazanin" panose="00000400000000000000" pitchFamily="2" charset="-78"/>
              </a:rPr>
              <a:t>4- سپردن مسئله به گذر </a:t>
            </a:r>
            <a:r>
              <a:rPr lang="fa-IR" dirty="0" smtClean="0">
                <a:cs typeface="B Nazanin" panose="00000400000000000000" pitchFamily="2" charset="-78"/>
              </a:rPr>
              <a:t>زمان</a:t>
            </a:r>
          </a:p>
          <a:p>
            <a:pPr marL="0" indent="0">
              <a:buNone/>
            </a:pPr>
            <a:r>
              <a:rPr lang="fa-IR" dirty="0">
                <a:cs typeface="B Nazanin" panose="00000400000000000000" pitchFamily="2" charset="-78"/>
              </a:rPr>
              <a:t>5- کوتاه </a:t>
            </a:r>
            <a:r>
              <a:rPr lang="fa-IR" dirty="0" smtClean="0">
                <a:cs typeface="B Nazanin" panose="00000400000000000000" pitchFamily="2" charset="-78"/>
              </a:rPr>
              <a:t>آمدن</a:t>
            </a:r>
          </a:p>
          <a:p>
            <a:pPr marL="0" indent="0">
              <a:buNone/>
            </a:pPr>
            <a:r>
              <a:rPr lang="fa-IR" dirty="0">
                <a:cs typeface="B Nazanin" panose="00000400000000000000" pitchFamily="2" charset="-78"/>
              </a:rPr>
              <a:t>6- رفتار </a:t>
            </a:r>
            <a:r>
              <a:rPr lang="fa-IR" dirty="0" smtClean="0">
                <a:cs typeface="B Nazanin" panose="00000400000000000000" pitchFamily="2" charset="-78"/>
              </a:rPr>
              <a:t>پرخاشگرانه</a:t>
            </a:r>
            <a:endParaRPr lang="en-US" dirty="0">
              <a:cs typeface="B Nazanin" panose="00000400000000000000" pitchFamily="2" charset="-78"/>
            </a:endParaRPr>
          </a:p>
        </p:txBody>
      </p:sp>
      <p:cxnSp>
        <p:nvCxnSpPr>
          <p:cNvPr id="5" name="Straight Arrow Connector 4"/>
          <p:cNvCxnSpPr/>
          <p:nvPr/>
        </p:nvCxnSpPr>
        <p:spPr>
          <a:xfrm flipH="1" flipV="1">
            <a:off x="3815365" y="1610664"/>
            <a:ext cx="637505" cy="289775"/>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7" name="Straight Arrow Connector 6"/>
          <p:cNvCxnSpPr/>
          <p:nvPr/>
        </p:nvCxnSpPr>
        <p:spPr>
          <a:xfrm flipH="1">
            <a:off x="3863661" y="2112940"/>
            <a:ext cx="618186" cy="425003"/>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sp>
        <p:nvSpPr>
          <p:cNvPr id="8" name="TextBox 7"/>
          <p:cNvSpPr txBox="1"/>
          <p:nvPr/>
        </p:nvSpPr>
        <p:spPr>
          <a:xfrm>
            <a:off x="3168203" y="1398163"/>
            <a:ext cx="570990" cy="415498"/>
          </a:xfrm>
          <a:prstGeom prst="rect">
            <a:avLst/>
          </a:prstGeom>
          <a:noFill/>
        </p:spPr>
        <p:txBody>
          <a:bodyPr wrap="none" rtlCol="0">
            <a:spAutoFit/>
          </a:bodyPr>
          <a:lstStyle/>
          <a:p>
            <a:pPr algn="l" rtl="0"/>
            <a:r>
              <a:rPr lang="fa-IR" sz="2100" b="1" dirty="0">
                <a:solidFill>
                  <a:srgbClr val="071645"/>
                </a:solidFill>
              </a:rPr>
              <a:t>سالم</a:t>
            </a:r>
            <a:endParaRPr lang="en-US" sz="2100" b="1" dirty="0">
              <a:solidFill>
                <a:srgbClr val="071645"/>
              </a:solidFill>
            </a:endParaRPr>
          </a:p>
        </p:txBody>
      </p:sp>
      <p:sp>
        <p:nvSpPr>
          <p:cNvPr id="9" name="TextBox 8"/>
          <p:cNvSpPr txBox="1"/>
          <p:nvPr/>
        </p:nvSpPr>
        <p:spPr>
          <a:xfrm>
            <a:off x="2975020" y="2354419"/>
            <a:ext cx="774571" cy="415498"/>
          </a:xfrm>
          <a:prstGeom prst="rect">
            <a:avLst/>
          </a:prstGeom>
          <a:noFill/>
        </p:spPr>
        <p:txBody>
          <a:bodyPr wrap="none" rtlCol="0">
            <a:spAutoFit/>
          </a:bodyPr>
          <a:lstStyle/>
          <a:p>
            <a:pPr algn="l" rtl="0"/>
            <a:r>
              <a:rPr lang="fa-IR" sz="2100" b="1" dirty="0">
                <a:solidFill>
                  <a:srgbClr val="071645"/>
                </a:solidFill>
              </a:rPr>
              <a:t>نا سالم</a:t>
            </a:r>
            <a:endParaRPr lang="en-US" sz="2100" b="1" dirty="0">
              <a:solidFill>
                <a:srgbClr val="071645"/>
              </a:solidFill>
            </a:endParaRPr>
          </a:p>
        </p:txBody>
      </p:sp>
    </p:spTree>
    <p:extLst>
      <p:ext uri="{BB962C8B-B14F-4D97-AF65-F5344CB8AC3E}">
        <p14:creationId xmlns:p14="http://schemas.microsoft.com/office/powerpoint/2010/main" val="376794463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1324" y="934523"/>
            <a:ext cx="6781800" cy="1200150"/>
          </a:xfrm>
        </p:spPr>
        <p:txBody>
          <a:bodyPr/>
          <a:lstStyle/>
          <a:p>
            <a:pPr algn="r" rtl="1"/>
            <a:r>
              <a:rPr lang="fa-IR" b="1" dirty="0" smtClean="0">
                <a:solidFill>
                  <a:srgbClr val="49032B"/>
                </a:solidFill>
                <a:cs typeface="B Nazanin" panose="00000400000000000000" pitchFamily="2" charset="-78"/>
              </a:rPr>
              <a:t>روش های سالم حل تعارض</a:t>
            </a:r>
            <a:endParaRPr lang="en-US" b="1" dirty="0">
              <a:solidFill>
                <a:srgbClr val="49032B"/>
              </a:solidFill>
              <a:cs typeface="B Nazanin" panose="00000400000000000000" pitchFamily="2" charset="-78"/>
            </a:endParaRPr>
          </a:p>
        </p:txBody>
      </p:sp>
      <p:sp>
        <p:nvSpPr>
          <p:cNvPr id="3" name="Content Placeholder 2"/>
          <p:cNvSpPr>
            <a:spLocks noGrp="1"/>
          </p:cNvSpPr>
          <p:nvPr>
            <p:ph idx="1"/>
          </p:nvPr>
        </p:nvSpPr>
        <p:spPr>
          <a:xfrm>
            <a:off x="877910" y="2221606"/>
            <a:ext cx="7543800" cy="2914650"/>
          </a:xfrm>
        </p:spPr>
        <p:txBody>
          <a:bodyPr/>
          <a:lstStyle/>
          <a:p>
            <a:pPr marL="0" indent="0">
              <a:buNone/>
            </a:pPr>
            <a:r>
              <a:rPr lang="fa-IR" dirty="0">
                <a:cs typeface="B Nazanin" panose="00000400000000000000" pitchFamily="2" charset="-78"/>
              </a:rPr>
              <a:t>کلید طلائی حل تعارض «</a:t>
            </a:r>
            <a:r>
              <a:rPr lang="fa-IR" b="1" dirty="0">
                <a:solidFill>
                  <a:srgbClr val="7030A0"/>
                </a:solidFill>
                <a:cs typeface="B Nazanin" panose="00000400000000000000" pitchFamily="2" charset="-78"/>
              </a:rPr>
              <a:t>مذاکره </a:t>
            </a:r>
            <a:r>
              <a:rPr lang="fa-IR" dirty="0">
                <a:cs typeface="B Nazanin" panose="00000400000000000000" pitchFamily="2" charset="-78"/>
              </a:rPr>
              <a:t>» است</a:t>
            </a:r>
            <a:r>
              <a:rPr lang="fa-IR" dirty="0" smtClean="0">
                <a:cs typeface="B Nazanin" panose="00000400000000000000" pitchFamily="2" charset="-78"/>
              </a:rPr>
              <a:t>.</a:t>
            </a:r>
          </a:p>
          <a:p>
            <a:pPr marL="0" indent="0">
              <a:buNone/>
            </a:pPr>
            <a:endParaRPr lang="fa-IR" dirty="0" smtClean="0">
              <a:cs typeface="B Nazanin" panose="00000400000000000000" pitchFamily="2" charset="-78"/>
            </a:endParaRPr>
          </a:p>
          <a:p>
            <a:pPr marL="0" indent="0">
              <a:buNone/>
            </a:pPr>
            <a:endParaRPr lang="fa-IR" dirty="0">
              <a:cs typeface="B Nazanin" panose="00000400000000000000" pitchFamily="2" charset="-78"/>
            </a:endParaRPr>
          </a:p>
          <a:p>
            <a:pPr marL="0" indent="0">
              <a:buNone/>
            </a:pPr>
            <a:r>
              <a:rPr lang="fa-IR" dirty="0" smtClean="0">
                <a:solidFill>
                  <a:srgbClr val="7030A0"/>
                </a:solidFill>
                <a:effectLst>
                  <a:outerShdw blurRad="38100" dist="38100" dir="2700000" algn="tl">
                    <a:srgbClr val="000000">
                      <a:alpha val="43137"/>
                    </a:srgbClr>
                  </a:outerShdw>
                </a:effectLst>
                <a:cs typeface="B Nazanin" panose="00000400000000000000" pitchFamily="2" charset="-78"/>
              </a:rPr>
              <a:t>مذاکره </a:t>
            </a:r>
            <a:r>
              <a:rPr lang="fa-IR" dirty="0">
                <a:solidFill>
                  <a:srgbClr val="7030A0"/>
                </a:solidFill>
                <a:effectLst>
                  <a:outerShdw blurRad="38100" dist="38100" dir="2700000" algn="tl">
                    <a:srgbClr val="000000">
                      <a:alpha val="43137"/>
                    </a:srgbClr>
                  </a:outerShdw>
                </a:effectLst>
                <a:cs typeface="B Nazanin" panose="00000400000000000000" pitchFamily="2" charset="-78"/>
              </a:rPr>
              <a:t>چیست؟ </a:t>
            </a:r>
            <a:r>
              <a:rPr lang="fa-IR" sz="2100" dirty="0">
                <a:cs typeface="B Nazanin" panose="00000400000000000000" pitchFamily="2" charset="-78"/>
              </a:rPr>
              <a:t>مذاکره گفت گویی است بین </a:t>
            </a:r>
            <a:r>
              <a:rPr lang="fa-IR" sz="2100" u="sng" dirty="0">
                <a:cs typeface="B Nazanin" panose="00000400000000000000" pitchFamily="2" charset="-78"/>
              </a:rPr>
              <a:t>دو یا چند نفر</a:t>
            </a:r>
            <a:r>
              <a:rPr lang="fa-IR" sz="2100" dirty="0">
                <a:cs typeface="B Nazanin" panose="00000400000000000000" pitchFamily="2" charset="-78"/>
              </a:rPr>
              <a:t>، با هدفی خاص که عموماً رسیدن</a:t>
            </a:r>
          </a:p>
          <a:p>
            <a:pPr marL="0" indent="0">
              <a:buNone/>
            </a:pPr>
            <a:r>
              <a:rPr lang="fa-IR" sz="2100" dirty="0">
                <a:cs typeface="B Nazanin" panose="00000400000000000000" pitchFamily="2" charset="-78"/>
              </a:rPr>
              <a:t> به یک راه حل و یا حل اختلاف است. مذاکره کردن مستلزم این است که</a:t>
            </a:r>
          </a:p>
          <a:p>
            <a:pPr marL="0" indent="0">
              <a:buNone/>
            </a:pPr>
            <a:r>
              <a:rPr lang="fa-IR" sz="2100" dirty="0">
                <a:cs typeface="B Nazanin" panose="00000400000000000000" pitchFamily="2" charset="-78"/>
              </a:rPr>
              <a:t>گوینده به </a:t>
            </a:r>
            <a:r>
              <a:rPr lang="fa-IR" sz="2100" dirty="0">
                <a:solidFill>
                  <a:srgbClr val="49032B"/>
                </a:solidFill>
                <a:effectLst>
                  <a:outerShdw blurRad="38100" dist="38100" dir="2700000" algn="tl">
                    <a:srgbClr val="000000">
                      <a:alpha val="43137"/>
                    </a:srgbClr>
                  </a:outerShdw>
                </a:effectLst>
                <a:cs typeface="B Nazanin" panose="00000400000000000000" pitchFamily="2" charset="-78"/>
              </a:rPr>
              <a:t>دقت، شفاف و ساده صحبت هایش </a:t>
            </a:r>
            <a:r>
              <a:rPr lang="fa-IR" sz="2100" dirty="0">
                <a:cs typeface="B Nazanin" panose="00000400000000000000" pitchFamily="2" charset="-78"/>
              </a:rPr>
              <a:t>را بکند و به دیگری نیز چنین اجازه ای بدهد.</a:t>
            </a:r>
            <a:endParaRPr lang="en-US" sz="2100" dirty="0">
              <a:cs typeface="B Nazanin" panose="00000400000000000000" pitchFamily="2" charset="-78"/>
            </a:endParaRPr>
          </a:p>
        </p:txBody>
      </p:sp>
    </p:spTree>
    <p:extLst>
      <p:ext uri="{BB962C8B-B14F-4D97-AF65-F5344CB8AC3E}">
        <p14:creationId xmlns:p14="http://schemas.microsoft.com/office/powerpoint/2010/main" val="234871845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233958"/>
            <a:ext cx="8083908" cy="4256015"/>
          </a:xfrm>
        </p:spPr>
        <p:txBody>
          <a:bodyPr>
            <a:normAutofit/>
          </a:bodyPr>
          <a:lstStyle/>
          <a:p>
            <a:pPr marL="0" indent="0">
              <a:buNone/>
            </a:pPr>
            <a:r>
              <a:rPr lang="fa-IR" sz="2000" b="1" dirty="0" smtClean="0">
                <a:solidFill>
                  <a:srgbClr val="C00000"/>
                </a:solidFill>
                <a:cs typeface="B Nazanin" panose="00000400000000000000" pitchFamily="2" charset="-78"/>
              </a:rPr>
              <a:t>فنون صحیح مذاکره</a:t>
            </a:r>
            <a:endParaRPr lang="en-US" sz="2000" b="1" dirty="0">
              <a:solidFill>
                <a:srgbClr val="C00000"/>
              </a:solidFill>
              <a:cs typeface="B Nazanin" panose="00000400000000000000" pitchFamily="2" charset="-78"/>
            </a:endParaRPr>
          </a:p>
        </p:txBody>
      </p:sp>
      <p:cxnSp>
        <p:nvCxnSpPr>
          <p:cNvPr id="5" name="Straight Arrow Connector 4"/>
          <p:cNvCxnSpPr/>
          <p:nvPr/>
        </p:nvCxnSpPr>
        <p:spPr>
          <a:xfrm flipH="1" flipV="1">
            <a:off x="6123905" y="2064644"/>
            <a:ext cx="1130122" cy="10431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5234598" y="1889923"/>
            <a:ext cx="816249" cy="300082"/>
          </a:xfrm>
          <a:prstGeom prst="rect">
            <a:avLst/>
          </a:prstGeom>
        </p:spPr>
        <p:txBody>
          <a:bodyPr wrap="none">
            <a:spAutoFit/>
          </a:bodyPr>
          <a:lstStyle/>
          <a:p>
            <a:pPr algn="l" rtl="0"/>
            <a:r>
              <a:rPr lang="fa-IR" sz="1350" b="1" dirty="0">
                <a:solidFill>
                  <a:srgbClr val="49032B"/>
                </a:solidFill>
                <a:cs typeface="B Nazanin" panose="00000400000000000000" pitchFamily="2" charset="-78"/>
              </a:rPr>
              <a:t>گوش دادن</a:t>
            </a:r>
            <a:endParaRPr lang="en-US" sz="1350" b="1" dirty="0">
              <a:solidFill>
                <a:srgbClr val="49032B"/>
              </a:solidFill>
              <a:cs typeface="B Nazanin" panose="00000400000000000000" pitchFamily="2" charset="-78"/>
            </a:endParaRPr>
          </a:p>
        </p:txBody>
      </p:sp>
      <p:cxnSp>
        <p:nvCxnSpPr>
          <p:cNvPr id="9" name="Straight Arrow Connector 8"/>
          <p:cNvCxnSpPr/>
          <p:nvPr/>
        </p:nvCxnSpPr>
        <p:spPr>
          <a:xfrm flipH="1" flipV="1">
            <a:off x="6133564" y="2402715"/>
            <a:ext cx="792051" cy="6664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4474346" y="2179698"/>
            <a:ext cx="1694695" cy="300082"/>
          </a:xfrm>
          <a:prstGeom prst="rect">
            <a:avLst/>
          </a:prstGeom>
        </p:spPr>
        <p:txBody>
          <a:bodyPr wrap="none">
            <a:spAutoFit/>
          </a:bodyPr>
          <a:lstStyle/>
          <a:p>
            <a:pPr algn="l" rtl="0"/>
            <a:r>
              <a:rPr lang="fa-IR" sz="1350" dirty="0">
                <a:solidFill>
                  <a:prstClr val="black"/>
                </a:solidFill>
                <a:cs typeface="B Nazanin" panose="00000400000000000000" pitchFamily="2" charset="-78"/>
              </a:rPr>
              <a:t>اجازه صحبت به دیگری دادن</a:t>
            </a:r>
            <a:endParaRPr lang="en-US" sz="1350" dirty="0">
              <a:solidFill>
                <a:prstClr val="black"/>
              </a:solidFill>
              <a:cs typeface="B Nazanin" panose="00000400000000000000" pitchFamily="2" charset="-78"/>
            </a:endParaRPr>
          </a:p>
        </p:txBody>
      </p:sp>
      <p:cxnSp>
        <p:nvCxnSpPr>
          <p:cNvPr id="12" name="Straight Arrow Connector 11"/>
          <p:cNvCxnSpPr>
            <a:endCxn id="13" idx="3"/>
          </p:cNvCxnSpPr>
          <p:nvPr/>
        </p:nvCxnSpPr>
        <p:spPr>
          <a:xfrm flipH="1" flipV="1">
            <a:off x="6217186" y="2658150"/>
            <a:ext cx="679452" cy="4979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3934189" y="2508109"/>
            <a:ext cx="2282997" cy="300082"/>
          </a:xfrm>
          <a:prstGeom prst="rect">
            <a:avLst/>
          </a:prstGeom>
        </p:spPr>
        <p:txBody>
          <a:bodyPr wrap="none">
            <a:spAutoFit/>
          </a:bodyPr>
          <a:lstStyle/>
          <a:p>
            <a:pPr algn="l" rtl="0"/>
            <a:r>
              <a:rPr lang="fa-IR" sz="1350" dirty="0">
                <a:solidFill>
                  <a:prstClr val="black"/>
                </a:solidFill>
                <a:cs typeface="B Nazanin" panose="00000400000000000000" pitchFamily="2" charset="-78"/>
              </a:rPr>
              <a:t>پرداختن به مسئله و دنبال مقصر نگشتن</a:t>
            </a:r>
            <a:endParaRPr lang="en-US" sz="1350" dirty="0">
              <a:solidFill>
                <a:prstClr val="black"/>
              </a:solidFill>
              <a:cs typeface="B Nazanin" panose="00000400000000000000" pitchFamily="2" charset="-78"/>
            </a:endParaRPr>
          </a:p>
        </p:txBody>
      </p:sp>
      <p:cxnSp>
        <p:nvCxnSpPr>
          <p:cNvPr id="15" name="Straight Arrow Connector 14"/>
          <p:cNvCxnSpPr>
            <a:endCxn id="16" idx="3"/>
          </p:cNvCxnSpPr>
          <p:nvPr/>
        </p:nvCxnSpPr>
        <p:spPr>
          <a:xfrm flipH="1" flipV="1">
            <a:off x="6049315" y="2967242"/>
            <a:ext cx="837665" cy="2758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4954143" y="2817201"/>
            <a:ext cx="1095172" cy="300082"/>
          </a:xfrm>
          <a:prstGeom prst="rect">
            <a:avLst/>
          </a:prstGeom>
        </p:spPr>
        <p:txBody>
          <a:bodyPr wrap="none">
            <a:spAutoFit/>
          </a:bodyPr>
          <a:lstStyle/>
          <a:p>
            <a:pPr algn="l" rtl="0"/>
            <a:r>
              <a:rPr lang="fa-IR" sz="1350" dirty="0">
                <a:solidFill>
                  <a:prstClr val="black"/>
                </a:solidFill>
                <a:cs typeface="B Nazanin" panose="00000400000000000000" pitchFamily="2" charset="-78"/>
              </a:rPr>
              <a:t>راه حل ارائه دادن</a:t>
            </a:r>
            <a:endParaRPr lang="en-US" sz="1350" dirty="0">
              <a:solidFill>
                <a:prstClr val="black"/>
              </a:solidFill>
              <a:cs typeface="B Nazanin" panose="00000400000000000000" pitchFamily="2" charset="-78"/>
            </a:endParaRPr>
          </a:p>
        </p:txBody>
      </p:sp>
      <p:cxnSp>
        <p:nvCxnSpPr>
          <p:cNvPr id="18" name="Straight Arrow Connector 17"/>
          <p:cNvCxnSpPr/>
          <p:nvPr/>
        </p:nvCxnSpPr>
        <p:spPr>
          <a:xfrm flipH="1" flipV="1">
            <a:off x="6065950" y="3301016"/>
            <a:ext cx="869324" cy="482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78897" y="3164932"/>
            <a:ext cx="1939955" cy="300082"/>
          </a:xfrm>
          <a:prstGeom prst="rect">
            <a:avLst/>
          </a:prstGeom>
        </p:spPr>
        <p:txBody>
          <a:bodyPr wrap="none">
            <a:spAutoFit/>
          </a:bodyPr>
          <a:lstStyle/>
          <a:p>
            <a:pPr algn="l" rtl="0"/>
            <a:r>
              <a:rPr lang="fa-IR" sz="1350" dirty="0">
                <a:solidFill>
                  <a:prstClr val="black"/>
                </a:solidFill>
                <a:cs typeface="B Nazanin" panose="00000400000000000000" pitchFamily="2" charset="-78"/>
              </a:rPr>
              <a:t>پرداختن به یک مسئله (نه بیشتر)</a:t>
            </a:r>
            <a:endParaRPr lang="en-US" sz="1350" dirty="0">
              <a:solidFill>
                <a:prstClr val="black"/>
              </a:solidFill>
              <a:cs typeface="B Nazanin" panose="00000400000000000000" pitchFamily="2" charset="-78"/>
            </a:endParaRPr>
          </a:p>
        </p:txBody>
      </p:sp>
      <p:cxnSp>
        <p:nvCxnSpPr>
          <p:cNvPr id="21" name="Straight Arrow Connector 20"/>
          <p:cNvCxnSpPr/>
          <p:nvPr/>
        </p:nvCxnSpPr>
        <p:spPr>
          <a:xfrm flipH="1">
            <a:off x="6094927" y="3426585"/>
            <a:ext cx="840347" cy="1642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4404574" y="3483685"/>
            <a:ext cx="1773999" cy="300082"/>
          </a:xfrm>
          <a:prstGeom prst="rect">
            <a:avLst/>
          </a:prstGeom>
        </p:spPr>
        <p:txBody>
          <a:bodyPr wrap="square">
            <a:spAutoFit/>
          </a:bodyPr>
          <a:lstStyle/>
          <a:p>
            <a:pPr algn="l" rtl="0"/>
            <a:r>
              <a:rPr lang="fa-IR" sz="1350" dirty="0">
                <a:solidFill>
                  <a:prstClr val="black"/>
                </a:solidFill>
                <a:cs typeface="B Nazanin" panose="00000400000000000000" pitchFamily="2" charset="-78"/>
              </a:rPr>
              <a:t>جدا کردن احساس از رفتار</a:t>
            </a:r>
            <a:endParaRPr lang="en-US" sz="1350" dirty="0">
              <a:solidFill>
                <a:prstClr val="black"/>
              </a:solidFill>
              <a:cs typeface="B Nazanin" panose="00000400000000000000" pitchFamily="2" charset="-78"/>
            </a:endParaRPr>
          </a:p>
        </p:txBody>
      </p:sp>
      <p:cxnSp>
        <p:nvCxnSpPr>
          <p:cNvPr id="24" name="Straight Arrow Connector 23"/>
          <p:cNvCxnSpPr/>
          <p:nvPr/>
        </p:nvCxnSpPr>
        <p:spPr>
          <a:xfrm flipH="1">
            <a:off x="6065949" y="3445904"/>
            <a:ext cx="956258" cy="5119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4984867" y="3850732"/>
            <a:ext cx="878767" cy="300082"/>
          </a:xfrm>
          <a:prstGeom prst="rect">
            <a:avLst/>
          </a:prstGeom>
        </p:spPr>
        <p:txBody>
          <a:bodyPr wrap="none">
            <a:spAutoFit/>
          </a:bodyPr>
          <a:lstStyle/>
          <a:p>
            <a:pPr algn="l" rtl="0"/>
            <a:r>
              <a:rPr lang="fa-IR" sz="1350" dirty="0">
                <a:solidFill>
                  <a:prstClr val="black"/>
                </a:solidFill>
                <a:cs typeface="B Nazanin" panose="00000400000000000000" pitchFamily="2" charset="-78"/>
              </a:rPr>
              <a:t>همدلی کردن</a:t>
            </a:r>
            <a:endParaRPr lang="en-US" sz="1350" dirty="0">
              <a:solidFill>
                <a:prstClr val="black"/>
              </a:solidFill>
              <a:cs typeface="B Nazanin" panose="00000400000000000000" pitchFamily="2" charset="-78"/>
            </a:endParaRPr>
          </a:p>
        </p:txBody>
      </p:sp>
      <p:cxnSp>
        <p:nvCxnSpPr>
          <p:cNvPr id="27" name="Straight Arrow Connector 26"/>
          <p:cNvCxnSpPr/>
          <p:nvPr/>
        </p:nvCxnSpPr>
        <p:spPr>
          <a:xfrm flipH="1">
            <a:off x="6104586" y="3503858"/>
            <a:ext cx="1043189" cy="9465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4696243" y="4333689"/>
            <a:ext cx="1324402" cy="300082"/>
          </a:xfrm>
          <a:prstGeom prst="rect">
            <a:avLst/>
          </a:prstGeom>
        </p:spPr>
        <p:txBody>
          <a:bodyPr wrap="none">
            <a:spAutoFit/>
          </a:bodyPr>
          <a:lstStyle/>
          <a:p>
            <a:pPr algn="l" rtl="0"/>
            <a:r>
              <a:rPr lang="fa-IR" sz="1350" dirty="0">
                <a:solidFill>
                  <a:prstClr val="black"/>
                </a:solidFill>
                <a:cs typeface="B Nazanin" panose="00000400000000000000" pitchFamily="2" charset="-78"/>
              </a:rPr>
              <a:t>به کار گرفتن فن وقفه</a:t>
            </a:r>
            <a:endParaRPr lang="en-US" sz="1350" dirty="0">
              <a:solidFill>
                <a:prstClr val="black"/>
              </a:solidFill>
              <a:cs typeface="B Nazanin" panose="00000400000000000000" pitchFamily="2" charset="-78"/>
            </a:endParaRPr>
          </a:p>
        </p:txBody>
      </p:sp>
      <p:cxnSp>
        <p:nvCxnSpPr>
          <p:cNvPr id="30" name="Straight Arrow Connector 29"/>
          <p:cNvCxnSpPr/>
          <p:nvPr/>
        </p:nvCxnSpPr>
        <p:spPr>
          <a:xfrm flipH="1">
            <a:off x="6152882" y="3523177"/>
            <a:ext cx="1130122" cy="12943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4526084" y="4691078"/>
            <a:ext cx="1590500" cy="300082"/>
          </a:xfrm>
          <a:prstGeom prst="rect">
            <a:avLst/>
          </a:prstGeom>
        </p:spPr>
        <p:txBody>
          <a:bodyPr wrap="none">
            <a:spAutoFit/>
          </a:bodyPr>
          <a:lstStyle/>
          <a:p>
            <a:pPr algn="l" rtl="0"/>
            <a:r>
              <a:rPr lang="fa-IR" sz="1350" dirty="0">
                <a:solidFill>
                  <a:prstClr val="black"/>
                </a:solidFill>
                <a:cs typeface="B Nazanin" panose="00000400000000000000" pitchFamily="2" charset="-78"/>
              </a:rPr>
              <a:t>به کار گرفتن روش برد-برد</a:t>
            </a:r>
            <a:endParaRPr lang="en-US" sz="1350" dirty="0">
              <a:solidFill>
                <a:prstClr val="black"/>
              </a:solidFill>
              <a:cs typeface="B Nazanin" panose="00000400000000000000" pitchFamily="2" charset="-78"/>
            </a:endParaRPr>
          </a:p>
        </p:txBody>
      </p:sp>
    </p:spTree>
    <p:extLst>
      <p:ext uri="{BB962C8B-B14F-4D97-AF65-F5344CB8AC3E}">
        <p14:creationId xmlns:p14="http://schemas.microsoft.com/office/powerpoint/2010/main" val="876088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8823" y="1098729"/>
            <a:ext cx="6781800" cy="676141"/>
          </a:xfrm>
        </p:spPr>
        <p:txBody>
          <a:bodyPr>
            <a:normAutofit fontScale="90000"/>
          </a:bodyPr>
          <a:lstStyle/>
          <a:p>
            <a:pPr algn="r" rtl="1"/>
            <a:r>
              <a:rPr lang="fa-IR" b="1" dirty="0" smtClean="0">
                <a:solidFill>
                  <a:schemeClr val="accent1">
                    <a:lumMod val="40000"/>
                    <a:lumOff val="60000"/>
                  </a:schemeClr>
                </a:solidFill>
                <a:cs typeface="B Nazanin" panose="00000400000000000000" pitchFamily="2" charset="-78"/>
              </a:rPr>
              <a:t>روش برد- برد چیست؟</a:t>
            </a:r>
            <a:endParaRPr lang="en-US" b="1" dirty="0">
              <a:solidFill>
                <a:schemeClr val="accent1">
                  <a:lumMod val="40000"/>
                  <a:lumOff val="60000"/>
                </a:schemeClr>
              </a:solidFill>
              <a:cs typeface="B Nazanin" panose="00000400000000000000" pitchFamily="2" charset="-78"/>
            </a:endParaRPr>
          </a:p>
        </p:txBody>
      </p:sp>
      <p:sp>
        <p:nvSpPr>
          <p:cNvPr id="3" name="Content Placeholder 2"/>
          <p:cNvSpPr>
            <a:spLocks noGrp="1"/>
          </p:cNvSpPr>
          <p:nvPr>
            <p:ph idx="1"/>
          </p:nvPr>
        </p:nvSpPr>
        <p:spPr>
          <a:xfrm>
            <a:off x="684728" y="1738648"/>
            <a:ext cx="7543800" cy="1543050"/>
          </a:xfrm>
        </p:spPr>
        <p:txBody>
          <a:bodyPr/>
          <a:lstStyle/>
          <a:p>
            <a:pPr marL="0" indent="0">
              <a:buNone/>
            </a:pPr>
            <a:r>
              <a:rPr lang="fa-IR" dirty="0">
                <a:cs typeface="B Nazanin" panose="00000400000000000000" pitchFamily="2" charset="-78"/>
              </a:rPr>
              <a:t>وقتی راه حل ارائه می دهید </a:t>
            </a:r>
            <a:r>
              <a:rPr lang="fa-IR" dirty="0" smtClean="0">
                <a:cs typeface="B Nazanin" panose="00000400000000000000" pitchFamily="2" charset="-78"/>
              </a:rPr>
              <a:t>، به </a:t>
            </a:r>
            <a:r>
              <a:rPr lang="fa-IR" b="1" dirty="0">
                <a:solidFill>
                  <a:srgbClr val="FF0000"/>
                </a:solidFill>
                <a:cs typeface="B Nazanin" panose="00000400000000000000" pitchFamily="2" charset="-78"/>
              </a:rPr>
              <a:t>هدف نهایی </a:t>
            </a:r>
            <a:r>
              <a:rPr lang="fa-IR" dirty="0" smtClean="0">
                <a:cs typeface="B Nazanin" panose="00000400000000000000" pitchFamily="2" charset="-78"/>
              </a:rPr>
              <a:t>فکرکنید</a:t>
            </a:r>
            <a:r>
              <a:rPr lang="fa-IR" dirty="0">
                <a:cs typeface="B Nazanin" panose="00000400000000000000" pitchFamily="2" charset="-78"/>
              </a:rPr>
              <a:t>. </a:t>
            </a:r>
            <a:r>
              <a:rPr lang="fa-IR" dirty="0">
                <a:solidFill>
                  <a:srgbClr val="FF0000"/>
                </a:solidFill>
                <a:cs typeface="B Nazanin" panose="00000400000000000000" pitchFamily="2" charset="-78"/>
              </a:rPr>
              <a:t>هدف نهایی</a:t>
            </a:r>
            <a:r>
              <a:rPr lang="fa-IR" dirty="0">
                <a:cs typeface="B Nazanin" panose="00000400000000000000" pitchFamily="2" charset="-78"/>
              </a:rPr>
              <a:t>؛ </a:t>
            </a:r>
            <a:r>
              <a:rPr lang="fa-IR" u="sng" dirty="0">
                <a:cs typeface="B Nazanin" panose="00000400000000000000" pitchFamily="2" charset="-78"/>
              </a:rPr>
              <a:t>حل مسئله و بهبود رابطه </a:t>
            </a:r>
            <a:endParaRPr lang="fa-IR" u="sng" dirty="0" smtClean="0">
              <a:cs typeface="B Nazanin" panose="00000400000000000000" pitchFamily="2" charset="-78"/>
            </a:endParaRPr>
          </a:p>
          <a:p>
            <a:pPr marL="0" indent="0">
              <a:buNone/>
            </a:pPr>
            <a:r>
              <a:rPr lang="fa-IR" dirty="0" smtClean="0">
                <a:cs typeface="B Nazanin" panose="00000400000000000000" pitchFamily="2" charset="-78"/>
              </a:rPr>
              <a:t>است</a:t>
            </a:r>
            <a:r>
              <a:rPr lang="fa-IR" dirty="0">
                <a:cs typeface="B Nazanin" panose="00000400000000000000" pitchFamily="2" charset="-78"/>
              </a:rPr>
              <a:t>. اگر راه حل های ارائه </a:t>
            </a:r>
            <a:r>
              <a:rPr lang="fa-IR" dirty="0" smtClean="0">
                <a:cs typeface="B Nazanin" panose="00000400000000000000" pitchFamily="2" charset="-78"/>
              </a:rPr>
              <a:t>شده صرفاً </a:t>
            </a:r>
            <a:r>
              <a:rPr lang="fa-IR" dirty="0">
                <a:cs typeface="B Nazanin" panose="00000400000000000000" pitchFamily="2" charset="-78"/>
              </a:rPr>
              <a:t>منافع شما را تامین کنند و منافع طرف دیگر مذاکره را </a:t>
            </a:r>
            <a:endParaRPr lang="fa-IR" dirty="0" smtClean="0">
              <a:cs typeface="B Nazanin" panose="00000400000000000000" pitchFamily="2" charset="-78"/>
            </a:endParaRPr>
          </a:p>
          <a:p>
            <a:pPr marL="0" indent="0">
              <a:buNone/>
            </a:pPr>
            <a:r>
              <a:rPr lang="fa-IR" dirty="0" smtClean="0">
                <a:cs typeface="B Nazanin" panose="00000400000000000000" pitchFamily="2" charset="-78"/>
              </a:rPr>
              <a:t>نادیده </a:t>
            </a:r>
            <a:r>
              <a:rPr lang="fa-IR" dirty="0">
                <a:cs typeface="B Nazanin" panose="00000400000000000000" pitchFamily="2" charset="-78"/>
              </a:rPr>
              <a:t>بگیرند، </a:t>
            </a:r>
            <a:r>
              <a:rPr lang="fa-IR" dirty="0" smtClean="0">
                <a:cs typeface="B Nazanin" panose="00000400000000000000" pitchFamily="2" charset="-78"/>
              </a:rPr>
              <a:t>هرگزرضایت </a:t>
            </a:r>
            <a:r>
              <a:rPr lang="fa-IR" dirty="0">
                <a:cs typeface="B Nazanin" panose="00000400000000000000" pitchFamily="2" charset="-78"/>
              </a:rPr>
              <a:t>طرف مقابل تامین </a:t>
            </a:r>
            <a:r>
              <a:rPr lang="fa-IR" dirty="0">
                <a:solidFill>
                  <a:srgbClr val="C00000"/>
                </a:solidFill>
                <a:cs typeface="B Nazanin" panose="00000400000000000000" pitchFamily="2" charset="-78"/>
              </a:rPr>
              <a:t>نخواهد شد</a:t>
            </a:r>
            <a:r>
              <a:rPr lang="fa-IR" dirty="0">
                <a:cs typeface="B Nazanin" panose="00000400000000000000" pitchFamily="2" charset="-78"/>
              </a:rPr>
              <a:t>. در نتیجه مذاکره </a:t>
            </a:r>
            <a:r>
              <a:rPr lang="fa-IR" b="1" dirty="0">
                <a:cs typeface="B Nazanin" panose="00000400000000000000" pitchFamily="2" charset="-78"/>
              </a:rPr>
              <a:t>بی فایده </a:t>
            </a:r>
            <a:r>
              <a:rPr lang="fa-IR" dirty="0">
                <a:cs typeface="B Nazanin" panose="00000400000000000000" pitchFamily="2" charset="-78"/>
              </a:rPr>
              <a:t>خواهد بود.</a:t>
            </a:r>
          </a:p>
          <a:p>
            <a:pPr marL="0" indent="0">
              <a:buNone/>
            </a:pPr>
            <a:r>
              <a:rPr lang="fa-IR" b="1" dirty="0">
                <a:cs typeface="B Nazanin" panose="00000400000000000000" pitchFamily="2" charset="-78"/>
              </a:rPr>
              <a:t>بهترین </a:t>
            </a:r>
            <a:r>
              <a:rPr lang="fa-IR" b="1" dirty="0" smtClean="0">
                <a:cs typeface="B Nazanin" panose="00000400000000000000" pitchFamily="2" charset="-78"/>
              </a:rPr>
              <a:t>گزینه           </a:t>
            </a:r>
            <a:r>
              <a:rPr lang="fa-IR" dirty="0" smtClean="0">
                <a:cs typeface="B Nazanin" panose="00000400000000000000" pitchFamily="2" charset="-78"/>
              </a:rPr>
              <a:t>ارائه </a:t>
            </a:r>
            <a:r>
              <a:rPr lang="fa-IR" dirty="0">
                <a:cs typeface="B Nazanin" panose="00000400000000000000" pitchFamily="2" charset="-78"/>
              </a:rPr>
              <a:t>راه حل هایی است که هم </a:t>
            </a:r>
            <a:r>
              <a:rPr lang="fa-IR" u="sng" dirty="0">
                <a:cs typeface="B Nazanin" panose="00000400000000000000" pitchFamily="2" charset="-78"/>
              </a:rPr>
              <a:t>منافع شما و هم منافع دیگری </a:t>
            </a:r>
            <a:r>
              <a:rPr lang="fa-IR" dirty="0" smtClean="0">
                <a:cs typeface="B Nazanin" panose="00000400000000000000" pitchFamily="2" charset="-78"/>
              </a:rPr>
              <a:t>را تامین </a:t>
            </a:r>
            <a:r>
              <a:rPr lang="fa-IR" dirty="0">
                <a:cs typeface="B Nazanin" panose="00000400000000000000" pitchFamily="2" charset="-78"/>
              </a:rPr>
              <a:t>کند.</a:t>
            </a:r>
            <a:endParaRPr lang="en-US" dirty="0">
              <a:cs typeface="B Nazanin" panose="00000400000000000000" pitchFamily="2" charset="-78"/>
            </a:endParaRPr>
          </a:p>
        </p:txBody>
      </p:sp>
      <p:cxnSp>
        <p:nvCxnSpPr>
          <p:cNvPr id="5" name="Straight Connector 4"/>
          <p:cNvCxnSpPr/>
          <p:nvPr/>
        </p:nvCxnSpPr>
        <p:spPr>
          <a:xfrm flipH="1" flipV="1">
            <a:off x="647164" y="3223743"/>
            <a:ext cx="7572778" cy="28977"/>
          </a:xfrm>
          <a:prstGeom prst="line">
            <a:avLst/>
          </a:prstGeom>
        </p:spPr>
        <p:style>
          <a:lnRef idx="2">
            <a:schemeClr val="accent2"/>
          </a:lnRef>
          <a:fillRef idx="0">
            <a:schemeClr val="accent2"/>
          </a:fillRef>
          <a:effectRef idx="1">
            <a:schemeClr val="accent2"/>
          </a:effectRef>
          <a:fontRef idx="minor">
            <a:schemeClr val="tx1"/>
          </a:fontRef>
        </p:style>
      </p:cxnSp>
      <p:sp>
        <p:nvSpPr>
          <p:cNvPr id="6" name="Rectangle 5"/>
          <p:cNvSpPr/>
          <p:nvPr/>
        </p:nvSpPr>
        <p:spPr>
          <a:xfrm>
            <a:off x="4863899" y="3503003"/>
            <a:ext cx="3525260" cy="2400657"/>
          </a:xfrm>
          <a:prstGeom prst="rect">
            <a:avLst/>
          </a:prstGeom>
        </p:spPr>
        <p:txBody>
          <a:bodyPr wrap="none">
            <a:spAutoFit/>
          </a:bodyPr>
          <a:lstStyle/>
          <a:p>
            <a:pPr algn="l" rtl="0"/>
            <a:r>
              <a:rPr lang="fa-IR" sz="3000" b="1" dirty="0">
                <a:solidFill>
                  <a:srgbClr val="FF0000"/>
                </a:solidFill>
                <a:effectLst>
                  <a:outerShdw blurRad="38100" dist="38100" dir="2700000" algn="tl">
                    <a:srgbClr val="000000">
                      <a:alpha val="43137"/>
                    </a:srgbClr>
                  </a:outerShdw>
                </a:effectLst>
                <a:cs typeface="B Nazanin" panose="00000400000000000000" pitchFamily="2" charset="-78"/>
              </a:rPr>
              <a:t>انواع روش های برد- برد:</a:t>
            </a:r>
          </a:p>
          <a:p>
            <a:r>
              <a:rPr lang="fa-IR" sz="3000" b="1" dirty="0">
                <a:solidFill>
                  <a:srgbClr val="FF0000"/>
                </a:solidFill>
                <a:effectLst>
                  <a:outerShdw blurRad="38100" dist="38100" dir="2700000" algn="tl">
                    <a:srgbClr val="000000">
                      <a:alpha val="43137"/>
                    </a:srgbClr>
                  </a:outerShdw>
                </a:effectLst>
                <a:cs typeface="B Nazanin" panose="00000400000000000000" pitchFamily="2" charset="-78"/>
              </a:rPr>
              <a:t>1- </a:t>
            </a:r>
            <a:r>
              <a:rPr lang="fa-IR" sz="3000" b="1" dirty="0">
                <a:solidFill>
                  <a:srgbClr val="AD0101">
                    <a:lumMod val="40000"/>
                    <a:lumOff val="60000"/>
                  </a:srgbClr>
                </a:solidFill>
                <a:effectLst>
                  <a:outerShdw blurRad="38100" dist="38100" dir="2700000" algn="tl">
                    <a:srgbClr val="000000">
                      <a:alpha val="43137"/>
                    </a:srgbClr>
                  </a:outerShdw>
                </a:effectLst>
                <a:cs typeface="B Nazanin" panose="00000400000000000000" pitchFamily="2" charset="-78"/>
              </a:rPr>
              <a:t>قرعه کشی</a:t>
            </a:r>
          </a:p>
          <a:p>
            <a:r>
              <a:rPr lang="fa-IR" sz="3000" b="1" dirty="0">
                <a:solidFill>
                  <a:srgbClr val="FF0000"/>
                </a:solidFill>
                <a:effectLst>
                  <a:outerShdw blurRad="38100" dist="38100" dir="2700000" algn="tl">
                    <a:srgbClr val="000000">
                      <a:alpha val="43137"/>
                    </a:srgbClr>
                  </a:outerShdw>
                </a:effectLst>
                <a:cs typeface="B Nazanin" panose="00000400000000000000" pitchFamily="2" charset="-78"/>
              </a:rPr>
              <a:t>2- </a:t>
            </a:r>
            <a:r>
              <a:rPr lang="fa-IR" sz="3000" b="1" dirty="0">
                <a:solidFill>
                  <a:srgbClr val="AD0101">
                    <a:lumMod val="40000"/>
                    <a:lumOff val="60000"/>
                  </a:srgbClr>
                </a:solidFill>
                <a:effectLst>
                  <a:outerShdw blurRad="38100" dist="38100" dir="2700000" algn="tl">
                    <a:srgbClr val="000000">
                      <a:alpha val="43137"/>
                    </a:srgbClr>
                  </a:outerShdw>
                </a:effectLst>
                <a:cs typeface="B Nazanin" panose="00000400000000000000" pitchFamily="2" charset="-78"/>
              </a:rPr>
              <a:t>نوبت گذاشتن</a:t>
            </a:r>
          </a:p>
          <a:p>
            <a:r>
              <a:rPr lang="fa-IR" sz="3000" b="1" dirty="0">
                <a:solidFill>
                  <a:srgbClr val="FF0000"/>
                </a:solidFill>
                <a:effectLst>
                  <a:outerShdw blurRad="38100" dist="38100" dir="2700000" algn="tl">
                    <a:srgbClr val="000000">
                      <a:alpha val="43137"/>
                    </a:srgbClr>
                  </a:outerShdw>
                </a:effectLst>
                <a:cs typeface="B Nazanin" panose="00000400000000000000" pitchFamily="2" charset="-78"/>
              </a:rPr>
              <a:t>3- </a:t>
            </a:r>
            <a:r>
              <a:rPr lang="fa-IR" sz="3000" b="1" dirty="0">
                <a:solidFill>
                  <a:srgbClr val="AD0101">
                    <a:lumMod val="40000"/>
                    <a:lumOff val="60000"/>
                  </a:srgbClr>
                </a:solidFill>
                <a:effectLst>
                  <a:outerShdw blurRad="38100" dist="38100" dir="2700000" algn="tl">
                    <a:srgbClr val="000000">
                      <a:alpha val="43137"/>
                    </a:srgbClr>
                  </a:outerShdw>
                </a:effectLst>
                <a:cs typeface="B Nazanin" panose="00000400000000000000" pitchFamily="2" charset="-78"/>
              </a:rPr>
              <a:t>داوری فرد سوم</a:t>
            </a:r>
          </a:p>
          <a:p>
            <a:endParaRPr lang="en-US" sz="3000" b="1" dirty="0">
              <a:solidFill>
                <a:srgbClr val="FF0000"/>
              </a:solidFill>
              <a:effectLst>
                <a:outerShdw blurRad="38100" dist="38100" dir="2700000" algn="tl">
                  <a:srgbClr val="000000">
                    <a:alpha val="43137"/>
                  </a:srgbClr>
                </a:outerShdw>
              </a:effectLst>
              <a:cs typeface="B Nazanin" panose="00000400000000000000" pitchFamily="2" charset="-78"/>
            </a:endParaRPr>
          </a:p>
        </p:txBody>
      </p:sp>
      <p:sp>
        <p:nvSpPr>
          <p:cNvPr id="9" name="Left Arrow 8"/>
          <p:cNvSpPr/>
          <p:nvPr/>
        </p:nvSpPr>
        <p:spPr>
          <a:xfrm>
            <a:off x="6588224" y="2924944"/>
            <a:ext cx="425003" cy="222161"/>
          </a:xfrm>
          <a:prstGeom prst="leftArrow">
            <a:avLst/>
          </a:prstGeom>
          <a:solidFill>
            <a:schemeClr val="accent1">
              <a:lumMod val="20000"/>
              <a:lumOff val="80000"/>
            </a:schemeClr>
          </a:solidFill>
          <a:ln>
            <a:solidFill>
              <a:srgbClr val="FF7C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350">
              <a:solidFill>
                <a:srgbClr val="AD0101">
                  <a:lumMod val="40000"/>
                  <a:lumOff val="60000"/>
                </a:srgbClr>
              </a:solidFill>
            </a:endParaRP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7059" y="3514806"/>
            <a:ext cx="1325345" cy="152414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49112941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0573" y="1096347"/>
            <a:ext cx="7906823" cy="3263504"/>
          </a:xfrm>
        </p:spPr>
        <p:txBody>
          <a:bodyPr/>
          <a:lstStyle/>
          <a:p>
            <a:pPr marL="0" indent="0">
              <a:buNone/>
            </a:pPr>
            <a:r>
              <a:rPr lang="fa-IR" dirty="0" smtClean="0">
                <a:effectLst>
                  <a:outerShdw blurRad="38100" dist="38100" dir="2700000" algn="tl">
                    <a:srgbClr val="000000">
                      <a:alpha val="43137"/>
                    </a:srgbClr>
                  </a:outerShdw>
                </a:effectLst>
                <a:cs typeface="B Nazanin" panose="00000400000000000000" pitchFamily="2" charset="-78"/>
              </a:rPr>
              <a:t>چه عواملی بر سر راه مذاکره موثر مانع ایجاد می کنند؟</a:t>
            </a:r>
          </a:p>
          <a:p>
            <a:pPr marL="0" indent="0">
              <a:buNone/>
            </a:pPr>
            <a:endParaRPr lang="fa-IR" dirty="0">
              <a:cs typeface="B Nazanin" panose="00000400000000000000" pitchFamily="2" charset="-78"/>
            </a:endParaRPr>
          </a:p>
          <a:p>
            <a:pPr marL="0" indent="0">
              <a:buNone/>
            </a:pPr>
            <a:r>
              <a:rPr lang="fa-IR" i="1" dirty="0" smtClean="0">
                <a:cs typeface="B Nazanin" panose="00000400000000000000" pitchFamily="2" charset="-78"/>
              </a:rPr>
              <a:t>                    گوش ندادن</a:t>
            </a:r>
          </a:p>
          <a:p>
            <a:pPr marL="0" indent="0">
              <a:buNone/>
            </a:pPr>
            <a:r>
              <a:rPr lang="fa-IR" i="1" dirty="0" smtClean="0">
                <a:cs typeface="B Nazanin" panose="00000400000000000000" pitchFamily="2" charset="-78"/>
              </a:rPr>
              <a:t>                     صحبت دیگری را قطع کردن</a:t>
            </a:r>
          </a:p>
          <a:p>
            <a:pPr marL="0" indent="0">
              <a:buNone/>
            </a:pPr>
            <a:r>
              <a:rPr lang="fa-IR" i="1" dirty="0" smtClean="0">
                <a:cs typeface="B Nazanin" panose="00000400000000000000" pitchFamily="2" charset="-78"/>
              </a:rPr>
              <a:t>                     </a:t>
            </a:r>
            <a:r>
              <a:rPr lang="fa-IR" i="1" dirty="0">
                <a:cs typeface="B Nazanin" panose="00000400000000000000" pitchFamily="2" charset="-78"/>
              </a:rPr>
              <a:t>با لحن نامناسب صحبت </a:t>
            </a:r>
            <a:r>
              <a:rPr lang="fa-IR" i="1" dirty="0" smtClean="0">
                <a:cs typeface="B Nazanin" panose="00000400000000000000" pitchFamily="2" charset="-78"/>
              </a:rPr>
              <a:t>کردن</a:t>
            </a:r>
          </a:p>
          <a:p>
            <a:pPr marL="0" indent="0">
              <a:buNone/>
            </a:pPr>
            <a:r>
              <a:rPr lang="fa-IR" i="1" dirty="0">
                <a:cs typeface="B Nazanin" panose="00000400000000000000" pitchFamily="2" charset="-78"/>
              </a:rPr>
              <a:t>                     </a:t>
            </a:r>
            <a:r>
              <a:rPr lang="fa-IR" i="1" dirty="0" smtClean="0">
                <a:cs typeface="B Nazanin" panose="00000400000000000000" pitchFamily="2" charset="-78"/>
              </a:rPr>
              <a:t>با صدای </a:t>
            </a:r>
            <a:r>
              <a:rPr lang="fa-IR" i="1" dirty="0">
                <a:cs typeface="B Nazanin" panose="00000400000000000000" pitchFamily="2" charset="-78"/>
              </a:rPr>
              <a:t>بلند حرف </a:t>
            </a:r>
            <a:r>
              <a:rPr lang="fa-IR" i="1" dirty="0" smtClean="0">
                <a:cs typeface="B Nazanin" panose="00000400000000000000" pitchFamily="2" charset="-78"/>
              </a:rPr>
              <a:t>زدن</a:t>
            </a:r>
          </a:p>
          <a:p>
            <a:pPr marL="0" indent="0">
              <a:buNone/>
            </a:pPr>
            <a:r>
              <a:rPr lang="fa-IR" i="1" dirty="0">
                <a:cs typeface="B Nazanin" panose="00000400000000000000" pitchFamily="2" charset="-78"/>
              </a:rPr>
              <a:t>                     بر چسب زدن به دیگری و قضاوت کردن او </a:t>
            </a:r>
            <a:r>
              <a:rPr lang="fa-IR" i="1" dirty="0" smtClean="0">
                <a:cs typeface="B Nazanin" panose="00000400000000000000" pitchFamily="2" charset="-78"/>
              </a:rPr>
              <a:t>(مانند کینه </a:t>
            </a:r>
            <a:r>
              <a:rPr lang="fa-IR" i="1" dirty="0">
                <a:cs typeface="B Nazanin" panose="00000400000000000000" pitchFamily="2" charset="-78"/>
              </a:rPr>
              <a:t>توز هستی... </a:t>
            </a:r>
            <a:r>
              <a:rPr lang="fa-IR" i="1" dirty="0" smtClean="0">
                <a:cs typeface="B Nazanin" panose="00000400000000000000" pitchFamily="2" charset="-78"/>
              </a:rPr>
              <a:t>ناسازگار هستی </a:t>
            </a:r>
            <a:r>
              <a:rPr lang="fa-IR" i="1" dirty="0">
                <a:cs typeface="B Nazanin" panose="00000400000000000000" pitchFamily="2" charset="-78"/>
              </a:rPr>
              <a:t>و</a:t>
            </a:r>
            <a:r>
              <a:rPr lang="fa-IR" i="1" dirty="0" smtClean="0">
                <a:cs typeface="B Nazanin" panose="00000400000000000000" pitchFamily="2" charset="-78"/>
              </a:rPr>
              <a:t>...)</a:t>
            </a:r>
            <a:endParaRPr lang="en-US" i="1" dirty="0">
              <a:cs typeface="B Nazanin" panose="00000400000000000000" pitchFamily="2" charset="-78"/>
            </a:endParaRPr>
          </a:p>
        </p:txBody>
      </p:sp>
      <p:sp>
        <p:nvSpPr>
          <p:cNvPr id="11" name="Left Arrow 10"/>
          <p:cNvSpPr/>
          <p:nvPr/>
        </p:nvSpPr>
        <p:spPr>
          <a:xfrm>
            <a:off x="7553460" y="2499307"/>
            <a:ext cx="811369" cy="511935"/>
          </a:xfrm>
          <a:prstGeom prst="leftArrow">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a-IR" sz="1350" dirty="0">
                <a:solidFill>
                  <a:prstClr val="white"/>
                </a:solidFill>
              </a:rPr>
              <a:t>                                   </a:t>
            </a:r>
            <a:endParaRPr lang="en-US" sz="1350" dirty="0">
              <a:solidFill>
                <a:prstClr val="white"/>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852" y="3997683"/>
            <a:ext cx="2143125" cy="12001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5299116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827" y="1474597"/>
            <a:ext cx="8892480" cy="2677656"/>
          </a:xfrm>
          <a:prstGeom prst="rect">
            <a:avLst/>
          </a:prstGeom>
          <a:noFill/>
        </p:spPr>
        <p:txBody>
          <a:bodyPr wrap="square" rtlCol="1">
            <a:spAutoFit/>
          </a:bodyPr>
          <a:lstStyle/>
          <a:p>
            <a:r>
              <a:rPr lang="fa-IR" sz="2400" dirty="0" smtClean="0">
                <a:cs typeface="B Nazanin" pitchFamily="2" charset="-78"/>
              </a:rPr>
              <a:t>براساس آمارهای منتشر شده حداقل 23درصد از شهروندان ایرانی از نوعی اختلال روان پزشکی رنج می برند و نیازمند دریافت خدمات سلامت روان هستند.اگر به این مساله توجه کنیم که میزان مراجعه ایرانیان به روانشناس و روان پزشک بالینی است، موضوع اختلال روانی می تواند به موضوعی پیچیده و مزمن تبدیل شود. چون این عدم مراجعه ریشه در پایین بودن سطح سواد سلامت روان دارد.</a:t>
            </a:r>
          </a:p>
          <a:p>
            <a:r>
              <a:rPr lang="fa-IR" sz="2400" dirty="0" smtClean="0">
                <a:cs typeface="B Nazanin" pitchFamily="2" charset="-78"/>
              </a:rPr>
              <a:t>خودمراقبتی در سلامت روان منجر </a:t>
            </a:r>
            <a:r>
              <a:rPr lang="fa-IR" sz="2400" dirty="0" smtClean="0">
                <a:solidFill>
                  <a:srgbClr val="FF0000"/>
                </a:solidFill>
                <a:cs typeface="B Nazanin" pitchFamily="2" charset="-78"/>
              </a:rPr>
              <a:t>به افزایش سواد سلامت روان می شود، بدین معنی که خودآگاهی و باورهای افراد درمورد اختلالات روان پزشکی افزایش می یابد.</a:t>
            </a:r>
            <a:endParaRPr lang="fa-IR" sz="2400" dirty="0">
              <a:solidFill>
                <a:srgbClr val="FF0000"/>
              </a:solidFill>
              <a:cs typeface="B Nazanin" pitchFamily="2" charset="-78"/>
            </a:endParaRPr>
          </a:p>
        </p:txBody>
      </p:sp>
      <p:sp>
        <p:nvSpPr>
          <p:cNvPr id="5" name="TextBox 4"/>
          <p:cNvSpPr txBox="1"/>
          <p:nvPr/>
        </p:nvSpPr>
        <p:spPr>
          <a:xfrm>
            <a:off x="999858" y="476672"/>
            <a:ext cx="7095212" cy="646331"/>
          </a:xfrm>
          <a:prstGeom prst="rect">
            <a:avLst/>
          </a:prstGeom>
        </p:spPr>
        <p:style>
          <a:lnRef idx="3">
            <a:schemeClr val="lt1"/>
          </a:lnRef>
          <a:fillRef idx="1">
            <a:schemeClr val="accent6"/>
          </a:fillRef>
          <a:effectRef idx="1">
            <a:schemeClr val="accent6"/>
          </a:effectRef>
          <a:fontRef idx="minor">
            <a:schemeClr val="lt1"/>
          </a:fontRef>
        </p:style>
        <p:txBody>
          <a:bodyPr wrap="none" rtlCol="1">
            <a:spAutoFit/>
          </a:bodyPr>
          <a:lstStyle/>
          <a:p>
            <a:pPr algn="ctr"/>
            <a:r>
              <a:rPr lang="fa-IR" sz="3600" dirty="0" smtClean="0">
                <a:cs typeface="B Nazanin" pitchFamily="2" charset="-78"/>
              </a:rPr>
              <a:t>گزارشات و شواهدات به وجودآمده از خود مراقبتی</a:t>
            </a:r>
            <a:endParaRPr lang="fa-IR" sz="3600" dirty="0">
              <a:cs typeface="B Nazanin" pitchFamily="2" charset="-78"/>
            </a:endParaRPr>
          </a:p>
        </p:txBody>
      </p:sp>
    </p:spTree>
    <p:extLst>
      <p:ext uri="{BB962C8B-B14F-4D97-AF65-F5344CB8AC3E}">
        <p14:creationId xmlns:p14="http://schemas.microsoft.com/office/powerpoint/2010/main" val="255828243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4392" y="857250"/>
            <a:ext cx="6781800" cy="1200150"/>
          </a:xfrm>
        </p:spPr>
        <p:txBody>
          <a:bodyPr>
            <a:normAutofit fontScale="90000"/>
          </a:bodyPr>
          <a:lstStyle/>
          <a:p>
            <a:pPr algn="r" rtl="1"/>
            <a:r>
              <a:rPr lang="fa-IR" b="1" i="1" dirty="0">
                <a:solidFill>
                  <a:schemeClr val="accent1">
                    <a:lumMod val="40000"/>
                    <a:lumOff val="60000"/>
                  </a:schemeClr>
                </a:solidFill>
                <a:cs typeface="B Nazanin" panose="00000400000000000000" pitchFamily="2" charset="-78"/>
              </a:rPr>
              <a:t>چه عواملی مذاکره را تسهیل می کنند؟</a:t>
            </a:r>
            <a:endParaRPr lang="en-US" b="1" i="1" dirty="0">
              <a:solidFill>
                <a:schemeClr val="accent1">
                  <a:lumMod val="40000"/>
                  <a:lumOff val="60000"/>
                </a:schemeClr>
              </a:solidFill>
              <a:cs typeface="B Nazanin" panose="00000400000000000000" pitchFamily="2" charset="-78"/>
            </a:endParaRPr>
          </a:p>
        </p:txBody>
      </p:sp>
      <p:sp>
        <p:nvSpPr>
          <p:cNvPr id="3" name="Content Placeholder 2"/>
          <p:cNvSpPr>
            <a:spLocks noGrp="1"/>
          </p:cNvSpPr>
          <p:nvPr>
            <p:ph idx="1"/>
          </p:nvPr>
        </p:nvSpPr>
        <p:spPr>
          <a:xfrm>
            <a:off x="636431" y="2173310"/>
            <a:ext cx="7543800" cy="2914650"/>
          </a:xfrm>
        </p:spPr>
        <p:txBody>
          <a:bodyPr/>
          <a:lstStyle/>
          <a:p>
            <a:pPr algn="r" rtl="1"/>
            <a:r>
              <a:rPr lang="fa-IR" sz="2100" dirty="0">
                <a:effectLst>
                  <a:outerShdw blurRad="38100" dist="38100" dir="2700000" algn="tl">
                    <a:srgbClr val="000000">
                      <a:alpha val="43137"/>
                    </a:srgbClr>
                  </a:outerShdw>
                </a:effectLst>
                <a:cs typeface="B Nazanin" panose="00000400000000000000" pitchFamily="2" charset="-78"/>
              </a:rPr>
              <a:t>تایید احساسات دیگری</a:t>
            </a:r>
          </a:p>
          <a:p>
            <a:pPr algn="r" rtl="1"/>
            <a:r>
              <a:rPr lang="fa-IR" sz="2100" dirty="0">
                <a:effectLst>
                  <a:outerShdw blurRad="38100" dist="38100" dir="2700000" algn="tl">
                    <a:srgbClr val="000000">
                      <a:alpha val="43137"/>
                    </a:srgbClr>
                  </a:outerShdw>
                </a:effectLst>
                <a:cs typeface="B Nazanin" panose="00000400000000000000" pitchFamily="2" charset="-78"/>
              </a:rPr>
              <a:t>خلاصه کردن صحبت های وی</a:t>
            </a:r>
          </a:p>
          <a:p>
            <a:pPr algn="r" rtl="1"/>
            <a:r>
              <a:rPr lang="fa-IR" sz="2100" dirty="0">
                <a:effectLst>
                  <a:outerShdw blurRad="38100" dist="38100" dir="2700000" algn="tl">
                    <a:srgbClr val="000000">
                      <a:alpha val="43137"/>
                    </a:srgbClr>
                  </a:outerShdw>
                </a:effectLst>
                <a:cs typeface="B Nazanin" panose="00000400000000000000" pitchFamily="2" charset="-78"/>
              </a:rPr>
              <a:t>همدلی و توجه به دیدگاه و احساس دیگری</a:t>
            </a:r>
          </a:p>
          <a:p>
            <a:pPr algn="r" rtl="1"/>
            <a:r>
              <a:rPr lang="fa-IR" sz="2100" dirty="0">
                <a:effectLst>
                  <a:outerShdw blurRad="38100" dist="38100" dir="2700000" algn="tl">
                    <a:srgbClr val="000000">
                      <a:alpha val="43137"/>
                    </a:srgbClr>
                  </a:outerShdw>
                </a:effectLst>
                <a:cs typeface="B Nazanin" panose="00000400000000000000" pitchFamily="2" charset="-78"/>
              </a:rPr>
              <a:t>تمرکز بر روی مشکل نه بر روی فرد</a:t>
            </a:r>
          </a:p>
          <a:p>
            <a:pPr algn="r" rtl="1"/>
            <a:r>
              <a:rPr lang="fa-IR" sz="2100" dirty="0">
                <a:effectLst>
                  <a:outerShdw blurRad="38100" dist="38100" dir="2700000" algn="tl">
                    <a:srgbClr val="000000">
                      <a:alpha val="43137"/>
                    </a:srgbClr>
                  </a:outerShdw>
                </a:effectLst>
                <a:cs typeface="B Nazanin" panose="00000400000000000000" pitchFamily="2" charset="-78"/>
              </a:rPr>
              <a:t>ابراز احساسات</a:t>
            </a:r>
          </a:p>
          <a:p>
            <a:pPr algn="r" rtl="1"/>
            <a:r>
              <a:rPr lang="fa-IR" sz="2100" dirty="0">
                <a:effectLst>
                  <a:outerShdw blurRad="38100" dist="38100" dir="2700000" algn="tl">
                    <a:srgbClr val="000000">
                      <a:alpha val="43137"/>
                    </a:srgbClr>
                  </a:outerShdw>
                </a:effectLst>
                <a:cs typeface="B Nazanin" panose="00000400000000000000" pitchFamily="2" charset="-78"/>
              </a:rPr>
              <a:t>نیازهای خود و اجازه دادن به دیگری برای ابراز احساسات</a:t>
            </a:r>
          </a:p>
          <a:p>
            <a:pPr algn="r" rtl="1"/>
            <a:endParaRPr lang="en-US" dirty="0">
              <a:cs typeface="B Nazanin" panose="00000400000000000000" pitchFamily="2" charset="-78"/>
            </a:endParaRPr>
          </a:p>
        </p:txBody>
      </p:sp>
    </p:spTree>
    <p:extLst>
      <p:ext uri="{BB962C8B-B14F-4D97-AF65-F5344CB8AC3E}">
        <p14:creationId xmlns:p14="http://schemas.microsoft.com/office/powerpoint/2010/main" val="33045034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6778" y="1514072"/>
            <a:ext cx="6781800" cy="591623"/>
          </a:xfrm>
          <a:ln>
            <a:solidFill>
              <a:schemeClr val="accent4">
                <a:lumMod val="60000"/>
                <a:lumOff val="40000"/>
              </a:schemeClr>
            </a:solidFill>
          </a:ln>
        </p:spPr>
        <p:txBody>
          <a:bodyPr>
            <a:normAutofit fontScale="90000"/>
          </a:bodyPr>
          <a:lstStyle/>
          <a:p>
            <a:pPr algn="ctr" rtl="1"/>
            <a:r>
              <a:rPr lang="fa-IR" dirty="0" smtClean="0">
                <a:cs typeface="B Nazanin" panose="00000400000000000000" pitchFamily="2" charset="-78"/>
              </a:rPr>
              <a:t> </a:t>
            </a:r>
            <a:r>
              <a:rPr lang="fa-IR" b="1" i="1" dirty="0" smtClean="0">
                <a:solidFill>
                  <a:schemeClr val="accent4">
                    <a:lumMod val="60000"/>
                    <a:lumOff val="40000"/>
                  </a:schemeClr>
                </a:solidFill>
                <a:cs typeface="B Nazanin" panose="00000400000000000000" pitchFamily="2" charset="-78"/>
              </a:rPr>
              <a:t>مهارت </a:t>
            </a:r>
            <a:r>
              <a:rPr lang="fa-IR" b="1" i="1" dirty="0">
                <a:solidFill>
                  <a:schemeClr val="accent4">
                    <a:lumMod val="60000"/>
                    <a:lumOff val="40000"/>
                  </a:schemeClr>
                </a:solidFill>
                <a:cs typeface="B Nazanin" panose="00000400000000000000" pitchFamily="2" charset="-78"/>
              </a:rPr>
              <a:t>تاب آوری</a:t>
            </a:r>
            <a:endParaRPr lang="en-US" b="1" i="1" dirty="0">
              <a:solidFill>
                <a:schemeClr val="accent4">
                  <a:lumMod val="60000"/>
                  <a:lumOff val="40000"/>
                </a:schemeClr>
              </a:solidFill>
              <a:cs typeface="B Nazanin" panose="00000400000000000000" pitchFamily="2" charset="-78"/>
            </a:endParaRPr>
          </a:p>
        </p:txBody>
      </p:sp>
      <p:sp>
        <p:nvSpPr>
          <p:cNvPr id="3" name="Content Placeholder 2"/>
          <p:cNvSpPr>
            <a:spLocks noGrp="1"/>
          </p:cNvSpPr>
          <p:nvPr>
            <p:ph idx="1"/>
          </p:nvPr>
        </p:nvSpPr>
        <p:spPr>
          <a:xfrm>
            <a:off x="790977" y="2134673"/>
            <a:ext cx="7543800" cy="2914650"/>
          </a:xfrm>
        </p:spPr>
        <p:txBody>
          <a:bodyPr>
            <a:normAutofit lnSpcReduction="10000"/>
          </a:bodyPr>
          <a:lstStyle/>
          <a:p>
            <a:pPr marL="0" indent="0">
              <a:buNone/>
            </a:pPr>
            <a:r>
              <a:rPr lang="fa-IR" dirty="0" smtClean="0">
                <a:solidFill>
                  <a:schemeClr val="accent4">
                    <a:lumMod val="60000"/>
                    <a:lumOff val="40000"/>
                  </a:schemeClr>
                </a:solidFill>
                <a:cs typeface="B Nazanin" panose="00000400000000000000" pitchFamily="2" charset="-78"/>
              </a:rPr>
              <a:t>تاب آوری  </a:t>
            </a:r>
            <a:r>
              <a:rPr lang="fa-IR" dirty="0" smtClean="0">
                <a:cs typeface="B Nazanin" panose="00000400000000000000" pitchFamily="2" charset="-78"/>
              </a:rPr>
              <a:t>یعنی اینکه افراد </a:t>
            </a:r>
            <a:r>
              <a:rPr lang="fa-IR" dirty="0">
                <a:cs typeface="B Nazanin" panose="00000400000000000000" pitchFamily="2" charset="-78"/>
              </a:rPr>
              <a:t>در برخورد </a:t>
            </a:r>
            <a:r>
              <a:rPr lang="fa-IR" dirty="0" smtClean="0">
                <a:cs typeface="B Nazanin" panose="00000400000000000000" pitchFamily="2" charset="-78"/>
              </a:rPr>
              <a:t>با </a:t>
            </a:r>
            <a:r>
              <a:rPr lang="fa-IR" b="1" dirty="0" smtClean="0">
                <a:solidFill>
                  <a:schemeClr val="accent4">
                    <a:lumMod val="75000"/>
                  </a:schemeClr>
                </a:solidFill>
                <a:cs typeface="B Nazanin" panose="00000400000000000000" pitchFamily="2" charset="-78"/>
              </a:rPr>
              <a:t>فشارهای </a:t>
            </a:r>
            <a:r>
              <a:rPr lang="fa-IR" b="1" dirty="0">
                <a:solidFill>
                  <a:schemeClr val="accent4">
                    <a:lumMod val="75000"/>
                  </a:schemeClr>
                </a:solidFill>
                <a:cs typeface="B Nazanin" panose="00000400000000000000" pitchFamily="2" charset="-78"/>
              </a:rPr>
              <a:t>روانی </a:t>
            </a:r>
            <a:r>
              <a:rPr lang="fa-IR" dirty="0" smtClean="0">
                <a:cs typeface="B Nazanin" panose="00000400000000000000" pitchFamily="2" charset="-78"/>
              </a:rPr>
              <a:t>بتوانندآن </a:t>
            </a:r>
            <a:r>
              <a:rPr lang="fa-IR" dirty="0">
                <a:cs typeface="B Nazanin" panose="00000400000000000000" pitchFamily="2" charset="-78"/>
              </a:rPr>
              <a:t>شرایط را به </a:t>
            </a:r>
            <a:r>
              <a:rPr lang="fa-IR" dirty="0" smtClean="0">
                <a:cs typeface="B Nazanin" panose="00000400000000000000" pitchFamily="2" charset="-78"/>
              </a:rPr>
              <a:t>خوبی </a:t>
            </a:r>
            <a:r>
              <a:rPr lang="fa-IR" u="sng" dirty="0" smtClean="0">
                <a:cs typeface="B Nazanin" panose="00000400000000000000" pitchFamily="2" charset="-78"/>
              </a:rPr>
              <a:t>کنترل </a:t>
            </a:r>
            <a:r>
              <a:rPr lang="fa-IR" u="sng" dirty="0">
                <a:cs typeface="B Nazanin" panose="00000400000000000000" pitchFamily="2" charset="-78"/>
              </a:rPr>
              <a:t>و مدیریت </a:t>
            </a:r>
            <a:r>
              <a:rPr lang="fa-IR" dirty="0">
                <a:cs typeface="B Nazanin" panose="00000400000000000000" pitchFamily="2" charset="-78"/>
              </a:rPr>
              <a:t>کنند </a:t>
            </a:r>
            <a:r>
              <a:rPr lang="fa-IR" u="sng" dirty="0" smtClean="0">
                <a:cs typeface="B Nazanin" panose="00000400000000000000" pitchFamily="2" charset="-78"/>
              </a:rPr>
              <a:t>وکمترین</a:t>
            </a:r>
            <a:r>
              <a:rPr lang="fa-IR" dirty="0" smtClean="0">
                <a:cs typeface="B Nazanin" panose="00000400000000000000" pitchFamily="2" charset="-78"/>
              </a:rPr>
              <a:t> </a:t>
            </a:r>
            <a:r>
              <a:rPr lang="fa-IR" dirty="0">
                <a:cs typeface="B Nazanin" panose="00000400000000000000" pitchFamily="2" charset="-78"/>
              </a:rPr>
              <a:t>آسیب و تنش </a:t>
            </a:r>
            <a:r>
              <a:rPr lang="fa-IR" dirty="0" smtClean="0">
                <a:cs typeface="B Nazanin" panose="00000400000000000000" pitchFamily="2" charset="-78"/>
              </a:rPr>
              <a:t>را تجربه </a:t>
            </a:r>
            <a:r>
              <a:rPr lang="fa-IR" dirty="0">
                <a:cs typeface="B Nazanin" panose="00000400000000000000" pitchFamily="2" charset="-78"/>
              </a:rPr>
              <a:t>کنند</a:t>
            </a:r>
            <a:r>
              <a:rPr lang="fa-IR" dirty="0" smtClean="0">
                <a:cs typeface="B Nazanin" panose="00000400000000000000" pitchFamily="2" charset="-78"/>
              </a:rPr>
              <a:t>.</a:t>
            </a:r>
          </a:p>
          <a:p>
            <a:pPr marL="0" indent="0">
              <a:buNone/>
            </a:pPr>
            <a:endParaRPr lang="fa-IR" dirty="0">
              <a:cs typeface="B Nazanin" panose="00000400000000000000" pitchFamily="2" charset="-78"/>
            </a:endParaRPr>
          </a:p>
          <a:p>
            <a:pPr marL="0" indent="0">
              <a:buNone/>
            </a:pPr>
            <a:r>
              <a:rPr lang="fa-IR" dirty="0">
                <a:solidFill>
                  <a:schemeClr val="accent4">
                    <a:lumMod val="60000"/>
                    <a:lumOff val="40000"/>
                  </a:schemeClr>
                </a:solidFill>
                <a:effectLst>
                  <a:outerShdw blurRad="38100" dist="38100" dir="2700000" algn="tl">
                    <a:srgbClr val="000000">
                      <a:alpha val="43137"/>
                    </a:srgbClr>
                  </a:outerShdw>
                </a:effectLst>
                <a:cs typeface="B Nazanin" panose="00000400000000000000" pitchFamily="2" charset="-78"/>
              </a:rPr>
              <a:t>افراد تاب آور </a:t>
            </a:r>
            <a:r>
              <a:rPr lang="fa-IR" dirty="0">
                <a:cs typeface="B Nazanin" panose="00000400000000000000" pitchFamily="2" charset="-78"/>
              </a:rPr>
              <a:t>چه ویژگی هایی دارند</a:t>
            </a:r>
            <a:r>
              <a:rPr lang="fa-IR" dirty="0" smtClean="0">
                <a:cs typeface="B Nazanin" panose="00000400000000000000" pitchFamily="2" charset="-78"/>
              </a:rPr>
              <a:t>؟</a:t>
            </a:r>
          </a:p>
          <a:p>
            <a:pPr marL="0" indent="0">
              <a:buNone/>
            </a:pPr>
            <a:r>
              <a:rPr lang="fa-IR" b="1" dirty="0" smtClean="0">
                <a:solidFill>
                  <a:schemeClr val="accent4">
                    <a:lumMod val="60000"/>
                    <a:lumOff val="40000"/>
                  </a:schemeClr>
                </a:solidFill>
                <a:cs typeface="B Nazanin" panose="00000400000000000000" pitchFamily="2" charset="-78"/>
              </a:rPr>
              <a:t>۱- </a:t>
            </a:r>
            <a:r>
              <a:rPr lang="fa-IR" dirty="0">
                <a:cs typeface="B Nazanin" panose="00000400000000000000" pitchFamily="2" charset="-78"/>
              </a:rPr>
              <a:t>احساس </a:t>
            </a:r>
            <a:r>
              <a:rPr lang="fa-IR" dirty="0" smtClean="0">
                <a:cs typeface="B Nazanin" panose="00000400000000000000" pitchFamily="2" charset="-78"/>
              </a:rPr>
              <a:t>ارزشمندی</a:t>
            </a:r>
          </a:p>
          <a:p>
            <a:pPr marL="0" indent="0">
              <a:buNone/>
            </a:pPr>
            <a:r>
              <a:rPr lang="fa-IR" b="1" dirty="0" smtClean="0">
                <a:solidFill>
                  <a:schemeClr val="accent4">
                    <a:lumMod val="60000"/>
                    <a:lumOff val="40000"/>
                  </a:schemeClr>
                </a:solidFill>
                <a:cs typeface="B Nazanin" panose="00000400000000000000" pitchFamily="2" charset="-78"/>
              </a:rPr>
              <a:t>2-</a:t>
            </a:r>
            <a:r>
              <a:rPr lang="fa-IR" dirty="0" smtClean="0">
                <a:cs typeface="B Nazanin" panose="00000400000000000000" pitchFamily="2" charset="-78"/>
              </a:rPr>
              <a:t> </a:t>
            </a:r>
            <a:r>
              <a:rPr lang="fa-IR" dirty="0">
                <a:cs typeface="B Nazanin" panose="00000400000000000000" pitchFamily="2" charset="-78"/>
              </a:rPr>
              <a:t>مهارت حل </a:t>
            </a:r>
            <a:r>
              <a:rPr lang="fa-IR" dirty="0" smtClean="0">
                <a:cs typeface="B Nazanin" panose="00000400000000000000" pitchFamily="2" charset="-78"/>
              </a:rPr>
              <a:t>مسئله</a:t>
            </a:r>
          </a:p>
          <a:p>
            <a:pPr marL="0" indent="0">
              <a:buNone/>
            </a:pPr>
            <a:r>
              <a:rPr lang="fa-IR" b="1" dirty="0" smtClean="0">
                <a:solidFill>
                  <a:schemeClr val="accent4">
                    <a:lumMod val="60000"/>
                    <a:lumOff val="40000"/>
                  </a:schemeClr>
                </a:solidFill>
                <a:cs typeface="B Nazanin" panose="00000400000000000000" pitchFamily="2" charset="-78"/>
              </a:rPr>
              <a:t>3- </a:t>
            </a:r>
            <a:r>
              <a:rPr lang="fa-IR" dirty="0">
                <a:cs typeface="B Nazanin" panose="00000400000000000000" pitchFamily="2" charset="-78"/>
              </a:rPr>
              <a:t>مهارت های </a:t>
            </a:r>
            <a:r>
              <a:rPr lang="fa-IR" dirty="0" smtClean="0">
                <a:cs typeface="B Nazanin" panose="00000400000000000000" pitchFamily="2" charset="-78"/>
              </a:rPr>
              <a:t>اجتماعی</a:t>
            </a:r>
          </a:p>
          <a:p>
            <a:pPr marL="0" indent="0">
              <a:buNone/>
            </a:pPr>
            <a:r>
              <a:rPr lang="fa-IR" b="1" dirty="0" smtClean="0">
                <a:solidFill>
                  <a:schemeClr val="accent4">
                    <a:lumMod val="60000"/>
                    <a:lumOff val="40000"/>
                  </a:schemeClr>
                </a:solidFill>
                <a:cs typeface="B Nazanin" panose="00000400000000000000" pitchFamily="2" charset="-78"/>
              </a:rPr>
              <a:t>4-</a:t>
            </a:r>
            <a:r>
              <a:rPr lang="fa-IR" dirty="0" smtClean="0">
                <a:cs typeface="B Nazanin" panose="00000400000000000000" pitchFamily="2" charset="-78"/>
              </a:rPr>
              <a:t> خوش بینی</a:t>
            </a:r>
          </a:p>
          <a:p>
            <a:pPr marL="0" indent="0">
              <a:buNone/>
            </a:pPr>
            <a:r>
              <a:rPr lang="fa-IR" b="1" dirty="0" smtClean="0">
                <a:solidFill>
                  <a:schemeClr val="accent4">
                    <a:lumMod val="60000"/>
                    <a:lumOff val="40000"/>
                  </a:schemeClr>
                </a:solidFill>
                <a:cs typeface="B Nazanin" panose="00000400000000000000" pitchFamily="2" charset="-78"/>
              </a:rPr>
              <a:t>5-</a:t>
            </a:r>
            <a:r>
              <a:rPr lang="fa-IR" dirty="0" smtClean="0">
                <a:cs typeface="B Nazanin" panose="00000400000000000000" pitchFamily="2" charset="-78"/>
              </a:rPr>
              <a:t> همدلی</a:t>
            </a:r>
            <a:endParaRPr lang="en-US" dirty="0">
              <a:cs typeface="B Nazanin" panose="00000400000000000000" pitchFamily="2" charset="-78"/>
            </a:endParaRPr>
          </a:p>
        </p:txBody>
      </p:sp>
      <p:sp>
        <p:nvSpPr>
          <p:cNvPr id="4" name="Oval Callout 3"/>
          <p:cNvSpPr/>
          <p:nvPr/>
        </p:nvSpPr>
        <p:spPr>
          <a:xfrm>
            <a:off x="5959698" y="1233958"/>
            <a:ext cx="714778" cy="396025"/>
          </a:xfrm>
          <a:prstGeom prst="wedgeEllipseCallou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350">
              <a:solidFill>
                <a:prstClr val="white"/>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0549" y="2716336"/>
            <a:ext cx="3214688" cy="27003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4794476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5685" y="1073374"/>
            <a:ext cx="8113690" cy="778770"/>
          </a:xfrm>
        </p:spPr>
        <p:txBody>
          <a:bodyPr>
            <a:normAutofit fontScale="90000"/>
          </a:bodyPr>
          <a:lstStyle/>
          <a:p>
            <a:pPr algn="r" rtl="1"/>
            <a:r>
              <a:rPr lang="fa-IR" dirty="0">
                <a:solidFill>
                  <a:srgbClr val="FF9966"/>
                </a:solidFill>
                <a:effectLst>
                  <a:outerShdw blurRad="38100" dist="38100" dir="2700000" algn="tl">
                    <a:srgbClr val="000000">
                      <a:alpha val="43137"/>
                    </a:srgbClr>
                  </a:outerShdw>
                </a:effectLst>
                <a:cs typeface="B Nazanin" panose="00000400000000000000" pitchFamily="2" charset="-78"/>
              </a:rPr>
              <a:t>افراد تاب آور </a:t>
            </a:r>
            <a:r>
              <a:rPr lang="fa-IR" dirty="0" smtClean="0">
                <a:solidFill>
                  <a:srgbClr val="FF9966"/>
                </a:solidFill>
                <a:effectLst>
                  <a:outerShdw blurRad="38100" dist="38100" dir="2700000" algn="tl">
                    <a:srgbClr val="000000">
                      <a:alpha val="43137"/>
                    </a:srgbClr>
                  </a:outerShdw>
                </a:effectLst>
                <a:cs typeface="B Nazanin" panose="00000400000000000000" pitchFamily="2" charset="-78"/>
              </a:rPr>
              <a:t>کمتربیمار </a:t>
            </a:r>
            <a:r>
              <a:rPr lang="fa-IR" dirty="0">
                <a:solidFill>
                  <a:srgbClr val="FF9966"/>
                </a:solidFill>
                <a:effectLst>
                  <a:outerShdw blurRad="38100" dist="38100" dir="2700000" algn="tl">
                    <a:srgbClr val="000000">
                      <a:alpha val="43137"/>
                    </a:srgbClr>
                  </a:outerShdw>
                </a:effectLst>
                <a:cs typeface="B Nazanin" panose="00000400000000000000" pitchFamily="2" charset="-78"/>
              </a:rPr>
              <a:t>شده و طول </a:t>
            </a:r>
            <a:r>
              <a:rPr lang="fa-IR" dirty="0" smtClean="0">
                <a:solidFill>
                  <a:srgbClr val="FF9966"/>
                </a:solidFill>
                <a:effectLst>
                  <a:outerShdw blurRad="38100" dist="38100" dir="2700000" algn="tl">
                    <a:srgbClr val="000000">
                      <a:alpha val="43137"/>
                    </a:srgbClr>
                  </a:outerShdw>
                </a:effectLst>
                <a:cs typeface="B Nazanin" panose="00000400000000000000" pitchFamily="2" charset="-78"/>
              </a:rPr>
              <a:t>عمربیشتری </a:t>
            </a:r>
            <a:r>
              <a:rPr lang="fa-IR" dirty="0">
                <a:solidFill>
                  <a:srgbClr val="FF9966"/>
                </a:solidFill>
                <a:effectLst>
                  <a:outerShdw blurRad="38100" dist="38100" dir="2700000" algn="tl">
                    <a:srgbClr val="000000">
                      <a:alpha val="43137"/>
                    </a:srgbClr>
                  </a:outerShdw>
                </a:effectLst>
                <a:cs typeface="B Nazanin" panose="00000400000000000000" pitchFamily="2" charset="-78"/>
              </a:rPr>
              <a:t>دارند.</a:t>
            </a:r>
            <a:endParaRPr lang="en-US" dirty="0">
              <a:solidFill>
                <a:srgbClr val="FF9966"/>
              </a:solidFill>
              <a:effectLst>
                <a:outerShdw blurRad="38100" dist="38100" dir="2700000" algn="tl">
                  <a:srgbClr val="000000">
                    <a:alpha val="43137"/>
                  </a:srgbClr>
                </a:outerShdw>
              </a:effectLst>
              <a:cs typeface="B Nazanin" panose="00000400000000000000" pitchFamily="2" charset="-78"/>
            </a:endParaRPr>
          </a:p>
        </p:txBody>
      </p:sp>
      <p:sp>
        <p:nvSpPr>
          <p:cNvPr id="3" name="Content Placeholder 2"/>
          <p:cNvSpPr>
            <a:spLocks noGrp="1"/>
          </p:cNvSpPr>
          <p:nvPr>
            <p:ph idx="1"/>
          </p:nvPr>
        </p:nvSpPr>
        <p:spPr>
          <a:xfrm>
            <a:off x="676946" y="2834995"/>
            <a:ext cx="7886700" cy="3263504"/>
          </a:xfrm>
        </p:spPr>
        <p:txBody>
          <a:bodyPr>
            <a:normAutofit/>
          </a:bodyPr>
          <a:lstStyle/>
          <a:p>
            <a:pPr marL="0" indent="0">
              <a:buNone/>
            </a:pPr>
            <a:r>
              <a:rPr lang="fa-IR" dirty="0">
                <a:cs typeface="B Nazanin" panose="00000400000000000000" pitchFamily="2" charset="-78"/>
              </a:rPr>
              <a:t>افراد تاب آور دارای منبع </a:t>
            </a:r>
            <a:r>
              <a:rPr lang="fa-IR" b="1" dirty="0">
                <a:solidFill>
                  <a:srgbClr val="FF9966"/>
                </a:solidFill>
                <a:cs typeface="B Nazanin" panose="00000400000000000000" pitchFamily="2" charset="-78"/>
              </a:rPr>
              <a:t>کنترل درونی </a:t>
            </a:r>
            <a:r>
              <a:rPr lang="fa-IR" dirty="0">
                <a:cs typeface="B Nazanin" panose="00000400000000000000" pitchFamily="2" charset="-78"/>
              </a:rPr>
              <a:t>هستند. </a:t>
            </a:r>
            <a:r>
              <a:rPr lang="fa-IR" dirty="0" smtClean="0">
                <a:cs typeface="B Nazanin" panose="00000400000000000000" pitchFamily="2" charset="-78"/>
              </a:rPr>
              <a:t>آنها</a:t>
            </a:r>
            <a:r>
              <a:rPr lang="fa-IR" dirty="0">
                <a:cs typeface="B Nazanin" panose="00000400000000000000" pitchFamily="2" charset="-78"/>
              </a:rPr>
              <a:t>، خود را </a:t>
            </a:r>
            <a:r>
              <a:rPr lang="fa-IR" b="1" dirty="0">
                <a:solidFill>
                  <a:srgbClr val="FF9966"/>
                </a:solidFill>
                <a:cs typeface="B Nazanin" panose="00000400000000000000" pitchFamily="2" charset="-78"/>
              </a:rPr>
              <a:t>مسئول</a:t>
            </a:r>
            <a:r>
              <a:rPr lang="fa-IR" dirty="0">
                <a:cs typeface="B Nazanin" panose="00000400000000000000" pitchFamily="2" charset="-78"/>
              </a:rPr>
              <a:t> شرایط خویش می دانند و </a:t>
            </a:r>
            <a:r>
              <a:rPr lang="fa-IR" dirty="0" smtClean="0">
                <a:cs typeface="B Nazanin" panose="00000400000000000000" pitchFamily="2" charset="-78"/>
              </a:rPr>
              <a:t>برای هر </a:t>
            </a:r>
            <a:r>
              <a:rPr lang="fa-IR" dirty="0">
                <a:cs typeface="B Nazanin" panose="00000400000000000000" pitchFamily="2" charset="-78"/>
              </a:rPr>
              <a:t>مسئله، شکست و مسئله، </a:t>
            </a:r>
            <a:r>
              <a:rPr lang="fa-IR" b="1" dirty="0">
                <a:solidFill>
                  <a:srgbClr val="FF9966"/>
                </a:solidFill>
                <a:cs typeface="B Nazanin" panose="00000400000000000000" pitchFamily="2" charset="-78"/>
              </a:rPr>
              <a:t>منابع بیرونی </a:t>
            </a:r>
            <a:r>
              <a:rPr lang="fa-IR" dirty="0">
                <a:cs typeface="B Nazanin" panose="00000400000000000000" pitchFamily="2" charset="-78"/>
              </a:rPr>
              <a:t>را </a:t>
            </a:r>
            <a:r>
              <a:rPr lang="fa-IR" u="sng" dirty="0" smtClean="0">
                <a:cs typeface="B Nazanin" panose="00000400000000000000" pitchFamily="2" charset="-78"/>
              </a:rPr>
              <a:t>سرزنش نمی کنند</a:t>
            </a:r>
            <a:r>
              <a:rPr lang="fa-IR" dirty="0" smtClean="0">
                <a:cs typeface="B Nazanin" panose="00000400000000000000" pitchFamily="2" charset="-78"/>
              </a:rPr>
              <a:t>.</a:t>
            </a:r>
          </a:p>
          <a:p>
            <a:pPr marL="0" indent="0">
              <a:buNone/>
            </a:pPr>
            <a:endParaRPr lang="fa-IR" dirty="0">
              <a:cs typeface="B Nazanin" panose="00000400000000000000" pitchFamily="2" charset="-78"/>
            </a:endParaRPr>
          </a:p>
          <a:p>
            <a:pPr marL="0" indent="0">
              <a:buNone/>
            </a:pPr>
            <a:r>
              <a:rPr lang="fa-IR" dirty="0">
                <a:cs typeface="B Nazanin" panose="00000400000000000000" pitchFamily="2" charset="-78"/>
              </a:rPr>
              <a:t>افراد تاب آور از </a:t>
            </a:r>
            <a:r>
              <a:rPr lang="fa-IR" b="1" dirty="0">
                <a:solidFill>
                  <a:srgbClr val="7030A0"/>
                </a:solidFill>
                <a:cs typeface="B Nazanin" panose="00000400000000000000" pitchFamily="2" charset="-78"/>
              </a:rPr>
              <a:t>مهارت های حل مسئله </a:t>
            </a:r>
            <a:r>
              <a:rPr lang="fa-IR" dirty="0">
                <a:cs typeface="B Nazanin" panose="00000400000000000000" pitchFamily="2" charset="-78"/>
              </a:rPr>
              <a:t>برخوردارند. آن ها قادر هستند از </a:t>
            </a:r>
            <a:r>
              <a:rPr lang="fa-IR" dirty="0" smtClean="0">
                <a:cs typeface="B Nazanin" panose="00000400000000000000" pitchFamily="2" charset="-78"/>
              </a:rPr>
              <a:t>مهارت حل </a:t>
            </a:r>
            <a:r>
              <a:rPr lang="fa-IR" dirty="0">
                <a:cs typeface="B Nazanin" panose="00000400000000000000" pitchFamily="2" charset="-78"/>
              </a:rPr>
              <a:t>مسئله در </a:t>
            </a:r>
            <a:endParaRPr lang="fa-IR" dirty="0" smtClean="0">
              <a:cs typeface="B Nazanin" panose="00000400000000000000" pitchFamily="2" charset="-78"/>
            </a:endParaRPr>
          </a:p>
          <a:p>
            <a:pPr marL="0" indent="0">
              <a:buNone/>
            </a:pPr>
            <a:r>
              <a:rPr lang="fa-IR" dirty="0" smtClean="0">
                <a:cs typeface="B Nazanin" panose="00000400000000000000" pitchFamily="2" charset="-78"/>
              </a:rPr>
              <a:t>برخورد </a:t>
            </a:r>
            <a:r>
              <a:rPr lang="fa-IR" dirty="0">
                <a:cs typeface="B Nazanin" panose="00000400000000000000" pitchFamily="2" charset="-78"/>
              </a:rPr>
              <a:t>با مسائل خود به </a:t>
            </a:r>
            <a:r>
              <a:rPr lang="fa-IR" b="1" dirty="0">
                <a:solidFill>
                  <a:srgbClr val="7030A0"/>
                </a:solidFill>
                <a:cs typeface="B Nazanin" panose="00000400000000000000" pitchFamily="2" charset="-78"/>
              </a:rPr>
              <a:t>نحو احسن </a:t>
            </a:r>
            <a:r>
              <a:rPr lang="fa-IR" dirty="0">
                <a:cs typeface="B Nazanin" panose="00000400000000000000" pitchFamily="2" charset="-78"/>
              </a:rPr>
              <a:t>استفاده کنند</a:t>
            </a:r>
            <a:r>
              <a:rPr lang="fa-IR" dirty="0" smtClean="0">
                <a:cs typeface="B Nazanin" panose="00000400000000000000" pitchFamily="2" charset="-78"/>
              </a:rPr>
              <a:t>.</a:t>
            </a:r>
          </a:p>
          <a:p>
            <a:pPr marL="0" indent="0">
              <a:buNone/>
            </a:pPr>
            <a:endParaRPr lang="fa-IR" dirty="0" smtClean="0">
              <a:cs typeface="B Nazanin" panose="00000400000000000000" pitchFamily="2" charset="-78"/>
            </a:endParaRPr>
          </a:p>
          <a:p>
            <a:pPr marL="0" indent="0">
              <a:buNone/>
            </a:pPr>
            <a:r>
              <a:rPr lang="fa-IR" b="1" dirty="0" smtClean="0">
                <a:solidFill>
                  <a:srgbClr val="EEF319"/>
                </a:solidFill>
                <a:cs typeface="B Nazanin" panose="00000400000000000000" pitchFamily="2" charset="-78"/>
              </a:rPr>
              <a:t>تاب </a:t>
            </a:r>
            <a:r>
              <a:rPr lang="fa-IR" b="1" dirty="0">
                <a:solidFill>
                  <a:srgbClr val="EEF319"/>
                </a:solidFill>
                <a:cs typeface="B Nazanin" panose="00000400000000000000" pitchFamily="2" charset="-78"/>
              </a:rPr>
              <a:t>آوری روانی چیست؟ </a:t>
            </a:r>
            <a:r>
              <a:rPr lang="fa-IR" dirty="0">
                <a:cs typeface="B Nazanin" panose="00000400000000000000" pitchFamily="2" charset="-78"/>
              </a:rPr>
              <a:t>با</a:t>
            </a:r>
            <a:r>
              <a:rPr lang="fa-IR" dirty="0">
                <a:solidFill>
                  <a:srgbClr val="7030A0"/>
                </a:solidFill>
                <a:cs typeface="B Nazanin" panose="00000400000000000000" pitchFamily="2" charset="-78"/>
              </a:rPr>
              <a:t> </a:t>
            </a:r>
            <a:r>
              <a:rPr lang="fa-IR" dirty="0" smtClean="0">
                <a:solidFill>
                  <a:srgbClr val="7030A0"/>
                </a:solidFill>
                <a:cs typeface="B Nazanin" panose="00000400000000000000" pitchFamily="2" charset="-78"/>
              </a:rPr>
              <a:t>یادگیری تغییر </a:t>
            </a:r>
            <a:r>
              <a:rPr lang="fa-IR" dirty="0">
                <a:solidFill>
                  <a:srgbClr val="7030A0"/>
                </a:solidFill>
                <a:cs typeface="B Nazanin" panose="00000400000000000000" pitchFamily="2" charset="-78"/>
              </a:rPr>
              <a:t>سبک های تفکر و روش برخورد با موقعیت </a:t>
            </a:r>
            <a:r>
              <a:rPr lang="fa-IR" dirty="0" smtClean="0">
                <a:solidFill>
                  <a:srgbClr val="7030A0"/>
                </a:solidFill>
                <a:cs typeface="B Nazanin" panose="00000400000000000000" pitchFamily="2" charset="-78"/>
              </a:rPr>
              <a:t>های دشوار </a:t>
            </a:r>
            <a:r>
              <a:rPr lang="fa-IR" dirty="0">
                <a:cs typeface="B Nazanin" panose="00000400000000000000" pitchFamily="2" charset="-78"/>
              </a:rPr>
              <a:t>و</a:t>
            </a:r>
            <a:r>
              <a:rPr lang="fa-IR" dirty="0">
                <a:solidFill>
                  <a:srgbClr val="7030A0"/>
                </a:solidFill>
                <a:cs typeface="B Nazanin" panose="00000400000000000000" pitchFamily="2" charset="-78"/>
              </a:rPr>
              <a:t> تقویت بعضی مهارت ها </a:t>
            </a:r>
            <a:r>
              <a:rPr lang="fa-IR" dirty="0">
                <a:cs typeface="B Nazanin" panose="00000400000000000000" pitchFamily="2" charset="-78"/>
              </a:rPr>
              <a:t>می توان از </a:t>
            </a:r>
            <a:r>
              <a:rPr lang="fa-IR" dirty="0" smtClean="0">
                <a:cs typeface="B Nazanin" panose="00000400000000000000" pitchFamily="2" charset="-78"/>
              </a:rPr>
              <a:t>خود،فردی </a:t>
            </a:r>
            <a:r>
              <a:rPr lang="fa-IR" b="1" dirty="0">
                <a:cs typeface="B Nazanin" panose="00000400000000000000" pitchFamily="2" charset="-78"/>
              </a:rPr>
              <a:t>مقاوم</a:t>
            </a:r>
            <a:r>
              <a:rPr lang="fa-IR" dirty="0">
                <a:cs typeface="B Nazanin" panose="00000400000000000000" pitchFamily="2" charset="-78"/>
              </a:rPr>
              <a:t> ساخت، فردی که شرایط دشوار زندگی اش </a:t>
            </a:r>
            <a:r>
              <a:rPr lang="fa-IR" dirty="0" smtClean="0">
                <a:cs typeface="B Nazanin" panose="00000400000000000000" pitchFamily="2" charset="-78"/>
              </a:rPr>
              <a:t>را </a:t>
            </a:r>
            <a:r>
              <a:rPr lang="fa-IR" u="sng" dirty="0" smtClean="0">
                <a:cs typeface="B Nazanin" panose="00000400000000000000" pitchFamily="2" charset="-78"/>
              </a:rPr>
              <a:t>مدیریت</a:t>
            </a:r>
            <a:r>
              <a:rPr lang="fa-IR" dirty="0" smtClean="0">
                <a:cs typeface="B Nazanin" panose="00000400000000000000" pitchFamily="2" charset="-78"/>
              </a:rPr>
              <a:t> </a:t>
            </a:r>
            <a:r>
              <a:rPr lang="fa-IR" dirty="0">
                <a:cs typeface="B Nazanin" panose="00000400000000000000" pitchFamily="2" charset="-78"/>
              </a:rPr>
              <a:t>کرده و به عبارتی در مقابل آن ها </a:t>
            </a:r>
            <a:r>
              <a:rPr lang="fa-IR" b="1" dirty="0">
                <a:solidFill>
                  <a:srgbClr val="EEF319"/>
                </a:solidFill>
                <a:cs typeface="B Nazanin" panose="00000400000000000000" pitchFamily="2" charset="-78"/>
              </a:rPr>
              <a:t>تاب می آورد</a:t>
            </a:r>
            <a:r>
              <a:rPr lang="fa-IR" dirty="0">
                <a:cs typeface="B Nazanin" panose="00000400000000000000" pitchFamily="2" charset="-78"/>
              </a:rPr>
              <a:t>. این اصطاح در مورد افرادی </a:t>
            </a:r>
            <a:r>
              <a:rPr lang="fa-IR" dirty="0" smtClean="0">
                <a:cs typeface="B Nazanin" panose="00000400000000000000" pitchFamily="2" charset="-78"/>
              </a:rPr>
              <a:t>به کار </a:t>
            </a:r>
            <a:r>
              <a:rPr lang="fa-IR" dirty="0">
                <a:cs typeface="B Nazanin" panose="00000400000000000000" pitchFamily="2" charset="-78"/>
              </a:rPr>
              <a:t>برده می شود که در برابر فشار روانی </a:t>
            </a:r>
            <a:r>
              <a:rPr lang="fa-IR" u="sng" dirty="0">
                <a:cs typeface="B Nazanin" panose="00000400000000000000" pitchFamily="2" charset="-78"/>
              </a:rPr>
              <a:t>مقاوم تر </a:t>
            </a:r>
            <a:r>
              <a:rPr lang="fa-IR" dirty="0">
                <a:cs typeface="B Nazanin" panose="00000400000000000000" pitchFamily="2" charset="-78"/>
              </a:rPr>
              <a:t>هستند و نسبت به افراد </a:t>
            </a:r>
            <a:r>
              <a:rPr lang="fa-IR" dirty="0" smtClean="0">
                <a:cs typeface="B Nazanin" panose="00000400000000000000" pitchFamily="2" charset="-78"/>
              </a:rPr>
              <a:t>دیگر،</a:t>
            </a:r>
            <a:r>
              <a:rPr lang="fa-IR" u="sng" dirty="0" smtClean="0">
                <a:cs typeface="B Nazanin" panose="00000400000000000000" pitchFamily="2" charset="-78"/>
              </a:rPr>
              <a:t>کمتر </a:t>
            </a:r>
            <a:r>
              <a:rPr lang="fa-IR" u="sng" dirty="0">
                <a:cs typeface="B Nazanin" panose="00000400000000000000" pitchFamily="2" charset="-78"/>
              </a:rPr>
              <a:t>مستعد بیماری </a:t>
            </a:r>
            <a:r>
              <a:rPr lang="fa-IR" dirty="0" smtClean="0">
                <a:cs typeface="B Nazanin" panose="00000400000000000000" pitchFamily="2" charset="-78"/>
              </a:rPr>
              <a:t>هستند</a:t>
            </a:r>
          </a:p>
          <a:p>
            <a:pPr marL="0" indent="0">
              <a:buNone/>
            </a:pPr>
            <a:endParaRPr lang="fa-IR" dirty="0" smtClean="0">
              <a:cs typeface="B Nazanin" panose="00000400000000000000" pitchFamily="2" charset="-78"/>
            </a:endParaRPr>
          </a:p>
          <a:p>
            <a:pPr marL="0" indent="0">
              <a:buNone/>
            </a:pPr>
            <a:endParaRPr lang="fa-IR" dirty="0" smtClean="0">
              <a:cs typeface="B Nazanin" panose="00000400000000000000" pitchFamily="2" charset="-78"/>
            </a:endParaRPr>
          </a:p>
          <a:p>
            <a:pPr marL="0" indent="0">
              <a:buNone/>
            </a:pPr>
            <a:endParaRPr lang="fa-IR" dirty="0" smtClean="0">
              <a:cs typeface="B Nazanin" panose="00000400000000000000" pitchFamily="2" charset="-78"/>
            </a:endParaRPr>
          </a:p>
          <a:p>
            <a:pPr marL="0" indent="0">
              <a:buNone/>
            </a:pPr>
            <a:endParaRPr lang="en-US" dirty="0">
              <a:cs typeface="B Nazanin" panose="00000400000000000000" pitchFamily="2" charset="-78"/>
            </a:endParaRPr>
          </a:p>
        </p:txBody>
      </p:sp>
    </p:spTree>
    <p:extLst>
      <p:ext uri="{BB962C8B-B14F-4D97-AF65-F5344CB8AC3E}">
        <p14:creationId xmlns:p14="http://schemas.microsoft.com/office/powerpoint/2010/main" val="16203339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839" y="1118047"/>
            <a:ext cx="7860406" cy="804125"/>
          </a:xfrm>
        </p:spPr>
        <p:txBody>
          <a:bodyPr>
            <a:normAutofit fontScale="90000"/>
          </a:bodyPr>
          <a:lstStyle/>
          <a:p>
            <a:pPr algn="r" rtl="1"/>
            <a:r>
              <a:rPr lang="fa-IR" b="1" dirty="0">
                <a:solidFill>
                  <a:srgbClr val="C00000"/>
                </a:solidFill>
                <a:cs typeface="B Nazanin" panose="00000400000000000000" pitchFamily="2" charset="-78"/>
              </a:rPr>
              <a:t>چه عواملی به بالا بردن تاب آوری کمک می کند؟</a:t>
            </a:r>
            <a:endParaRPr lang="en-US" b="1" dirty="0">
              <a:solidFill>
                <a:srgbClr val="C00000"/>
              </a:solidFill>
              <a:cs typeface="B Nazanin" panose="00000400000000000000" pitchFamily="2" charset="-78"/>
            </a:endParaRPr>
          </a:p>
        </p:txBody>
      </p:sp>
      <p:sp>
        <p:nvSpPr>
          <p:cNvPr id="3" name="Content Placeholder 2"/>
          <p:cNvSpPr>
            <a:spLocks noGrp="1"/>
          </p:cNvSpPr>
          <p:nvPr>
            <p:ph idx="1"/>
          </p:nvPr>
        </p:nvSpPr>
        <p:spPr>
          <a:xfrm>
            <a:off x="568816" y="2202287"/>
            <a:ext cx="7728398" cy="2914650"/>
          </a:xfrm>
        </p:spPr>
        <p:txBody>
          <a:bodyPr/>
          <a:lstStyle/>
          <a:p>
            <a:pPr algn="r" rtl="1"/>
            <a:r>
              <a:rPr lang="fa-IR" dirty="0">
                <a:solidFill>
                  <a:srgbClr val="FF0066"/>
                </a:solidFill>
                <a:cs typeface="B Nazanin" panose="00000400000000000000" pitchFamily="2" charset="-78"/>
              </a:rPr>
              <a:t>داشتن عزت نفس </a:t>
            </a:r>
            <a:r>
              <a:rPr lang="fa-IR" dirty="0" smtClean="0">
                <a:solidFill>
                  <a:srgbClr val="FF0066"/>
                </a:solidFill>
                <a:cs typeface="B Nazanin" panose="00000400000000000000" pitchFamily="2" charset="-78"/>
              </a:rPr>
              <a:t>بالا</a:t>
            </a:r>
          </a:p>
          <a:p>
            <a:pPr algn="r" rtl="1"/>
            <a:r>
              <a:rPr lang="fa-IR" dirty="0">
                <a:solidFill>
                  <a:srgbClr val="EEF319"/>
                </a:solidFill>
                <a:cs typeface="B Nazanin" panose="00000400000000000000" pitchFamily="2" charset="-78"/>
              </a:rPr>
              <a:t>در زندگی خود معنا و هدف داشته باشید</a:t>
            </a:r>
            <a:r>
              <a:rPr lang="fa-IR" dirty="0" smtClean="0">
                <a:solidFill>
                  <a:srgbClr val="EEF319"/>
                </a:solidFill>
                <a:cs typeface="B Nazanin" panose="00000400000000000000" pitchFamily="2" charset="-78"/>
              </a:rPr>
              <a:t>.</a:t>
            </a:r>
          </a:p>
          <a:p>
            <a:pPr algn="r" rtl="1"/>
            <a:r>
              <a:rPr lang="fa-IR" dirty="0">
                <a:solidFill>
                  <a:srgbClr val="FF0066"/>
                </a:solidFill>
                <a:cs typeface="B Nazanin" panose="00000400000000000000" pitchFamily="2" charset="-78"/>
              </a:rPr>
              <a:t>ارتباطات خود را توسعه دهید</a:t>
            </a:r>
            <a:r>
              <a:rPr lang="fa-IR" dirty="0" smtClean="0">
                <a:solidFill>
                  <a:srgbClr val="FF0066"/>
                </a:solidFill>
                <a:cs typeface="B Nazanin" panose="00000400000000000000" pitchFamily="2" charset="-78"/>
              </a:rPr>
              <a:t>.</a:t>
            </a:r>
          </a:p>
          <a:p>
            <a:pPr algn="r" rtl="1"/>
            <a:r>
              <a:rPr lang="fa-IR" dirty="0">
                <a:solidFill>
                  <a:srgbClr val="92D050"/>
                </a:solidFill>
                <a:cs typeface="B Nazanin" panose="00000400000000000000" pitchFamily="2" charset="-78"/>
              </a:rPr>
              <a:t>نسبت به تغییرات انعطاف پذیر </a:t>
            </a:r>
            <a:r>
              <a:rPr lang="fa-IR" dirty="0" smtClean="0">
                <a:solidFill>
                  <a:srgbClr val="92D050"/>
                </a:solidFill>
                <a:cs typeface="B Nazanin" panose="00000400000000000000" pitchFamily="2" charset="-78"/>
              </a:rPr>
              <a:t>باشید</a:t>
            </a:r>
          </a:p>
          <a:p>
            <a:pPr algn="r" rtl="1"/>
            <a:r>
              <a:rPr lang="fa-IR" dirty="0">
                <a:solidFill>
                  <a:srgbClr val="00B050"/>
                </a:solidFill>
                <a:cs typeface="B Nazanin" panose="00000400000000000000" pitchFamily="2" charset="-78"/>
              </a:rPr>
              <a:t>خوشبین باشید</a:t>
            </a:r>
            <a:r>
              <a:rPr lang="fa-IR" dirty="0" smtClean="0">
                <a:solidFill>
                  <a:srgbClr val="00B050"/>
                </a:solidFill>
                <a:cs typeface="B Nazanin" panose="00000400000000000000" pitchFamily="2" charset="-78"/>
              </a:rPr>
              <a:t>.</a:t>
            </a:r>
          </a:p>
          <a:p>
            <a:pPr algn="r" rtl="1"/>
            <a:r>
              <a:rPr lang="fa-IR" dirty="0">
                <a:solidFill>
                  <a:schemeClr val="accent6">
                    <a:lumMod val="60000"/>
                    <a:lumOff val="40000"/>
                  </a:schemeClr>
                </a:solidFill>
                <a:cs typeface="B Nazanin" panose="00000400000000000000" pitchFamily="2" charset="-78"/>
              </a:rPr>
              <a:t>معنویت را در خود تقویت </a:t>
            </a:r>
            <a:r>
              <a:rPr lang="fa-IR" dirty="0" smtClean="0">
                <a:solidFill>
                  <a:schemeClr val="accent6">
                    <a:lumMod val="60000"/>
                    <a:lumOff val="40000"/>
                  </a:schemeClr>
                </a:solidFill>
                <a:cs typeface="B Nazanin" panose="00000400000000000000" pitchFamily="2" charset="-78"/>
              </a:rPr>
              <a:t>کنید.</a:t>
            </a:r>
            <a:endParaRPr lang="en-US" dirty="0">
              <a:solidFill>
                <a:schemeClr val="accent6">
                  <a:lumMod val="60000"/>
                  <a:lumOff val="40000"/>
                </a:schemeClr>
              </a:solidFill>
              <a:cs typeface="B Nazanin" panose="00000400000000000000" pitchFamily="2" charset="-78"/>
            </a:endParaRPr>
          </a:p>
        </p:txBody>
      </p:sp>
    </p:spTree>
    <p:extLst>
      <p:ext uri="{BB962C8B-B14F-4D97-AF65-F5344CB8AC3E}">
        <p14:creationId xmlns:p14="http://schemas.microsoft.com/office/powerpoint/2010/main" val="30336579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0186" y="934523"/>
            <a:ext cx="6781800" cy="1200150"/>
          </a:xfrm>
        </p:spPr>
        <p:txBody>
          <a:bodyPr/>
          <a:lstStyle/>
          <a:p>
            <a:pPr algn="r" rtl="1"/>
            <a:r>
              <a:rPr lang="fa-IR" b="1" i="1" dirty="0">
                <a:solidFill>
                  <a:srgbClr val="CE64F8"/>
                </a:solidFill>
                <a:cs typeface="B Nazanin" panose="00000400000000000000" pitchFamily="2" charset="-78"/>
              </a:rPr>
              <a:t>خودمراقبتی </a:t>
            </a:r>
            <a:r>
              <a:rPr lang="fa-IR" b="1" i="1" dirty="0" smtClean="0">
                <a:solidFill>
                  <a:srgbClr val="CE64F8"/>
                </a:solidFill>
                <a:cs typeface="B Nazanin" panose="00000400000000000000" pitchFamily="2" charset="-78"/>
              </a:rPr>
              <a:t>درفضای </a:t>
            </a:r>
            <a:r>
              <a:rPr lang="fa-IR" b="1" i="1" dirty="0">
                <a:solidFill>
                  <a:srgbClr val="CE64F8"/>
                </a:solidFill>
                <a:cs typeface="B Nazanin" panose="00000400000000000000" pitchFamily="2" charset="-78"/>
              </a:rPr>
              <a:t>مجازی</a:t>
            </a:r>
            <a:endParaRPr lang="en-US" b="1" i="1" dirty="0">
              <a:solidFill>
                <a:srgbClr val="CE64F8"/>
              </a:solidFill>
              <a:cs typeface="B Nazanin" panose="00000400000000000000" pitchFamily="2" charset="-78"/>
            </a:endParaRPr>
          </a:p>
        </p:txBody>
      </p:sp>
      <p:sp>
        <p:nvSpPr>
          <p:cNvPr id="3" name="Content Placeholder 2"/>
          <p:cNvSpPr>
            <a:spLocks noGrp="1"/>
          </p:cNvSpPr>
          <p:nvPr>
            <p:ph idx="1"/>
          </p:nvPr>
        </p:nvSpPr>
        <p:spPr>
          <a:xfrm>
            <a:off x="733023" y="2279561"/>
            <a:ext cx="7543800" cy="2914650"/>
          </a:xfrm>
        </p:spPr>
        <p:txBody>
          <a:bodyPr>
            <a:normAutofit/>
          </a:bodyPr>
          <a:lstStyle/>
          <a:p>
            <a:pPr marL="0" indent="0">
              <a:buNone/>
            </a:pPr>
            <a:r>
              <a:rPr lang="fa-IR" dirty="0">
                <a:effectLst>
                  <a:outerShdw blurRad="38100" dist="38100" dir="2700000" algn="tl">
                    <a:srgbClr val="000000">
                      <a:alpha val="43137"/>
                    </a:srgbClr>
                  </a:outerShdw>
                </a:effectLst>
                <a:cs typeface="B Nazanin" panose="00000400000000000000" pitchFamily="2" charset="-78"/>
              </a:rPr>
              <a:t>فضای مجازی شامل موارد زیر است</a:t>
            </a:r>
            <a:r>
              <a:rPr lang="fa-IR" dirty="0" smtClean="0">
                <a:effectLst>
                  <a:outerShdw blurRad="38100" dist="38100" dir="2700000" algn="tl">
                    <a:srgbClr val="000000">
                      <a:alpha val="43137"/>
                    </a:srgbClr>
                  </a:outerShdw>
                </a:effectLst>
                <a:cs typeface="B Nazanin" panose="00000400000000000000" pitchFamily="2" charset="-78"/>
              </a:rPr>
              <a:t>:</a:t>
            </a:r>
          </a:p>
          <a:p>
            <a:pPr marL="0" indent="0">
              <a:buNone/>
            </a:pPr>
            <a:endParaRPr lang="fa-IR" dirty="0">
              <a:cs typeface="B Nazanin" panose="00000400000000000000" pitchFamily="2" charset="-78"/>
            </a:endParaRPr>
          </a:p>
          <a:p>
            <a:pPr marL="0" indent="0">
              <a:buNone/>
            </a:pPr>
            <a:r>
              <a:rPr lang="fa-IR" b="1" dirty="0" smtClean="0">
                <a:solidFill>
                  <a:srgbClr val="CE64F8"/>
                </a:solidFill>
                <a:cs typeface="B Nazanin" panose="00000400000000000000" pitchFamily="2" charset="-78"/>
              </a:rPr>
              <a:t>الف) </a:t>
            </a:r>
            <a:r>
              <a:rPr lang="fa-IR" dirty="0">
                <a:cs typeface="B Nazanin" panose="00000400000000000000" pitchFamily="2" charset="-78"/>
              </a:rPr>
              <a:t>زیر </a:t>
            </a:r>
            <a:r>
              <a:rPr lang="fa-IR" dirty="0" smtClean="0">
                <a:cs typeface="B Nazanin" panose="00000400000000000000" pitchFamily="2" charset="-78"/>
              </a:rPr>
              <a:t>ساخت های </a:t>
            </a:r>
            <a:r>
              <a:rPr lang="fa-IR" dirty="0">
                <a:cs typeface="B Nazanin" panose="00000400000000000000" pitchFamily="2" charset="-78"/>
              </a:rPr>
              <a:t>فیزیکی و ابزار ارتباط راه </a:t>
            </a:r>
            <a:r>
              <a:rPr lang="fa-IR" dirty="0" smtClean="0">
                <a:cs typeface="B Nazanin" panose="00000400000000000000" pitchFamily="2" charset="-78"/>
              </a:rPr>
              <a:t>دور</a:t>
            </a:r>
          </a:p>
          <a:p>
            <a:pPr marL="0" indent="0">
              <a:buNone/>
            </a:pPr>
            <a:r>
              <a:rPr lang="fa-IR" b="1" dirty="0" smtClean="0">
                <a:solidFill>
                  <a:srgbClr val="CE64F8"/>
                </a:solidFill>
                <a:cs typeface="B Nazanin" panose="00000400000000000000" pitchFamily="2" charset="-78"/>
              </a:rPr>
              <a:t>ب</a:t>
            </a:r>
            <a:r>
              <a:rPr lang="fa-IR" b="1" dirty="0">
                <a:solidFill>
                  <a:srgbClr val="CE64F8"/>
                </a:solidFill>
                <a:cs typeface="B Nazanin" panose="00000400000000000000" pitchFamily="2" charset="-78"/>
              </a:rPr>
              <a:t>)</a:t>
            </a:r>
            <a:r>
              <a:rPr lang="fa-IR" dirty="0" smtClean="0">
                <a:cs typeface="B Nazanin" panose="00000400000000000000" pitchFamily="2" charset="-78"/>
              </a:rPr>
              <a:t> شبکه های </a:t>
            </a:r>
            <a:r>
              <a:rPr lang="fa-IR" dirty="0">
                <a:cs typeface="B Nazanin" panose="00000400000000000000" pitchFamily="2" charset="-78"/>
              </a:rPr>
              <a:t>کامپیوتری و ارتباط آن ها </a:t>
            </a:r>
            <a:r>
              <a:rPr lang="fa-IR" dirty="0" smtClean="0">
                <a:cs typeface="B Nazanin" panose="00000400000000000000" pitchFamily="2" charset="-78"/>
              </a:rPr>
              <a:t>( اینترانت)</a:t>
            </a:r>
          </a:p>
          <a:p>
            <a:pPr marL="0" indent="0">
              <a:buNone/>
            </a:pPr>
            <a:r>
              <a:rPr lang="fa-IR" b="1" dirty="0" smtClean="0">
                <a:solidFill>
                  <a:srgbClr val="CE64F8"/>
                </a:solidFill>
                <a:cs typeface="B Nazanin" panose="00000400000000000000" pitchFamily="2" charset="-78"/>
              </a:rPr>
              <a:t>ج)</a:t>
            </a:r>
            <a:r>
              <a:rPr lang="fa-IR" dirty="0" smtClean="0">
                <a:cs typeface="B Nazanin" panose="00000400000000000000" pitchFamily="2" charset="-78"/>
              </a:rPr>
              <a:t> اینترنت</a:t>
            </a:r>
          </a:p>
          <a:p>
            <a:pPr marL="0" indent="0">
              <a:buNone/>
            </a:pPr>
            <a:endParaRPr lang="fa-IR" dirty="0">
              <a:cs typeface="B Nazanin" panose="00000400000000000000" pitchFamily="2" charset="-78"/>
            </a:endParaRPr>
          </a:p>
          <a:p>
            <a:pPr marL="0" indent="0">
              <a:buNone/>
            </a:pPr>
            <a:r>
              <a:rPr lang="fa-IR" dirty="0">
                <a:cs typeface="B Nazanin" panose="00000400000000000000" pitchFamily="2" charset="-78"/>
              </a:rPr>
              <a:t>در دسترس بودن </a:t>
            </a:r>
            <a:r>
              <a:rPr lang="fa-IR" dirty="0" smtClean="0">
                <a:cs typeface="B Nazanin" panose="00000400000000000000" pitchFamily="2" charset="-78"/>
              </a:rPr>
              <a:t>اینترنت </a:t>
            </a:r>
            <a:r>
              <a:rPr lang="fa-IR" b="1" dirty="0" smtClean="0">
                <a:solidFill>
                  <a:srgbClr val="CE64F8"/>
                </a:solidFill>
                <a:cs typeface="B Nazanin" panose="00000400000000000000" pitchFamily="2" charset="-78"/>
              </a:rPr>
              <a:t>مزایای </a:t>
            </a:r>
            <a:r>
              <a:rPr lang="fa-IR" b="1" dirty="0">
                <a:solidFill>
                  <a:srgbClr val="CE64F8"/>
                </a:solidFill>
                <a:cs typeface="B Nazanin" panose="00000400000000000000" pitchFamily="2" charset="-78"/>
              </a:rPr>
              <a:t>زیادی </a:t>
            </a:r>
            <a:r>
              <a:rPr lang="fa-IR" dirty="0">
                <a:cs typeface="B Nazanin" panose="00000400000000000000" pitchFamily="2" charset="-78"/>
              </a:rPr>
              <a:t>دارد و </a:t>
            </a:r>
            <a:r>
              <a:rPr lang="fa-IR" dirty="0" smtClean="0">
                <a:cs typeface="B Nazanin" panose="00000400000000000000" pitchFamily="2" charset="-78"/>
              </a:rPr>
              <a:t>منجر به </a:t>
            </a:r>
            <a:r>
              <a:rPr lang="fa-IR" b="1" dirty="0" smtClean="0">
                <a:solidFill>
                  <a:srgbClr val="CE64F8"/>
                </a:solidFill>
                <a:cs typeface="B Nazanin" panose="00000400000000000000" pitchFamily="2" charset="-78"/>
              </a:rPr>
              <a:t>پیشرفتهای</a:t>
            </a:r>
            <a:r>
              <a:rPr lang="fa-IR" dirty="0" smtClean="0">
                <a:cs typeface="B Nazanin" panose="00000400000000000000" pitchFamily="2" charset="-78"/>
              </a:rPr>
              <a:t> زیادی میشود</a:t>
            </a:r>
            <a:r>
              <a:rPr lang="fa-IR" dirty="0">
                <a:cs typeface="B Nazanin" panose="00000400000000000000" pitchFamily="2" charset="-78"/>
              </a:rPr>
              <a:t>. علی رغم </a:t>
            </a:r>
            <a:r>
              <a:rPr lang="fa-IR" dirty="0" smtClean="0">
                <a:cs typeface="B Nazanin" panose="00000400000000000000" pitchFamily="2" charset="-78"/>
              </a:rPr>
              <a:t>تمام امکانات </a:t>
            </a:r>
            <a:r>
              <a:rPr lang="fa-IR" dirty="0">
                <a:cs typeface="B Nazanin" panose="00000400000000000000" pitchFamily="2" charset="-78"/>
              </a:rPr>
              <a:t>و مزایایی </a:t>
            </a:r>
            <a:r>
              <a:rPr lang="fa-IR" dirty="0" smtClean="0">
                <a:cs typeface="B Nazanin" panose="00000400000000000000" pitchFamily="2" charset="-78"/>
              </a:rPr>
              <a:t>که تکنولوژی </a:t>
            </a:r>
            <a:r>
              <a:rPr lang="fa-IR" dirty="0">
                <a:cs typeface="B Nazanin" panose="00000400000000000000" pitchFamily="2" charset="-78"/>
              </a:rPr>
              <a:t>جدید </a:t>
            </a:r>
            <a:r>
              <a:rPr lang="fa-IR" dirty="0" smtClean="0">
                <a:cs typeface="B Nazanin" panose="00000400000000000000" pitchFamily="2" charset="-78"/>
              </a:rPr>
              <a:t>ارتباطی فراهم </a:t>
            </a:r>
            <a:r>
              <a:rPr lang="fa-IR" dirty="0">
                <a:cs typeface="B Nazanin" panose="00000400000000000000" pitchFamily="2" charset="-78"/>
              </a:rPr>
              <a:t>کرده </a:t>
            </a:r>
            <a:r>
              <a:rPr lang="fa-IR" dirty="0" smtClean="0">
                <a:cs typeface="B Nazanin" panose="00000400000000000000" pitchFamily="2" charset="-78"/>
              </a:rPr>
              <a:t>است،استفاده </a:t>
            </a:r>
            <a:r>
              <a:rPr lang="fa-IR" dirty="0">
                <a:cs typeface="B Nazanin" panose="00000400000000000000" pitchFamily="2" charset="-78"/>
              </a:rPr>
              <a:t>ی</a:t>
            </a:r>
            <a:r>
              <a:rPr lang="fa-IR" u="sng" dirty="0">
                <a:cs typeface="B Nazanin" panose="00000400000000000000" pitchFamily="2" charset="-78"/>
              </a:rPr>
              <a:t> نادرست </a:t>
            </a:r>
            <a:r>
              <a:rPr lang="fa-IR" dirty="0">
                <a:cs typeface="B Nazanin" panose="00000400000000000000" pitchFamily="2" charset="-78"/>
              </a:rPr>
              <a:t>از </a:t>
            </a:r>
            <a:r>
              <a:rPr lang="fa-IR" dirty="0" smtClean="0">
                <a:cs typeface="B Nazanin" panose="00000400000000000000" pitchFamily="2" charset="-78"/>
              </a:rPr>
              <a:t>آن با</a:t>
            </a:r>
            <a:r>
              <a:rPr lang="fa-IR" b="1" dirty="0" smtClean="0">
                <a:solidFill>
                  <a:srgbClr val="CE64F8"/>
                </a:solidFill>
                <a:cs typeface="B Nazanin" panose="00000400000000000000" pitchFamily="2" charset="-78"/>
              </a:rPr>
              <a:t> </a:t>
            </a:r>
            <a:r>
              <a:rPr lang="fa-IR" b="1" dirty="0">
                <a:solidFill>
                  <a:srgbClr val="CE64F8"/>
                </a:solidFill>
                <a:cs typeface="B Nazanin" panose="00000400000000000000" pitchFamily="2" charset="-78"/>
              </a:rPr>
              <a:t>تبعاتی </a:t>
            </a:r>
            <a:r>
              <a:rPr lang="fa-IR" dirty="0">
                <a:cs typeface="B Nazanin" panose="00000400000000000000" pitchFamily="2" charset="-78"/>
              </a:rPr>
              <a:t>همراه </a:t>
            </a:r>
            <a:r>
              <a:rPr lang="fa-IR" dirty="0" smtClean="0">
                <a:cs typeface="B Nazanin" panose="00000400000000000000" pitchFamily="2" charset="-78"/>
              </a:rPr>
              <a:t>است.</a:t>
            </a:r>
            <a:endParaRPr lang="fa-IR" dirty="0">
              <a:cs typeface="B Nazanin" panose="00000400000000000000" pitchFamily="2" charset="-78"/>
            </a:endParaRPr>
          </a:p>
          <a:p>
            <a:pPr marL="0" indent="0">
              <a:buNone/>
            </a:pPr>
            <a:endParaRPr lang="en-US" dirty="0">
              <a:cs typeface="B Nazanin" panose="00000400000000000000" pitchFamily="2" charset="-78"/>
            </a:endParaRPr>
          </a:p>
        </p:txBody>
      </p:sp>
    </p:spTree>
    <p:extLst>
      <p:ext uri="{BB962C8B-B14F-4D97-AF65-F5344CB8AC3E}">
        <p14:creationId xmlns:p14="http://schemas.microsoft.com/office/powerpoint/2010/main" val="34440080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9164" y="1349866"/>
            <a:ext cx="6781800" cy="601283"/>
          </a:xfrm>
        </p:spPr>
        <p:txBody>
          <a:bodyPr>
            <a:normAutofit fontScale="90000"/>
          </a:bodyPr>
          <a:lstStyle/>
          <a:p>
            <a:pPr algn="r" rtl="1"/>
            <a:r>
              <a:rPr lang="fa-IR" b="1" dirty="0">
                <a:solidFill>
                  <a:srgbClr val="E2B126"/>
                </a:solidFill>
                <a:effectLst>
                  <a:outerShdw blurRad="38100" dist="38100" dir="2700000" algn="tl">
                    <a:srgbClr val="000000">
                      <a:alpha val="43137"/>
                    </a:srgbClr>
                  </a:outerShdw>
                </a:effectLst>
                <a:cs typeface="B Nazanin" panose="00000400000000000000" pitchFamily="2" charset="-78"/>
              </a:rPr>
              <a:t>اعتیاد به اینترنت</a:t>
            </a:r>
            <a:endParaRPr lang="en-US" b="1" dirty="0">
              <a:solidFill>
                <a:srgbClr val="E2B126"/>
              </a:solidFill>
              <a:effectLst>
                <a:outerShdw blurRad="38100" dist="38100" dir="2700000" algn="tl">
                  <a:srgbClr val="000000">
                    <a:alpha val="43137"/>
                  </a:srgbClr>
                </a:outerShdw>
              </a:effectLst>
              <a:cs typeface="B Nazanin" panose="00000400000000000000" pitchFamily="2" charset="-78"/>
            </a:endParaRPr>
          </a:p>
        </p:txBody>
      </p:sp>
      <p:sp>
        <p:nvSpPr>
          <p:cNvPr id="3" name="Content Placeholder 2"/>
          <p:cNvSpPr>
            <a:spLocks noGrp="1"/>
          </p:cNvSpPr>
          <p:nvPr>
            <p:ph idx="1"/>
          </p:nvPr>
        </p:nvSpPr>
        <p:spPr>
          <a:xfrm>
            <a:off x="675068" y="2173310"/>
            <a:ext cx="7543800" cy="3310675"/>
          </a:xfrm>
        </p:spPr>
        <p:txBody>
          <a:bodyPr>
            <a:normAutofit/>
          </a:bodyPr>
          <a:lstStyle/>
          <a:p>
            <a:pPr marL="0" indent="0">
              <a:buNone/>
            </a:pPr>
            <a:r>
              <a:rPr lang="fa-IR" dirty="0">
                <a:solidFill>
                  <a:srgbClr val="E2B126"/>
                </a:solidFill>
                <a:effectLst>
                  <a:outerShdw blurRad="38100" dist="38100" dir="2700000" algn="tl">
                    <a:srgbClr val="000000">
                      <a:alpha val="43137"/>
                    </a:srgbClr>
                  </a:outerShdw>
                </a:effectLst>
                <a:cs typeface="B Nazanin" panose="00000400000000000000" pitchFamily="2" charset="-78"/>
              </a:rPr>
              <a:t>استفاده زیاد از اینترنت و فضای مجازی است</a:t>
            </a:r>
            <a:r>
              <a:rPr lang="fa-IR" dirty="0" smtClean="0">
                <a:cs typeface="B Nazanin" panose="00000400000000000000" pitchFamily="2" charset="-78"/>
              </a:rPr>
              <a:t>.   </a:t>
            </a:r>
            <a:r>
              <a:rPr lang="fa-IR" dirty="0">
                <a:cs typeface="B Nazanin" panose="00000400000000000000" pitchFamily="2" charset="-78"/>
              </a:rPr>
              <a:t>اعتیاد به اینترنت می تواند منجر </a:t>
            </a:r>
            <a:r>
              <a:rPr lang="fa-IR" dirty="0" smtClean="0">
                <a:cs typeface="B Nazanin" panose="00000400000000000000" pitchFamily="2" charset="-78"/>
              </a:rPr>
              <a:t>به </a:t>
            </a:r>
            <a:r>
              <a:rPr lang="fa-IR" dirty="0" smtClean="0">
                <a:solidFill>
                  <a:srgbClr val="E2B126"/>
                </a:solidFill>
                <a:effectLst>
                  <a:outerShdw blurRad="38100" dist="38100" dir="2700000" algn="tl">
                    <a:srgbClr val="000000">
                      <a:alpha val="43137"/>
                    </a:srgbClr>
                  </a:outerShdw>
                </a:effectLst>
                <a:cs typeface="B Nazanin" panose="00000400000000000000" pitchFamily="2" charset="-78"/>
              </a:rPr>
              <a:t>افزایش </a:t>
            </a:r>
            <a:r>
              <a:rPr lang="fa-IR" dirty="0">
                <a:solidFill>
                  <a:srgbClr val="E2B126"/>
                </a:solidFill>
                <a:effectLst>
                  <a:outerShdw blurRad="38100" dist="38100" dir="2700000" algn="tl">
                    <a:srgbClr val="000000">
                      <a:alpha val="43137"/>
                    </a:srgbClr>
                  </a:outerShdw>
                </a:effectLst>
                <a:cs typeface="B Nazanin" panose="00000400000000000000" pitchFamily="2" charset="-78"/>
              </a:rPr>
              <a:t>انزوا، </a:t>
            </a:r>
            <a:endParaRPr lang="fa-IR" dirty="0" smtClean="0">
              <a:solidFill>
                <a:srgbClr val="E2B126"/>
              </a:solidFill>
              <a:effectLst>
                <a:outerShdw blurRad="38100" dist="38100" dir="2700000" algn="tl">
                  <a:srgbClr val="000000">
                    <a:alpha val="43137"/>
                  </a:srgbClr>
                </a:outerShdw>
              </a:effectLst>
              <a:cs typeface="B Nazanin" panose="00000400000000000000" pitchFamily="2" charset="-78"/>
            </a:endParaRPr>
          </a:p>
          <a:p>
            <a:pPr marL="0" indent="0">
              <a:buNone/>
            </a:pPr>
            <a:r>
              <a:rPr lang="fa-IR" dirty="0" smtClean="0">
                <a:solidFill>
                  <a:srgbClr val="E2B126"/>
                </a:solidFill>
                <a:effectLst>
                  <a:outerShdw blurRad="38100" dist="38100" dir="2700000" algn="tl">
                    <a:srgbClr val="000000">
                      <a:alpha val="43137"/>
                    </a:srgbClr>
                  </a:outerShdw>
                </a:effectLst>
                <a:cs typeface="B Nazanin" panose="00000400000000000000" pitchFamily="2" charset="-78"/>
              </a:rPr>
              <a:t>افسردگی</a:t>
            </a:r>
            <a:r>
              <a:rPr lang="fa-IR" dirty="0">
                <a:cs typeface="B Nazanin" panose="00000400000000000000" pitchFamily="2" charset="-78"/>
              </a:rPr>
              <a:t>، </a:t>
            </a:r>
            <a:r>
              <a:rPr lang="fa-IR" dirty="0">
                <a:solidFill>
                  <a:srgbClr val="E2B126"/>
                </a:solidFill>
                <a:effectLst>
                  <a:outerShdw blurRad="38100" dist="38100" dir="2700000" algn="tl">
                    <a:srgbClr val="000000">
                      <a:alpha val="43137"/>
                    </a:srgbClr>
                  </a:outerShdw>
                </a:effectLst>
                <a:cs typeface="B Nazanin" panose="00000400000000000000" pitchFamily="2" charset="-78"/>
              </a:rPr>
              <a:t>مشکلات </a:t>
            </a:r>
            <a:r>
              <a:rPr lang="fa-IR" dirty="0" smtClean="0">
                <a:solidFill>
                  <a:srgbClr val="E2B126"/>
                </a:solidFill>
                <a:effectLst>
                  <a:outerShdw blurRad="38100" dist="38100" dir="2700000" algn="tl">
                    <a:srgbClr val="000000">
                      <a:alpha val="43137"/>
                    </a:srgbClr>
                  </a:outerShdw>
                </a:effectLst>
                <a:cs typeface="B Nazanin" panose="00000400000000000000" pitchFamily="2" charset="-78"/>
              </a:rPr>
              <a:t>خانوادگی</a:t>
            </a:r>
            <a:r>
              <a:rPr lang="fa-IR" dirty="0">
                <a:cs typeface="B Nazanin" panose="00000400000000000000" pitchFamily="2" charset="-78"/>
              </a:rPr>
              <a:t>، </a:t>
            </a:r>
            <a:r>
              <a:rPr lang="fa-IR" dirty="0" smtClean="0">
                <a:solidFill>
                  <a:srgbClr val="E2B126"/>
                </a:solidFill>
                <a:effectLst>
                  <a:outerShdw blurRad="38100" dist="38100" dir="2700000" algn="tl">
                    <a:srgbClr val="000000">
                      <a:alpha val="43137"/>
                    </a:srgbClr>
                  </a:outerShdw>
                </a:effectLst>
                <a:cs typeface="B Nazanin" panose="00000400000000000000" pitchFamily="2" charset="-78"/>
              </a:rPr>
              <a:t>طلاق</a:t>
            </a:r>
            <a:r>
              <a:rPr lang="fa-IR" dirty="0">
                <a:cs typeface="B Nazanin" panose="00000400000000000000" pitchFamily="2" charset="-78"/>
              </a:rPr>
              <a:t>، </a:t>
            </a:r>
            <a:r>
              <a:rPr lang="fa-IR" dirty="0">
                <a:solidFill>
                  <a:srgbClr val="E2B126"/>
                </a:solidFill>
                <a:effectLst>
                  <a:outerShdw blurRad="38100" dist="38100" dir="2700000" algn="tl">
                    <a:srgbClr val="000000">
                      <a:alpha val="43137"/>
                    </a:srgbClr>
                  </a:outerShdw>
                </a:effectLst>
                <a:cs typeface="B Nazanin" panose="00000400000000000000" pitchFamily="2" charset="-78"/>
              </a:rPr>
              <a:t>افت تحصیلی، از دست دادن </a:t>
            </a:r>
            <a:r>
              <a:rPr lang="fa-IR" dirty="0" smtClean="0">
                <a:solidFill>
                  <a:srgbClr val="E2B126"/>
                </a:solidFill>
                <a:effectLst>
                  <a:outerShdw blurRad="38100" dist="38100" dir="2700000" algn="tl">
                    <a:srgbClr val="000000">
                      <a:alpha val="43137"/>
                    </a:srgbClr>
                  </a:outerShdw>
                </a:effectLst>
                <a:cs typeface="B Nazanin" panose="00000400000000000000" pitchFamily="2" charset="-78"/>
              </a:rPr>
              <a:t>شغل </a:t>
            </a:r>
            <a:r>
              <a:rPr lang="fa-IR" dirty="0" smtClean="0">
                <a:cs typeface="B Nazanin" panose="00000400000000000000" pitchFamily="2" charset="-78"/>
              </a:rPr>
              <a:t>شود.</a:t>
            </a:r>
          </a:p>
          <a:p>
            <a:pPr marL="0" indent="0">
              <a:buNone/>
            </a:pPr>
            <a:endParaRPr lang="fa-IR" dirty="0">
              <a:cs typeface="B Nazanin" panose="00000400000000000000" pitchFamily="2" charset="-78"/>
            </a:endParaRPr>
          </a:p>
          <a:p>
            <a:pPr marL="0" indent="0">
              <a:buNone/>
            </a:pPr>
            <a:r>
              <a:rPr lang="fa-IR" dirty="0" smtClean="0">
                <a:cs typeface="B Nazanin" panose="00000400000000000000" pitchFamily="2" charset="-78"/>
              </a:rPr>
              <a:t>         </a:t>
            </a:r>
            <a:r>
              <a:rPr lang="fa-IR" b="1" dirty="0" smtClean="0">
                <a:ln w="22225">
                  <a:solidFill>
                    <a:schemeClr val="accent2"/>
                  </a:solidFill>
                  <a:prstDash val="solid"/>
                </a:ln>
                <a:solidFill>
                  <a:schemeClr val="accent2">
                    <a:lumMod val="40000"/>
                    <a:lumOff val="60000"/>
                  </a:schemeClr>
                </a:solidFill>
                <a:cs typeface="B Nazanin" panose="00000400000000000000" pitchFamily="2" charset="-78"/>
              </a:rPr>
              <a:t>چگونه </a:t>
            </a:r>
            <a:r>
              <a:rPr lang="fa-IR" b="1" dirty="0">
                <a:ln w="22225">
                  <a:solidFill>
                    <a:schemeClr val="accent2"/>
                  </a:solidFill>
                  <a:prstDash val="solid"/>
                </a:ln>
                <a:solidFill>
                  <a:schemeClr val="accent2">
                    <a:lumMod val="40000"/>
                    <a:lumOff val="60000"/>
                  </a:schemeClr>
                </a:solidFill>
                <a:cs typeface="B Nazanin" panose="00000400000000000000" pitchFamily="2" charset="-78"/>
              </a:rPr>
              <a:t>از اعتیاد به اینترنت و کامپیوتر جلوگیری </a:t>
            </a:r>
            <a:r>
              <a:rPr lang="fa-IR" b="1" dirty="0" smtClean="0">
                <a:ln w="22225">
                  <a:solidFill>
                    <a:schemeClr val="accent2"/>
                  </a:solidFill>
                  <a:prstDash val="solid"/>
                </a:ln>
                <a:solidFill>
                  <a:schemeClr val="accent2">
                    <a:lumMod val="40000"/>
                    <a:lumOff val="60000"/>
                  </a:schemeClr>
                </a:solidFill>
                <a:cs typeface="B Nazanin" panose="00000400000000000000" pitchFamily="2" charset="-78"/>
              </a:rPr>
              <a:t>کنیم؟</a:t>
            </a:r>
          </a:p>
          <a:p>
            <a:pPr marL="0" indent="0">
              <a:buNone/>
            </a:pPr>
            <a:r>
              <a:rPr lang="fa-IR" dirty="0" smtClean="0">
                <a:cs typeface="B Nazanin" panose="00000400000000000000" pitchFamily="2" charset="-78"/>
              </a:rPr>
              <a:t>   *ثبت </a:t>
            </a:r>
            <a:r>
              <a:rPr lang="fa-IR" dirty="0">
                <a:cs typeface="B Nazanin" panose="00000400000000000000" pitchFamily="2" charset="-78"/>
              </a:rPr>
              <a:t>مدت زمان و تعداد دفعات استفاده از اینترنت و </a:t>
            </a:r>
            <a:r>
              <a:rPr lang="fa-IR" dirty="0" smtClean="0">
                <a:cs typeface="B Nazanin" panose="00000400000000000000" pitchFamily="2" charset="-78"/>
              </a:rPr>
              <a:t>کامپیوتر</a:t>
            </a:r>
          </a:p>
          <a:p>
            <a:pPr marL="0" indent="0">
              <a:buNone/>
            </a:pPr>
            <a:r>
              <a:rPr lang="fa-IR" dirty="0">
                <a:cs typeface="B Nazanin" panose="00000400000000000000" pitchFamily="2" charset="-78"/>
              </a:rPr>
              <a:t> </a:t>
            </a:r>
            <a:r>
              <a:rPr lang="fa-IR" dirty="0" smtClean="0">
                <a:cs typeface="B Nazanin" panose="00000400000000000000" pitchFamily="2" charset="-78"/>
              </a:rPr>
              <a:t>  *تعیین </a:t>
            </a:r>
            <a:r>
              <a:rPr lang="fa-IR" dirty="0">
                <a:cs typeface="B Nazanin" panose="00000400000000000000" pitchFamily="2" charset="-78"/>
              </a:rPr>
              <a:t>مدت زمان مشخص از پیش تعیین شده برای استفاده از اینترنت و </a:t>
            </a:r>
            <a:r>
              <a:rPr lang="fa-IR" dirty="0" smtClean="0">
                <a:cs typeface="B Nazanin" panose="00000400000000000000" pitchFamily="2" charset="-78"/>
              </a:rPr>
              <a:t>کامپیوتر</a:t>
            </a:r>
          </a:p>
          <a:p>
            <a:pPr marL="0" indent="0">
              <a:buNone/>
            </a:pPr>
            <a:r>
              <a:rPr lang="fa-IR" dirty="0" smtClean="0">
                <a:cs typeface="B Nazanin" panose="00000400000000000000" pitchFamily="2" charset="-78"/>
              </a:rPr>
              <a:t>   *درمان </a:t>
            </a:r>
            <a:r>
              <a:rPr lang="fa-IR" dirty="0">
                <a:cs typeface="B Nazanin" panose="00000400000000000000" pitchFamily="2" charset="-78"/>
              </a:rPr>
              <a:t>علت زمینه ای استفاده از اینترنت و </a:t>
            </a:r>
            <a:r>
              <a:rPr lang="fa-IR" dirty="0" smtClean="0">
                <a:cs typeface="B Nazanin" panose="00000400000000000000" pitchFamily="2" charset="-78"/>
              </a:rPr>
              <a:t>کامپیوتر</a:t>
            </a:r>
          </a:p>
          <a:p>
            <a:pPr marL="0" indent="0">
              <a:buNone/>
            </a:pPr>
            <a:r>
              <a:rPr lang="fa-IR" dirty="0" smtClean="0">
                <a:cs typeface="B Nazanin" panose="00000400000000000000" pitchFamily="2" charset="-78"/>
              </a:rPr>
              <a:t>   * داشتن </a:t>
            </a:r>
            <a:r>
              <a:rPr lang="fa-IR" dirty="0">
                <a:cs typeface="B Nazanin" panose="00000400000000000000" pitchFamily="2" charset="-78"/>
              </a:rPr>
              <a:t>گروه </a:t>
            </a:r>
            <a:r>
              <a:rPr lang="fa-IR" dirty="0" smtClean="0">
                <a:cs typeface="B Nazanin" panose="00000400000000000000" pitchFamily="2" charset="-78"/>
              </a:rPr>
              <a:t>حمایتی</a:t>
            </a:r>
          </a:p>
          <a:p>
            <a:pPr marL="0" indent="0">
              <a:buNone/>
            </a:pPr>
            <a:r>
              <a:rPr lang="fa-IR" dirty="0">
                <a:cs typeface="B Nazanin" panose="00000400000000000000" pitchFamily="2" charset="-78"/>
              </a:rPr>
              <a:t> </a:t>
            </a:r>
            <a:r>
              <a:rPr lang="fa-IR" dirty="0" smtClean="0">
                <a:cs typeface="B Nazanin" panose="00000400000000000000" pitchFamily="2" charset="-78"/>
              </a:rPr>
              <a:t>  * </a:t>
            </a:r>
            <a:r>
              <a:rPr lang="fa-IR" dirty="0">
                <a:cs typeface="B Nazanin" panose="00000400000000000000" pitchFamily="2" charset="-78"/>
              </a:rPr>
              <a:t>صحبت کردن با افراد به جای فرستادن پیامک</a:t>
            </a:r>
            <a:endParaRPr lang="en-US" dirty="0">
              <a:cs typeface="B Nazanin" panose="00000400000000000000" pitchFamily="2" charset="-78"/>
            </a:endParaRPr>
          </a:p>
        </p:txBody>
      </p:sp>
      <p:sp>
        <p:nvSpPr>
          <p:cNvPr id="4" name="Left Arrow 3"/>
          <p:cNvSpPr/>
          <p:nvPr/>
        </p:nvSpPr>
        <p:spPr>
          <a:xfrm>
            <a:off x="7794938" y="3378289"/>
            <a:ext cx="376707" cy="251138"/>
          </a:xfrm>
          <a:prstGeom prst="leftArrow">
            <a:avLst/>
          </a:prstGeom>
          <a:solidFill>
            <a:srgbClr val="E2B12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350">
              <a:solidFill>
                <a:prstClr val="white"/>
              </a:solidFill>
            </a:endParaRPr>
          </a:p>
        </p:txBody>
      </p:sp>
    </p:spTree>
    <p:extLst>
      <p:ext uri="{BB962C8B-B14F-4D97-AF65-F5344CB8AC3E}">
        <p14:creationId xmlns:p14="http://schemas.microsoft.com/office/powerpoint/2010/main" val="161202355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65408" y="857251"/>
            <a:ext cx="7660784" cy="4877873"/>
          </a:xfrm>
        </p:spPr>
        <p:txBody>
          <a:bodyPr>
            <a:normAutofit/>
          </a:bodyPr>
          <a:lstStyle/>
          <a:p>
            <a:pPr marL="0" indent="0">
              <a:buNone/>
            </a:pPr>
            <a:r>
              <a:rPr lang="fa-IR" sz="2400" dirty="0">
                <a:solidFill>
                  <a:srgbClr val="FF9966"/>
                </a:solidFill>
                <a:cs typeface="B Nazanin" panose="00000400000000000000" pitchFamily="2" charset="-78"/>
              </a:rPr>
              <a:t>کودکان و نوجوانان </a:t>
            </a:r>
            <a:r>
              <a:rPr lang="fa-IR" dirty="0" smtClean="0">
                <a:cs typeface="B Nazanin" panose="00000400000000000000" pitchFamily="2" charset="-78"/>
              </a:rPr>
              <a:t>ممکن </a:t>
            </a:r>
            <a:r>
              <a:rPr lang="fa-IR" dirty="0">
                <a:cs typeface="B Nazanin" panose="00000400000000000000" pitchFamily="2" charset="-78"/>
              </a:rPr>
              <a:t>است در </a:t>
            </a:r>
            <a:r>
              <a:rPr lang="fa-IR" dirty="0" smtClean="0">
                <a:cs typeface="B Nazanin" panose="00000400000000000000" pitchFamily="2" charset="-78"/>
              </a:rPr>
              <a:t>معرض اطلاعات </a:t>
            </a:r>
            <a:r>
              <a:rPr lang="fa-IR" dirty="0">
                <a:solidFill>
                  <a:srgbClr val="FF9966"/>
                </a:solidFill>
                <a:cs typeface="B Nazanin" panose="00000400000000000000" pitchFamily="2" charset="-78"/>
              </a:rPr>
              <a:t>ناخواسته </a:t>
            </a:r>
            <a:r>
              <a:rPr lang="fa-IR" dirty="0" smtClean="0">
                <a:solidFill>
                  <a:srgbClr val="FF9966"/>
                </a:solidFill>
                <a:cs typeface="B Nazanin" panose="00000400000000000000" pitchFamily="2" charset="-78"/>
              </a:rPr>
              <a:t>یا ناامن </a:t>
            </a:r>
            <a:r>
              <a:rPr lang="fa-IR" dirty="0">
                <a:cs typeface="B Nazanin" panose="00000400000000000000" pitchFamily="2" charset="-78"/>
              </a:rPr>
              <a:t>قرار گیرند، یا </a:t>
            </a:r>
            <a:r>
              <a:rPr lang="fa-IR" dirty="0" smtClean="0">
                <a:cs typeface="B Nazanin" panose="00000400000000000000" pitchFamily="2" charset="-78"/>
              </a:rPr>
              <a:t>ازطریق </a:t>
            </a:r>
          </a:p>
          <a:p>
            <a:pPr marL="0" indent="0">
              <a:buNone/>
            </a:pPr>
            <a:r>
              <a:rPr lang="fa-IR" dirty="0" smtClean="0">
                <a:cs typeface="B Nazanin" panose="00000400000000000000" pitchFamily="2" charset="-78"/>
              </a:rPr>
              <a:t>افرادی </a:t>
            </a:r>
            <a:r>
              <a:rPr lang="fa-IR" dirty="0">
                <a:cs typeface="B Nazanin" panose="00000400000000000000" pitchFamily="2" charset="-78"/>
              </a:rPr>
              <a:t>مورد </a:t>
            </a:r>
            <a:r>
              <a:rPr lang="fa-IR" dirty="0" smtClean="0">
                <a:solidFill>
                  <a:srgbClr val="FF9966"/>
                </a:solidFill>
                <a:cs typeface="B Nazanin" panose="00000400000000000000" pitchFamily="2" charset="-78"/>
              </a:rPr>
              <a:t>آزارو </a:t>
            </a:r>
            <a:r>
              <a:rPr lang="fa-IR" dirty="0">
                <a:solidFill>
                  <a:srgbClr val="FF9966"/>
                </a:solidFill>
                <a:cs typeface="B Nazanin" panose="00000400000000000000" pitchFamily="2" charset="-78"/>
              </a:rPr>
              <a:t>اذیت </a:t>
            </a:r>
            <a:r>
              <a:rPr lang="fa-IR" dirty="0">
                <a:cs typeface="B Nazanin" panose="00000400000000000000" pitchFamily="2" charset="-78"/>
              </a:rPr>
              <a:t>قرار </a:t>
            </a:r>
            <a:r>
              <a:rPr lang="fa-IR" dirty="0" smtClean="0">
                <a:cs typeface="B Nazanin" panose="00000400000000000000" pitchFamily="2" charset="-78"/>
              </a:rPr>
              <a:t>گیرند.همچنین </a:t>
            </a:r>
            <a:r>
              <a:rPr lang="fa-IR" dirty="0">
                <a:solidFill>
                  <a:srgbClr val="FF9966"/>
                </a:solidFill>
                <a:cs typeface="B Nazanin" panose="00000400000000000000" pitchFamily="2" charset="-78"/>
              </a:rPr>
              <a:t>تبعات </a:t>
            </a:r>
            <a:r>
              <a:rPr lang="fa-IR" dirty="0" smtClean="0">
                <a:solidFill>
                  <a:srgbClr val="FF9966"/>
                </a:solidFill>
                <a:cs typeface="B Nazanin" panose="00000400000000000000" pitchFamily="2" charset="-78"/>
              </a:rPr>
              <a:t>منفی </a:t>
            </a:r>
            <a:r>
              <a:rPr lang="fa-IR" dirty="0" smtClean="0">
                <a:cs typeface="B Nazanin" panose="00000400000000000000" pitchFamily="2" charset="-78"/>
              </a:rPr>
              <a:t>که </a:t>
            </a:r>
            <a:r>
              <a:rPr lang="fa-IR" dirty="0">
                <a:cs typeface="B Nazanin" panose="00000400000000000000" pitchFamily="2" charset="-78"/>
              </a:rPr>
              <a:t>ایجاد </a:t>
            </a:r>
            <a:r>
              <a:rPr lang="fa-IR" dirty="0" smtClean="0">
                <a:cs typeface="B Nazanin" panose="00000400000000000000" pitchFamily="2" charset="-78"/>
              </a:rPr>
              <a:t>میشود </a:t>
            </a:r>
            <a:r>
              <a:rPr lang="fa-IR" dirty="0">
                <a:cs typeface="B Nazanin" panose="00000400000000000000" pitchFamily="2" charset="-78"/>
              </a:rPr>
              <a:t>در </a:t>
            </a:r>
            <a:r>
              <a:rPr lang="fa-IR" dirty="0" smtClean="0">
                <a:cs typeface="B Nazanin" panose="00000400000000000000" pitchFamily="2" charset="-78"/>
              </a:rPr>
              <a:t>این گروه </a:t>
            </a:r>
            <a:r>
              <a:rPr lang="fa-IR" sz="2400" dirty="0">
                <a:solidFill>
                  <a:srgbClr val="FF9966"/>
                </a:solidFill>
                <a:cs typeface="B Nazanin" panose="00000400000000000000" pitchFamily="2" charset="-78"/>
              </a:rPr>
              <a:t>پر</a:t>
            </a:r>
            <a:r>
              <a:rPr lang="fa-IR" sz="1500" dirty="0">
                <a:solidFill>
                  <a:srgbClr val="FF9966"/>
                </a:solidFill>
                <a:cs typeface="B Nazanin" panose="00000400000000000000" pitchFamily="2" charset="-78"/>
              </a:rPr>
              <a:t> </a:t>
            </a:r>
            <a:r>
              <a:rPr lang="fa-IR" sz="2400" dirty="0">
                <a:solidFill>
                  <a:srgbClr val="FF9966"/>
                </a:solidFill>
                <a:cs typeface="B Nazanin" panose="00000400000000000000" pitchFamily="2" charset="-78"/>
              </a:rPr>
              <a:t>رنگتر </a:t>
            </a:r>
            <a:endParaRPr lang="fa-IR" sz="3300" dirty="0">
              <a:solidFill>
                <a:srgbClr val="FF9966"/>
              </a:solidFill>
              <a:cs typeface="B Nazanin" panose="00000400000000000000" pitchFamily="2" charset="-78"/>
            </a:endParaRPr>
          </a:p>
          <a:p>
            <a:pPr marL="0" indent="0">
              <a:buNone/>
            </a:pPr>
            <a:r>
              <a:rPr lang="fa-IR" dirty="0" smtClean="0">
                <a:cs typeface="B Nazanin" panose="00000400000000000000" pitchFamily="2" charset="-78"/>
              </a:rPr>
              <a:t>است.</a:t>
            </a:r>
          </a:p>
          <a:p>
            <a:pPr marL="0" indent="0">
              <a:buNone/>
            </a:pPr>
            <a:endParaRPr lang="fa-IR" dirty="0">
              <a:cs typeface="B Nazanin" panose="00000400000000000000" pitchFamily="2" charset="-78"/>
            </a:endParaRPr>
          </a:p>
          <a:p>
            <a:pPr marL="0" indent="0">
              <a:buNone/>
            </a:pPr>
            <a:endParaRPr lang="fa-IR" dirty="0" smtClean="0">
              <a:cs typeface="B Nazanin" panose="00000400000000000000" pitchFamily="2" charset="-78"/>
            </a:endParaRPr>
          </a:p>
          <a:p>
            <a:pPr marL="0" indent="0">
              <a:buNone/>
            </a:pPr>
            <a:endParaRPr lang="fa-IR" dirty="0">
              <a:cs typeface="B Nazanin" panose="00000400000000000000" pitchFamily="2" charset="-78"/>
            </a:endParaRPr>
          </a:p>
          <a:p>
            <a:pPr marL="0" indent="0">
              <a:buNone/>
            </a:pPr>
            <a:endParaRPr lang="fa-IR" dirty="0" smtClean="0">
              <a:cs typeface="B Nazanin" panose="00000400000000000000" pitchFamily="2" charset="-78"/>
            </a:endParaRPr>
          </a:p>
          <a:p>
            <a:pPr marL="0" indent="0">
              <a:buNone/>
            </a:pPr>
            <a:endParaRPr lang="fa-IR" dirty="0" smtClean="0">
              <a:cs typeface="B Nazanin" panose="00000400000000000000" pitchFamily="2" charset="-78"/>
            </a:endParaRPr>
          </a:p>
          <a:p>
            <a:pPr marL="0" indent="0">
              <a:buNone/>
            </a:pPr>
            <a:endParaRPr lang="fa-IR" dirty="0">
              <a:cs typeface="B Nazanin" panose="00000400000000000000" pitchFamily="2" charset="-78"/>
            </a:endParaRPr>
          </a:p>
          <a:p>
            <a:pPr marL="0" indent="0">
              <a:buNone/>
            </a:pPr>
            <a:r>
              <a:rPr lang="fa-IR" dirty="0">
                <a:cs typeface="B Nazanin" panose="00000400000000000000" pitchFamily="2" charset="-78"/>
              </a:rPr>
              <a:t>استفاده از فضای </a:t>
            </a:r>
            <a:r>
              <a:rPr lang="fa-IR" dirty="0" smtClean="0">
                <a:cs typeface="B Nazanin" panose="00000400000000000000" pitchFamily="2" charset="-78"/>
              </a:rPr>
              <a:t>مجازی </a:t>
            </a:r>
            <a:r>
              <a:rPr lang="fa-IR" dirty="0" smtClean="0">
                <a:solidFill>
                  <a:srgbClr val="FF9966"/>
                </a:solidFill>
                <a:effectLst>
                  <a:outerShdw blurRad="38100" dist="38100" dir="2700000" algn="tl">
                    <a:srgbClr val="000000">
                      <a:alpha val="43137"/>
                    </a:srgbClr>
                  </a:outerShdw>
                </a:effectLst>
                <a:cs typeface="B Nazanin" panose="00000400000000000000" pitchFamily="2" charset="-78"/>
              </a:rPr>
              <a:t>مقدماتی</a:t>
            </a:r>
            <a:r>
              <a:rPr lang="fa-IR" dirty="0" smtClean="0">
                <a:cs typeface="B Nazanin" panose="00000400000000000000" pitchFamily="2" charset="-78"/>
              </a:rPr>
              <a:t> </a:t>
            </a:r>
            <a:r>
              <a:rPr lang="fa-IR" dirty="0">
                <a:cs typeface="B Nazanin" panose="00000400000000000000" pitchFamily="2" charset="-78"/>
              </a:rPr>
              <a:t>را نیاز دارد.</a:t>
            </a:r>
            <a:r>
              <a:rPr lang="fa-IR" sz="2700" dirty="0">
                <a:cs typeface="B Nazanin" panose="00000400000000000000" pitchFamily="2" charset="-78"/>
              </a:rPr>
              <a:t> قبل </a:t>
            </a:r>
            <a:r>
              <a:rPr lang="fa-IR" dirty="0" smtClean="0">
                <a:cs typeface="B Nazanin" panose="00000400000000000000" pitchFamily="2" charset="-78"/>
              </a:rPr>
              <a:t>از </a:t>
            </a:r>
            <a:r>
              <a:rPr lang="fa-IR" dirty="0">
                <a:cs typeface="B Nazanin" panose="00000400000000000000" pitchFamily="2" charset="-78"/>
              </a:rPr>
              <a:t>استفاده از آن </a:t>
            </a:r>
            <a:r>
              <a:rPr lang="fa-IR" dirty="0" smtClean="0">
                <a:cs typeface="B Nazanin" panose="00000400000000000000" pitchFamily="2" charset="-78"/>
              </a:rPr>
              <a:t>موارد لازم </a:t>
            </a:r>
            <a:r>
              <a:rPr lang="fa-IR" dirty="0">
                <a:cs typeface="B Nazanin" panose="00000400000000000000" pitchFamily="2" charset="-78"/>
              </a:rPr>
              <a:t>را فرا </a:t>
            </a:r>
            <a:r>
              <a:rPr lang="fa-IR" dirty="0" smtClean="0">
                <a:cs typeface="B Nazanin" panose="00000400000000000000" pitchFamily="2" charset="-78"/>
              </a:rPr>
              <a:t>بگیرید:</a:t>
            </a:r>
          </a:p>
          <a:p>
            <a:pPr marL="0" indent="0">
              <a:buNone/>
            </a:pPr>
            <a:r>
              <a:rPr lang="fa-IR" dirty="0">
                <a:cs typeface="B Nazanin" panose="00000400000000000000" pitchFamily="2" charset="-78"/>
              </a:rPr>
              <a:t>»</a:t>
            </a:r>
            <a:r>
              <a:rPr lang="fa-IR" dirty="0"/>
              <a:t> به کودک برای استفاد </a:t>
            </a:r>
            <a:r>
              <a:rPr lang="fa-IR" dirty="0" smtClean="0"/>
              <a:t>ه ی </a:t>
            </a:r>
            <a:r>
              <a:rPr lang="fa-IR" dirty="0"/>
              <a:t>امن از اینترنت آموزش دهید.</a:t>
            </a:r>
          </a:p>
          <a:p>
            <a:pPr marL="0" indent="0">
              <a:buNone/>
            </a:pPr>
            <a:r>
              <a:rPr lang="fa-IR" dirty="0">
                <a:cs typeface="B Nazanin" panose="00000400000000000000" pitchFamily="2" charset="-78"/>
              </a:rPr>
              <a:t>» </a:t>
            </a:r>
            <a:r>
              <a:rPr lang="fa-IR" dirty="0"/>
              <a:t>دریافت راهنمایی از مشاورین خدمات اینترنتی</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7278" y="2074302"/>
            <a:ext cx="3103004" cy="206866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69799629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344" y="1218027"/>
            <a:ext cx="8032392" cy="595480"/>
          </a:xfrm>
        </p:spPr>
        <p:txBody>
          <a:bodyPr>
            <a:normAutofit/>
          </a:bodyPr>
          <a:lstStyle/>
          <a:p>
            <a:pPr algn="r" rtl="1"/>
            <a:r>
              <a:rPr lang="fa-IR" sz="2400" b="1" dirty="0">
                <a:solidFill>
                  <a:srgbClr val="FF9966"/>
                </a:solidFill>
                <a:cs typeface="B Nazanin" panose="00000400000000000000" pitchFamily="2" charset="-78"/>
              </a:rPr>
              <a:t>وقتی احساس میشود کودک در معرض آسیب است چه رفتاری داشته باشیم؟</a:t>
            </a:r>
            <a:endParaRPr lang="en-US" sz="2400" b="1" dirty="0">
              <a:solidFill>
                <a:srgbClr val="FF9966"/>
              </a:solidFill>
              <a:cs typeface="B Nazanin" panose="00000400000000000000" pitchFamily="2" charset="-78"/>
            </a:endParaRPr>
          </a:p>
        </p:txBody>
      </p:sp>
      <p:sp>
        <p:nvSpPr>
          <p:cNvPr id="3" name="Content Placeholder 2"/>
          <p:cNvSpPr>
            <a:spLocks noGrp="1"/>
          </p:cNvSpPr>
          <p:nvPr>
            <p:ph idx="1"/>
          </p:nvPr>
        </p:nvSpPr>
        <p:spPr>
          <a:xfrm>
            <a:off x="752341" y="1989785"/>
            <a:ext cx="7543800" cy="2914650"/>
          </a:xfrm>
        </p:spPr>
        <p:txBody>
          <a:bodyPr/>
          <a:lstStyle/>
          <a:p>
            <a:pPr marL="0" indent="0">
              <a:buNone/>
            </a:pPr>
            <a:r>
              <a:rPr lang="fa-IR" dirty="0" smtClean="0">
                <a:cs typeface="B Nazanin" panose="00000400000000000000" pitchFamily="2" charset="-78"/>
              </a:rPr>
              <a:t>      مراقب </a:t>
            </a:r>
            <a:r>
              <a:rPr lang="fa-IR" dirty="0">
                <a:cs typeface="B Nazanin" panose="00000400000000000000" pitchFamily="2" charset="-78"/>
              </a:rPr>
              <a:t>برخورد اول باشید</a:t>
            </a:r>
            <a:r>
              <a:rPr lang="fa-IR" dirty="0" smtClean="0">
                <a:cs typeface="B Nazanin" panose="00000400000000000000" pitchFamily="2" charset="-78"/>
              </a:rPr>
              <a:t>:</a:t>
            </a:r>
          </a:p>
          <a:p>
            <a:pPr marL="0" indent="0">
              <a:buNone/>
            </a:pPr>
            <a:r>
              <a:rPr lang="fa-IR" dirty="0" smtClean="0">
                <a:cs typeface="B Nazanin" panose="00000400000000000000" pitchFamily="2" charset="-78"/>
              </a:rPr>
              <a:t>      اشتباهش </a:t>
            </a:r>
            <a:r>
              <a:rPr lang="fa-IR" dirty="0">
                <a:cs typeface="B Nazanin" panose="00000400000000000000" pitchFamily="2" charset="-78"/>
              </a:rPr>
              <a:t>را با روش قابل فهم توضیح دهید</a:t>
            </a:r>
            <a:r>
              <a:rPr lang="fa-IR" dirty="0" smtClean="0">
                <a:cs typeface="B Nazanin" panose="00000400000000000000" pitchFamily="2" charset="-78"/>
              </a:rPr>
              <a:t>:</a:t>
            </a:r>
          </a:p>
          <a:p>
            <a:pPr marL="0" indent="0">
              <a:buNone/>
            </a:pPr>
            <a:r>
              <a:rPr lang="fa-IR" dirty="0" smtClean="0">
                <a:cs typeface="B Nazanin" panose="00000400000000000000" pitchFamily="2" charset="-78"/>
              </a:rPr>
              <a:t>      از </a:t>
            </a:r>
            <a:r>
              <a:rPr lang="fa-IR" dirty="0">
                <a:cs typeface="B Nazanin" panose="00000400000000000000" pitchFamily="2" charset="-78"/>
              </a:rPr>
              <a:t>کودک حمایت کنید</a:t>
            </a:r>
            <a:r>
              <a:rPr lang="fa-IR" dirty="0" smtClean="0">
                <a:cs typeface="B Nazanin" panose="00000400000000000000" pitchFamily="2" charset="-78"/>
              </a:rPr>
              <a:t>:</a:t>
            </a:r>
          </a:p>
          <a:p>
            <a:pPr marL="0" indent="0">
              <a:buNone/>
            </a:pPr>
            <a:r>
              <a:rPr lang="fa-IR" dirty="0" smtClean="0">
                <a:cs typeface="B Nazanin" panose="00000400000000000000" pitchFamily="2" charset="-78"/>
              </a:rPr>
              <a:t>      شرایط </a:t>
            </a:r>
            <a:r>
              <a:rPr lang="fa-IR" dirty="0">
                <a:cs typeface="B Nazanin" panose="00000400000000000000" pitchFamily="2" charset="-78"/>
              </a:rPr>
              <a:t>را برای جبران اشتباهش فراهم کنید</a:t>
            </a:r>
            <a:r>
              <a:rPr lang="fa-IR" dirty="0" smtClean="0">
                <a:cs typeface="B Nazanin" panose="00000400000000000000" pitchFamily="2" charset="-78"/>
              </a:rPr>
              <a:t>:</a:t>
            </a:r>
          </a:p>
          <a:p>
            <a:pPr marL="0" indent="0">
              <a:buNone/>
            </a:pPr>
            <a:r>
              <a:rPr lang="fa-IR" dirty="0" smtClean="0">
                <a:cs typeface="B Nazanin" panose="00000400000000000000" pitchFamily="2" charset="-78"/>
              </a:rPr>
              <a:t>      بیشتر </a:t>
            </a:r>
            <a:r>
              <a:rPr lang="fa-IR" dirty="0">
                <a:cs typeface="B Nazanin" panose="00000400000000000000" pitchFamily="2" charset="-78"/>
              </a:rPr>
              <a:t>با او صحبت کنید و برایش وقت بگذارید</a:t>
            </a:r>
            <a:r>
              <a:rPr lang="fa-IR" dirty="0" smtClean="0">
                <a:cs typeface="B Nazanin" panose="00000400000000000000" pitchFamily="2" charset="-78"/>
              </a:rPr>
              <a:t>:</a:t>
            </a:r>
          </a:p>
          <a:p>
            <a:pPr marL="0" indent="0">
              <a:buNone/>
            </a:pPr>
            <a:r>
              <a:rPr lang="fa-IR" dirty="0" smtClean="0">
                <a:cs typeface="B Nazanin" panose="00000400000000000000" pitchFamily="2" charset="-78"/>
              </a:rPr>
              <a:t>      خودتان </a:t>
            </a:r>
            <a:r>
              <a:rPr lang="fa-IR" dirty="0">
                <a:cs typeface="B Nazanin" panose="00000400000000000000" pitchFamily="2" charset="-78"/>
              </a:rPr>
              <a:t>الگو باشید</a:t>
            </a:r>
            <a:r>
              <a:rPr lang="fa-IR" dirty="0" smtClean="0">
                <a:cs typeface="B Nazanin" panose="00000400000000000000" pitchFamily="2" charset="-78"/>
              </a:rPr>
              <a:t>:</a:t>
            </a:r>
          </a:p>
          <a:p>
            <a:pPr marL="0" indent="0">
              <a:buNone/>
            </a:pPr>
            <a:r>
              <a:rPr lang="fa-IR" dirty="0" smtClean="0">
                <a:cs typeface="B Nazanin" panose="00000400000000000000" pitchFamily="2" charset="-78"/>
              </a:rPr>
              <a:t>      در </a:t>
            </a:r>
            <a:r>
              <a:rPr lang="fa-IR" dirty="0">
                <a:cs typeface="B Nazanin" panose="00000400000000000000" pitchFamily="2" charset="-78"/>
              </a:rPr>
              <a:t>صورت نیاز به روانشناس یا روانپزشک مراجعه کنید:</a:t>
            </a:r>
            <a:endParaRPr lang="en-US" dirty="0">
              <a:cs typeface="B Nazanin" panose="00000400000000000000" pitchFamily="2" charset="-78"/>
            </a:endParaRPr>
          </a:p>
        </p:txBody>
      </p:sp>
      <p:sp>
        <p:nvSpPr>
          <p:cNvPr id="4" name="Left Arrow 3"/>
          <p:cNvSpPr/>
          <p:nvPr/>
        </p:nvSpPr>
        <p:spPr>
          <a:xfrm>
            <a:off x="8046075" y="2354420"/>
            <a:ext cx="376708" cy="241479"/>
          </a:xfrm>
          <a:prstGeom prst="leftArrow">
            <a:avLst/>
          </a:prstGeom>
          <a:solidFill>
            <a:srgbClr val="FF99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350">
              <a:solidFill>
                <a:srgbClr val="E2B126"/>
              </a:solidFill>
            </a:endParaRPr>
          </a:p>
        </p:txBody>
      </p:sp>
      <p:sp>
        <p:nvSpPr>
          <p:cNvPr id="5" name="Left Arrow 4"/>
          <p:cNvSpPr/>
          <p:nvPr/>
        </p:nvSpPr>
        <p:spPr>
          <a:xfrm>
            <a:off x="8036417" y="2702149"/>
            <a:ext cx="376707" cy="231820"/>
          </a:xfrm>
          <a:prstGeom prst="lef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350">
              <a:solidFill>
                <a:prstClr val="white"/>
              </a:solidFill>
            </a:endParaRPr>
          </a:p>
        </p:txBody>
      </p:sp>
      <p:sp>
        <p:nvSpPr>
          <p:cNvPr id="6" name="Left Arrow 5"/>
          <p:cNvSpPr/>
          <p:nvPr/>
        </p:nvSpPr>
        <p:spPr>
          <a:xfrm>
            <a:off x="8036418" y="3020902"/>
            <a:ext cx="367048" cy="251138"/>
          </a:xfrm>
          <a:prstGeom prst="leftArrow">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350">
              <a:solidFill>
                <a:prstClr val="white"/>
              </a:solidFill>
            </a:endParaRPr>
          </a:p>
        </p:txBody>
      </p:sp>
      <p:sp>
        <p:nvSpPr>
          <p:cNvPr id="7" name="Left Arrow 6"/>
          <p:cNvSpPr/>
          <p:nvPr/>
        </p:nvSpPr>
        <p:spPr>
          <a:xfrm>
            <a:off x="8036416" y="3358971"/>
            <a:ext cx="367048" cy="241479"/>
          </a:xfrm>
          <a:prstGeom prst="lef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350">
              <a:solidFill>
                <a:prstClr val="white"/>
              </a:solidFill>
            </a:endParaRPr>
          </a:p>
        </p:txBody>
      </p:sp>
      <p:sp>
        <p:nvSpPr>
          <p:cNvPr id="8" name="Left Arrow 7"/>
          <p:cNvSpPr/>
          <p:nvPr/>
        </p:nvSpPr>
        <p:spPr>
          <a:xfrm>
            <a:off x="8017100" y="3677723"/>
            <a:ext cx="367047" cy="241479"/>
          </a:xfrm>
          <a:prstGeom prst="leftArrow">
            <a:avLst/>
          </a:prstGeom>
          <a:solidFill>
            <a:srgbClr val="FF7C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350">
              <a:solidFill>
                <a:prstClr val="white"/>
              </a:solidFill>
            </a:endParaRPr>
          </a:p>
        </p:txBody>
      </p:sp>
      <p:sp>
        <p:nvSpPr>
          <p:cNvPr id="9" name="Left Arrow 8"/>
          <p:cNvSpPr/>
          <p:nvPr/>
        </p:nvSpPr>
        <p:spPr>
          <a:xfrm>
            <a:off x="8026758" y="3996475"/>
            <a:ext cx="338070" cy="222161"/>
          </a:xfrm>
          <a:prstGeom prst="leftArrow">
            <a:avLst/>
          </a:prstGeom>
          <a:solidFill>
            <a:srgbClr val="EEF31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350">
              <a:solidFill>
                <a:prstClr val="white"/>
              </a:solidFill>
            </a:endParaRPr>
          </a:p>
        </p:txBody>
      </p:sp>
      <p:sp>
        <p:nvSpPr>
          <p:cNvPr id="10" name="Left Arrow 9"/>
          <p:cNvSpPr/>
          <p:nvPr/>
        </p:nvSpPr>
        <p:spPr>
          <a:xfrm>
            <a:off x="8026757" y="4324887"/>
            <a:ext cx="328412" cy="222161"/>
          </a:xfrm>
          <a:prstGeom prst="leftArrow">
            <a:avLst/>
          </a:prstGeom>
          <a:solidFill>
            <a:srgbClr val="CE64F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350">
              <a:solidFill>
                <a:prstClr val="white"/>
              </a:solidFill>
            </a:endParaRPr>
          </a:p>
        </p:txBody>
      </p:sp>
    </p:spTree>
    <p:extLst>
      <p:ext uri="{BB962C8B-B14F-4D97-AF65-F5344CB8AC3E}">
        <p14:creationId xmlns:p14="http://schemas.microsoft.com/office/powerpoint/2010/main" val="239163282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974" y="1108388"/>
            <a:ext cx="7989195" cy="1200150"/>
          </a:xfrm>
        </p:spPr>
        <p:txBody>
          <a:bodyPr>
            <a:normAutofit/>
          </a:bodyPr>
          <a:lstStyle/>
          <a:p>
            <a:pPr algn="r" rtl="1"/>
            <a:r>
              <a:rPr lang="fa-IR" sz="3000" b="1" dirty="0">
                <a:solidFill>
                  <a:srgbClr val="FF9966"/>
                </a:solidFill>
                <a:cs typeface="B Nazanin" panose="00000400000000000000" pitchFamily="2" charset="-78"/>
              </a:rPr>
              <a:t>راهنمای استفاده از اینترنت و کامپیوتر برای کودکان و نوجوانان:</a:t>
            </a:r>
            <a:endParaRPr lang="en-US" sz="3000" b="1" dirty="0">
              <a:solidFill>
                <a:srgbClr val="FF9966"/>
              </a:solidFill>
              <a:cs typeface="B Nazanin" panose="00000400000000000000" pitchFamily="2" charset="-78"/>
            </a:endParaRPr>
          </a:p>
        </p:txBody>
      </p:sp>
      <p:sp>
        <p:nvSpPr>
          <p:cNvPr id="3" name="Content Placeholder 2"/>
          <p:cNvSpPr>
            <a:spLocks noGrp="1"/>
          </p:cNvSpPr>
          <p:nvPr>
            <p:ph idx="1"/>
          </p:nvPr>
        </p:nvSpPr>
        <p:spPr>
          <a:xfrm>
            <a:off x="713703" y="2547603"/>
            <a:ext cx="7564192" cy="2955701"/>
          </a:xfrm>
        </p:spPr>
        <p:txBody>
          <a:bodyPr>
            <a:normAutofit/>
          </a:bodyPr>
          <a:lstStyle/>
          <a:p>
            <a:pPr marL="0" indent="0">
              <a:buNone/>
            </a:pPr>
            <a:r>
              <a:rPr lang="fa-IR" dirty="0" smtClean="0">
                <a:cs typeface="B Nazanin" panose="00000400000000000000" pitchFamily="2" charset="-78"/>
              </a:rPr>
              <a:t>* قبل </a:t>
            </a:r>
            <a:r>
              <a:rPr lang="fa-IR" dirty="0">
                <a:cs typeface="B Nazanin" panose="00000400000000000000" pitchFamily="2" charset="-78"/>
              </a:rPr>
              <a:t>از ارسال اطلاعات به صورت آنلاین به خوبی فکر کنید</a:t>
            </a:r>
            <a:r>
              <a:rPr lang="fa-IR" dirty="0" smtClean="0">
                <a:cs typeface="B Nazanin" panose="00000400000000000000" pitchFamily="2" charset="-78"/>
              </a:rPr>
              <a:t>.</a:t>
            </a:r>
          </a:p>
          <a:p>
            <a:pPr marL="0" indent="0">
              <a:buNone/>
            </a:pPr>
            <a:r>
              <a:rPr lang="fa-IR" dirty="0" smtClean="0">
                <a:cs typeface="B Nazanin" panose="00000400000000000000" pitchFamily="2" charset="-78"/>
              </a:rPr>
              <a:t>* عکس </a:t>
            </a:r>
            <a:r>
              <a:rPr lang="fa-IR" dirty="0">
                <a:cs typeface="B Nazanin" panose="00000400000000000000" pitchFamily="2" charset="-78"/>
              </a:rPr>
              <a:t>هایتان را بدون اجازه والدین در اینترنت </a:t>
            </a:r>
            <a:r>
              <a:rPr lang="fa-IR" dirty="0" smtClean="0">
                <a:cs typeface="B Nazanin" panose="00000400000000000000" pitchFamily="2" charset="-78"/>
              </a:rPr>
              <a:t>بارگزاری(آپلود) </a:t>
            </a:r>
            <a:r>
              <a:rPr lang="fa-IR" dirty="0">
                <a:cs typeface="B Nazanin" panose="00000400000000000000" pitchFamily="2" charset="-78"/>
              </a:rPr>
              <a:t>نکنید</a:t>
            </a:r>
            <a:r>
              <a:rPr lang="fa-IR" dirty="0" smtClean="0">
                <a:cs typeface="B Nazanin" panose="00000400000000000000" pitchFamily="2" charset="-78"/>
              </a:rPr>
              <a:t>.</a:t>
            </a:r>
          </a:p>
          <a:p>
            <a:pPr marL="0" indent="0">
              <a:buNone/>
            </a:pPr>
            <a:r>
              <a:rPr lang="fa-IR" dirty="0" smtClean="0">
                <a:cs typeface="B Nazanin" panose="00000400000000000000" pitchFamily="2" charset="-78"/>
              </a:rPr>
              <a:t>* برای </a:t>
            </a:r>
            <a:r>
              <a:rPr lang="fa-IR" dirty="0">
                <a:cs typeface="B Nazanin" panose="00000400000000000000" pitchFamily="2" charset="-78"/>
              </a:rPr>
              <a:t>ملاقات حضوری یا حتی چهره به چهره </a:t>
            </a:r>
            <a:r>
              <a:rPr lang="fa-IR" dirty="0" smtClean="0">
                <a:cs typeface="B Nazanin" panose="00000400000000000000" pitchFamily="2" charset="-78"/>
              </a:rPr>
              <a:t>(آنلاین)از </a:t>
            </a:r>
            <a:r>
              <a:rPr lang="fa-IR" dirty="0">
                <a:cs typeface="B Nazanin" panose="00000400000000000000" pitchFamily="2" charset="-78"/>
              </a:rPr>
              <a:t>کسی درخواست نکنید </a:t>
            </a:r>
            <a:r>
              <a:rPr lang="fa-IR" dirty="0" smtClean="0">
                <a:cs typeface="B Nazanin" panose="00000400000000000000" pitchFamily="2" charset="-78"/>
              </a:rPr>
              <a:t>یا درخواست </a:t>
            </a:r>
          </a:p>
          <a:p>
            <a:pPr marL="0" indent="0">
              <a:buNone/>
            </a:pPr>
            <a:r>
              <a:rPr lang="fa-IR" dirty="0" smtClean="0">
                <a:cs typeface="B Nazanin" panose="00000400000000000000" pitchFamily="2" charset="-78"/>
              </a:rPr>
              <a:t>کسی </a:t>
            </a:r>
            <a:r>
              <a:rPr lang="fa-IR" dirty="0">
                <a:cs typeface="B Nazanin" panose="00000400000000000000" pitchFamily="2" charset="-78"/>
              </a:rPr>
              <a:t>را قبول نکنید، حتی اگر رابطه ای شکل گرفته باشد</a:t>
            </a:r>
            <a:r>
              <a:rPr lang="fa-IR" dirty="0" smtClean="0">
                <a:cs typeface="B Nazanin" panose="00000400000000000000" pitchFamily="2" charset="-78"/>
              </a:rPr>
              <a:t>.</a:t>
            </a:r>
          </a:p>
          <a:p>
            <a:pPr marL="0" indent="0">
              <a:buNone/>
            </a:pPr>
            <a:r>
              <a:rPr lang="fa-IR" dirty="0" smtClean="0">
                <a:cs typeface="B Nazanin" panose="00000400000000000000" pitchFamily="2" charset="-78"/>
              </a:rPr>
              <a:t>* از سایتهای </a:t>
            </a:r>
            <a:r>
              <a:rPr lang="fa-IR" dirty="0">
                <a:cs typeface="B Nazanin" panose="00000400000000000000" pitchFamily="2" charset="-78"/>
              </a:rPr>
              <a:t>ناشناس عکس دانلود نکنید، ممکن است روشی برای انتقال </a:t>
            </a:r>
            <a:r>
              <a:rPr lang="fa-IR" dirty="0" smtClean="0">
                <a:cs typeface="B Nazanin" panose="00000400000000000000" pitchFamily="2" charset="-78"/>
              </a:rPr>
              <a:t>تصاویرجنسی </a:t>
            </a:r>
            <a:r>
              <a:rPr lang="fa-IR" dirty="0">
                <a:cs typeface="B Nazanin" panose="00000400000000000000" pitchFamily="2" charset="-78"/>
              </a:rPr>
              <a:t>باشد</a:t>
            </a:r>
            <a:r>
              <a:rPr lang="fa-IR" dirty="0" smtClean="0">
                <a:cs typeface="B Nazanin" panose="00000400000000000000" pitchFamily="2" charset="-78"/>
              </a:rPr>
              <a:t>.</a:t>
            </a:r>
          </a:p>
          <a:p>
            <a:pPr marL="0" indent="0">
              <a:buNone/>
            </a:pPr>
            <a:r>
              <a:rPr lang="fa-IR" dirty="0" smtClean="0">
                <a:cs typeface="B Nazanin" panose="00000400000000000000" pitchFamily="2" charset="-78"/>
              </a:rPr>
              <a:t>* اطلاعات </a:t>
            </a:r>
            <a:r>
              <a:rPr lang="fa-IR" dirty="0">
                <a:cs typeface="B Nazanin" panose="00000400000000000000" pitchFamily="2" charset="-78"/>
              </a:rPr>
              <a:t>شخصی و مورد شناسایی خود از قبیل نام، شماره تلفن، آدرس یا </a:t>
            </a:r>
            <a:r>
              <a:rPr lang="fa-IR" dirty="0" smtClean="0">
                <a:cs typeface="B Nazanin" panose="00000400000000000000" pitchFamily="2" charset="-78"/>
              </a:rPr>
              <a:t>نام مدرسه </a:t>
            </a:r>
            <a:r>
              <a:rPr lang="fa-IR" dirty="0">
                <a:cs typeface="B Nazanin" panose="00000400000000000000" pitchFamily="2" charset="-78"/>
              </a:rPr>
              <a:t>را در اختیار افراد غریبه قرار ندهید و از والدین خود قبل از دادن هر </a:t>
            </a:r>
            <a:r>
              <a:rPr lang="fa-IR" dirty="0" smtClean="0">
                <a:cs typeface="B Nazanin" panose="00000400000000000000" pitchFamily="2" charset="-78"/>
              </a:rPr>
              <a:t>گونه مشخصات </a:t>
            </a:r>
            <a:r>
              <a:rPr lang="fa-IR" dirty="0">
                <a:cs typeface="B Nazanin" panose="00000400000000000000" pitchFamily="2" charset="-78"/>
              </a:rPr>
              <a:t>به افراد در فضای مجازی راهنمایی بخواهید</a:t>
            </a:r>
            <a:r>
              <a:rPr lang="fa-IR" dirty="0" smtClean="0">
                <a:cs typeface="B Nazanin" panose="00000400000000000000" pitchFamily="2" charset="-78"/>
              </a:rPr>
              <a:t>.</a:t>
            </a:r>
          </a:p>
          <a:p>
            <a:pPr marL="0" indent="0">
              <a:buNone/>
            </a:pPr>
            <a:r>
              <a:rPr lang="fa-IR" dirty="0" smtClean="0">
                <a:cs typeface="B Nazanin" panose="00000400000000000000" pitchFamily="2" charset="-78"/>
              </a:rPr>
              <a:t>* پسورد </a:t>
            </a:r>
            <a:r>
              <a:rPr lang="fa-IR" dirty="0">
                <a:cs typeface="B Nazanin" panose="00000400000000000000" pitchFamily="2" charset="-78"/>
              </a:rPr>
              <a:t>خود را به کسی </a:t>
            </a:r>
            <a:r>
              <a:rPr lang="fa-IR" dirty="0" smtClean="0">
                <a:cs typeface="B Nazanin" panose="00000400000000000000" pitchFamily="2" charset="-78"/>
              </a:rPr>
              <a:t>(غیر </a:t>
            </a:r>
            <a:r>
              <a:rPr lang="fa-IR" dirty="0">
                <a:cs typeface="B Nazanin" panose="00000400000000000000" pitchFamily="2" charset="-78"/>
              </a:rPr>
              <a:t>از والدین یا مراقب اصلی </a:t>
            </a:r>
            <a:r>
              <a:rPr lang="fa-IR" dirty="0" smtClean="0">
                <a:cs typeface="B Nazanin" panose="00000400000000000000" pitchFamily="2" charset="-78"/>
              </a:rPr>
              <a:t>خود) نگویید</a:t>
            </a:r>
            <a:r>
              <a:rPr lang="fa-IR" dirty="0">
                <a:cs typeface="B Nazanin" panose="00000400000000000000" pitchFamily="2" charset="-78"/>
              </a:rPr>
              <a:t>.</a:t>
            </a:r>
          </a:p>
          <a:p>
            <a:pPr algn="r" rtl="1"/>
            <a:endParaRPr lang="en-US" dirty="0">
              <a:cs typeface="B Nazanin" panose="00000400000000000000" pitchFamily="2" charset="-78"/>
            </a:endParaRPr>
          </a:p>
        </p:txBody>
      </p:sp>
    </p:spTree>
    <p:extLst>
      <p:ext uri="{BB962C8B-B14F-4D97-AF65-F5344CB8AC3E}">
        <p14:creationId xmlns:p14="http://schemas.microsoft.com/office/powerpoint/2010/main" val="137862371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5755" y="1330548"/>
            <a:ext cx="6646572" cy="707533"/>
          </a:xfrm>
        </p:spPr>
        <p:txBody>
          <a:bodyPr>
            <a:normAutofit fontScale="90000"/>
          </a:bodyPr>
          <a:lstStyle/>
          <a:p>
            <a:pPr algn="r" rtl="1"/>
            <a:r>
              <a:rPr lang="fa-IR" b="1" dirty="0">
                <a:solidFill>
                  <a:srgbClr val="F0305E"/>
                </a:solidFill>
                <a:effectLst>
                  <a:outerShdw blurRad="38100" dist="38100" dir="2700000" algn="tl">
                    <a:srgbClr val="000000">
                      <a:alpha val="43137"/>
                    </a:srgbClr>
                  </a:outerShdw>
                </a:effectLst>
                <a:cs typeface="B Nazanin" panose="00000400000000000000" pitchFamily="2" charset="-78"/>
              </a:rPr>
              <a:t>خو د مر ا </a:t>
            </a:r>
            <a:r>
              <a:rPr lang="fa-IR" b="1" dirty="0" smtClean="0">
                <a:solidFill>
                  <a:srgbClr val="F0305E"/>
                </a:solidFill>
                <a:effectLst>
                  <a:outerShdw blurRad="38100" dist="38100" dir="2700000" algn="tl">
                    <a:srgbClr val="000000">
                      <a:alpha val="43137"/>
                    </a:srgbClr>
                  </a:outerShdw>
                </a:effectLst>
                <a:cs typeface="B Nazanin" panose="00000400000000000000" pitchFamily="2" charset="-78"/>
              </a:rPr>
              <a:t>قبتی در </a:t>
            </a:r>
            <a:r>
              <a:rPr lang="fa-IR" b="1" dirty="0">
                <a:solidFill>
                  <a:srgbClr val="F0305E"/>
                </a:solidFill>
                <a:effectLst>
                  <a:outerShdw blurRad="38100" dist="38100" dir="2700000" algn="tl">
                    <a:srgbClr val="000000">
                      <a:alpha val="43137"/>
                    </a:srgbClr>
                  </a:outerShdw>
                </a:effectLst>
                <a:cs typeface="B Nazanin" panose="00000400000000000000" pitchFamily="2" charset="-78"/>
              </a:rPr>
              <a:t>خودکشی</a:t>
            </a:r>
            <a:endParaRPr lang="en-US" b="1" dirty="0">
              <a:solidFill>
                <a:srgbClr val="F0305E"/>
              </a:solidFill>
              <a:effectLst>
                <a:outerShdw blurRad="38100" dist="38100" dir="2700000" algn="tl">
                  <a:srgbClr val="000000">
                    <a:alpha val="43137"/>
                  </a:srgbClr>
                </a:outerShdw>
              </a:effectLst>
              <a:cs typeface="B Nazanin" panose="00000400000000000000" pitchFamily="2" charset="-78"/>
            </a:endParaRPr>
          </a:p>
        </p:txBody>
      </p:sp>
      <p:sp>
        <p:nvSpPr>
          <p:cNvPr id="3" name="Content Placeholder 2"/>
          <p:cNvSpPr>
            <a:spLocks noGrp="1"/>
          </p:cNvSpPr>
          <p:nvPr>
            <p:ph idx="1"/>
          </p:nvPr>
        </p:nvSpPr>
        <p:spPr>
          <a:xfrm>
            <a:off x="626772" y="2366494"/>
            <a:ext cx="7543800" cy="2914650"/>
          </a:xfrm>
        </p:spPr>
        <p:txBody>
          <a:bodyPr/>
          <a:lstStyle/>
          <a:p>
            <a:pPr marL="0" indent="0">
              <a:buNone/>
            </a:pPr>
            <a:r>
              <a:rPr lang="fa-IR" dirty="0" smtClean="0"/>
              <a:t>  </a:t>
            </a:r>
            <a:r>
              <a:rPr lang="fa-IR" b="1" dirty="0" smtClean="0">
                <a:solidFill>
                  <a:srgbClr val="FF9966"/>
                </a:solidFill>
              </a:rPr>
              <a:t> خودکشی </a:t>
            </a:r>
            <a:r>
              <a:rPr lang="fa-IR" b="1" dirty="0">
                <a:solidFill>
                  <a:srgbClr val="FF9966"/>
                </a:solidFill>
              </a:rPr>
              <a:t>چیست؟</a:t>
            </a:r>
          </a:p>
          <a:p>
            <a:pPr algn="r" rtl="1"/>
            <a:r>
              <a:rPr lang="fa-IR" dirty="0">
                <a:solidFill>
                  <a:srgbClr val="FF9966"/>
                </a:solidFill>
                <a:cs typeface="B Nazanin" panose="00000400000000000000" pitchFamily="2" charset="-78"/>
              </a:rPr>
              <a:t>خودکشی</a:t>
            </a:r>
            <a:r>
              <a:rPr lang="fa-IR" dirty="0">
                <a:cs typeface="B Nazanin" panose="00000400000000000000" pitchFamily="2" charset="-78"/>
              </a:rPr>
              <a:t>، عمل </a:t>
            </a:r>
            <a:r>
              <a:rPr lang="fa-IR" dirty="0">
                <a:solidFill>
                  <a:srgbClr val="FF0066"/>
                </a:solidFill>
                <a:cs typeface="B Nazanin" panose="00000400000000000000" pitchFamily="2" charset="-78"/>
              </a:rPr>
              <a:t>کشتن عمدی </a:t>
            </a:r>
            <a:r>
              <a:rPr lang="fa-IR" dirty="0">
                <a:cs typeface="B Nazanin" panose="00000400000000000000" pitchFamily="2" charset="-78"/>
              </a:rPr>
              <a:t>خود </a:t>
            </a:r>
            <a:r>
              <a:rPr lang="fa-IR" dirty="0" smtClean="0">
                <a:cs typeface="B Nazanin" panose="00000400000000000000" pitchFamily="2" charset="-78"/>
              </a:rPr>
              <a:t>میباشد</a:t>
            </a:r>
            <a:r>
              <a:rPr lang="fa-IR" dirty="0">
                <a:cs typeface="B Nazanin" panose="00000400000000000000" pitchFamily="2" charset="-78"/>
              </a:rPr>
              <a:t>. </a:t>
            </a:r>
            <a:r>
              <a:rPr lang="fa-IR" sz="2100" dirty="0">
                <a:effectLst>
                  <a:outerShdw blurRad="38100" dist="38100" dir="2700000" algn="tl">
                    <a:srgbClr val="000000">
                      <a:alpha val="43137"/>
                    </a:srgbClr>
                  </a:outerShdw>
                </a:effectLst>
                <a:cs typeface="B Nazanin" panose="00000400000000000000" pitchFamily="2" charset="-78"/>
              </a:rPr>
              <a:t>خودکشی با آسیب زدن به خودمتفاوت است</a:t>
            </a:r>
            <a:r>
              <a:rPr lang="fa-IR" u="sng" dirty="0">
                <a:cs typeface="B Nazanin" panose="00000400000000000000" pitchFamily="2" charset="-78"/>
              </a:rPr>
              <a:t>. آسیب زدن به خود لزوماً به قصد مردن انجام نمی شود</a:t>
            </a:r>
            <a:r>
              <a:rPr lang="fa-IR" dirty="0">
                <a:cs typeface="B Nazanin" panose="00000400000000000000" pitchFamily="2" charset="-78"/>
              </a:rPr>
              <a:t>؛ اگرچه </a:t>
            </a:r>
            <a:r>
              <a:rPr lang="fa-IR" dirty="0" smtClean="0">
                <a:cs typeface="B Nazanin" panose="00000400000000000000" pitchFamily="2" charset="-78"/>
              </a:rPr>
              <a:t>کسانی که </a:t>
            </a:r>
            <a:r>
              <a:rPr lang="fa-IR" dirty="0">
                <a:cs typeface="B Nazanin" panose="00000400000000000000" pitchFamily="2" charset="-78"/>
              </a:rPr>
              <a:t>به خود صدمه </a:t>
            </a:r>
            <a:r>
              <a:rPr lang="fa-IR" dirty="0" smtClean="0">
                <a:cs typeface="B Nazanin" panose="00000400000000000000" pitchFamily="2" charset="-78"/>
              </a:rPr>
              <a:t>میزنند</a:t>
            </a:r>
            <a:r>
              <a:rPr lang="fa-IR" dirty="0">
                <a:cs typeface="B Nazanin" panose="00000400000000000000" pitchFamily="2" charset="-78"/>
              </a:rPr>
              <a:t>، خطر بالایی جهت اقدام به خودکشی دارند</a:t>
            </a:r>
            <a:r>
              <a:rPr lang="fa-IR" dirty="0" smtClean="0"/>
              <a:t>.</a:t>
            </a:r>
          </a:p>
          <a:p>
            <a:pPr algn="r" rtl="1"/>
            <a:r>
              <a:rPr lang="fa-IR" b="1" dirty="0">
                <a:solidFill>
                  <a:srgbClr val="FF9966"/>
                </a:solidFill>
              </a:rPr>
              <a:t>چه عواملی خطر خودکشی را افزایش می دهند؟</a:t>
            </a:r>
          </a:p>
          <a:p>
            <a:pPr marL="0" indent="0">
              <a:buNone/>
            </a:pPr>
            <a:r>
              <a:rPr lang="fa-IR" dirty="0">
                <a:cs typeface="B Nazanin" panose="00000400000000000000" pitchFamily="2" charset="-78"/>
              </a:rPr>
              <a:t>بیماری هایی مانند </a:t>
            </a:r>
            <a:r>
              <a:rPr lang="fa-IR" dirty="0">
                <a:solidFill>
                  <a:srgbClr val="FF9966"/>
                </a:solidFill>
                <a:cs typeface="B Nazanin" panose="00000400000000000000" pitchFamily="2" charset="-78"/>
              </a:rPr>
              <a:t>افسردگی</a:t>
            </a:r>
            <a:r>
              <a:rPr lang="fa-IR" dirty="0">
                <a:cs typeface="B Nazanin" panose="00000400000000000000" pitchFamily="2" charset="-78"/>
              </a:rPr>
              <a:t>، </a:t>
            </a:r>
            <a:r>
              <a:rPr lang="fa-IR" dirty="0" smtClean="0">
                <a:solidFill>
                  <a:srgbClr val="FF9966"/>
                </a:solidFill>
                <a:cs typeface="B Nazanin" panose="00000400000000000000" pitchFamily="2" charset="-78"/>
              </a:rPr>
              <a:t>اختلال </a:t>
            </a:r>
            <a:r>
              <a:rPr lang="fa-IR" dirty="0">
                <a:solidFill>
                  <a:srgbClr val="FF9966"/>
                </a:solidFill>
                <a:cs typeface="B Nazanin" panose="00000400000000000000" pitchFamily="2" charset="-78"/>
              </a:rPr>
              <a:t>دوقطبی</a:t>
            </a:r>
            <a:r>
              <a:rPr lang="fa-IR" dirty="0">
                <a:cs typeface="B Nazanin" panose="00000400000000000000" pitchFamily="2" charset="-78"/>
              </a:rPr>
              <a:t>،</a:t>
            </a:r>
            <a:r>
              <a:rPr lang="fa-IR" dirty="0">
                <a:solidFill>
                  <a:srgbClr val="FF9966"/>
                </a:solidFill>
                <a:cs typeface="B Nazanin" panose="00000400000000000000" pitchFamily="2" charset="-78"/>
              </a:rPr>
              <a:t> اسکیزوفرنیا</a:t>
            </a:r>
            <a:r>
              <a:rPr lang="fa-IR" dirty="0">
                <a:cs typeface="B Nazanin" panose="00000400000000000000" pitchFamily="2" charset="-78"/>
              </a:rPr>
              <a:t>، </a:t>
            </a:r>
            <a:r>
              <a:rPr lang="fa-IR" dirty="0">
                <a:solidFill>
                  <a:srgbClr val="FF9966"/>
                </a:solidFill>
                <a:cs typeface="B Nazanin" panose="00000400000000000000" pitchFamily="2" charset="-78"/>
              </a:rPr>
              <a:t>برخی </a:t>
            </a:r>
            <a:r>
              <a:rPr lang="fa-IR" dirty="0" smtClean="0">
                <a:solidFill>
                  <a:srgbClr val="FF9966"/>
                </a:solidFill>
                <a:cs typeface="B Nazanin" panose="00000400000000000000" pitchFamily="2" charset="-78"/>
              </a:rPr>
              <a:t>ازاختالات شخصیت</a:t>
            </a:r>
            <a:r>
              <a:rPr lang="fa-IR" dirty="0">
                <a:cs typeface="B Nazanin" panose="00000400000000000000" pitchFamily="2" charset="-78"/>
              </a:rPr>
              <a:t>، </a:t>
            </a:r>
            <a:r>
              <a:rPr lang="fa-IR" dirty="0">
                <a:solidFill>
                  <a:srgbClr val="FF9966"/>
                </a:solidFill>
                <a:cs typeface="B Nazanin" panose="00000400000000000000" pitchFamily="2" charset="-78"/>
              </a:rPr>
              <a:t>وابستگی به الکل </a:t>
            </a:r>
            <a:r>
              <a:rPr lang="fa-IR" dirty="0">
                <a:cs typeface="B Nazanin" panose="00000400000000000000" pitchFamily="2" charset="-78"/>
              </a:rPr>
              <a:t>یا </a:t>
            </a:r>
            <a:r>
              <a:rPr lang="fa-IR" dirty="0">
                <a:solidFill>
                  <a:srgbClr val="FF9966"/>
                </a:solidFill>
                <a:cs typeface="B Nazanin" panose="00000400000000000000" pitchFamily="2" charset="-78"/>
              </a:rPr>
              <a:t>مواد مخدر</a:t>
            </a:r>
            <a:r>
              <a:rPr lang="fa-IR" dirty="0">
                <a:cs typeface="B Nazanin" panose="00000400000000000000" pitchFamily="2" charset="-78"/>
              </a:rPr>
              <a:t>، یا </a:t>
            </a:r>
            <a:r>
              <a:rPr lang="fa-IR" dirty="0">
                <a:solidFill>
                  <a:srgbClr val="FF9966"/>
                </a:solidFill>
                <a:cs typeface="B Nazanin" panose="00000400000000000000" pitchFamily="2" charset="-78"/>
              </a:rPr>
              <a:t>داشتن درد زیاد به خاطر </a:t>
            </a:r>
            <a:r>
              <a:rPr lang="fa-IR" dirty="0" smtClean="0">
                <a:solidFill>
                  <a:srgbClr val="FF9966"/>
                </a:solidFill>
                <a:cs typeface="B Nazanin" panose="00000400000000000000" pitchFamily="2" charset="-78"/>
              </a:rPr>
              <a:t>بیماری جسمی </a:t>
            </a:r>
            <a:r>
              <a:rPr lang="fa-IR" dirty="0">
                <a:cs typeface="B Nazanin" panose="00000400000000000000" pitchFamily="2" charset="-78"/>
              </a:rPr>
              <a:t>مانند سرطان و برخی عوامل دیگر ممکن است خطرخودکشی را افزایش دهند.</a:t>
            </a:r>
            <a:endParaRPr lang="en-US" dirty="0">
              <a:cs typeface="B Nazanin" panose="00000400000000000000" pitchFamily="2" charset="-78"/>
            </a:endParaRPr>
          </a:p>
        </p:txBody>
      </p:sp>
      <p:sp>
        <p:nvSpPr>
          <p:cNvPr id="4" name="Left Arrow 3"/>
          <p:cNvSpPr/>
          <p:nvPr/>
        </p:nvSpPr>
        <p:spPr>
          <a:xfrm>
            <a:off x="8007440" y="2663512"/>
            <a:ext cx="502276" cy="299434"/>
          </a:xfrm>
          <a:prstGeom prst="leftArrow">
            <a:avLst/>
          </a:prstGeom>
          <a:solidFill>
            <a:srgbClr val="F0305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350">
              <a:solidFill>
                <a:prstClr val="white"/>
              </a:solidFill>
            </a:endParaRPr>
          </a:p>
        </p:txBody>
      </p:sp>
    </p:spTree>
    <p:extLst>
      <p:ext uri="{BB962C8B-B14F-4D97-AF65-F5344CB8AC3E}">
        <p14:creationId xmlns:p14="http://schemas.microsoft.com/office/powerpoint/2010/main" val="25079381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downloa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331032"/>
            <a:ext cx="3888432" cy="194584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5" name="Curved Left Arrow 4"/>
          <p:cNvSpPr/>
          <p:nvPr/>
        </p:nvSpPr>
        <p:spPr>
          <a:xfrm>
            <a:off x="7599104" y="1722071"/>
            <a:ext cx="1440160" cy="1306361"/>
          </a:xfrm>
          <a:prstGeom prst="curvedLeftArrow">
            <a:avLst>
              <a:gd name="adj1" fmla="val 25000"/>
              <a:gd name="adj2" fmla="val 48984"/>
              <a:gd name="adj3" fmla="val 26008"/>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sp>
        <p:nvSpPr>
          <p:cNvPr id="6" name="Curved Right Arrow 5"/>
          <p:cNvSpPr/>
          <p:nvPr/>
        </p:nvSpPr>
        <p:spPr>
          <a:xfrm>
            <a:off x="323528" y="1744158"/>
            <a:ext cx="1512168" cy="1284274"/>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sp>
        <p:nvSpPr>
          <p:cNvPr id="4" name="TextBox 3"/>
          <p:cNvSpPr txBox="1"/>
          <p:nvPr/>
        </p:nvSpPr>
        <p:spPr>
          <a:xfrm>
            <a:off x="3454481" y="2276872"/>
            <a:ext cx="2307043" cy="461665"/>
          </a:xfrm>
          <a:prstGeom prst="rect">
            <a:avLst/>
          </a:prstGeom>
        </p:spPr>
        <p:style>
          <a:lnRef idx="1">
            <a:schemeClr val="accent1"/>
          </a:lnRef>
          <a:fillRef idx="2">
            <a:schemeClr val="accent1"/>
          </a:fillRef>
          <a:effectRef idx="1">
            <a:schemeClr val="accent1"/>
          </a:effectRef>
          <a:fontRef idx="minor">
            <a:schemeClr val="dk1"/>
          </a:fontRef>
        </p:style>
        <p:txBody>
          <a:bodyPr wrap="none" rtlCol="1">
            <a:spAutoFit/>
          </a:bodyPr>
          <a:lstStyle/>
          <a:p>
            <a:pPr algn="ctr"/>
            <a:r>
              <a:rPr lang="fa-IR" sz="2400" b="1" dirty="0" smtClean="0">
                <a:cs typeface="B Nazanin" pitchFamily="2" charset="-78"/>
              </a:rPr>
              <a:t>مهارت های ارتباطی </a:t>
            </a:r>
            <a:endParaRPr lang="fa-IR" sz="2400" b="1" dirty="0">
              <a:cs typeface="B Nazanin" pitchFamily="2" charset="-78"/>
            </a:endParaRPr>
          </a:p>
        </p:txBody>
      </p:sp>
      <p:sp>
        <p:nvSpPr>
          <p:cNvPr id="8" name="TextBox 7"/>
          <p:cNvSpPr txBox="1"/>
          <p:nvPr/>
        </p:nvSpPr>
        <p:spPr>
          <a:xfrm>
            <a:off x="1343877" y="2735270"/>
            <a:ext cx="6297056" cy="3416320"/>
          </a:xfrm>
          <a:prstGeom prst="rect">
            <a:avLst/>
          </a:prstGeom>
          <a:noFill/>
        </p:spPr>
        <p:txBody>
          <a:bodyPr wrap="square" rtlCol="1">
            <a:spAutoFit/>
          </a:bodyPr>
          <a:lstStyle/>
          <a:p>
            <a:r>
              <a:rPr lang="fa-IR" sz="2400" dirty="0" smtClean="0">
                <a:cs typeface="B Nazanin" pitchFamily="2" charset="-78"/>
              </a:rPr>
              <a:t>انسان موجودی اجتماعی است و نیاز به ارتباط با همنوع دارد. برقراری ارتباط موثر مهارتی است که باید آن را آموخت.</a:t>
            </a:r>
          </a:p>
          <a:p>
            <a:r>
              <a:rPr lang="fa-IR" sz="2400" dirty="0" smtClean="0">
                <a:cs typeface="B Nazanin" pitchFamily="2" charset="-78"/>
              </a:rPr>
              <a:t>ارتباط چیست: ارتباط فرایند ارسال و دریافت پیام های کلامی و غیرکلامی است یعنی فرایندی که از طریق آن افکار، عقاید،</a:t>
            </a:r>
          </a:p>
          <a:p>
            <a:r>
              <a:rPr lang="fa-IR" sz="2400" dirty="0" smtClean="0">
                <a:cs typeface="B Nazanin" pitchFamily="2" charset="-78"/>
              </a:rPr>
              <a:t>احساسات و هیجان های خود را ابراز کرده و افکار و احساسات دیگران را دریافت می کنیم.</a:t>
            </a:r>
          </a:p>
          <a:p>
            <a:endParaRPr lang="fa-IR" sz="2400" dirty="0" smtClean="0">
              <a:cs typeface="B Nazanin" pitchFamily="2" charset="-78"/>
            </a:endParaRPr>
          </a:p>
          <a:p>
            <a:pPr marL="285750" indent="-285750">
              <a:buFont typeface="Wingdings" pitchFamily="2" charset="2"/>
              <a:buChar char="v"/>
            </a:pPr>
            <a:r>
              <a:rPr lang="fa-IR" sz="2400" dirty="0" smtClean="0">
                <a:cs typeface="B Nazanin" pitchFamily="2" charset="-78"/>
              </a:rPr>
              <a:t>ارتباط کلامی سهم کمتری از ارتباط غیرکلامی در فرایند ارتباط دارد ولی در جای خود بسیار مهم است.</a:t>
            </a:r>
            <a:endParaRPr lang="fa-IR" sz="2400" dirty="0">
              <a:cs typeface="B Nazanin" pitchFamily="2" charset="-78"/>
            </a:endParaRPr>
          </a:p>
        </p:txBody>
      </p:sp>
    </p:spTree>
    <p:extLst>
      <p:ext uri="{BB962C8B-B14F-4D97-AF65-F5344CB8AC3E}">
        <p14:creationId xmlns:p14="http://schemas.microsoft.com/office/powerpoint/2010/main" val="274391704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891" y="1369185"/>
            <a:ext cx="6781800" cy="591623"/>
          </a:xfrm>
        </p:spPr>
        <p:txBody>
          <a:bodyPr>
            <a:normAutofit/>
          </a:bodyPr>
          <a:lstStyle/>
          <a:p>
            <a:pPr algn="r" rtl="1"/>
            <a:r>
              <a:rPr lang="fa-IR" sz="2400" b="1" dirty="0">
                <a:solidFill>
                  <a:schemeClr val="accent6">
                    <a:lumMod val="60000"/>
                    <a:lumOff val="40000"/>
                  </a:schemeClr>
                </a:solidFill>
                <a:effectLst>
                  <a:outerShdw blurRad="38100" dist="38100" dir="2700000" algn="tl">
                    <a:srgbClr val="000000">
                      <a:alpha val="43137"/>
                    </a:srgbClr>
                  </a:outerShdw>
                </a:effectLst>
                <a:cs typeface="B Nazanin" panose="00000400000000000000" pitchFamily="2" charset="-78"/>
              </a:rPr>
              <a:t>کارهایی که به افراد کمک میکند تا به خودکشی کمتر بیندیشند:</a:t>
            </a:r>
            <a:endParaRPr lang="en-US" sz="2400" b="1" dirty="0">
              <a:solidFill>
                <a:schemeClr val="accent6">
                  <a:lumMod val="60000"/>
                  <a:lumOff val="40000"/>
                </a:schemeClr>
              </a:solidFill>
              <a:effectLst>
                <a:outerShdw blurRad="38100" dist="38100" dir="2700000" algn="tl">
                  <a:srgbClr val="000000">
                    <a:alpha val="43137"/>
                  </a:srgbClr>
                </a:outerShdw>
              </a:effectLst>
              <a:cs typeface="B Nazanin" panose="00000400000000000000" pitchFamily="2" charset="-78"/>
            </a:endParaRPr>
          </a:p>
        </p:txBody>
      </p:sp>
      <p:sp>
        <p:nvSpPr>
          <p:cNvPr id="3" name="Content Placeholder 2"/>
          <p:cNvSpPr>
            <a:spLocks noGrp="1"/>
          </p:cNvSpPr>
          <p:nvPr>
            <p:ph idx="1"/>
          </p:nvPr>
        </p:nvSpPr>
        <p:spPr>
          <a:xfrm>
            <a:off x="713704" y="2115356"/>
            <a:ext cx="7543800" cy="2914650"/>
          </a:xfrm>
        </p:spPr>
        <p:txBody>
          <a:bodyPr/>
          <a:lstStyle/>
          <a:p>
            <a:pPr marL="385763" indent="-385763">
              <a:buAutoNum type="arabicPeriod"/>
            </a:pPr>
            <a:r>
              <a:rPr lang="fa-IR" sz="2100" dirty="0">
                <a:cs typeface="B Nazanin" panose="00000400000000000000" pitchFamily="2" charset="-78"/>
              </a:rPr>
              <a:t>با افراد قابل اعتماد صحبت کنید.</a:t>
            </a:r>
          </a:p>
          <a:p>
            <a:pPr marL="385763" indent="-385763">
              <a:buAutoNum type="arabicPeriod"/>
            </a:pPr>
            <a:r>
              <a:rPr lang="fa-IR" sz="2100" dirty="0">
                <a:cs typeface="B Nazanin" panose="00000400000000000000" pitchFamily="2" charset="-78"/>
              </a:rPr>
              <a:t>به پزشک خود مراجعه کنید.</a:t>
            </a:r>
          </a:p>
          <a:p>
            <a:pPr marL="385763" indent="-385763">
              <a:buAutoNum type="arabicPeriod"/>
            </a:pPr>
            <a:r>
              <a:rPr lang="fa-IR" sz="2100" dirty="0">
                <a:cs typeface="B Nazanin" panose="00000400000000000000" pitchFamily="2" charset="-78"/>
              </a:rPr>
              <a:t>خدمات بیمارستان</a:t>
            </a:r>
            <a:endParaRPr lang="en-US" sz="2100" dirty="0">
              <a:cs typeface="B Nazanin" panose="00000400000000000000" pitchFamily="2" charset="-78"/>
            </a:endParaRPr>
          </a:p>
        </p:txBody>
      </p:sp>
    </p:spTree>
    <p:extLst>
      <p:ext uri="{BB962C8B-B14F-4D97-AF65-F5344CB8AC3E}">
        <p14:creationId xmlns:p14="http://schemas.microsoft.com/office/powerpoint/2010/main" val="97017653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3710" y="1291911"/>
            <a:ext cx="6781800" cy="707533"/>
          </a:xfrm>
        </p:spPr>
        <p:txBody>
          <a:bodyPr>
            <a:normAutofit fontScale="90000"/>
          </a:bodyPr>
          <a:lstStyle/>
          <a:p>
            <a:pPr algn="r" rtl="1"/>
            <a:r>
              <a:rPr lang="fa-IR" b="1" dirty="0">
                <a:solidFill>
                  <a:srgbClr val="BADAE8"/>
                </a:solidFill>
                <a:effectLst>
                  <a:outerShdw blurRad="38100" dist="38100" dir="2700000" algn="tl">
                    <a:srgbClr val="000000">
                      <a:alpha val="43137"/>
                    </a:srgbClr>
                  </a:outerShdw>
                </a:effectLst>
                <a:cs typeface="B Nazanin" panose="00000400000000000000" pitchFamily="2" charset="-78"/>
              </a:rPr>
              <a:t>خودمراقبتی </a:t>
            </a:r>
            <a:r>
              <a:rPr lang="fa-IR" b="1" dirty="0" smtClean="0">
                <a:solidFill>
                  <a:srgbClr val="BADAE8"/>
                </a:solidFill>
                <a:effectLst>
                  <a:outerShdw blurRad="38100" dist="38100" dir="2700000" algn="tl">
                    <a:srgbClr val="000000">
                      <a:alpha val="43137"/>
                    </a:srgbClr>
                  </a:outerShdw>
                </a:effectLst>
                <a:cs typeface="B Nazanin" panose="00000400000000000000" pitchFamily="2" charset="-78"/>
              </a:rPr>
              <a:t>دراختلال اضطراب </a:t>
            </a:r>
            <a:r>
              <a:rPr lang="fa-IR" b="1" dirty="0">
                <a:solidFill>
                  <a:srgbClr val="BADAE8"/>
                </a:solidFill>
                <a:effectLst>
                  <a:outerShdw blurRad="38100" dist="38100" dir="2700000" algn="tl">
                    <a:srgbClr val="000000">
                      <a:alpha val="43137"/>
                    </a:srgbClr>
                  </a:outerShdw>
                </a:effectLst>
                <a:cs typeface="B Nazanin" panose="00000400000000000000" pitchFamily="2" charset="-78"/>
              </a:rPr>
              <a:t>اجتماعی</a:t>
            </a:r>
            <a:endParaRPr lang="en-US" b="1" dirty="0">
              <a:solidFill>
                <a:srgbClr val="BADAE8"/>
              </a:solidFill>
              <a:effectLst>
                <a:outerShdw blurRad="38100" dist="38100" dir="2700000" algn="tl">
                  <a:srgbClr val="000000">
                    <a:alpha val="43137"/>
                  </a:srgbClr>
                </a:outerShdw>
              </a:effectLst>
              <a:cs typeface="B Nazanin" panose="00000400000000000000" pitchFamily="2" charset="-78"/>
            </a:endParaRPr>
          </a:p>
        </p:txBody>
      </p:sp>
      <p:sp>
        <p:nvSpPr>
          <p:cNvPr id="3" name="Content Placeholder 2"/>
          <p:cNvSpPr>
            <a:spLocks noGrp="1"/>
          </p:cNvSpPr>
          <p:nvPr>
            <p:ph idx="1"/>
          </p:nvPr>
        </p:nvSpPr>
        <p:spPr>
          <a:xfrm>
            <a:off x="492617" y="2308538"/>
            <a:ext cx="8035344" cy="2914650"/>
          </a:xfrm>
        </p:spPr>
        <p:txBody>
          <a:bodyPr>
            <a:normAutofit/>
          </a:bodyPr>
          <a:lstStyle/>
          <a:p>
            <a:pPr marL="0" indent="0">
              <a:buNone/>
            </a:pPr>
            <a:r>
              <a:rPr lang="fa-IR" dirty="0" smtClean="0">
                <a:cs typeface="B Nazanin" panose="00000400000000000000" pitchFamily="2" charset="-78"/>
              </a:rPr>
              <a:t>    </a:t>
            </a:r>
          </a:p>
          <a:p>
            <a:pPr marL="0" indent="0">
              <a:buNone/>
            </a:pPr>
            <a:r>
              <a:rPr lang="fa-IR" dirty="0">
                <a:cs typeface="B Nazanin" panose="00000400000000000000" pitchFamily="2" charset="-78"/>
              </a:rPr>
              <a:t> </a:t>
            </a:r>
            <a:r>
              <a:rPr lang="fa-IR" dirty="0" smtClean="0">
                <a:cs typeface="B Nazanin" panose="00000400000000000000" pitchFamily="2" charset="-78"/>
              </a:rPr>
              <a:t>  اضطراب اجتماعی      ترس </a:t>
            </a:r>
            <a:r>
              <a:rPr lang="fa-IR" dirty="0">
                <a:cs typeface="B Nazanin" panose="00000400000000000000" pitchFamily="2" charset="-78"/>
              </a:rPr>
              <a:t>از یک یا چند موقعیت اجتماعی است که در آن، </a:t>
            </a:r>
            <a:r>
              <a:rPr lang="fa-IR" dirty="0" smtClean="0">
                <a:cs typeface="B Nazanin" panose="00000400000000000000" pitchFamily="2" charset="-78"/>
              </a:rPr>
              <a:t>شخص با </a:t>
            </a:r>
            <a:r>
              <a:rPr lang="fa-IR" dirty="0">
                <a:cs typeface="B Nazanin" panose="00000400000000000000" pitchFamily="2" charset="-78"/>
              </a:rPr>
              <a:t>افرادی دیگر رو </a:t>
            </a:r>
            <a:r>
              <a:rPr lang="fa-IR" dirty="0" smtClean="0">
                <a:cs typeface="B Nazanin" panose="00000400000000000000" pitchFamily="2" charset="-78"/>
              </a:rPr>
              <a:t>به </a:t>
            </a:r>
            <a:r>
              <a:rPr lang="fa-IR" dirty="0">
                <a:cs typeface="B Nazanin" panose="00000400000000000000" pitchFamily="2" charset="-78"/>
              </a:rPr>
              <a:t>رو می شود، به طوری که می ترسد مورد قضاوت منفی آن </a:t>
            </a:r>
            <a:r>
              <a:rPr lang="fa-IR" dirty="0" smtClean="0">
                <a:cs typeface="B Nazanin" panose="00000400000000000000" pitchFamily="2" charset="-78"/>
              </a:rPr>
              <a:t>ها قرار </a:t>
            </a:r>
            <a:r>
              <a:rPr lang="fa-IR" dirty="0">
                <a:cs typeface="B Nazanin" panose="00000400000000000000" pitchFamily="2" charset="-78"/>
              </a:rPr>
              <a:t>بگیرد و به دلیل ایجاد احساساتی مثل خجالت یا تحقیر یا شرمندگی، از </a:t>
            </a:r>
            <a:r>
              <a:rPr lang="fa-IR" dirty="0" smtClean="0">
                <a:cs typeface="B Nazanin" panose="00000400000000000000" pitchFamily="2" charset="-78"/>
              </a:rPr>
              <a:t>حضوردر </a:t>
            </a:r>
            <a:r>
              <a:rPr lang="fa-IR" dirty="0">
                <a:cs typeface="B Nazanin" panose="00000400000000000000" pitchFamily="2" charset="-78"/>
              </a:rPr>
              <a:t>آن جمع دچار اضطراب شدید می شود یا سعی می کند از آنجا دوری </a:t>
            </a:r>
            <a:r>
              <a:rPr lang="fa-IR" dirty="0" smtClean="0">
                <a:cs typeface="B Nazanin" panose="00000400000000000000" pitchFamily="2" charset="-78"/>
              </a:rPr>
              <a:t>کند.</a:t>
            </a:r>
          </a:p>
          <a:p>
            <a:pPr marL="0" indent="0">
              <a:buNone/>
            </a:pPr>
            <a:endParaRPr lang="fa-IR" dirty="0">
              <a:cs typeface="B Nazanin" panose="00000400000000000000" pitchFamily="2" charset="-78"/>
            </a:endParaRPr>
          </a:p>
          <a:p>
            <a:pPr marL="0" indent="0">
              <a:buNone/>
            </a:pPr>
            <a:r>
              <a:rPr lang="fa-IR" dirty="0">
                <a:ln w="0"/>
                <a:gradFill>
                  <a:gsLst>
                    <a:gs pos="21000">
                      <a:srgbClr val="53575C"/>
                    </a:gs>
                    <a:gs pos="88000">
                      <a:srgbClr val="C5C7CA"/>
                    </a:gs>
                  </a:gsLst>
                  <a:lin ang="5400000"/>
                </a:gradFill>
                <a:cs typeface="B Nazanin" panose="00000400000000000000" pitchFamily="2" charset="-78"/>
              </a:rPr>
              <a:t>علت به وجود آمدن اضطراب اجتماعی چیست</a:t>
            </a:r>
            <a:r>
              <a:rPr lang="fa-IR" dirty="0" smtClean="0">
                <a:ln w="0"/>
                <a:gradFill>
                  <a:gsLst>
                    <a:gs pos="21000">
                      <a:srgbClr val="53575C"/>
                    </a:gs>
                    <a:gs pos="88000">
                      <a:srgbClr val="C5C7CA"/>
                    </a:gs>
                  </a:gsLst>
                  <a:lin ang="5400000"/>
                </a:gradFill>
                <a:cs typeface="B Nazanin" panose="00000400000000000000" pitchFamily="2" charset="-78"/>
              </a:rPr>
              <a:t>؟</a:t>
            </a:r>
          </a:p>
          <a:p>
            <a:pPr marL="0" indent="0">
              <a:buNone/>
            </a:pPr>
            <a:endParaRPr lang="fa-IR" dirty="0" smtClean="0">
              <a:cs typeface="B Nazanin" panose="00000400000000000000" pitchFamily="2" charset="-78"/>
            </a:endParaRPr>
          </a:p>
          <a:p>
            <a:pPr marL="0" indent="0">
              <a:buNone/>
            </a:pPr>
            <a:r>
              <a:rPr lang="fa-IR" b="1" dirty="0">
                <a:solidFill>
                  <a:srgbClr val="0070C0"/>
                </a:solidFill>
                <a:cs typeface="B Nazanin" panose="00000400000000000000" pitchFamily="2" charset="-78"/>
              </a:rPr>
              <a:t>این مشکل معمولاً به اعتماد به نفس پایین </a:t>
            </a:r>
            <a:r>
              <a:rPr lang="fa-IR" b="1" dirty="0" smtClean="0">
                <a:solidFill>
                  <a:srgbClr val="0070C0"/>
                </a:solidFill>
                <a:cs typeface="B Nazanin" panose="00000400000000000000" pitchFamily="2" charset="-78"/>
              </a:rPr>
              <a:t>یادست </a:t>
            </a:r>
            <a:r>
              <a:rPr lang="fa-IR" b="1" dirty="0">
                <a:solidFill>
                  <a:srgbClr val="0070C0"/>
                </a:solidFill>
                <a:cs typeface="B Nazanin" panose="00000400000000000000" pitchFamily="2" charset="-78"/>
              </a:rPr>
              <a:t>کم شمردن خود مربوط می شود که احتمالاً ریشه</a:t>
            </a:r>
          </a:p>
          <a:p>
            <a:pPr marL="0" indent="0">
              <a:buNone/>
            </a:pPr>
            <a:r>
              <a:rPr lang="fa-IR" b="1" dirty="0">
                <a:solidFill>
                  <a:srgbClr val="0070C0"/>
                </a:solidFill>
                <a:cs typeface="B Nazanin" panose="00000400000000000000" pitchFamily="2" charset="-78"/>
              </a:rPr>
              <a:t>در دوران کودکی دارد.</a:t>
            </a:r>
            <a:endParaRPr lang="en-US" b="1" dirty="0">
              <a:solidFill>
                <a:srgbClr val="0070C0"/>
              </a:solidFill>
              <a:cs typeface="B Nazanin" panose="00000400000000000000" pitchFamily="2" charset="-78"/>
            </a:endParaRPr>
          </a:p>
        </p:txBody>
      </p:sp>
      <p:sp>
        <p:nvSpPr>
          <p:cNvPr id="4" name="Rectangle 3"/>
          <p:cNvSpPr/>
          <p:nvPr/>
        </p:nvSpPr>
        <p:spPr>
          <a:xfrm>
            <a:off x="6138153" y="2261723"/>
            <a:ext cx="2296142" cy="392415"/>
          </a:xfrm>
          <a:prstGeom prst="rect">
            <a:avLst/>
          </a:prstGeom>
          <a:noFill/>
        </p:spPr>
        <p:txBody>
          <a:bodyPr wrap="none" lIns="68580" tIns="34290" rIns="68580" bIns="34290">
            <a:spAutoFit/>
          </a:bodyPr>
          <a:lstStyle/>
          <a:p>
            <a:pPr algn="ctr" rtl="0"/>
            <a:r>
              <a:rPr lang="fa-IR" sz="2100" dirty="0">
                <a:ln w="0"/>
                <a:gradFill>
                  <a:gsLst>
                    <a:gs pos="0">
                      <a:srgbClr val="424E5B">
                        <a:lumMod val="50000"/>
                      </a:srgbClr>
                    </a:gs>
                    <a:gs pos="50000">
                      <a:srgbClr val="424E5B"/>
                    </a:gs>
                    <a:gs pos="100000">
                      <a:srgbClr val="424E5B">
                        <a:lumMod val="60000"/>
                        <a:lumOff val="40000"/>
                      </a:srgbClr>
                    </a:gs>
                  </a:gsLst>
                  <a:lin ang="5400000"/>
                </a:gradFill>
                <a:effectLst>
                  <a:reflection blurRad="6350" stA="53000" endA="300" endPos="35500" dir="5400000" sy="-90000" algn="bl" rotWithShape="0"/>
                </a:effectLst>
                <a:cs typeface="B Nazanin" panose="00000400000000000000" pitchFamily="2" charset="-78"/>
              </a:rPr>
              <a:t>اضطراب اجتماعی چیست؟</a:t>
            </a:r>
            <a:endParaRPr lang="en-US" sz="2100" dirty="0">
              <a:ln w="0"/>
              <a:gradFill>
                <a:gsLst>
                  <a:gs pos="0">
                    <a:srgbClr val="424E5B">
                      <a:lumMod val="50000"/>
                    </a:srgbClr>
                  </a:gs>
                  <a:gs pos="50000">
                    <a:srgbClr val="424E5B"/>
                  </a:gs>
                  <a:gs pos="100000">
                    <a:srgbClr val="424E5B">
                      <a:lumMod val="60000"/>
                      <a:lumOff val="40000"/>
                    </a:srgbClr>
                  </a:gs>
                </a:gsLst>
                <a:lin ang="5400000"/>
              </a:gradFill>
              <a:effectLst>
                <a:reflection blurRad="6350" stA="53000" endA="300" endPos="35500" dir="5400000" sy="-90000" algn="bl" rotWithShape="0"/>
              </a:effectLst>
            </a:endParaRPr>
          </a:p>
        </p:txBody>
      </p:sp>
      <p:sp>
        <p:nvSpPr>
          <p:cNvPr id="6" name="Left Arrow 5"/>
          <p:cNvSpPr/>
          <p:nvPr/>
        </p:nvSpPr>
        <p:spPr>
          <a:xfrm>
            <a:off x="6790386" y="2692490"/>
            <a:ext cx="280115" cy="231820"/>
          </a:xfrm>
          <a:prstGeom prst="leftArrow">
            <a:avLst/>
          </a:prstGeom>
          <a:solidFill>
            <a:srgbClr val="BADAE8"/>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350">
              <a:solidFill>
                <a:prstClr val="white"/>
              </a:solidFill>
            </a:endParaRPr>
          </a:p>
        </p:txBody>
      </p:sp>
    </p:spTree>
    <p:extLst>
      <p:ext uri="{BB962C8B-B14F-4D97-AF65-F5344CB8AC3E}">
        <p14:creationId xmlns:p14="http://schemas.microsoft.com/office/powerpoint/2010/main" val="129143492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489" y="1195320"/>
            <a:ext cx="8035612" cy="1055515"/>
          </a:xfrm>
        </p:spPr>
        <p:txBody>
          <a:bodyPr>
            <a:normAutofit fontScale="90000"/>
          </a:bodyPr>
          <a:lstStyle/>
          <a:p>
            <a:pPr algn="r" rtl="1"/>
            <a:r>
              <a:rPr lang="fa-IR" dirty="0">
                <a:solidFill>
                  <a:srgbClr val="CBF187"/>
                </a:solidFill>
                <a:cs typeface="B Nazanin" panose="00000400000000000000" pitchFamily="2" charset="-78"/>
              </a:rPr>
              <a:t>افراد مبتلا به </a:t>
            </a:r>
            <a:r>
              <a:rPr lang="fa-IR" dirty="0" smtClean="0">
                <a:solidFill>
                  <a:srgbClr val="CBF187"/>
                </a:solidFill>
                <a:cs typeface="B Nazanin" panose="00000400000000000000" pitchFamily="2" charset="-78"/>
              </a:rPr>
              <a:t>اضطراب اجتماعی تصویرناخوشایندی </a:t>
            </a:r>
            <a:r>
              <a:rPr lang="fa-IR" dirty="0">
                <a:solidFill>
                  <a:srgbClr val="CBF187"/>
                </a:solidFill>
                <a:cs typeface="B Nazanin" panose="00000400000000000000" pitchFamily="2" charset="-78"/>
              </a:rPr>
              <a:t>از </a:t>
            </a:r>
            <a:r>
              <a:rPr lang="fa-IR" dirty="0" smtClean="0">
                <a:solidFill>
                  <a:srgbClr val="CBF187"/>
                </a:solidFill>
                <a:cs typeface="B Nazanin" panose="00000400000000000000" pitchFamily="2" charset="-78"/>
              </a:rPr>
              <a:t>دیددیگران </a:t>
            </a:r>
            <a:r>
              <a:rPr lang="fa-IR" dirty="0">
                <a:solidFill>
                  <a:srgbClr val="CBF187"/>
                </a:solidFill>
                <a:cs typeface="B Nazanin" panose="00000400000000000000" pitchFamily="2" charset="-78"/>
              </a:rPr>
              <a:t>نسبت به </a:t>
            </a:r>
            <a:r>
              <a:rPr lang="fa-IR" dirty="0" smtClean="0">
                <a:solidFill>
                  <a:srgbClr val="CBF187"/>
                </a:solidFill>
                <a:cs typeface="B Nazanin" panose="00000400000000000000" pitchFamily="2" charset="-78"/>
              </a:rPr>
              <a:t>خود دارند.</a:t>
            </a:r>
            <a:endParaRPr lang="en-US" dirty="0">
              <a:solidFill>
                <a:srgbClr val="CBF187"/>
              </a:solidFill>
            </a:endParaRPr>
          </a:p>
        </p:txBody>
      </p:sp>
      <p:sp>
        <p:nvSpPr>
          <p:cNvPr id="3" name="Content Placeholder 2"/>
          <p:cNvSpPr>
            <a:spLocks noGrp="1"/>
          </p:cNvSpPr>
          <p:nvPr>
            <p:ph idx="1"/>
          </p:nvPr>
        </p:nvSpPr>
        <p:spPr>
          <a:xfrm>
            <a:off x="618991" y="2325442"/>
            <a:ext cx="8180499" cy="3270782"/>
          </a:xfrm>
        </p:spPr>
        <p:txBody>
          <a:bodyPr/>
          <a:lstStyle/>
          <a:p>
            <a:pPr marL="0" indent="0">
              <a:buNone/>
            </a:pPr>
            <a:r>
              <a:rPr lang="fa-IR" dirty="0" smtClean="0">
                <a:cs typeface="B Nazanin" panose="00000400000000000000" pitchFamily="2" charset="-78"/>
              </a:rPr>
              <a:t>           </a:t>
            </a:r>
            <a:r>
              <a:rPr lang="fa-IR" dirty="0" smtClean="0">
                <a:ln w="0"/>
                <a:solidFill>
                  <a:schemeClr val="tx1"/>
                </a:solidFill>
                <a:effectLst>
                  <a:outerShdw blurRad="38100" dist="19050" dir="2700000" algn="tl" rotWithShape="0">
                    <a:schemeClr val="dk1">
                      <a:alpha val="40000"/>
                    </a:schemeClr>
                  </a:outerShdw>
                </a:effectLst>
                <a:cs typeface="B Nazanin" panose="00000400000000000000" pitchFamily="2" charset="-78"/>
              </a:rPr>
              <a:t>چطور </a:t>
            </a:r>
            <a:r>
              <a:rPr lang="fa-IR" dirty="0">
                <a:ln w="0"/>
                <a:solidFill>
                  <a:schemeClr val="tx1"/>
                </a:solidFill>
                <a:effectLst>
                  <a:outerShdw blurRad="38100" dist="19050" dir="2700000" algn="tl" rotWithShape="0">
                    <a:schemeClr val="dk1">
                      <a:alpha val="40000"/>
                    </a:schemeClr>
                  </a:outerShdw>
                </a:effectLst>
                <a:cs typeface="B Nazanin" panose="00000400000000000000" pitchFamily="2" charset="-78"/>
              </a:rPr>
              <a:t>برای رفع اضطراب اجتماعی به خودم کمک کنم</a:t>
            </a:r>
            <a:r>
              <a:rPr lang="fa-IR" dirty="0" smtClean="0">
                <a:ln w="0"/>
                <a:solidFill>
                  <a:schemeClr val="tx1"/>
                </a:solidFill>
                <a:effectLst>
                  <a:outerShdw blurRad="38100" dist="19050" dir="2700000" algn="tl" rotWithShape="0">
                    <a:schemeClr val="dk1">
                      <a:alpha val="40000"/>
                    </a:schemeClr>
                  </a:outerShdw>
                </a:effectLst>
                <a:cs typeface="B Nazanin" panose="00000400000000000000" pitchFamily="2" charset="-78"/>
              </a:rPr>
              <a:t>؟</a:t>
            </a:r>
          </a:p>
          <a:p>
            <a:pPr marL="0" indent="0">
              <a:buNone/>
            </a:pPr>
            <a:endParaRPr lang="fa-IR" dirty="0">
              <a:cs typeface="B Nazanin" panose="00000400000000000000" pitchFamily="2" charset="-78"/>
            </a:endParaRPr>
          </a:p>
          <a:p>
            <a:pPr marL="0" indent="0">
              <a:buNone/>
            </a:pPr>
            <a:r>
              <a:rPr lang="fa-IR" dirty="0" smtClean="0">
                <a:cs typeface="B Nazanin" panose="00000400000000000000" pitchFamily="2" charset="-78"/>
              </a:rPr>
              <a:t>      * </a:t>
            </a:r>
            <a:r>
              <a:rPr lang="fa-IR" i="1" u="sng" dirty="0" smtClean="0">
                <a:cs typeface="B Nazanin" panose="00000400000000000000" pitchFamily="2" charset="-78"/>
              </a:rPr>
              <a:t>پرداختن </a:t>
            </a:r>
            <a:r>
              <a:rPr lang="fa-IR" i="1" u="sng" dirty="0">
                <a:cs typeface="B Nazanin" panose="00000400000000000000" pitchFamily="2" charset="-78"/>
              </a:rPr>
              <a:t>به خود </a:t>
            </a:r>
            <a:r>
              <a:rPr lang="fa-IR" i="1" u="sng" dirty="0" smtClean="0">
                <a:cs typeface="B Nazanin" panose="00000400000000000000" pitchFamily="2" charset="-78"/>
              </a:rPr>
              <a:t>راکاهش </a:t>
            </a:r>
            <a:r>
              <a:rPr lang="fa-IR" i="1" u="sng" dirty="0">
                <a:cs typeface="B Nazanin" panose="00000400000000000000" pitchFamily="2" charset="-78"/>
              </a:rPr>
              <a:t>دهید. </a:t>
            </a:r>
            <a:r>
              <a:rPr lang="fa-IR" i="1" u="sng" dirty="0" smtClean="0">
                <a:cs typeface="B Nazanin" panose="00000400000000000000" pitchFamily="2" charset="-78"/>
              </a:rPr>
              <a:t>سعی کنید </a:t>
            </a:r>
            <a:r>
              <a:rPr lang="fa-IR" i="1" u="sng" dirty="0">
                <a:cs typeface="B Nazanin" panose="00000400000000000000" pitchFamily="2" charset="-78"/>
              </a:rPr>
              <a:t>مدام به </a:t>
            </a:r>
            <a:r>
              <a:rPr lang="fa-IR" i="1" u="sng" dirty="0" smtClean="0">
                <a:cs typeface="B Nazanin" panose="00000400000000000000" pitchFamily="2" charset="-78"/>
              </a:rPr>
              <a:t>علائم فیزیکی </a:t>
            </a:r>
            <a:r>
              <a:rPr lang="fa-IR" i="1" u="sng" dirty="0">
                <a:cs typeface="B Nazanin" panose="00000400000000000000" pitchFamily="2" charset="-78"/>
              </a:rPr>
              <a:t>و افکار </a:t>
            </a:r>
            <a:r>
              <a:rPr lang="fa-IR" i="1" u="sng" dirty="0" smtClean="0">
                <a:cs typeface="B Nazanin" panose="00000400000000000000" pitchFamily="2" charset="-78"/>
              </a:rPr>
              <a:t>منفی خود </a:t>
            </a:r>
            <a:r>
              <a:rPr lang="fa-IR" i="1" u="sng" dirty="0">
                <a:cs typeface="B Nazanin" panose="00000400000000000000" pitchFamily="2" charset="-78"/>
              </a:rPr>
              <a:t>توجه نکنید</a:t>
            </a:r>
            <a:r>
              <a:rPr lang="fa-IR" i="1" u="sng" dirty="0" smtClean="0">
                <a:cs typeface="B Nazanin" panose="00000400000000000000" pitchFamily="2" charset="-78"/>
              </a:rPr>
              <a:t>.</a:t>
            </a:r>
          </a:p>
          <a:p>
            <a:pPr marL="0" indent="0">
              <a:buNone/>
            </a:pPr>
            <a:endParaRPr lang="fa-IR" dirty="0">
              <a:cs typeface="B Nazanin" panose="00000400000000000000" pitchFamily="2" charset="-78"/>
            </a:endParaRPr>
          </a:p>
          <a:p>
            <a:pPr marL="0" indent="0">
              <a:buNone/>
            </a:pPr>
            <a:r>
              <a:rPr lang="fa-IR" dirty="0" smtClean="0">
                <a:cs typeface="B Nazanin" panose="00000400000000000000" pitchFamily="2" charset="-78"/>
              </a:rPr>
              <a:t>            </a:t>
            </a:r>
            <a:r>
              <a:rPr lang="fa-IR" dirty="0" smtClean="0">
                <a:ln w="0"/>
                <a:solidFill>
                  <a:schemeClr val="tx1"/>
                </a:solidFill>
                <a:effectLst>
                  <a:outerShdw blurRad="38100" dist="19050" dir="2700000" algn="tl" rotWithShape="0">
                    <a:schemeClr val="dk1">
                      <a:alpha val="40000"/>
                    </a:schemeClr>
                  </a:outerShdw>
                </a:effectLst>
                <a:cs typeface="B Nazanin" panose="00000400000000000000" pitchFamily="2" charset="-78"/>
              </a:rPr>
              <a:t> راه </a:t>
            </a:r>
            <a:r>
              <a:rPr lang="fa-IR" dirty="0">
                <a:ln w="0"/>
                <a:solidFill>
                  <a:schemeClr val="tx1"/>
                </a:solidFill>
                <a:effectLst>
                  <a:outerShdw blurRad="38100" dist="19050" dir="2700000" algn="tl" rotWithShape="0">
                    <a:schemeClr val="dk1">
                      <a:alpha val="40000"/>
                    </a:schemeClr>
                  </a:outerShdw>
                </a:effectLst>
                <a:cs typeface="B Nazanin" panose="00000400000000000000" pitchFamily="2" charset="-78"/>
              </a:rPr>
              <a:t>های کم کردن تمرکز بر روی </a:t>
            </a:r>
            <a:r>
              <a:rPr lang="fa-IR" dirty="0" smtClean="0">
                <a:ln w="0"/>
                <a:solidFill>
                  <a:schemeClr val="tx1"/>
                </a:solidFill>
                <a:effectLst>
                  <a:outerShdw blurRad="38100" dist="19050" dir="2700000" algn="tl" rotWithShape="0">
                    <a:schemeClr val="dk1">
                      <a:alpha val="40000"/>
                    </a:schemeClr>
                  </a:outerShdw>
                </a:effectLst>
                <a:cs typeface="B Nazanin" panose="00000400000000000000" pitchFamily="2" charset="-78"/>
              </a:rPr>
              <a:t>خود:</a:t>
            </a:r>
          </a:p>
          <a:p>
            <a:pPr marL="0" indent="0">
              <a:buNone/>
            </a:pPr>
            <a:endParaRPr lang="fa-IR" dirty="0" smtClean="0">
              <a:cs typeface="B Nazanin" panose="00000400000000000000" pitchFamily="2" charset="-78"/>
            </a:endParaRPr>
          </a:p>
          <a:p>
            <a:pPr marL="0" indent="0">
              <a:buNone/>
            </a:pPr>
            <a:r>
              <a:rPr lang="fa-IR" dirty="0" smtClean="0">
                <a:cs typeface="B Nazanin" panose="00000400000000000000" pitchFamily="2" charset="-78"/>
              </a:rPr>
              <a:t>             * به </a:t>
            </a:r>
            <a:r>
              <a:rPr lang="fa-IR" dirty="0">
                <a:cs typeface="B Nazanin" panose="00000400000000000000" pitchFamily="2" charset="-78"/>
              </a:rPr>
              <a:t>افراد و اشیاء دور و بر خود نگاه کنید</a:t>
            </a:r>
            <a:r>
              <a:rPr lang="fa-IR" dirty="0" smtClean="0">
                <a:cs typeface="B Nazanin" panose="00000400000000000000" pitchFamily="2" charset="-78"/>
              </a:rPr>
              <a:t>.</a:t>
            </a:r>
          </a:p>
          <a:p>
            <a:pPr marL="0" indent="0">
              <a:buNone/>
            </a:pPr>
            <a:r>
              <a:rPr lang="fa-IR" dirty="0" smtClean="0">
                <a:cs typeface="B Nazanin" panose="00000400000000000000" pitchFamily="2" charset="-78"/>
              </a:rPr>
              <a:t>             *واقعاً </a:t>
            </a:r>
            <a:r>
              <a:rPr lang="fa-IR" dirty="0">
                <a:cs typeface="B Nazanin" panose="00000400000000000000" pitchFamily="2" charset="-78"/>
              </a:rPr>
              <a:t>به </a:t>
            </a:r>
            <a:r>
              <a:rPr lang="fa-IR" dirty="0" smtClean="0">
                <a:cs typeface="B Nazanin" panose="00000400000000000000" pitchFamily="2" charset="-78"/>
              </a:rPr>
              <a:t>حرفهای آدمها </a:t>
            </a:r>
            <a:r>
              <a:rPr lang="fa-IR" dirty="0">
                <a:cs typeface="B Nazanin" panose="00000400000000000000" pitchFamily="2" charset="-78"/>
              </a:rPr>
              <a:t>گوش </a:t>
            </a:r>
            <a:r>
              <a:rPr lang="fa-IR" dirty="0" smtClean="0">
                <a:cs typeface="B Nazanin" panose="00000400000000000000" pitchFamily="2" charset="-78"/>
              </a:rPr>
              <a:t>بدهید(نه </a:t>
            </a:r>
            <a:r>
              <a:rPr lang="fa-IR" dirty="0">
                <a:cs typeface="B Nazanin" panose="00000400000000000000" pitchFamily="2" charset="-78"/>
              </a:rPr>
              <a:t>به افکار منفی </a:t>
            </a:r>
            <a:r>
              <a:rPr lang="fa-IR" dirty="0" smtClean="0">
                <a:cs typeface="B Nazanin" panose="00000400000000000000" pitchFamily="2" charset="-78"/>
              </a:rPr>
              <a:t>خودتان).</a:t>
            </a:r>
          </a:p>
          <a:p>
            <a:pPr marL="0" indent="0">
              <a:buNone/>
            </a:pPr>
            <a:r>
              <a:rPr lang="fa-IR" dirty="0" smtClean="0">
                <a:cs typeface="B Nazanin" panose="00000400000000000000" pitchFamily="2" charset="-78"/>
              </a:rPr>
              <a:t>             *بدانید </a:t>
            </a:r>
            <a:r>
              <a:rPr lang="fa-IR" dirty="0">
                <a:cs typeface="B Nazanin" panose="00000400000000000000" pitchFamily="2" charset="-78"/>
              </a:rPr>
              <a:t>که شما مرکز توجه همه نیستید</a:t>
            </a:r>
            <a:r>
              <a:rPr lang="fa-IR" dirty="0" smtClean="0">
                <a:cs typeface="B Nazanin" panose="00000400000000000000" pitchFamily="2" charset="-78"/>
              </a:rPr>
              <a:t>.</a:t>
            </a:r>
          </a:p>
          <a:p>
            <a:pPr marL="0" indent="0">
              <a:buNone/>
            </a:pPr>
            <a:endParaRPr lang="en-US" dirty="0">
              <a:cs typeface="B Nazanin" panose="00000400000000000000" pitchFamily="2" charset="-78"/>
            </a:endParaRPr>
          </a:p>
        </p:txBody>
      </p:sp>
      <p:sp>
        <p:nvSpPr>
          <p:cNvPr id="4" name="Left Arrow 3"/>
          <p:cNvSpPr/>
          <p:nvPr/>
        </p:nvSpPr>
        <p:spPr>
          <a:xfrm>
            <a:off x="8210281" y="2412375"/>
            <a:ext cx="463640" cy="231820"/>
          </a:xfrm>
          <a:prstGeom prst="leftArrow">
            <a:avLst/>
          </a:prstGeom>
          <a:solidFill>
            <a:srgbClr val="CBF18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350">
              <a:solidFill>
                <a:prstClr val="white"/>
              </a:solidFill>
            </a:endParaRPr>
          </a:p>
        </p:txBody>
      </p:sp>
      <p:sp>
        <p:nvSpPr>
          <p:cNvPr id="5" name="Left Arrow 4"/>
          <p:cNvSpPr/>
          <p:nvPr/>
        </p:nvSpPr>
        <p:spPr>
          <a:xfrm>
            <a:off x="8161986" y="3687383"/>
            <a:ext cx="511935" cy="241479"/>
          </a:xfrm>
          <a:prstGeom prst="leftArrow">
            <a:avLst/>
          </a:prstGeom>
          <a:solidFill>
            <a:srgbClr val="CBF18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350">
              <a:solidFill>
                <a:prstClr val="white"/>
              </a:solidFill>
            </a:endParaRPr>
          </a:p>
        </p:txBody>
      </p:sp>
    </p:spTree>
    <p:extLst>
      <p:ext uri="{BB962C8B-B14F-4D97-AF65-F5344CB8AC3E}">
        <p14:creationId xmlns:p14="http://schemas.microsoft.com/office/powerpoint/2010/main" val="383521628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53274"/>
            <a:ext cx="8382000" cy="1074581"/>
          </a:xfrm>
        </p:spPr>
        <p:txBody>
          <a:bodyPr>
            <a:normAutofit/>
          </a:bodyPr>
          <a:lstStyle/>
          <a:p>
            <a:pPr algn="r" rtl="1"/>
            <a:r>
              <a:rPr lang="fa-IR" sz="3000" b="1" dirty="0">
                <a:solidFill>
                  <a:srgbClr val="BD8353"/>
                </a:solidFill>
                <a:effectLst>
                  <a:outerShdw blurRad="38100" dist="38100" dir="2700000" algn="tl">
                    <a:srgbClr val="000000">
                      <a:alpha val="43137"/>
                    </a:srgbClr>
                  </a:outerShdw>
                </a:effectLst>
                <a:cs typeface="B Nazanin" panose="00000400000000000000" pitchFamily="2" charset="-78"/>
              </a:rPr>
              <a:t>با استفاده از آرام سازی، تنفس آگاهانه ، پرت کردن حواس کنترل علائم فیزیکی اضطراب اجتماعی خود رادر دست بگیرید.</a:t>
            </a:r>
            <a:endParaRPr lang="en-US" sz="3000" b="1" dirty="0">
              <a:solidFill>
                <a:srgbClr val="BD8353"/>
              </a:solidFill>
              <a:effectLst>
                <a:outerShdw blurRad="38100" dist="38100" dir="2700000" algn="tl">
                  <a:srgbClr val="000000">
                    <a:alpha val="43137"/>
                  </a:srgbClr>
                </a:outerShdw>
              </a:effectLst>
              <a:cs typeface="B Nazanin" panose="00000400000000000000" pitchFamily="2" charset="-78"/>
            </a:endParaRPr>
          </a:p>
        </p:txBody>
      </p:sp>
      <p:sp>
        <p:nvSpPr>
          <p:cNvPr id="3" name="Content Placeholder 2"/>
          <p:cNvSpPr>
            <a:spLocks noGrp="1"/>
          </p:cNvSpPr>
          <p:nvPr>
            <p:ph idx="1"/>
          </p:nvPr>
        </p:nvSpPr>
        <p:spPr>
          <a:xfrm>
            <a:off x="549499" y="2472744"/>
            <a:ext cx="8394879" cy="2914650"/>
          </a:xfrm>
        </p:spPr>
        <p:txBody>
          <a:bodyPr>
            <a:normAutofit/>
          </a:bodyPr>
          <a:lstStyle/>
          <a:p>
            <a:pPr marL="0" indent="0">
              <a:buNone/>
            </a:pPr>
            <a:endParaRPr lang="fa-IR" dirty="0" smtClean="0">
              <a:cs typeface="B Nazanin" panose="00000400000000000000" pitchFamily="2" charset="-78"/>
            </a:endParaRPr>
          </a:p>
          <a:p>
            <a:pPr marL="0" indent="0">
              <a:buNone/>
            </a:pPr>
            <a:r>
              <a:rPr lang="fa-IR" dirty="0" smtClean="0">
                <a:solidFill>
                  <a:srgbClr val="7030A0"/>
                </a:solidFill>
                <a:cs typeface="B Nazanin" panose="00000400000000000000" pitchFamily="2" charset="-78"/>
              </a:rPr>
              <a:t>وسواس </a:t>
            </a:r>
            <a:r>
              <a:rPr lang="fa-IR" dirty="0">
                <a:solidFill>
                  <a:srgbClr val="7030A0"/>
                </a:solidFill>
                <a:cs typeface="B Nazanin" panose="00000400000000000000" pitchFamily="2" charset="-78"/>
              </a:rPr>
              <a:t>ها</a:t>
            </a:r>
            <a:r>
              <a:rPr lang="fa-IR" dirty="0">
                <a:cs typeface="B Nazanin" panose="00000400000000000000" pitchFamily="2" charset="-78"/>
              </a:rPr>
              <a:t>، </a:t>
            </a:r>
            <a:r>
              <a:rPr lang="fa-IR" dirty="0">
                <a:solidFill>
                  <a:srgbClr val="7030A0"/>
                </a:solidFill>
                <a:cs typeface="B Nazanin" panose="00000400000000000000" pitchFamily="2" charset="-78"/>
              </a:rPr>
              <a:t>افکار</a:t>
            </a:r>
            <a:r>
              <a:rPr lang="fa-IR" dirty="0">
                <a:cs typeface="B Nazanin" panose="00000400000000000000" pitchFamily="2" charset="-78"/>
              </a:rPr>
              <a:t>، </a:t>
            </a:r>
            <a:r>
              <a:rPr lang="fa-IR" dirty="0" smtClean="0">
                <a:solidFill>
                  <a:srgbClr val="7030A0"/>
                </a:solidFill>
                <a:cs typeface="B Nazanin" panose="00000400000000000000" pitchFamily="2" charset="-78"/>
              </a:rPr>
              <a:t>تصاویر</a:t>
            </a:r>
            <a:r>
              <a:rPr lang="fa-IR" dirty="0" smtClean="0">
                <a:cs typeface="B Nazanin" panose="00000400000000000000" pitchFamily="2" charset="-78"/>
              </a:rPr>
              <a:t>یا </a:t>
            </a:r>
            <a:r>
              <a:rPr lang="fa-IR" dirty="0">
                <a:solidFill>
                  <a:srgbClr val="7030A0"/>
                </a:solidFill>
                <a:cs typeface="B Nazanin" panose="00000400000000000000" pitchFamily="2" charset="-78"/>
              </a:rPr>
              <a:t>تکانه هایی </a:t>
            </a:r>
            <a:r>
              <a:rPr lang="fa-IR" dirty="0">
                <a:cs typeface="B Nazanin" panose="00000400000000000000" pitchFamily="2" charset="-78"/>
              </a:rPr>
              <a:t>هستند </a:t>
            </a:r>
            <a:r>
              <a:rPr lang="fa-IR" dirty="0" smtClean="0">
                <a:cs typeface="B Nazanin" panose="00000400000000000000" pitchFamily="2" charset="-78"/>
              </a:rPr>
              <a:t>که معمولا </a:t>
            </a:r>
            <a:r>
              <a:rPr lang="fa-IR" dirty="0">
                <a:cs typeface="B Nazanin" panose="00000400000000000000" pitchFamily="2" charset="-78"/>
              </a:rPr>
              <a:t>ناخوشایند </a:t>
            </a:r>
            <a:r>
              <a:rPr lang="fa-IR" dirty="0" smtClean="0">
                <a:cs typeface="B Nazanin" panose="00000400000000000000" pitchFamily="2" charset="-78"/>
              </a:rPr>
              <a:t>بوده و </a:t>
            </a:r>
            <a:r>
              <a:rPr lang="fa-IR" u="sng" dirty="0">
                <a:cs typeface="B Nazanin" panose="00000400000000000000" pitchFamily="2" charset="-78"/>
              </a:rPr>
              <a:t>برخلاف خواسته </a:t>
            </a:r>
            <a:r>
              <a:rPr lang="fa-IR" dirty="0">
                <a:cs typeface="B Nazanin" panose="00000400000000000000" pitchFamily="2" charset="-78"/>
              </a:rPr>
              <a:t>فرد </a:t>
            </a:r>
            <a:r>
              <a:rPr lang="fa-IR" dirty="0" smtClean="0">
                <a:cs typeface="B Nazanin" panose="00000400000000000000" pitchFamily="2" charset="-78"/>
              </a:rPr>
              <a:t>به ذهن </a:t>
            </a:r>
            <a:r>
              <a:rPr lang="fa-IR" dirty="0">
                <a:cs typeface="B Nazanin" panose="00000400000000000000" pitchFamily="2" charset="-78"/>
              </a:rPr>
              <a:t>می آیند</a:t>
            </a:r>
            <a:r>
              <a:rPr lang="fa-IR" dirty="0" smtClean="0">
                <a:cs typeface="B Nazanin" panose="00000400000000000000" pitchFamily="2" charset="-78"/>
              </a:rPr>
              <a:t>.</a:t>
            </a:r>
          </a:p>
          <a:p>
            <a:pPr marL="0" indent="0">
              <a:buNone/>
            </a:pPr>
            <a:endParaRPr lang="fa-IR" dirty="0">
              <a:cs typeface="B Nazanin" panose="00000400000000000000" pitchFamily="2" charset="-78"/>
            </a:endParaRPr>
          </a:p>
          <a:p>
            <a:pPr marL="0" indent="0">
              <a:buNone/>
            </a:pPr>
            <a:r>
              <a:rPr lang="fa-IR" dirty="0">
                <a:cs typeface="B Nazanin" panose="00000400000000000000" pitchFamily="2" charset="-78"/>
              </a:rPr>
              <a:t> </a:t>
            </a:r>
            <a:r>
              <a:rPr lang="fa-IR" dirty="0" smtClean="0">
                <a:cs typeface="B Nazanin" panose="00000400000000000000" pitchFamily="2" charset="-78"/>
              </a:rPr>
              <a:t>                         :             این اختلال </a:t>
            </a:r>
            <a:r>
              <a:rPr lang="fa-IR" dirty="0">
                <a:cs typeface="B Nazanin" panose="00000400000000000000" pitchFamily="2" charset="-78"/>
              </a:rPr>
              <a:t>در نوجوانی در پسرها </a:t>
            </a:r>
            <a:r>
              <a:rPr lang="fa-IR" b="1" dirty="0" smtClean="0">
                <a:solidFill>
                  <a:srgbClr val="7030A0"/>
                </a:solidFill>
                <a:cs typeface="B Nazanin" panose="00000400000000000000" pitchFamily="2" charset="-78"/>
              </a:rPr>
              <a:t>شایع تر </a:t>
            </a:r>
            <a:r>
              <a:rPr lang="fa-IR" dirty="0">
                <a:cs typeface="B Nazanin" panose="00000400000000000000" pitchFamily="2" charset="-78"/>
              </a:rPr>
              <a:t>است و پس از آن در </a:t>
            </a:r>
            <a:r>
              <a:rPr lang="fa-IR" b="1" dirty="0">
                <a:solidFill>
                  <a:srgbClr val="7030A0"/>
                </a:solidFill>
                <a:cs typeface="B Nazanin" panose="00000400000000000000" pitchFamily="2" charset="-78"/>
              </a:rPr>
              <a:t>دو جنس </a:t>
            </a:r>
            <a:r>
              <a:rPr lang="fa-IR" dirty="0" smtClean="0">
                <a:cs typeface="B Nazanin" panose="00000400000000000000" pitchFamily="2" charset="-78"/>
              </a:rPr>
              <a:t>شیوع</a:t>
            </a:r>
          </a:p>
          <a:p>
            <a:pPr marL="0" indent="0">
              <a:buNone/>
            </a:pPr>
            <a:r>
              <a:rPr lang="fa-IR" dirty="0" smtClean="0">
                <a:cs typeface="B Nazanin" panose="00000400000000000000" pitchFamily="2" charset="-78"/>
              </a:rPr>
              <a:t> </a:t>
            </a:r>
            <a:r>
              <a:rPr lang="fa-IR" b="1" dirty="0" smtClean="0">
                <a:solidFill>
                  <a:srgbClr val="7030A0"/>
                </a:solidFill>
                <a:cs typeface="B Nazanin" panose="00000400000000000000" pitchFamily="2" charset="-78"/>
              </a:rPr>
              <a:t>یکسانی</a:t>
            </a:r>
            <a:r>
              <a:rPr lang="fa-IR" dirty="0" smtClean="0">
                <a:cs typeface="B Nazanin" panose="00000400000000000000" pitchFamily="2" charset="-78"/>
              </a:rPr>
              <a:t> </a:t>
            </a:r>
            <a:r>
              <a:rPr lang="fa-IR" dirty="0">
                <a:cs typeface="B Nazanin" panose="00000400000000000000" pitchFamily="2" charset="-78"/>
              </a:rPr>
              <a:t>دارد. میانگین سن شروع </a:t>
            </a:r>
            <a:r>
              <a:rPr lang="fa-IR" b="1" dirty="0" smtClean="0">
                <a:solidFill>
                  <a:srgbClr val="7030A0"/>
                </a:solidFill>
                <a:cs typeface="B Nazanin" panose="00000400000000000000" pitchFamily="2" charset="-78"/>
              </a:rPr>
              <a:t>اختلاف بیست </a:t>
            </a:r>
            <a:r>
              <a:rPr lang="fa-IR" b="1" dirty="0">
                <a:solidFill>
                  <a:srgbClr val="7030A0"/>
                </a:solidFill>
                <a:cs typeface="B Nazanin" panose="00000400000000000000" pitchFamily="2" charset="-78"/>
              </a:rPr>
              <a:t>سالگی </a:t>
            </a:r>
            <a:r>
              <a:rPr lang="fa-IR" dirty="0" smtClean="0">
                <a:cs typeface="B Nazanin" panose="00000400000000000000" pitchFamily="2" charset="-78"/>
              </a:rPr>
              <a:t>است.</a:t>
            </a:r>
          </a:p>
          <a:p>
            <a:pPr marL="0" indent="0">
              <a:buNone/>
            </a:pPr>
            <a:endParaRPr lang="fa-IR" dirty="0" smtClean="0">
              <a:cs typeface="B Nazanin" panose="00000400000000000000" pitchFamily="2" charset="-78"/>
            </a:endParaRPr>
          </a:p>
          <a:p>
            <a:pPr marL="0" indent="0">
              <a:buNone/>
            </a:pPr>
            <a:r>
              <a:rPr lang="fa-IR" dirty="0" smtClean="0">
                <a:cs typeface="B Nazanin" panose="00000400000000000000" pitchFamily="2" charset="-78"/>
              </a:rPr>
              <a:t>     وسواسهای </a:t>
            </a:r>
            <a:r>
              <a:rPr lang="fa-IR" dirty="0">
                <a:cs typeface="B Nazanin" panose="00000400000000000000" pitchFamily="2" charset="-78"/>
              </a:rPr>
              <a:t>فکری و </a:t>
            </a:r>
            <a:r>
              <a:rPr lang="fa-IR" dirty="0" smtClean="0">
                <a:cs typeface="B Nazanin" panose="00000400000000000000" pitchFamily="2" charset="-78"/>
              </a:rPr>
              <a:t>عملی </a:t>
            </a:r>
            <a:r>
              <a:rPr lang="fa-IR" b="1" dirty="0" smtClean="0">
                <a:solidFill>
                  <a:srgbClr val="BD8353"/>
                </a:solidFill>
                <a:cs typeface="B Nazanin" panose="00000400000000000000" pitchFamily="2" charset="-78"/>
              </a:rPr>
              <a:t>وقت گیر </a:t>
            </a:r>
            <a:r>
              <a:rPr lang="fa-IR" dirty="0">
                <a:cs typeface="B Nazanin" panose="00000400000000000000" pitchFamily="2" charset="-78"/>
              </a:rPr>
              <a:t>هستند </a:t>
            </a:r>
            <a:r>
              <a:rPr lang="fa-IR" dirty="0" smtClean="0">
                <a:cs typeface="B Nazanin" panose="00000400000000000000" pitchFamily="2" charset="-78"/>
              </a:rPr>
              <a:t>مثلا </a:t>
            </a:r>
            <a:r>
              <a:rPr lang="fa-IR" b="1" u="sng" dirty="0">
                <a:cs typeface="B Nazanin" panose="00000400000000000000" pitchFamily="2" charset="-78"/>
              </a:rPr>
              <a:t>هر </a:t>
            </a:r>
            <a:r>
              <a:rPr lang="fa-IR" b="1" u="sng" dirty="0" smtClean="0">
                <a:cs typeface="B Nazanin" panose="00000400000000000000" pitchFamily="2" charset="-78"/>
              </a:rPr>
              <a:t>روزبیشتر </a:t>
            </a:r>
            <a:r>
              <a:rPr lang="fa-IR" b="1" u="sng" dirty="0">
                <a:cs typeface="B Nazanin" panose="00000400000000000000" pitchFamily="2" charset="-78"/>
              </a:rPr>
              <a:t>از 1 ساعت طول </a:t>
            </a:r>
            <a:r>
              <a:rPr lang="fa-IR" b="1" u="sng" dirty="0" smtClean="0">
                <a:cs typeface="B Nazanin" panose="00000400000000000000" pitchFamily="2" charset="-78"/>
              </a:rPr>
              <a:t>میکشند</a:t>
            </a:r>
            <a:r>
              <a:rPr lang="fa-IR" dirty="0" smtClean="0">
                <a:cs typeface="B Nazanin" panose="00000400000000000000" pitchFamily="2" charset="-78"/>
              </a:rPr>
              <a:t>.</a:t>
            </a:r>
            <a:endParaRPr lang="en-US" dirty="0">
              <a:cs typeface="B Nazanin" panose="00000400000000000000" pitchFamily="2" charset="-78"/>
            </a:endParaRPr>
          </a:p>
        </p:txBody>
      </p:sp>
      <p:sp>
        <p:nvSpPr>
          <p:cNvPr id="4" name="Rectangle 3"/>
          <p:cNvSpPr/>
          <p:nvPr/>
        </p:nvSpPr>
        <p:spPr>
          <a:xfrm>
            <a:off x="4125948" y="2638430"/>
            <a:ext cx="4234172" cy="392415"/>
          </a:xfrm>
          <a:prstGeom prst="rect">
            <a:avLst/>
          </a:prstGeom>
          <a:noFill/>
        </p:spPr>
        <p:txBody>
          <a:bodyPr wrap="none" lIns="68580" tIns="34290" rIns="68580" bIns="34290">
            <a:spAutoFit/>
          </a:bodyPr>
          <a:lstStyle/>
          <a:p>
            <a:pPr algn="ctr" rtl="0"/>
            <a:r>
              <a:rPr lang="fa-IR" sz="2100" b="1" dirty="0">
                <a:ln w="9525">
                  <a:solidFill>
                    <a:prstClr val="white"/>
                  </a:solidFill>
                  <a:prstDash val="solid"/>
                </a:ln>
                <a:solidFill>
                  <a:srgbClr val="7030A0"/>
                </a:solidFill>
                <a:effectLst>
                  <a:outerShdw blurRad="12700" dist="38100" dir="2700000" algn="tl" rotWithShape="0">
                    <a:prstClr val="white">
                      <a:lumMod val="50000"/>
                    </a:prstClr>
                  </a:outerShdw>
                </a:effectLst>
                <a:cs typeface="B Nazanin" panose="00000400000000000000" pitchFamily="2" charset="-78"/>
              </a:rPr>
              <a:t>خودمراقبتی در اختلال وسواس فکری- عملی</a:t>
            </a:r>
            <a:endParaRPr lang="en-US" sz="2100" b="1" dirty="0">
              <a:ln w="9525">
                <a:solidFill>
                  <a:prstClr val="white"/>
                </a:solidFill>
                <a:prstDash val="solid"/>
              </a:ln>
              <a:solidFill>
                <a:srgbClr val="7030A0"/>
              </a:solidFill>
              <a:effectLst>
                <a:outerShdw blurRad="12700" dist="38100" dir="2700000" algn="tl" rotWithShape="0">
                  <a:prstClr val="white">
                    <a:lumMod val="50000"/>
                  </a:prstClr>
                </a:outerShdw>
              </a:effectLst>
            </a:endParaRPr>
          </a:p>
        </p:txBody>
      </p:sp>
      <p:sp>
        <p:nvSpPr>
          <p:cNvPr id="5" name="Rectangle 4"/>
          <p:cNvSpPr/>
          <p:nvPr/>
        </p:nvSpPr>
        <p:spPr>
          <a:xfrm>
            <a:off x="6616521" y="3691277"/>
            <a:ext cx="2598313" cy="392415"/>
          </a:xfrm>
          <a:prstGeom prst="rect">
            <a:avLst/>
          </a:prstGeom>
          <a:noFill/>
        </p:spPr>
        <p:txBody>
          <a:bodyPr wrap="square" lIns="68580" tIns="34290" rIns="68580" bIns="34290">
            <a:spAutoFit/>
          </a:bodyPr>
          <a:lstStyle/>
          <a:p>
            <a:pPr algn="ctr" rtl="0"/>
            <a:r>
              <a:rPr lang="fa-IR" sz="1500" b="1" dirty="0">
                <a:ln w="0"/>
                <a:gradFill>
                  <a:gsLst>
                    <a:gs pos="0">
                      <a:srgbClr val="424E5B">
                        <a:lumMod val="50000"/>
                      </a:srgbClr>
                    </a:gs>
                    <a:gs pos="50000">
                      <a:srgbClr val="424E5B"/>
                    </a:gs>
                    <a:gs pos="100000">
                      <a:srgbClr val="424E5B">
                        <a:lumMod val="60000"/>
                        <a:lumOff val="40000"/>
                      </a:srgbClr>
                    </a:gs>
                  </a:gsLst>
                  <a:lin ang="5400000"/>
                </a:gradFill>
                <a:effectLst>
                  <a:reflection blurRad="6350" stA="53000" endA="300" endPos="35500" dir="5400000" sy="-90000" algn="bl" rotWithShape="0"/>
                </a:effectLst>
                <a:cs typeface="B Nazanin" panose="00000400000000000000" pitchFamily="2" charset="-78"/>
              </a:rPr>
              <a:t>شیوع اختلال وسواس فکری-عملی</a:t>
            </a:r>
            <a:r>
              <a:rPr lang="fa-IR" sz="2100" dirty="0">
                <a:ln w="0"/>
                <a:gradFill>
                  <a:gsLst>
                    <a:gs pos="0">
                      <a:srgbClr val="424E5B">
                        <a:lumMod val="50000"/>
                      </a:srgbClr>
                    </a:gs>
                    <a:gs pos="50000">
                      <a:srgbClr val="424E5B"/>
                    </a:gs>
                    <a:gs pos="100000">
                      <a:srgbClr val="424E5B">
                        <a:lumMod val="60000"/>
                        <a:lumOff val="40000"/>
                      </a:srgbClr>
                    </a:gs>
                  </a:gsLst>
                  <a:lin ang="5400000"/>
                </a:gradFill>
                <a:effectLst>
                  <a:reflection blurRad="6350" stA="53000" endA="300" endPos="35500" dir="5400000" sy="-90000" algn="bl" rotWithShape="0"/>
                </a:effectLst>
                <a:cs typeface="B Nazanin" panose="00000400000000000000" pitchFamily="2" charset="-78"/>
              </a:rPr>
              <a:t>:</a:t>
            </a:r>
            <a:endParaRPr lang="en-US" sz="2100" dirty="0">
              <a:ln w="0"/>
              <a:gradFill>
                <a:gsLst>
                  <a:gs pos="0">
                    <a:srgbClr val="424E5B">
                      <a:lumMod val="50000"/>
                    </a:srgbClr>
                  </a:gs>
                  <a:gs pos="50000">
                    <a:srgbClr val="424E5B"/>
                  </a:gs>
                  <a:gs pos="100000">
                    <a:srgbClr val="424E5B">
                      <a:lumMod val="60000"/>
                      <a:lumOff val="40000"/>
                    </a:srgbClr>
                  </a:gs>
                </a:gsLst>
                <a:lin ang="5400000"/>
              </a:gradFill>
              <a:effectLst>
                <a:reflection blurRad="6350" stA="53000" endA="300" endPos="35500" dir="5400000" sy="-90000" algn="bl" rotWithShape="0"/>
              </a:effectLst>
            </a:endParaRPr>
          </a:p>
        </p:txBody>
      </p:sp>
    </p:spTree>
    <p:extLst>
      <p:ext uri="{BB962C8B-B14F-4D97-AF65-F5344CB8AC3E}">
        <p14:creationId xmlns:p14="http://schemas.microsoft.com/office/powerpoint/2010/main" val="134187576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321" y="1224298"/>
            <a:ext cx="8133009" cy="1023871"/>
          </a:xfrm>
        </p:spPr>
        <p:txBody>
          <a:bodyPr>
            <a:noAutofit/>
          </a:bodyPr>
          <a:lstStyle/>
          <a:p>
            <a:pPr algn="r" rtl="1"/>
            <a:r>
              <a:rPr lang="fa-IR" sz="2700" b="1" i="1" dirty="0">
                <a:solidFill>
                  <a:srgbClr val="FFC000"/>
                </a:solidFill>
                <a:effectLst>
                  <a:outerShdw blurRad="38100" dist="38100" dir="2700000" algn="tl">
                    <a:srgbClr val="000000">
                      <a:alpha val="43137"/>
                    </a:srgbClr>
                  </a:outerShdw>
                </a:effectLst>
                <a:cs typeface="B Nazanin" panose="00000400000000000000" pitchFamily="2" charset="-78"/>
              </a:rPr>
              <a:t>از عوامل ایجاد کننده اختلال وسواس فکری-عملی می توان به عوامل</a:t>
            </a:r>
            <a:br>
              <a:rPr lang="fa-IR" sz="2700" b="1" i="1" dirty="0">
                <a:solidFill>
                  <a:srgbClr val="FFC000"/>
                </a:solidFill>
                <a:effectLst>
                  <a:outerShdw blurRad="38100" dist="38100" dir="2700000" algn="tl">
                    <a:srgbClr val="000000">
                      <a:alpha val="43137"/>
                    </a:srgbClr>
                  </a:outerShdw>
                </a:effectLst>
                <a:cs typeface="B Nazanin" panose="00000400000000000000" pitchFamily="2" charset="-78"/>
              </a:rPr>
            </a:br>
            <a:r>
              <a:rPr lang="fa-IR" sz="2700" b="1" i="1" dirty="0">
                <a:solidFill>
                  <a:srgbClr val="FFC000"/>
                </a:solidFill>
                <a:effectLst>
                  <a:outerShdw blurRad="38100" dist="38100" dir="2700000" algn="tl">
                    <a:srgbClr val="000000">
                      <a:alpha val="43137"/>
                    </a:srgbClr>
                  </a:outerShdw>
                </a:effectLst>
                <a:cs typeface="B Nazanin" panose="00000400000000000000" pitchFamily="2" charset="-78"/>
              </a:rPr>
              <a:t> محیطی، خلق و خو و عوامل ژنتیکی اشاره داشت.</a:t>
            </a:r>
            <a:endParaRPr lang="en-US" sz="2700" b="1" i="1" dirty="0">
              <a:solidFill>
                <a:srgbClr val="FFC000"/>
              </a:solidFill>
              <a:effectLst>
                <a:outerShdw blurRad="38100" dist="38100" dir="2700000" algn="tl">
                  <a:srgbClr val="000000">
                    <a:alpha val="43137"/>
                  </a:srgbClr>
                </a:outerShdw>
              </a:effectLst>
              <a:cs typeface="B Nazanin" panose="00000400000000000000" pitchFamily="2" charset="-78"/>
            </a:endParaRPr>
          </a:p>
        </p:txBody>
      </p:sp>
      <p:sp>
        <p:nvSpPr>
          <p:cNvPr id="4" name="Rectangle 3"/>
          <p:cNvSpPr/>
          <p:nvPr/>
        </p:nvSpPr>
        <p:spPr>
          <a:xfrm>
            <a:off x="347730" y="2853153"/>
            <a:ext cx="8548352" cy="2262158"/>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fa-IR" b="1" dirty="0">
                <a:solidFill>
                  <a:srgbClr val="FF9966"/>
                </a:solidFill>
                <a:effectLst>
                  <a:outerShdw blurRad="38100" dist="38100" dir="2700000" algn="tl">
                    <a:srgbClr val="000000">
                      <a:alpha val="43137"/>
                    </a:srgbClr>
                  </a:outerShdw>
                </a:effectLst>
                <a:cs typeface="B Nazanin" panose="00000400000000000000" pitchFamily="2" charset="-78"/>
              </a:rPr>
              <a:t>از کجا می توانم کمک بیشتری در این مورد بگیرم؟</a:t>
            </a:r>
          </a:p>
          <a:p>
            <a:endParaRPr lang="fa-IR" b="1" dirty="0">
              <a:solidFill>
                <a:srgbClr val="FF9966"/>
              </a:solidFill>
              <a:effectLst>
                <a:outerShdw blurRad="38100" dist="38100" dir="2700000" algn="tl">
                  <a:srgbClr val="000000">
                    <a:alpha val="43137"/>
                  </a:srgbClr>
                </a:outerShdw>
              </a:effectLst>
              <a:cs typeface="B Nazanin" panose="00000400000000000000" pitchFamily="2" charset="-78"/>
            </a:endParaRPr>
          </a:p>
          <a:p>
            <a:r>
              <a:rPr lang="fa-IR" sz="2100" dirty="0">
                <a:solidFill>
                  <a:prstClr val="black"/>
                </a:solidFill>
                <a:effectLst>
                  <a:outerShdw blurRad="38100" dist="38100" dir="2700000" algn="tl">
                    <a:srgbClr val="000000">
                      <a:alpha val="43137"/>
                    </a:srgbClr>
                  </a:outerShdw>
                </a:effectLst>
                <a:cs typeface="B Nazanin" panose="00000400000000000000" pitchFamily="2" charset="-78"/>
              </a:rPr>
              <a:t>اگر احساس می کنید که با انجام تمرینات این راهنما پیشرفت اندکی دارید یا اینکه مشکلتان بدترمیشود، برای غلبه بر این مشکل کمک بخواهید. </a:t>
            </a:r>
            <a:r>
              <a:rPr lang="fa-IR" sz="2100" i="1" dirty="0">
                <a:solidFill>
                  <a:srgbClr val="FF9966"/>
                </a:solidFill>
                <a:effectLst>
                  <a:outerShdw blurRad="38100" dist="38100" dir="2700000" algn="tl">
                    <a:srgbClr val="000000">
                      <a:alpha val="43137"/>
                    </a:srgbClr>
                  </a:outerShdw>
                </a:effectLst>
                <a:cs typeface="B Nazanin" panose="00000400000000000000" pitchFamily="2" charset="-78"/>
              </a:rPr>
              <a:t>روا نپزشک یا روانشناس بالینی </a:t>
            </a:r>
            <a:r>
              <a:rPr lang="fa-IR" sz="2100" dirty="0">
                <a:solidFill>
                  <a:prstClr val="black"/>
                </a:solidFill>
                <a:effectLst>
                  <a:outerShdw blurRad="38100" dist="38100" dir="2700000" algn="tl">
                    <a:srgbClr val="000000">
                      <a:alpha val="43137"/>
                    </a:srgbClr>
                  </a:outerShdw>
                </a:effectLst>
                <a:cs typeface="B Nazanin" panose="00000400000000000000" pitchFamily="2" charset="-78"/>
              </a:rPr>
              <a:t>بهترین کسانی هستند که می توانید با آن ها صحبت کنید. آن ها ممکن است روان درمانی یا دارو را به شما تجویز کنند. اگرآن قدر مضطرب شده اید که از آسیب رساندن به خودتان ترس دارید، هرچه زودتر با روا نپزشک خود ملاقات کنید و به او بگویید که چه احساسی دارید</a:t>
            </a:r>
            <a:endParaRPr lang="en-US" sz="2100" dirty="0">
              <a:solidFill>
                <a:prstClr val="black"/>
              </a:solidFill>
              <a:effectLst>
                <a:outerShdw blurRad="38100" dist="38100" dir="2700000" algn="tl">
                  <a:srgbClr val="000000">
                    <a:alpha val="43137"/>
                  </a:srgbClr>
                </a:outerShdw>
              </a:effectLst>
              <a:cs typeface="B Nazanin" panose="00000400000000000000" pitchFamily="2" charset="-78"/>
            </a:endParaRPr>
          </a:p>
        </p:txBody>
      </p:sp>
    </p:spTree>
    <p:extLst>
      <p:ext uri="{BB962C8B-B14F-4D97-AF65-F5344CB8AC3E}">
        <p14:creationId xmlns:p14="http://schemas.microsoft.com/office/powerpoint/2010/main" val="389366846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ln>
            <a:solidFill>
              <a:srgbClr val="FF9966"/>
            </a:solidFill>
          </a:ln>
        </p:spPr>
        <p:txBody>
          <a:bodyPr>
            <a:normAutofit/>
          </a:bodyPr>
          <a:lstStyle/>
          <a:p>
            <a:pPr marL="0" indent="0" algn="ctr">
              <a:buNone/>
            </a:pPr>
            <a:r>
              <a:rPr lang="fa-IR" sz="2400" b="1" smtClean="0">
                <a:solidFill>
                  <a:schemeClr val="accent1">
                    <a:lumMod val="60000"/>
                    <a:lumOff val="40000"/>
                  </a:schemeClr>
                </a:solidFill>
                <a:effectLst>
                  <a:outerShdw blurRad="38100" dist="38100" dir="2700000" algn="tl">
                    <a:srgbClr val="000000">
                      <a:alpha val="43137"/>
                    </a:srgbClr>
                  </a:outerShdw>
                </a:effectLst>
                <a:cs typeface="B Nazanin" panose="00000400000000000000" pitchFamily="2" charset="-78"/>
              </a:rPr>
              <a:t>مهر ماه 1399</a:t>
            </a:r>
            <a:endParaRPr lang="en-US" sz="2400" b="1" dirty="0">
              <a:solidFill>
                <a:schemeClr val="accent1">
                  <a:lumMod val="60000"/>
                  <a:lumOff val="40000"/>
                </a:schemeClr>
              </a:solidFill>
              <a:effectLst>
                <a:outerShdw blurRad="38100" dist="38100" dir="2700000" algn="tl">
                  <a:srgbClr val="000000">
                    <a:alpha val="43137"/>
                  </a:srgbClr>
                </a:outerShdw>
              </a:effectLst>
              <a:cs typeface="B Nazanin" panose="00000400000000000000" pitchFamily="2" charset="-78"/>
            </a:endParaRPr>
          </a:p>
        </p:txBody>
      </p:sp>
    </p:spTree>
    <p:extLst>
      <p:ext uri="{BB962C8B-B14F-4D97-AF65-F5344CB8AC3E}">
        <p14:creationId xmlns:p14="http://schemas.microsoft.com/office/powerpoint/2010/main" val="31477688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1879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3987167"/>
            <a:ext cx="2736304" cy="15121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5" name="TextBox 4"/>
          <p:cNvSpPr txBox="1"/>
          <p:nvPr/>
        </p:nvSpPr>
        <p:spPr>
          <a:xfrm>
            <a:off x="-1404664" y="1988840"/>
            <a:ext cx="8529059" cy="1200329"/>
          </a:xfrm>
          <a:prstGeom prst="rect">
            <a:avLst/>
          </a:prstGeom>
          <a:noFill/>
        </p:spPr>
        <p:txBody>
          <a:bodyPr wrap="square" rtlCol="1">
            <a:spAutoFit/>
          </a:bodyPr>
          <a:lstStyle/>
          <a:p>
            <a:r>
              <a:rPr lang="fa-IR" sz="2400" dirty="0" smtClean="0">
                <a:cs typeface="B Nazanin" pitchFamily="2" charset="-78"/>
              </a:rPr>
              <a:t>به معنای </a:t>
            </a:r>
            <a:r>
              <a:rPr lang="fa-IR" sz="2400" dirty="0" smtClean="0">
                <a:solidFill>
                  <a:srgbClr val="FF0000"/>
                </a:solidFill>
                <a:cs typeface="B Nazanin" pitchFamily="2" charset="-78"/>
              </a:rPr>
              <a:t>صحبت کردن با دیگران </a:t>
            </a:r>
            <a:r>
              <a:rPr lang="fa-IR" sz="2400" dirty="0" smtClean="0">
                <a:cs typeface="B Nazanin" pitchFamily="2" charset="-78"/>
              </a:rPr>
              <a:t>است.</a:t>
            </a:r>
          </a:p>
          <a:p>
            <a:r>
              <a:rPr lang="fa-IR" sz="2400" dirty="0" smtClean="0">
                <a:cs typeface="B Nazanin" pitchFamily="2" charset="-78"/>
              </a:rPr>
              <a:t>در ارتباط کلامی موثر افراد می توانند آزادانه و با جملات مناسب از انتظارات</a:t>
            </a:r>
          </a:p>
          <a:p>
            <a:r>
              <a:rPr lang="fa-IR" sz="2400" dirty="0" smtClean="0">
                <a:cs typeface="B Nazanin" pitchFamily="2" charset="-78"/>
              </a:rPr>
              <a:t> و احساسات خود حرف بزنند.</a:t>
            </a:r>
            <a:endParaRPr lang="fa-IR" sz="2400" dirty="0">
              <a:cs typeface="B Nazanin" pitchFamily="2" charset="-78"/>
            </a:endParaRPr>
          </a:p>
        </p:txBody>
      </p:sp>
      <p:sp>
        <p:nvSpPr>
          <p:cNvPr id="6" name="Oval Callout 5"/>
          <p:cNvSpPr/>
          <p:nvPr/>
        </p:nvSpPr>
        <p:spPr>
          <a:xfrm>
            <a:off x="6138440" y="476672"/>
            <a:ext cx="2768419" cy="1296144"/>
          </a:xfrm>
          <a:prstGeom prst="wedgeEllipseCallou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fa-IR" sz="2400" b="1" dirty="0" smtClean="0">
                <a:cs typeface="B Nazanin" pitchFamily="2" charset="-78"/>
              </a:rPr>
              <a:t>محتوای آشکار (کلامی)</a:t>
            </a:r>
            <a:endParaRPr lang="fa-IR" sz="2400" b="1" dirty="0">
              <a:cs typeface="B Nazanin" pitchFamily="2" charset="-78"/>
            </a:endParaRPr>
          </a:p>
        </p:txBody>
      </p:sp>
      <p:pic>
        <p:nvPicPr>
          <p:cNvPr id="4099" name="Picture 3" descr="D:\download (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4005064"/>
            <a:ext cx="3095625" cy="14763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25200262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464589" y="2094926"/>
            <a:ext cx="1705916" cy="461665"/>
          </a:xfrm>
          <a:prstGeom prst="rect">
            <a:avLst/>
          </a:prstGeom>
          <a:noFill/>
        </p:spPr>
        <p:txBody>
          <a:bodyPr wrap="none" rtlCol="1">
            <a:spAutoFit/>
          </a:bodyPr>
          <a:lstStyle/>
          <a:p>
            <a:r>
              <a:rPr lang="fa-IR" sz="2400" b="1" dirty="0" smtClean="0">
                <a:cs typeface="B Nazanin" pitchFamily="2" charset="-78"/>
              </a:rPr>
              <a:t>محتوای آشکار</a:t>
            </a:r>
            <a:endParaRPr lang="fa-IR" sz="2400" b="1" dirty="0">
              <a:cs typeface="B Nazanin" pitchFamily="2" charset="-78"/>
            </a:endParaRPr>
          </a:p>
        </p:txBody>
      </p:sp>
      <p:cxnSp>
        <p:nvCxnSpPr>
          <p:cNvPr id="6" name="Straight Arrow Connector 5"/>
          <p:cNvCxnSpPr/>
          <p:nvPr/>
        </p:nvCxnSpPr>
        <p:spPr>
          <a:xfrm flipH="1" flipV="1">
            <a:off x="6598393" y="892170"/>
            <a:ext cx="886156" cy="12027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4" idx="1"/>
          </p:cNvCxnSpPr>
          <p:nvPr/>
        </p:nvCxnSpPr>
        <p:spPr>
          <a:xfrm flipH="1" flipV="1">
            <a:off x="6326048" y="2294981"/>
            <a:ext cx="1138541" cy="3077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6769483" y="2512124"/>
            <a:ext cx="695106" cy="120544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9423" y="476672"/>
            <a:ext cx="6538970" cy="830997"/>
          </a:xfrm>
          <a:prstGeom prst="rect">
            <a:avLst/>
          </a:prstGeom>
          <a:noFill/>
        </p:spPr>
        <p:txBody>
          <a:bodyPr wrap="none" rtlCol="1">
            <a:spAutoFit/>
          </a:bodyPr>
          <a:lstStyle/>
          <a:p>
            <a:r>
              <a:rPr lang="fa-IR" sz="2400" u="sng" dirty="0" smtClean="0">
                <a:cs typeface="B Nazanin" pitchFamily="2" charset="-78"/>
              </a:rPr>
              <a:t>بیان انتظارات</a:t>
            </a:r>
            <a:r>
              <a:rPr lang="fa-IR" sz="2400" dirty="0" smtClean="0">
                <a:cs typeface="B Nazanin" pitchFamily="2" charset="-78"/>
              </a:rPr>
              <a:t>: </a:t>
            </a:r>
            <a:r>
              <a:rPr lang="fa-IR" sz="2400" dirty="0" smtClean="0">
                <a:solidFill>
                  <a:srgbClr val="FF0000"/>
                </a:solidFill>
                <a:cs typeface="B Nazanin" pitchFamily="2" charset="-78"/>
              </a:rPr>
              <a:t>بیان احساسات </a:t>
            </a:r>
            <a:r>
              <a:rPr lang="fa-IR" sz="2400" dirty="0" smtClean="0">
                <a:cs typeface="B Nazanin" pitchFamily="2" charset="-78"/>
              </a:rPr>
              <a:t>در روابط بین فردی و زناشویی اهمیت </a:t>
            </a:r>
          </a:p>
          <a:p>
            <a:r>
              <a:rPr lang="fa-IR" sz="2400" dirty="0" smtClean="0">
                <a:cs typeface="B Nazanin" pitchFamily="2" charset="-78"/>
              </a:rPr>
              <a:t>دارد.</a:t>
            </a:r>
            <a:endParaRPr lang="fa-IR" sz="2400" dirty="0">
              <a:cs typeface="B Nazanin" pitchFamily="2" charset="-78"/>
            </a:endParaRPr>
          </a:p>
        </p:txBody>
      </p:sp>
      <p:sp>
        <p:nvSpPr>
          <p:cNvPr id="12" name="TextBox 11"/>
          <p:cNvSpPr txBox="1"/>
          <p:nvPr/>
        </p:nvSpPr>
        <p:spPr>
          <a:xfrm>
            <a:off x="183021" y="2060272"/>
            <a:ext cx="6143027" cy="830997"/>
          </a:xfrm>
          <a:prstGeom prst="rect">
            <a:avLst/>
          </a:prstGeom>
          <a:noFill/>
        </p:spPr>
        <p:txBody>
          <a:bodyPr wrap="none" rtlCol="1">
            <a:spAutoFit/>
          </a:bodyPr>
          <a:lstStyle/>
          <a:p>
            <a:r>
              <a:rPr lang="fa-IR" sz="2400" u="sng" dirty="0" smtClean="0">
                <a:cs typeface="B Nazanin" pitchFamily="2" charset="-78"/>
              </a:rPr>
              <a:t>درخواست کردن</a:t>
            </a:r>
            <a:r>
              <a:rPr lang="fa-IR" sz="2400" dirty="0" smtClean="0">
                <a:cs typeface="B Nazanin" pitchFamily="2" charset="-78"/>
              </a:rPr>
              <a:t>: یکی از نشانه های ارتباط موثر این است که </a:t>
            </a:r>
            <a:r>
              <a:rPr lang="fa-IR" sz="2400" dirty="0" smtClean="0">
                <a:solidFill>
                  <a:srgbClr val="FF0000"/>
                </a:solidFill>
                <a:cs typeface="B Nazanin" pitchFamily="2" charset="-78"/>
              </a:rPr>
              <a:t>دو </a:t>
            </a:r>
          </a:p>
          <a:p>
            <a:r>
              <a:rPr lang="fa-IR" sz="2400" dirty="0" smtClean="0">
                <a:solidFill>
                  <a:srgbClr val="FF0000"/>
                </a:solidFill>
                <a:cs typeface="B Nazanin" pitchFamily="2" charset="-78"/>
              </a:rPr>
              <a:t>طرف به راحتی بتوانند درخواست های خود را مطرح کنند.</a:t>
            </a:r>
            <a:endParaRPr lang="fa-IR" sz="2400" dirty="0">
              <a:solidFill>
                <a:srgbClr val="FF0000"/>
              </a:solidFill>
              <a:cs typeface="B Nazanin" pitchFamily="2" charset="-78"/>
            </a:endParaRPr>
          </a:p>
        </p:txBody>
      </p:sp>
      <p:sp>
        <p:nvSpPr>
          <p:cNvPr id="13" name="TextBox 12"/>
          <p:cNvSpPr txBox="1"/>
          <p:nvPr/>
        </p:nvSpPr>
        <p:spPr>
          <a:xfrm>
            <a:off x="-233761" y="3573016"/>
            <a:ext cx="6976590" cy="830997"/>
          </a:xfrm>
          <a:prstGeom prst="rect">
            <a:avLst/>
          </a:prstGeom>
          <a:noFill/>
        </p:spPr>
        <p:txBody>
          <a:bodyPr wrap="none" rtlCol="1">
            <a:spAutoFit/>
          </a:bodyPr>
          <a:lstStyle/>
          <a:p>
            <a:r>
              <a:rPr lang="fa-IR" sz="2400" u="sng" dirty="0" smtClean="0">
                <a:cs typeface="B Nazanin" pitchFamily="2" charset="-78"/>
              </a:rPr>
              <a:t>درخواست برای تغییر رفتار</a:t>
            </a:r>
            <a:r>
              <a:rPr lang="fa-IR" sz="2400" dirty="0" smtClean="0">
                <a:cs typeface="B Nazanin" pitchFamily="2" charset="-78"/>
              </a:rPr>
              <a:t>: </a:t>
            </a:r>
            <a:r>
              <a:rPr lang="fa-IR" sz="2400" dirty="0" smtClean="0">
                <a:solidFill>
                  <a:srgbClr val="FF0000"/>
                </a:solidFill>
                <a:cs typeface="B Nazanin" pitchFamily="2" charset="-78"/>
              </a:rPr>
              <a:t>درخواست برای تغییر رفتار </a:t>
            </a:r>
            <a:r>
              <a:rPr lang="fa-IR" sz="2400" dirty="0" smtClean="0">
                <a:cs typeface="B Nazanin" pitchFamily="2" charset="-78"/>
              </a:rPr>
              <a:t>یکی از مهم ترین </a:t>
            </a:r>
          </a:p>
          <a:p>
            <a:r>
              <a:rPr lang="fa-IR" sz="2400" dirty="0" smtClean="0">
                <a:cs typeface="B Nazanin" pitchFamily="2" charset="-78"/>
              </a:rPr>
              <a:t>بخش های ارتباط کلامی است و در روابط زناشویی اهمیت زیادی دارد.</a:t>
            </a:r>
            <a:endParaRPr lang="fa-IR" sz="2400" dirty="0">
              <a:cs typeface="B Nazanin" pitchFamily="2" charset="-78"/>
            </a:endParaRPr>
          </a:p>
        </p:txBody>
      </p:sp>
      <p:sp>
        <p:nvSpPr>
          <p:cNvPr id="14" name="TextBox 13"/>
          <p:cNvSpPr txBox="1"/>
          <p:nvPr/>
        </p:nvSpPr>
        <p:spPr>
          <a:xfrm>
            <a:off x="7005273" y="5085184"/>
            <a:ext cx="2138727" cy="461665"/>
          </a:xfrm>
          <a:prstGeom prst="rect">
            <a:avLst/>
          </a:prstGeom>
          <a:noFill/>
        </p:spPr>
        <p:txBody>
          <a:bodyPr wrap="none" rtlCol="1">
            <a:spAutoFit/>
          </a:bodyPr>
          <a:lstStyle/>
          <a:p>
            <a:r>
              <a:rPr lang="fa-IR" sz="2400" b="1" dirty="0" smtClean="0">
                <a:cs typeface="B Nazanin" pitchFamily="2" charset="-78"/>
              </a:rPr>
              <a:t>موانع ارتباط کلامی</a:t>
            </a:r>
            <a:endParaRPr lang="fa-IR" sz="2400" b="1" dirty="0">
              <a:cs typeface="B Nazanin" pitchFamily="2" charset="-78"/>
            </a:endParaRPr>
          </a:p>
        </p:txBody>
      </p:sp>
      <p:cxnSp>
        <p:nvCxnSpPr>
          <p:cNvPr id="23" name="Straight Arrow Connector 22"/>
          <p:cNvCxnSpPr>
            <a:stCxn id="14" idx="1"/>
          </p:cNvCxnSpPr>
          <p:nvPr/>
        </p:nvCxnSpPr>
        <p:spPr>
          <a:xfrm flipH="1" flipV="1">
            <a:off x="6996585" y="4869160"/>
            <a:ext cx="8688" cy="44685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14" idx="1"/>
          </p:cNvCxnSpPr>
          <p:nvPr/>
        </p:nvCxnSpPr>
        <p:spPr>
          <a:xfrm flipH="1">
            <a:off x="6516216" y="5316017"/>
            <a:ext cx="489057"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14" idx="1"/>
          </p:cNvCxnSpPr>
          <p:nvPr/>
        </p:nvCxnSpPr>
        <p:spPr>
          <a:xfrm>
            <a:off x="7005273" y="5316017"/>
            <a:ext cx="0" cy="41723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6399309" y="4533965"/>
            <a:ext cx="1284326" cy="461665"/>
          </a:xfrm>
          <a:prstGeom prst="rect">
            <a:avLst/>
          </a:prstGeom>
          <a:noFill/>
        </p:spPr>
        <p:txBody>
          <a:bodyPr wrap="none" rtlCol="1">
            <a:spAutoFit/>
          </a:bodyPr>
          <a:lstStyle/>
          <a:p>
            <a:pPr algn="ctr"/>
            <a:r>
              <a:rPr lang="fa-IR" sz="2400" dirty="0" smtClean="0">
                <a:solidFill>
                  <a:srgbClr val="FF0000"/>
                </a:solidFill>
                <a:cs typeface="B Nazanin" pitchFamily="2" charset="-78"/>
              </a:rPr>
              <a:t>گوش ندادن</a:t>
            </a:r>
            <a:endParaRPr lang="fa-IR" sz="2400" dirty="0">
              <a:solidFill>
                <a:srgbClr val="FF0000"/>
              </a:solidFill>
              <a:cs typeface="B Nazanin" pitchFamily="2" charset="-78"/>
            </a:endParaRPr>
          </a:p>
        </p:txBody>
      </p:sp>
      <p:sp>
        <p:nvSpPr>
          <p:cNvPr id="33" name="TextBox 32"/>
          <p:cNvSpPr txBox="1"/>
          <p:nvPr/>
        </p:nvSpPr>
        <p:spPr>
          <a:xfrm>
            <a:off x="4953820" y="5083258"/>
            <a:ext cx="1619354" cy="461665"/>
          </a:xfrm>
          <a:prstGeom prst="rect">
            <a:avLst/>
          </a:prstGeom>
          <a:noFill/>
        </p:spPr>
        <p:txBody>
          <a:bodyPr wrap="none" rtlCol="1">
            <a:spAutoFit/>
          </a:bodyPr>
          <a:lstStyle/>
          <a:p>
            <a:r>
              <a:rPr lang="fa-IR" sz="2400" dirty="0" smtClean="0">
                <a:solidFill>
                  <a:srgbClr val="FF0000"/>
                </a:solidFill>
                <a:cs typeface="B Nazanin" pitchFamily="2" charset="-78"/>
              </a:rPr>
              <a:t>ادبیات نامناسب</a:t>
            </a:r>
            <a:endParaRPr lang="fa-IR" sz="2400" dirty="0">
              <a:solidFill>
                <a:srgbClr val="FF0000"/>
              </a:solidFill>
              <a:cs typeface="B Nazanin" pitchFamily="2" charset="-78"/>
            </a:endParaRPr>
          </a:p>
        </p:txBody>
      </p:sp>
      <p:sp>
        <p:nvSpPr>
          <p:cNvPr id="34" name="TextBox 33"/>
          <p:cNvSpPr txBox="1"/>
          <p:nvPr/>
        </p:nvSpPr>
        <p:spPr>
          <a:xfrm>
            <a:off x="6395297" y="5563981"/>
            <a:ext cx="1202573" cy="461665"/>
          </a:xfrm>
          <a:prstGeom prst="rect">
            <a:avLst/>
          </a:prstGeom>
          <a:noFill/>
        </p:spPr>
        <p:txBody>
          <a:bodyPr wrap="none" rtlCol="1">
            <a:spAutoFit/>
          </a:bodyPr>
          <a:lstStyle/>
          <a:p>
            <a:r>
              <a:rPr lang="fa-IR" sz="2400" dirty="0" smtClean="0">
                <a:solidFill>
                  <a:srgbClr val="FF0000"/>
                </a:solidFill>
                <a:cs typeface="B Nazanin" pitchFamily="2" charset="-78"/>
              </a:rPr>
              <a:t>باید و نباید</a:t>
            </a:r>
            <a:endParaRPr lang="fa-IR" sz="2400" dirty="0">
              <a:solidFill>
                <a:srgbClr val="FF0000"/>
              </a:solidFill>
              <a:cs typeface="B Nazanin" pitchFamily="2" charset="-78"/>
            </a:endParaRPr>
          </a:p>
        </p:txBody>
      </p:sp>
    </p:spTree>
    <p:extLst>
      <p:ext uri="{BB962C8B-B14F-4D97-AF65-F5344CB8AC3E}">
        <p14:creationId xmlns:p14="http://schemas.microsoft.com/office/powerpoint/2010/main" val="13219061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Callout 4"/>
          <p:cNvSpPr/>
          <p:nvPr/>
        </p:nvSpPr>
        <p:spPr>
          <a:xfrm>
            <a:off x="6156176" y="517322"/>
            <a:ext cx="2767597" cy="1512168"/>
          </a:xfrm>
          <a:prstGeom prst="wedgeEllipseCallou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fa-IR" sz="2400" b="1" dirty="0" smtClean="0">
                <a:cs typeface="B Nazanin" pitchFamily="2" charset="-78"/>
              </a:rPr>
              <a:t>محتوای پنهان </a:t>
            </a:r>
          </a:p>
          <a:p>
            <a:pPr algn="ctr"/>
            <a:r>
              <a:rPr lang="fa-IR" sz="2400" b="1" dirty="0" smtClean="0">
                <a:cs typeface="B Nazanin" pitchFamily="2" charset="-78"/>
              </a:rPr>
              <a:t>(غیرکلامی)</a:t>
            </a:r>
            <a:endParaRPr lang="fa-IR" sz="2400" b="1" dirty="0">
              <a:cs typeface="B Nazanin" pitchFamily="2" charset="-78"/>
            </a:endParaRPr>
          </a:p>
        </p:txBody>
      </p:sp>
      <p:sp>
        <p:nvSpPr>
          <p:cNvPr id="6" name="TextBox 5"/>
          <p:cNvSpPr txBox="1"/>
          <p:nvPr/>
        </p:nvSpPr>
        <p:spPr>
          <a:xfrm>
            <a:off x="-180528" y="2232585"/>
            <a:ext cx="7374199" cy="2308324"/>
          </a:xfrm>
          <a:prstGeom prst="rect">
            <a:avLst/>
          </a:prstGeom>
          <a:noFill/>
        </p:spPr>
        <p:txBody>
          <a:bodyPr wrap="none" rtlCol="1">
            <a:spAutoFit/>
          </a:bodyPr>
          <a:lstStyle/>
          <a:p>
            <a:r>
              <a:rPr lang="fa-IR" sz="2400" dirty="0" smtClean="0">
                <a:solidFill>
                  <a:srgbClr val="FF0000"/>
                </a:solidFill>
                <a:cs typeface="B Nazanin" pitchFamily="2" charset="-78"/>
              </a:rPr>
              <a:t>ارتباط غیر کلامی </a:t>
            </a:r>
            <a:r>
              <a:rPr lang="fa-IR" sz="2400" dirty="0" smtClean="0">
                <a:cs typeface="B Nazanin" pitchFamily="2" charset="-78"/>
              </a:rPr>
              <a:t>بخش مهمی از ارتباط است. </a:t>
            </a:r>
          </a:p>
          <a:p>
            <a:r>
              <a:rPr lang="fa-IR" sz="2400" dirty="0" smtClean="0">
                <a:cs typeface="B Nazanin" pitchFamily="2" charset="-78"/>
              </a:rPr>
              <a:t>مشخصه ی ارتباط غیر کلامی </a:t>
            </a:r>
            <a:r>
              <a:rPr lang="fa-IR" sz="2400" dirty="0" smtClean="0">
                <a:solidFill>
                  <a:srgbClr val="FF0000"/>
                </a:solidFill>
                <a:cs typeface="B Nazanin" pitchFamily="2" charset="-78"/>
              </a:rPr>
              <a:t>گوش دادن، توجه به حالت های چهره ای و</a:t>
            </a:r>
          </a:p>
          <a:p>
            <a:r>
              <a:rPr lang="fa-IR" sz="2400" dirty="0" smtClean="0">
                <a:solidFill>
                  <a:srgbClr val="FF0000"/>
                </a:solidFill>
                <a:cs typeface="B Nazanin" pitchFamily="2" charset="-78"/>
              </a:rPr>
              <a:t> اندامی</a:t>
            </a:r>
            <a:r>
              <a:rPr lang="fa-IR" sz="2400" dirty="0" smtClean="0">
                <a:cs typeface="B Nazanin" pitchFamily="2" charset="-78"/>
              </a:rPr>
              <a:t> است.</a:t>
            </a:r>
          </a:p>
          <a:p>
            <a:endParaRPr lang="fa-IR" sz="2400" dirty="0">
              <a:cs typeface="B Nazanin" pitchFamily="2" charset="-78"/>
            </a:endParaRPr>
          </a:p>
          <a:p>
            <a:pPr marL="285750" indent="-285750">
              <a:buFont typeface="Wingdings" pitchFamily="2" charset="2"/>
              <a:buChar char="v"/>
            </a:pPr>
            <a:r>
              <a:rPr lang="fa-IR" sz="2400" dirty="0" smtClean="0">
                <a:solidFill>
                  <a:srgbClr val="FF0000"/>
                </a:solidFill>
                <a:cs typeface="B Nazanin" pitchFamily="2" charset="-78"/>
              </a:rPr>
              <a:t>گوش دادن با شنیدن متفاوت است </a:t>
            </a:r>
            <a:r>
              <a:rPr lang="fa-IR" sz="2400" dirty="0" smtClean="0">
                <a:cs typeface="B Nazanin" pitchFamily="2" charset="-78"/>
              </a:rPr>
              <a:t>و وقتی گوش می دهید، توجه میکنید، </a:t>
            </a:r>
          </a:p>
          <a:p>
            <a:r>
              <a:rPr lang="fa-IR" sz="2400" dirty="0">
                <a:cs typeface="B Nazanin" pitchFamily="2" charset="-78"/>
              </a:rPr>
              <a:t> </a:t>
            </a:r>
            <a:r>
              <a:rPr lang="fa-IR" sz="2400" dirty="0" smtClean="0">
                <a:cs typeface="B Nazanin" pitchFamily="2" charset="-78"/>
              </a:rPr>
              <a:t>    نگاه می کنید، حضور ذهن دارید.</a:t>
            </a:r>
            <a:endParaRPr lang="fa-IR" sz="2400" dirty="0">
              <a:cs typeface="B Nazanin" pitchFamily="2" charset="-78"/>
            </a:endParaRPr>
          </a:p>
        </p:txBody>
      </p:sp>
      <p:pic>
        <p:nvPicPr>
          <p:cNvPr id="5122" name="Picture 2" descr="D:\download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4540909"/>
            <a:ext cx="2857500" cy="1600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5123" name="Picture 3" descr="D:\d1tbr3.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4540909"/>
            <a:ext cx="2964798" cy="16035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26603862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778391056"/>
              </p:ext>
            </p:extLst>
          </p:nvPr>
        </p:nvGraphicFramePr>
        <p:xfrm>
          <a:off x="755576" y="1052736"/>
          <a:ext cx="7632848" cy="4621128"/>
        </p:xfrm>
        <a:graphic>
          <a:graphicData uri="http://schemas.openxmlformats.org/drawingml/2006/table">
            <a:tbl>
              <a:tblPr rtl="1" firstRow="1" bandRow="1">
                <a:tableStyleId>{5C22544A-7EE6-4342-B048-85BDC9FD1C3A}</a:tableStyleId>
              </a:tblPr>
              <a:tblGrid>
                <a:gridCol w="7632848"/>
              </a:tblGrid>
              <a:tr h="540060">
                <a:tc>
                  <a:txBody>
                    <a:bodyPr/>
                    <a:lstStyle/>
                    <a:p>
                      <a:pPr algn="ctr" rtl="1"/>
                      <a:r>
                        <a:rPr lang="fa-IR" sz="2800" b="1" dirty="0" smtClean="0">
                          <a:cs typeface="B Nazanin" pitchFamily="2" charset="-78"/>
                        </a:rPr>
                        <a:t>مهارت های ارتباط</a:t>
                      </a:r>
                      <a:r>
                        <a:rPr lang="fa-IR" sz="2800" b="1" baseline="0" dirty="0" smtClean="0">
                          <a:cs typeface="B Nazanin" pitchFamily="2" charset="-78"/>
                        </a:rPr>
                        <a:t> موثر بین همسران</a:t>
                      </a:r>
                      <a:endParaRPr lang="fa-IR" sz="2800" b="1" dirty="0">
                        <a:cs typeface="B Nazanin" pitchFamily="2" charset="-78"/>
                      </a:endParaRPr>
                    </a:p>
                  </a:txBody>
                  <a:tcPr/>
                </a:tc>
              </a:tr>
              <a:tr h="2268252">
                <a:tc>
                  <a:txBody>
                    <a:bodyPr/>
                    <a:lstStyle/>
                    <a:p>
                      <a:pPr marL="0" indent="0" rtl="1">
                        <a:buNone/>
                      </a:pPr>
                      <a:r>
                        <a:rPr lang="fa-IR" sz="2400" b="1" baseline="0" dirty="0" smtClean="0">
                          <a:cs typeface="B Nazanin" pitchFamily="2" charset="-78"/>
                        </a:rPr>
                        <a:t>1) </a:t>
                      </a:r>
                      <a:r>
                        <a:rPr lang="fa-IR" sz="2400" b="1" baseline="0" dirty="0" smtClean="0">
                          <a:solidFill>
                            <a:srgbClr val="FF0000"/>
                          </a:solidFill>
                          <a:cs typeface="B Nazanin" pitchFamily="2" charset="-78"/>
                        </a:rPr>
                        <a:t>گوش دادن، ابراز احساسات مثبت، ابراز رنجش و آزردگی، ابراز انتظارات و خواسته ها و انتقاد سازنده </a:t>
                      </a:r>
                      <a:r>
                        <a:rPr lang="fa-IR" sz="2400" b="1" baseline="0" dirty="0" smtClean="0">
                          <a:cs typeface="B Nazanin" pitchFamily="2" charset="-78"/>
                        </a:rPr>
                        <a:t>همگی به نزدیک شدن بیشتر زوج ها کمک می کند. </a:t>
                      </a:r>
                    </a:p>
                    <a:p>
                      <a:pPr marL="0" indent="0" rtl="1">
                        <a:buNone/>
                      </a:pPr>
                      <a:r>
                        <a:rPr lang="fa-IR" sz="2400" b="1" baseline="0" dirty="0" smtClean="0">
                          <a:cs typeface="B Nazanin" pitchFamily="2" charset="-78"/>
                        </a:rPr>
                        <a:t> در این بین </a:t>
                      </a:r>
                      <a:r>
                        <a:rPr lang="fa-IR" sz="2400" b="1" baseline="0" dirty="0" smtClean="0">
                          <a:solidFill>
                            <a:srgbClr val="FF0000"/>
                          </a:solidFill>
                          <a:cs typeface="B Nazanin" pitchFamily="2" charset="-78"/>
                        </a:rPr>
                        <a:t>گوش دادن </a:t>
                      </a:r>
                      <a:r>
                        <a:rPr lang="fa-IR" sz="2400" b="1" baseline="0" dirty="0" smtClean="0">
                          <a:cs typeface="B Nazanin" pitchFamily="2" charset="-78"/>
                        </a:rPr>
                        <a:t>بسیار مهم است. وقتی به همسرتان گوش می دهید او احساس می کند که وی را درک می کنید و برایش اهمیت قائل هستید و به او علاقه مندید.</a:t>
                      </a:r>
                      <a:endParaRPr lang="fa-IR" sz="2400" b="1" dirty="0">
                        <a:cs typeface="B Nazanin" pitchFamily="2" charset="-78"/>
                      </a:endParaRPr>
                    </a:p>
                  </a:txBody>
                  <a:tcPr/>
                </a:tc>
              </a:tr>
              <a:tr h="972108">
                <a:tc>
                  <a:txBody>
                    <a:bodyPr/>
                    <a:lstStyle/>
                    <a:p>
                      <a:pPr rtl="1"/>
                      <a:r>
                        <a:rPr lang="fa-IR" sz="2400" b="1" dirty="0" smtClean="0">
                          <a:cs typeface="B Nazanin" pitchFamily="2" charset="-78"/>
                        </a:rPr>
                        <a:t>2)</a:t>
                      </a:r>
                      <a:r>
                        <a:rPr lang="fa-IR" sz="2400" b="1" baseline="0" dirty="0" smtClean="0">
                          <a:cs typeface="B Nazanin" pitchFamily="2" charset="-78"/>
                        </a:rPr>
                        <a:t> انعکاس احساس: فنی است که به کمک آن می توانید </a:t>
                      </a:r>
                      <a:r>
                        <a:rPr lang="fa-IR" sz="2400" b="1" baseline="0" dirty="0" smtClean="0">
                          <a:solidFill>
                            <a:srgbClr val="FF0000"/>
                          </a:solidFill>
                          <a:cs typeface="B Nazanin" pitchFamily="2" charset="-78"/>
                        </a:rPr>
                        <a:t>احساسات همسرتان را درک کنید و به وی منتقل کنید.</a:t>
                      </a:r>
                      <a:endParaRPr lang="fa-IR" sz="2400" b="1" dirty="0">
                        <a:solidFill>
                          <a:srgbClr val="FF0000"/>
                        </a:solidFill>
                        <a:cs typeface="B Nazanin" pitchFamily="2" charset="-78"/>
                      </a:endParaRPr>
                    </a:p>
                  </a:txBody>
                  <a:tcPr/>
                </a:tc>
              </a:tr>
              <a:tr h="540060">
                <a:tc>
                  <a:txBody>
                    <a:bodyPr/>
                    <a:lstStyle/>
                    <a:p>
                      <a:pPr rtl="1"/>
                      <a:r>
                        <a:rPr lang="fa-IR" sz="2400" b="1" dirty="0" smtClean="0">
                          <a:cs typeface="B Nazanin" pitchFamily="2" charset="-78"/>
                        </a:rPr>
                        <a:t>3) خلاصه کردن: گاهی اوقات لازم می</a:t>
                      </a:r>
                      <a:r>
                        <a:rPr lang="fa-IR" sz="2400" b="1" baseline="0" dirty="0" smtClean="0">
                          <a:cs typeface="B Nazanin" pitchFamily="2" charset="-78"/>
                        </a:rPr>
                        <a:t> شود کلام همسرتان را خلاصه کنید.</a:t>
                      </a:r>
                      <a:endParaRPr lang="fa-IR" sz="2400" b="1" dirty="0">
                        <a:cs typeface="B Nazanin" pitchFamily="2" charset="-78"/>
                      </a:endParaRPr>
                    </a:p>
                  </a:txBody>
                  <a:tcPr/>
                </a:tc>
              </a:tr>
            </a:tbl>
          </a:graphicData>
        </a:graphic>
      </p:graphicFrame>
    </p:spTree>
    <p:extLst>
      <p:ext uri="{BB962C8B-B14F-4D97-AF65-F5344CB8AC3E}">
        <p14:creationId xmlns:p14="http://schemas.microsoft.com/office/powerpoint/2010/main" val="14812495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Theme1">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extLst>
    <a:ext uri="{05A4C25C-085E-4340-85A3-A5531E510DB2}">
      <thm15:themeFamily xmlns:thm15="http://schemas.microsoft.com/office/thememl/2012/main" name="Theme1" id="{F60B0A23-CE07-41BC-8374-D9E79AB2AD6A}" vid="{E6DA55AB-A142-4E6F-8FCD-C22423AF89B8}"/>
    </a:ext>
  </a:extLst>
</a:theme>
</file>

<file path=docProps/app.xml><?xml version="1.0" encoding="utf-8"?>
<Properties xmlns="http://schemas.openxmlformats.org/officeDocument/2006/extended-properties" xmlns:vt="http://schemas.openxmlformats.org/officeDocument/2006/docPropsVTypes">
  <Template/>
  <TotalTime>1194</TotalTime>
  <Words>4214</Words>
  <Application>Microsoft Office PowerPoint</Application>
  <PresentationFormat>On-screen Show (4:3)</PresentationFormat>
  <Paragraphs>370</Paragraphs>
  <Slides>55</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55</vt:i4>
      </vt:variant>
    </vt:vector>
  </HeadingPairs>
  <TitlesOfParts>
    <vt:vector size="62" baseType="lpstr">
      <vt:lpstr>Arial</vt:lpstr>
      <vt:lpstr>B Nazanin</vt:lpstr>
      <vt:lpstr>Impact</vt:lpstr>
      <vt:lpstr>Times New Roman</vt:lpstr>
      <vt:lpstr>Wingdings</vt:lpstr>
      <vt:lpstr>NewsPrint</vt:lpstr>
      <vt:lpstr>Theme1</vt:lpstr>
      <vt:lpstr>به نام خدا</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حل مسئله</vt:lpstr>
      <vt:lpstr>* شناسایی مسئله * ارائه راه حل ها * ارزیابی بهترین راه حل * اجرای راه حل * ارزیابی نتیجه حل مسئله</vt:lpstr>
      <vt:lpstr>      با یادگیری مهارت حل مسئله میتوانید مشکلات خود را حل کنید؛ به این ترتیب کمتر عصبانی میشوید:</vt:lpstr>
      <vt:lpstr>PowerPoint Presentation</vt:lpstr>
      <vt:lpstr>PowerPoint Presentation</vt:lpstr>
      <vt:lpstr>استرس یک حقیقت در زندگی است هرکجا باشید و هرکاری انجام دهید نمیتوانید از آن   اجتناب کنید ولی میتوانید آن را کنترل کنید.</vt:lpstr>
      <vt:lpstr>چند نوع روش برای مقابله با استرس وجود دارد؟</vt:lpstr>
      <vt:lpstr>مقابله با هیجان مدار</vt:lpstr>
      <vt:lpstr>برخی از مقابله های هیجان مدار سالم در زیر آمده اند:</vt:lpstr>
      <vt:lpstr>مقابله مسئله مدار</vt:lpstr>
      <vt:lpstr>برخی از مقابله های مسئله مدار سالم شامل موارد زیر است:</vt:lpstr>
      <vt:lpstr>راهکار هایی برای مدیریت استرس :</vt:lpstr>
      <vt:lpstr>PowerPoint Presentation</vt:lpstr>
      <vt:lpstr>12 پیشنهاد مهم برای کاهش استرس</vt:lpstr>
      <vt:lpstr>PowerPoint Presentation</vt:lpstr>
      <vt:lpstr>مهارت حل تعارض</vt:lpstr>
      <vt:lpstr>روش های حل تعارض        </vt:lpstr>
      <vt:lpstr>روش های سالم حل تعارض</vt:lpstr>
      <vt:lpstr>PowerPoint Presentation</vt:lpstr>
      <vt:lpstr>روش برد- برد چیست؟</vt:lpstr>
      <vt:lpstr>PowerPoint Presentation</vt:lpstr>
      <vt:lpstr>چه عواملی مذاکره را تسهیل می کنند؟</vt:lpstr>
      <vt:lpstr> مهارت تاب آوری</vt:lpstr>
      <vt:lpstr>افراد تاب آور کمتربیمار شده و طول عمربیشتری دارند.</vt:lpstr>
      <vt:lpstr>چه عواملی به بالا بردن تاب آوری کمک می کند؟</vt:lpstr>
      <vt:lpstr>خودمراقبتی درفضای مجازی</vt:lpstr>
      <vt:lpstr>اعتیاد به اینترنت</vt:lpstr>
      <vt:lpstr>PowerPoint Presentation</vt:lpstr>
      <vt:lpstr>وقتی احساس میشود کودک در معرض آسیب است چه رفتاری داشته باشیم؟</vt:lpstr>
      <vt:lpstr>راهنمای استفاده از اینترنت و کامپیوتر برای کودکان و نوجوانان:</vt:lpstr>
      <vt:lpstr>خو د مر ا قبتی در خودکشی</vt:lpstr>
      <vt:lpstr>کارهایی که به افراد کمک میکند تا به خودکشی کمتر بیندیشند:</vt:lpstr>
      <vt:lpstr>خودمراقبتی دراختلال اضطراب اجتماعی</vt:lpstr>
      <vt:lpstr>افراد مبتلا به اضطراب اجتماعی تصویرناخوشایندی از دیددیگران نسبت به خود دارند.</vt:lpstr>
      <vt:lpstr>با استفاده از آرام سازی، تنفس آگاهانه ، پرت کردن حواس کنترل علائم فیزیکی اضطراب اجتماعی خود رادر دست بگیرید.</vt:lpstr>
      <vt:lpstr>از عوامل ایجاد کننده اختلال وسواس فکری-عملی می توان به عوامل  محیطی، خلق و خو و عوامل ژنتیکی اشاره داشت.</vt:lpstr>
      <vt:lpstr>PowerPoint Presentation</vt:lpstr>
    </vt:vector>
  </TitlesOfParts>
  <Company>Novin Pendar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به نام خدا</dc:title>
  <dc:creator>Novin Pendar</dc:creator>
  <cp:lastModifiedBy>omoore daneshjoee</cp:lastModifiedBy>
  <cp:revision>38</cp:revision>
  <dcterms:created xsi:type="dcterms:W3CDTF">2020-09-21T07:27:24Z</dcterms:created>
  <dcterms:modified xsi:type="dcterms:W3CDTF">2020-10-06T09:59:45Z</dcterms:modified>
</cp:coreProperties>
</file>