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 id="2147483812" r:id="rId2"/>
    <p:sldMasterId id="2147483831" r:id="rId3"/>
  </p:sldMasterIdLst>
  <p:notesMasterIdLst>
    <p:notesMasterId r:id="rId78"/>
  </p:notesMasterIdLst>
  <p:sldIdLst>
    <p:sldId id="256" r:id="rId4"/>
    <p:sldId id="258" r:id="rId5"/>
    <p:sldId id="267" r:id="rId6"/>
    <p:sldId id="268" r:id="rId7"/>
    <p:sldId id="269" r:id="rId8"/>
    <p:sldId id="270" r:id="rId9"/>
    <p:sldId id="272" r:id="rId10"/>
    <p:sldId id="273" r:id="rId11"/>
    <p:sldId id="274" r:id="rId12"/>
    <p:sldId id="275" r:id="rId13"/>
    <p:sldId id="276" r:id="rId14"/>
    <p:sldId id="257" r:id="rId15"/>
    <p:sldId id="259" r:id="rId16"/>
    <p:sldId id="260" r:id="rId17"/>
    <p:sldId id="261" r:id="rId18"/>
    <p:sldId id="262" r:id="rId19"/>
    <p:sldId id="263" r:id="rId20"/>
    <p:sldId id="264" r:id="rId21"/>
    <p:sldId id="265" r:id="rId22"/>
    <p:sldId id="266" r:id="rId23"/>
    <p:sldId id="278" r:id="rId24"/>
    <p:sldId id="279" r:id="rId25"/>
    <p:sldId id="280" r:id="rId26"/>
    <p:sldId id="281" r:id="rId27"/>
    <p:sldId id="282" r:id="rId28"/>
    <p:sldId id="283" r:id="rId29"/>
    <p:sldId id="284" r:id="rId30"/>
    <p:sldId id="285" r:id="rId31"/>
    <p:sldId id="286" r:id="rId32"/>
    <p:sldId id="287" r:id="rId33"/>
    <p:sldId id="586" r:id="rId34"/>
    <p:sldId id="587" r:id="rId35"/>
    <p:sldId id="588" r:id="rId36"/>
    <p:sldId id="589" r:id="rId37"/>
    <p:sldId id="590" r:id="rId38"/>
    <p:sldId id="591" r:id="rId39"/>
    <p:sldId id="592" r:id="rId40"/>
    <p:sldId id="593" r:id="rId41"/>
    <p:sldId id="594" r:id="rId42"/>
    <p:sldId id="595" r:id="rId43"/>
    <p:sldId id="596" r:id="rId44"/>
    <p:sldId id="598" r:id="rId45"/>
    <p:sldId id="599" r:id="rId46"/>
    <p:sldId id="600" r:id="rId47"/>
    <p:sldId id="601" r:id="rId48"/>
    <p:sldId id="602" r:id="rId49"/>
    <p:sldId id="453" r:id="rId50"/>
    <p:sldId id="442" r:id="rId51"/>
    <p:sldId id="443" r:id="rId52"/>
    <p:sldId id="454" r:id="rId53"/>
    <p:sldId id="444" r:id="rId54"/>
    <p:sldId id="445" r:id="rId55"/>
    <p:sldId id="455" r:id="rId56"/>
    <p:sldId id="446" r:id="rId57"/>
    <p:sldId id="447" r:id="rId58"/>
    <p:sldId id="584" r:id="rId59"/>
    <p:sldId id="449" r:id="rId60"/>
    <p:sldId id="450" r:id="rId61"/>
    <p:sldId id="451" r:id="rId62"/>
    <p:sldId id="459" r:id="rId63"/>
    <p:sldId id="460" r:id="rId64"/>
    <p:sldId id="461" r:id="rId65"/>
    <p:sldId id="462" r:id="rId66"/>
    <p:sldId id="463" r:id="rId67"/>
    <p:sldId id="464" r:id="rId68"/>
    <p:sldId id="465" r:id="rId69"/>
    <p:sldId id="466" r:id="rId70"/>
    <p:sldId id="467" r:id="rId71"/>
    <p:sldId id="468" r:id="rId72"/>
    <p:sldId id="470" r:id="rId73"/>
    <p:sldId id="471" r:id="rId74"/>
    <p:sldId id="472" r:id="rId75"/>
    <p:sldId id="473" r:id="rId76"/>
    <p:sldId id="474"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 haj" initials="mh" lastIdx="1" clrIdx="0">
    <p:extLst>
      <p:ext uri="{19B8F6BF-5375-455C-9EA6-DF929625EA0E}">
        <p15:presenceInfo xmlns:p15="http://schemas.microsoft.com/office/powerpoint/2012/main" userId="57e69780fc72b9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9" autoAdjust="0"/>
    <p:restoredTop sz="94660"/>
  </p:normalViewPr>
  <p:slideViewPr>
    <p:cSldViewPr snapToGrid="0">
      <p:cViewPr varScale="1">
        <p:scale>
          <a:sx n="73" d="100"/>
          <a:sy n="73" d="100"/>
        </p:scale>
        <p:origin x="54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E693ED-535D-48EA-B719-A01D74866BD1}" type="datetimeFigureOut">
              <a:rPr lang="en-US" smtClean="0"/>
              <a:t>4/16/2020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858FCF-0419-41B8-94F7-5B60F4424445}" type="slidenum">
              <a:rPr lang="en-US" smtClean="0"/>
              <a:t>‹#›</a:t>
            </a:fld>
            <a:endParaRPr lang="en-US"/>
          </a:p>
        </p:txBody>
      </p:sp>
    </p:spTree>
    <p:extLst>
      <p:ext uri="{BB962C8B-B14F-4D97-AF65-F5344CB8AC3E}">
        <p14:creationId xmlns:p14="http://schemas.microsoft.com/office/powerpoint/2010/main" val="3155683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9429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2536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57153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6966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7530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0772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9197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771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1996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CF5319D-1AFF-4F33-A3D2-DC92458CE849}"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180879132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FD8739-686C-418C-8FB3-EBCE1D5DAC44}"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143772154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6558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236D6A3-86DC-40DF-BE56-1CEC4B6F7BA2}"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1728303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FD8739-686C-418C-8FB3-EBCE1D5DAC44}"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153765483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FD8739-686C-418C-8FB3-EBCE1D5DAC44}" type="datetime1">
              <a:rPr lang="en-US" smtClean="0"/>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3081429683"/>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35F92CA-2FCE-4FAA-9EB8-2B285E32DB6D}" type="datetime1">
              <a:rPr lang="en-US" smtClean="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2908798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7522140-398A-40CA-B1F2-E5FC01B28585}" type="datetime1">
              <a:rPr lang="en-US" smtClean="0"/>
              <a:t>4/16/2020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405483501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FD8739-686C-418C-8FB3-EBCE1D5DAC44}"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126578154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24E6B4-ABE2-46EE-B979-D50715E857BD}"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973185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FD8739-686C-418C-8FB3-EBCE1D5DAC44}"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47829098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FD8739-686C-418C-8FB3-EBCE1D5DAC44}"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318914447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FD8739-686C-418C-8FB3-EBCE1D5DAC44}"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3B236-073A-4645-BD08-A32C3AFE6757}"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104123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33407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FD8739-686C-418C-8FB3-EBCE1D5DAC44}"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3984398037"/>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2FD8739-686C-418C-8FB3-EBCE1D5DAC44}" type="datetime1">
              <a:rPr lang="en-US" smtClean="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414155300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2FD8739-686C-418C-8FB3-EBCE1D5DAC44}" type="datetime1">
              <a:rPr lang="en-US" smtClean="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154300423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FD8739-686C-418C-8FB3-EBCE1D5DAC44}"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1009293842"/>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FD8739-686C-418C-8FB3-EBCE1D5DAC44}"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337155014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3BFB45C-12E4-4C25-8AEA-A3CBA52AC322}"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83B236-073A-4645-BD08-A32C3AFE6757}" type="slidenum">
              <a:rPr lang="en-US" smtClean="0"/>
              <a:t>‹#›</a:t>
            </a:fld>
            <a:endParaRPr lang="en-US"/>
          </a:p>
        </p:txBody>
      </p:sp>
    </p:spTree>
    <p:extLst>
      <p:ext uri="{BB962C8B-B14F-4D97-AF65-F5344CB8AC3E}">
        <p14:creationId xmlns:p14="http://schemas.microsoft.com/office/powerpoint/2010/main" val="29303131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666"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1048667"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1048668" name="日期占位符 3"/>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669" name="页脚占位符 4"/>
          <p:cNvSpPr>
            <a:spLocks noGrp="1"/>
          </p:cNvSpPr>
          <p:nvPr>
            <p:ph type="ftr" sz="quarter" idx="11"/>
          </p:nvPr>
        </p:nvSpPr>
        <p:spPr/>
        <p:txBody>
          <a:bodyPr/>
          <a:lstStyle/>
          <a:p>
            <a:endParaRPr lang="zh-CN" altLang="en-US"/>
          </a:p>
        </p:txBody>
      </p:sp>
      <p:sp>
        <p:nvSpPr>
          <p:cNvPr id="1048670" name="灯片编号占位符 5"/>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655143009"/>
      </p:ext>
    </p:extLst>
  </p:cSld>
  <p:clrMapOvr>
    <a:masterClrMapping/>
  </p:clrMapOvr>
  <p:transition>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81" name="标题 1"/>
          <p:cNvSpPr>
            <a:spLocks noGrp="1"/>
          </p:cNvSpPr>
          <p:nvPr>
            <p:ph type="title"/>
          </p:nvPr>
        </p:nvSpPr>
        <p:spPr/>
        <p:txBody>
          <a:bodyPr/>
          <a:lstStyle/>
          <a:p>
            <a:r>
              <a:rPr lang="zh-CN" altLang="en-US"/>
              <a:t>单击此处编辑母版标题样式</a:t>
            </a:r>
          </a:p>
        </p:txBody>
      </p:sp>
      <p:sp>
        <p:nvSpPr>
          <p:cNvPr id="1048582"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83" name="日期占位符 3"/>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584" name="页脚占位符 4"/>
          <p:cNvSpPr>
            <a:spLocks noGrp="1"/>
          </p:cNvSpPr>
          <p:nvPr>
            <p:ph type="ftr" sz="quarter" idx="11"/>
          </p:nvPr>
        </p:nvSpPr>
        <p:spPr/>
        <p:txBody>
          <a:bodyPr/>
          <a:lstStyle/>
          <a:p>
            <a:endParaRPr lang="zh-CN" altLang="en-US"/>
          </a:p>
        </p:txBody>
      </p:sp>
      <p:sp>
        <p:nvSpPr>
          <p:cNvPr id="1048585" name="灯片编号占位符 5"/>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365078677"/>
      </p:ext>
    </p:extLst>
  </p:cSld>
  <p:clrMapOvr>
    <a:masterClrMapping/>
  </p:clrMapOvr>
  <p:transitio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8693"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1048694"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1048695" name="日期占位符 3"/>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696" name="页脚占位符 4"/>
          <p:cNvSpPr>
            <a:spLocks noGrp="1"/>
          </p:cNvSpPr>
          <p:nvPr>
            <p:ph type="ftr" sz="quarter" idx="11"/>
          </p:nvPr>
        </p:nvSpPr>
        <p:spPr/>
        <p:txBody>
          <a:bodyPr/>
          <a:lstStyle/>
          <a:p>
            <a:endParaRPr lang="zh-CN" altLang="en-US"/>
          </a:p>
        </p:txBody>
      </p:sp>
      <p:sp>
        <p:nvSpPr>
          <p:cNvPr id="1048697" name="灯片编号占位符 5"/>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468317674"/>
      </p:ext>
    </p:extLst>
  </p:cSld>
  <p:clrMapOvr>
    <a:masterClrMapping/>
  </p:clrMapOvr>
  <p:transition>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698" name="标题 1"/>
          <p:cNvSpPr>
            <a:spLocks noGrp="1"/>
          </p:cNvSpPr>
          <p:nvPr>
            <p:ph type="title"/>
          </p:nvPr>
        </p:nvSpPr>
        <p:spPr/>
        <p:txBody>
          <a:bodyPr/>
          <a:lstStyle/>
          <a:p>
            <a:r>
              <a:rPr lang="zh-CN" altLang="en-US"/>
              <a:t>单击此处编辑母版标题样式</a:t>
            </a:r>
          </a:p>
        </p:txBody>
      </p:sp>
      <p:sp>
        <p:nvSpPr>
          <p:cNvPr id="1048699"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0"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1" name="日期占位符 4"/>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702" name="页脚占位符 5"/>
          <p:cNvSpPr>
            <a:spLocks noGrp="1"/>
          </p:cNvSpPr>
          <p:nvPr>
            <p:ph type="ftr" sz="quarter" idx="11"/>
          </p:nvPr>
        </p:nvSpPr>
        <p:spPr/>
        <p:txBody>
          <a:bodyPr/>
          <a:lstStyle/>
          <a:p>
            <a:endParaRPr lang="zh-CN" altLang="en-US"/>
          </a:p>
        </p:txBody>
      </p:sp>
      <p:sp>
        <p:nvSpPr>
          <p:cNvPr id="1048703" name="灯片编号占位符 6"/>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4238264288"/>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479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8704"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1048705"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8706"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7"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8708"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09" name="日期占位符 6"/>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710" name="页脚占位符 7"/>
          <p:cNvSpPr>
            <a:spLocks noGrp="1"/>
          </p:cNvSpPr>
          <p:nvPr>
            <p:ph type="ftr" sz="quarter" idx="11"/>
          </p:nvPr>
        </p:nvSpPr>
        <p:spPr/>
        <p:txBody>
          <a:bodyPr/>
          <a:lstStyle/>
          <a:p>
            <a:endParaRPr lang="zh-CN" altLang="en-US"/>
          </a:p>
        </p:txBody>
      </p:sp>
      <p:sp>
        <p:nvSpPr>
          <p:cNvPr id="1048711" name="灯片编号占位符 8"/>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744064230"/>
      </p:ext>
    </p:extLst>
  </p:cSld>
  <p:clrMapOvr>
    <a:masterClrMapping/>
  </p:clrMapOvr>
  <p:transition>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604" name="标题 1"/>
          <p:cNvSpPr>
            <a:spLocks noGrp="1"/>
          </p:cNvSpPr>
          <p:nvPr>
            <p:ph type="title"/>
          </p:nvPr>
        </p:nvSpPr>
        <p:spPr/>
        <p:txBody>
          <a:bodyPr/>
          <a:lstStyle/>
          <a:p>
            <a:r>
              <a:rPr lang="zh-CN" altLang="en-US"/>
              <a:t>单击此处编辑母版标题样式</a:t>
            </a:r>
          </a:p>
        </p:txBody>
      </p:sp>
      <p:sp>
        <p:nvSpPr>
          <p:cNvPr id="1048605" name="日期占位符 2"/>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606" name="页脚占位符 3"/>
          <p:cNvSpPr>
            <a:spLocks noGrp="1"/>
          </p:cNvSpPr>
          <p:nvPr>
            <p:ph type="ftr" sz="quarter" idx="11"/>
          </p:nvPr>
        </p:nvSpPr>
        <p:spPr/>
        <p:txBody>
          <a:bodyPr/>
          <a:lstStyle/>
          <a:p>
            <a:endParaRPr lang="zh-CN" altLang="en-US"/>
          </a:p>
        </p:txBody>
      </p:sp>
      <p:sp>
        <p:nvSpPr>
          <p:cNvPr id="1048607" name="灯片编号占位符 4"/>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2516588208"/>
      </p:ext>
    </p:extLst>
  </p:cSld>
  <p:clrMapOvr>
    <a:masterClrMapping/>
  </p:clrMapOvr>
  <p:transition>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8588" name="日期占位符 1"/>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589" name="页脚占位符 2"/>
          <p:cNvSpPr>
            <a:spLocks noGrp="1"/>
          </p:cNvSpPr>
          <p:nvPr>
            <p:ph type="ftr" sz="quarter" idx="11"/>
          </p:nvPr>
        </p:nvSpPr>
        <p:spPr/>
        <p:txBody>
          <a:bodyPr/>
          <a:lstStyle/>
          <a:p>
            <a:endParaRPr lang="zh-CN" altLang="en-US"/>
          </a:p>
        </p:txBody>
      </p:sp>
      <p:sp>
        <p:nvSpPr>
          <p:cNvPr id="1048590" name="灯片编号占位符 3"/>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3279684510"/>
      </p:ext>
    </p:extLst>
  </p:cSld>
  <p:clrMapOvr>
    <a:masterClrMapping/>
  </p:clrMapOvr>
  <p:transition>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71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871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71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48715" name="日期占位符 4"/>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716" name="页脚占位符 5"/>
          <p:cNvSpPr>
            <a:spLocks noGrp="1"/>
          </p:cNvSpPr>
          <p:nvPr>
            <p:ph type="ftr" sz="quarter" idx="11"/>
          </p:nvPr>
        </p:nvSpPr>
        <p:spPr/>
        <p:txBody>
          <a:bodyPr/>
          <a:lstStyle/>
          <a:p>
            <a:endParaRPr lang="zh-CN" altLang="en-US"/>
          </a:p>
        </p:txBody>
      </p:sp>
      <p:sp>
        <p:nvSpPr>
          <p:cNvPr id="1048717" name="灯片编号占位符 6"/>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4269806624"/>
      </p:ext>
    </p:extLst>
  </p:cSld>
  <p:clrMapOvr>
    <a:masterClrMapping/>
  </p:clrMapOvr>
  <p:transition>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868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104868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68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1048685" name="日期占位符 4"/>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686" name="页脚占位符 5"/>
          <p:cNvSpPr>
            <a:spLocks noGrp="1"/>
          </p:cNvSpPr>
          <p:nvPr>
            <p:ph type="ftr" sz="quarter" idx="11"/>
          </p:nvPr>
        </p:nvSpPr>
        <p:spPr/>
        <p:txBody>
          <a:bodyPr/>
          <a:lstStyle/>
          <a:p>
            <a:endParaRPr lang="zh-CN" altLang="en-US"/>
          </a:p>
        </p:txBody>
      </p:sp>
      <p:sp>
        <p:nvSpPr>
          <p:cNvPr id="1048687" name="灯片编号占位符 6"/>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2466427997"/>
      </p:ext>
    </p:extLst>
  </p:cSld>
  <p:clrMapOvr>
    <a:masterClrMapping/>
  </p:clrMapOvr>
  <p:transition>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8688" name="标题 1"/>
          <p:cNvSpPr>
            <a:spLocks noGrp="1"/>
          </p:cNvSpPr>
          <p:nvPr>
            <p:ph type="title"/>
          </p:nvPr>
        </p:nvSpPr>
        <p:spPr/>
        <p:txBody>
          <a:bodyPr/>
          <a:lstStyle/>
          <a:p>
            <a:r>
              <a:rPr lang="zh-CN" altLang="en-US"/>
              <a:t>单击此处编辑母版标题样式</a:t>
            </a:r>
          </a:p>
        </p:txBody>
      </p:sp>
      <p:sp>
        <p:nvSpPr>
          <p:cNvPr id="1048689"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90" name="日期占位符 3"/>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691" name="页脚占位符 4"/>
          <p:cNvSpPr>
            <a:spLocks noGrp="1"/>
          </p:cNvSpPr>
          <p:nvPr>
            <p:ph type="ftr" sz="quarter" idx="11"/>
          </p:nvPr>
        </p:nvSpPr>
        <p:spPr/>
        <p:txBody>
          <a:bodyPr/>
          <a:lstStyle/>
          <a:p>
            <a:endParaRPr lang="zh-CN" altLang="en-US"/>
          </a:p>
        </p:txBody>
      </p:sp>
      <p:sp>
        <p:nvSpPr>
          <p:cNvPr id="1048692" name="灯片编号占位符 5"/>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4131137328"/>
      </p:ext>
    </p:extLst>
  </p:cSld>
  <p:clrMapOvr>
    <a:masterClrMapping/>
  </p:clrMapOvr>
  <p:transition>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1048677"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1048678"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679" name="日期占位符 3"/>
          <p:cNvSpPr>
            <a:spLocks noGrp="1"/>
          </p:cNvSpPr>
          <p:nvPr>
            <p:ph type="dt" sz="half" idx="10"/>
          </p:nvPr>
        </p:nvSpPr>
        <p:spPr/>
        <p:txBody>
          <a:bodyPr/>
          <a:lstStyle/>
          <a:p>
            <a:fld id="{CB3FDA67-9A49-4EFC-BA5A-1A94D266B582}" type="datetimeFigureOut">
              <a:rPr lang="zh-CN" altLang="en-US" smtClean="0"/>
              <a:t>2020/4/16</a:t>
            </a:fld>
            <a:endParaRPr lang="zh-CN" altLang="en-US"/>
          </a:p>
        </p:txBody>
      </p:sp>
      <p:sp>
        <p:nvSpPr>
          <p:cNvPr id="1048680" name="页脚占位符 4"/>
          <p:cNvSpPr>
            <a:spLocks noGrp="1"/>
          </p:cNvSpPr>
          <p:nvPr>
            <p:ph type="ftr" sz="quarter" idx="11"/>
          </p:nvPr>
        </p:nvSpPr>
        <p:spPr/>
        <p:txBody>
          <a:bodyPr/>
          <a:lstStyle/>
          <a:p>
            <a:endParaRPr lang="zh-CN" altLang="en-US"/>
          </a:p>
        </p:txBody>
      </p:sp>
      <p:sp>
        <p:nvSpPr>
          <p:cNvPr id="1048681" name="灯片编号占位符 5"/>
          <p:cNvSpPr>
            <a:spLocks noGrp="1"/>
          </p:cNvSpPr>
          <p:nvPr>
            <p:ph type="sldNum" sz="quarter" idx="12"/>
          </p:nvPr>
        </p:nvSpPr>
        <p:spPr/>
        <p:txBody>
          <a:body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3518940586"/>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02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2237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951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0920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04798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4/16/2020</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6864428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2FD8739-686C-418C-8FB3-EBCE1D5DAC44}" type="datetime1">
              <a:rPr lang="en-US" smtClean="0"/>
              <a:t>4/16/2020</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E783B236-073A-4645-BD08-A32C3AFE6757}" type="slidenum">
              <a:rPr lang="en-US" smtClean="0"/>
              <a:t>‹#›</a:t>
            </a:fld>
            <a:endParaRPr lang="en-US"/>
          </a:p>
        </p:txBody>
      </p:sp>
    </p:spTree>
    <p:extLst>
      <p:ext uri="{BB962C8B-B14F-4D97-AF65-F5344CB8AC3E}">
        <p14:creationId xmlns:p14="http://schemas.microsoft.com/office/powerpoint/2010/main" val="138961150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Lst>
  <p:hf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Arial" panose="020B0604020202020204" pitchFamily="34" charset="0"/>
              </a:defRPr>
            </a:lvl1pPr>
          </a:lstStyle>
          <a:p>
            <a:fld id="{CB3FDA67-9A49-4EFC-BA5A-1A94D266B582}" type="datetimeFigureOut">
              <a:rPr lang="zh-CN" altLang="en-US" smtClean="0"/>
              <a:t>2020/4/16</a:t>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Arial" panose="020B0604020202020204" pitchFamily="34" charset="0"/>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Arial" panose="020B0604020202020204" pitchFamily="34" charset="0"/>
              </a:defRPr>
            </a:lvl1pPr>
          </a:lstStyle>
          <a:p>
            <a:fld id="{80287831-4E90-4110-B619-E31FF7CD35CC}" type="slidenum">
              <a:rPr lang="zh-CN" altLang="en-US" smtClean="0"/>
              <a:t>‹#›</a:t>
            </a:fld>
            <a:endParaRPr lang="zh-CN" altLang="en-US"/>
          </a:p>
        </p:txBody>
      </p:sp>
    </p:spTree>
    <p:extLst>
      <p:ext uri="{BB962C8B-B14F-4D97-AF65-F5344CB8AC3E}">
        <p14:creationId xmlns:p14="http://schemas.microsoft.com/office/powerpoint/2010/main" val="323202281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Arial" panose="020B060402020202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Arial" panose="020B0604020202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Arial" panose="020B0604020202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Arial" panose="020B0604020202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2464076" y="2712080"/>
            <a:ext cx="8055718" cy="1089529"/>
          </a:xfrm>
          <a:prstGeom prst="rect">
            <a:avLst/>
          </a:prstGeom>
          <a:noFill/>
        </p:spPr>
        <p:txBody>
          <a:bodyPr wrap="square" rtlCol="0">
            <a:spAutoFit/>
          </a:bodyPr>
          <a:lstStyle/>
          <a:p>
            <a:pPr algn="just"/>
            <a:r>
              <a:rPr lang="fa-IR" sz="7200" dirty="0" smtClean="0"/>
              <a:t>بسم الله الرحمن الرحیم</a:t>
            </a:r>
            <a:endParaRPr lang="en-US" sz="7200" dirty="0"/>
          </a:p>
        </p:txBody>
      </p:sp>
      <p:sp>
        <p:nvSpPr>
          <p:cNvPr id="3" name="Subtitle 2"/>
          <p:cNvSpPr>
            <a:spLocks noGrp="1"/>
          </p:cNvSpPr>
          <p:nvPr>
            <p:ph type="subTitle"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4073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297" y="-6776"/>
            <a:ext cx="7405308" cy="1075187"/>
          </a:xfrm>
        </p:spPr>
        <p:txBody>
          <a:bodyPr/>
          <a:lstStyle/>
          <a:p>
            <a:r>
              <a:rPr lang="fa-IR" dirty="0">
                <a:solidFill>
                  <a:srgbClr val="C00000"/>
                </a:solidFill>
              </a:rPr>
              <a:t>افسردگی مادر </a:t>
            </a:r>
            <a:endParaRPr lang="en-US" dirty="0">
              <a:solidFill>
                <a:srgbClr val="C00000"/>
              </a:solidFill>
            </a:endParaRPr>
          </a:p>
        </p:txBody>
      </p:sp>
      <p:sp>
        <p:nvSpPr>
          <p:cNvPr id="3" name="Content Placeholder 2"/>
          <p:cNvSpPr>
            <a:spLocks noGrp="1"/>
          </p:cNvSpPr>
          <p:nvPr>
            <p:ph sz="quarter" idx="13"/>
          </p:nvPr>
        </p:nvSpPr>
        <p:spPr>
          <a:xfrm>
            <a:off x="0" y="716662"/>
            <a:ext cx="11929145" cy="3127697"/>
          </a:xfrm>
        </p:spPr>
        <p:txBody>
          <a:bodyPr/>
          <a:lstStyle/>
          <a:p>
            <a:pPr algn="r" rtl="1">
              <a:buFont typeface="Wingdings" pitchFamily="2" charset="2"/>
              <a:buChar char="v"/>
            </a:pPr>
            <a:r>
              <a:rPr lang="fa-IR" dirty="0"/>
              <a:t>خلق افسرده مادر فورا بر بچه اش تاثیر می گذارد، بچه های مادران افسرده در چند هفته بعد از تولد خوب نمی خوابند ،به اطراف خود کمتر توجه می کنند،و سطح بالای هورمون استرس کورتیزول دارند (فیلد1998) </a:t>
            </a:r>
          </a:p>
          <a:p>
            <a:pPr marL="0" indent="0" algn="r" rtl="1">
              <a:buNone/>
            </a:pPr>
            <a:r>
              <a:rPr lang="fa-IR" dirty="0"/>
              <a:t>هرچه افسردگی شدیدتر و تعداد عوامل استرس زا در زندگی ما بیشتر شد (مانند اختلاف زناشویی ،فقدان حمایت اجتماعی و فقر) رابطه ی والد – فرزند  بیشتر صدمه می بیند ( سیمیسون و همکاران 2003) </a:t>
            </a:r>
          </a:p>
          <a:p>
            <a:pPr marL="0" indent="0" algn="r" rtl="1">
              <a:buNone/>
            </a:pPr>
            <a:r>
              <a:rPr lang="fa-IR" dirty="0"/>
              <a:t>درصورتیکه افسردگی مادر ادامه یابد رابطه ی والد – فرزند  وخیم می </a:t>
            </a:r>
            <a:r>
              <a:rPr lang="fa-IR" dirty="0" smtClean="0"/>
              <a:t>شود. </a:t>
            </a:r>
            <a:r>
              <a:rPr lang="fa-IR" dirty="0"/>
              <a:t/>
            </a:r>
            <a:br>
              <a:rPr lang="fa-IR" dirty="0"/>
            </a:br>
            <a:r>
              <a:rPr lang="fa-IR" dirty="0"/>
              <a:t>مادران افسرده فرزندان خود را بصورت منفی تر از مشاهده گران مستقل برداشت می </a:t>
            </a:r>
            <a:r>
              <a:rPr lang="fa-IR" dirty="0" smtClean="0"/>
              <a:t>کنند.</a:t>
            </a:r>
            <a:endParaRPr lang="fa-IR" dirty="0"/>
          </a:p>
          <a:p>
            <a:pPr marL="0" indent="0" algn="r" rtl="1">
              <a:buNone/>
            </a:pPr>
            <a:r>
              <a:rPr lang="fa-IR" dirty="0" smtClean="0"/>
              <a:t>آنها </a:t>
            </a:r>
            <a:r>
              <a:rPr lang="fa-IR" dirty="0"/>
              <a:t>از انضباط بی ثبات استفاده می کنند گاهی بی قید و بند و در مواقع دیگر بسیار سخت </a:t>
            </a:r>
            <a:r>
              <a:rPr lang="fa-IR" dirty="0" smtClean="0"/>
              <a:t>گیر.</a:t>
            </a:r>
            <a:endParaRPr lang="fa-IR" dirty="0"/>
          </a:p>
          <a:p>
            <a:endParaRPr lang="en-US" dirty="0"/>
          </a:p>
        </p:txBody>
      </p:sp>
      <p:sp>
        <p:nvSpPr>
          <p:cNvPr id="4" name="TextBox 3"/>
          <p:cNvSpPr txBox="1"/>
          <p:nvPr/>
        </p:nvSpPr>
        <p:spPr>
          <a:xfrm>
            <a:off x="9079998" y="3844492"/>
            <a:ext cx="2449585" cy="646331"/>
          </a:xfrm>
          <a:prstGeom prst="rect">
            <a:avLst/>
          </a:prstGeom>
          <a:noFill/>
        </p:spPr>
        <p:txBody>
          <a:bodyPr wrap="square" rtlCol="0">
            <a:spAutoFit/>
          </a:bodyPr>
          <a:lstStyle/>
          <a:p>
            <a:r>
              <a:rPr lang="fa-IR" sz="3600" dirty="0">
                <a:solidFill>
                  <a:srgbClr val="C00000"/>
                </a:solidFill>
              </a:rPr>
              <a:t>افسردگی پدر </a:t>
            </a:r>
            <a:endParaRPr lang="en-US" sz="3600" dirty="0">
              <a:solidFill>
                <a:srgbClr val="C00000"/>
              </a:solidFill>
            </a:endParaRPr>
          </a:p>
        </p:txBody>
      </p:sp>
      <p:sp>
        <p:nvSpPr>
          <p:cNvPr id="5" name="TextBox 4"/>
          <p:cNvSpPr txBox="1"/>
          <p:nvPr/>
        </p:nvSpPr>
        <p:spPr>
          <a:xfrm>
            <a:off x="124995" y="4567797"/>
            <a:ext cx="11274804" cy="1323439"/>
          </a:xfrm>
          <a:prstGeom prst="rect">
            <a:avLst/>
          </a:prstGeom>
          <a:noFill/>
        </p:spPr>
        <p:txBody>
          <a:bodyPr wrap="square" rtlCol="0">
            <a:spAutoFit/>
          </a:bodyPr>
          <a:lstStyle/>
          <a:p>
            <a:pPr algn="r" rtl="1">
              <a:buFont typeface="Wingdings" pitchFamily="2" charset="2"/>
              <a:buChar char="v"/>
            </a:pPr>
            <a:r>
              <a:rPr lang="fa-IR" sz="2000" dirty="0"/>
              <a:t>افسردگی پدر با مشکلات رفتاری کودکان ،مخصوصا بیش فعالی ،سرپیچی و پرخاشگری در پسرها ارتباط دارد .</a:t>
            </a:r>
          </a:p>
          <a:p>
            <a:pPr algn="r" rtl="1"/>
            <a:r>
              <a:rPr lang="fa-IR" sz="2000" dirty="0"/>
              <a:t>در سنین بالاتر افسردگی پدر با تعارض های مکرر پدر-فرزند ارتباط دارد .</a:t>
            </a:r>
          </a:p>
          <a:p>
            <a:pPr algn="r" rtl="1"/>
            <a:r>
              <a:rPr lang="fa-IR" sz="2000" dirty="0"/>
              <a:t>با گذشت زمان ، کودکانی که در معرض فرزند پروری ناگوارقرار داشته اند نگرش بدبینانه ای را پرورش می دهند . </a:t>
            </a:r>
          </a:p>
          <a:p>
            <a:pPr algn="r" rtl="1"/>
            <a:r>
              <a:rPr lang="fa-IR" sz="2000" dirty="0"/>
              <a:t>نگرشی که موجب آن اعتماد به نفس ندارند و والدین خود و افراد دیگر را تهدید کننده می دانند . </a:t>
            </a:r>
          </a:p>
        </p:txBody>
      </p:sp>
    </p:spTree>
    <p:extLst>
      <p:ext uri="{BB962C8B-B14F-4D97-AF65-F5344CB8AC3E}">
        <p14:creationId xmlns:p14="http://schemas.microsoft.com/office/powerpoint/2010/main" val="2839365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9268" y="385022"/>
            <a:ext cx="1731554" cy="1218672"/>
          </a:xfrm>
        </p:spPr>
        <p:txBody>
          <a:bodyPr/>
          <a:lstStyle/>
          <a:p>
            <a:r>
              <a:rPr lang="fa-IR" dirty="0">
                <a:solidFill>
                  <a:srgbClr val="C00000"/>
                </a:solidFill>
              </a:rPr>
              <a:t>ترس</a:t>
            </a:r>
            <a:endParaRPr lang="en-US" dirty="0">
              <a:solidFill>
                <a:srgbClr val="C00000"/>
              </a:solidFill>
            </a:endParaRPr>
          </a:p>
        </p:txBody>
      </p:sp>
      <p:sp>
        <p:nvSpPr>
          <p:cNvPr id="3" name="Content Placeholder 2"/>
          <p:cNvSpPr>
            <a:spLocks noGrp="1"/>
          </p:cNvSpPr>
          <p:nvPr>
            <p:ph sz="quarter" idx="13"/>
          </p:nvPr>
        </p:nvSpPr>
        <p:spPr>
          <a:xfrm>
            <a:off x="360727" y="1603694"/>
            <a:ext cx="11685864" cy="4084042"/>
          </a:xfrm>
        </p:spPr>
        <p:txBody>
          <a:bodyPr>
            <a:noAutofit/>
          </a:bodyPr>
          <a:lstStyle/>
          <a:p>
            <a:pPr algn="r" rtl="1">
              <a:buFont typeface="Wingdings" pitchFamily="2" charset="2"/>
              <a:buChar char="v"/>
            </a:pPr>
            <a:r>
              <a:rPr lang="fa-IR" dirty="0"/>
              <a:t>ترس نیز مانند خشم در طول نیمه دوم سال اول پدیدار می شود .</a:t>
            </a:r>
          </a:p>
          <a:p>
            <a:pPr marL="0" indent="0" algn="just" rtl="1">
              <a:buNone/>
            </a:pPr>
            <a:r>
              <a:rPr lang="fa-IR" dirty="0"/>
              <a:t>اما رایج ترین جلوه ترس از بزرگسالان غریبه </a:t>
            </a:r>
            <a:r>
              <a:rPr lang="fa-IR" dirty="0" smtClean="0"/>
              <a:t>است، </a:t>
            </a:r>
            <a:r>
              <a:rPr lang="fa-IR" dirty="0"/>
              <a:t>پاسخی که </a:t>
            </a:r>
            <a:r>
              <a:rPr lang="fa-IR" b="1" dirty="0"/>
              <a:t>اضطراب غریبه </a:t>
            </a:r>
            <a:r>
              <a:rPr lang="fa-IR" dirty="0"/>
              <a:t>نامیده می </a:t>
            </a:r>
            <a:r>
              <a:rPr lang="fa-IR" dirty="0" smtClean="0"/>
              <a:t>شود.</a:t>
            </a:r>
            <a:endParaRPr lang="fa-IR" dirty="0"/>
          </a:p>
          <a:p>
            <a:pPr marL="0" indent="0" algn="just" rtl="1">
              <a:buNone/>
            </a:pPr>
            <a:r>
              <a:rPr lang="fa-IR" dirty="0"/>
              <a:t>بسیاری از نوباوگان و کودکان نوپا کاملا از غریبه ها بیمناک هستند .</a:t>
            </a:r>
          </a:p>
          <a:p>
            <a:pPr marL="0" indent="0" algn="just" rtl="1">
              <a:buNone/>
            </a:pPr>
            <a:r>
              <a:rPr lang="fa-IR" dirty="0"/>
              <a:t>پژوهش های میان فرهنگی نشان می دهند ،روش های بزرگ کردن بچه می تواند اضطراب غریبه </a:t>
            </a:r>
            <a:r>
              <a:rPr lang="fa-IR" dirty="0" smtClean="0"/>
              <a:t>را تعدیل </a:t>
            </a:r>
            <a:r>
              <a:rPr lang="fa-IR" dirty="0"/>
              <a:t>کند .</a:t>
            </a:r>
          </a:p>
          <a:p>
            <a:pPr marL="0" indent="0" algn="just" rtl="1">
              <a:buNone/>
            </a:pPr>
            <a:r>
              <a:rPr lang="fa-IR" dirty="0"/>
              <a:t>هنگامی که ترس ایجاد می </a:t>
            </a:r>
            <a:r>
              <a:rPr lang="fa-IR" dirty="0" smtClean="0"/>
              <a:t>شود، بچه </a:t>
            </a:r>
            <a:r>
              <a:rPr lang="fa-IR" dirty="0"/>
              <a:t>ها از مراقبت کنندگان آشنا به عنوان تکیه گاه امن برای کاوش کردن محیط و بعد روی </a:t>
            </a:r>
            <a:r>
              <a:rPr lang="fa-IR" dirty="0" smtClean="0"/>
              <a:t>آوردن </a:t>
            </a:r>
            <a:r>
              <a:rPr lang="fa-IR" dirty="0"/>
              <a:t>به </a:t>
            </a:r>
            <a:r>
              <a:rPr lang="fa-IR" dirty="0" smtClean="0"/>
              <a:t>آنها </a:t>
            </a:r>
            <a:r>
              <a:rPr lang="fa-IR" dirty="0"/>
              <a:t>برای حمایت عاطفی استفاده می کنند . </a:t>
            </a:r>
          </a:p>
          <a:p>
            <a:pPr algn="just" rtl="1"/>
            <a:r>
              <a:rPr lang="fa-IR" dirty="0"/>
              <a:t>سرانجام هنگامی که رشد شناختی به کودکان نوپا امکان می دهد تا افراد و موقعیت های تهدیدکننده را از </a:t>
            </a:r>
            <a:r>
              <a:rPr lang="fa-IR" dirty="0" smtClean="0"/>
              <a:t>آنهایی </a:t>
            </a:r>
            <a:r>
              <a:rPr lang="fa-IR" dirty="0"/>
              <a:t>که تهدید کننده نیستند تشخیص دهد ،اضطراب غریبه و ترس های دیگر در دو سال اول کاهش می یابند . </a:t>
            </a:r>
            <a:endParaRPr lang="en-US" dirty="0"/>
          </a:p>
        </p:txBody>
      </p:sp>
    </p:spTree>
    <p:extLst>
      <p:ext uri="{BB962C8B-B14F-4D97-AF65-F5344CB8AC3E}">
        <p14:creationId xmlns:p14="http://schemas.microsoft.com/office/powerpoint/2010/main" val="1584408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60059" y="1981199"/>
            <a:ext cx="11467749" cy="4201488"/>
          </a:xfrm>
        </p:spPr>
        <p:txBody>
          <a:bodyPr>
            <a:normAutofit/>
          </a:bodyPr>
          <a:lstStyle/>
          <a:p>
            <a:pPr algn="just" rtl="1"/>
            <a:r>
              <a:rPr lang="fa-IR" dirty="0"/>
              <a:t>جلوه های هیجانی نوباوگان با توانایی </a:t>
            </a:r>
            <a:r>
              <a:rPr lang="fa-IR" dirty="0" smtClean="0"/>
              <a:t>آنها </a:t>
            </a:r>
            <a:r>
              <a:rPr lang="fa-IR" dirty="0"/>
              <a:t>در تعبیر کردن نشانه های دیگران ارتباط نزدیکی </a:t>
            </a:r>
            <a:r>
              <a:rPr lang="fa-IR" dirty="0" smtClean="0"/>
              <a:t>دارد. درآغاز، نوباوگان </a:t>
            </a:r>
            <a:r>
              <a:rPr lang="fa-IR" dirty="0"/>
              <a:t>هیجان های دیگران را از طریق فرایند نسبتا خودکار سرایت هیجانی تشخیص می دهند</a:t>
            </a:r>
            <a:r>
              <a:rPr lang="fa-IR" dirty="0" smtClean="0"/>
              <a:t>، درست </a:t>
            </a:r>
            <a:r>
              <a:rPr lang="fa-IR" dirty="0"/>
              <a:t>به همان صورتی که احساس می کنیم دیگران خوشحال یا غمگین هستند،ما نیز دستخوش همین هیجان ها می شویم.در حدود 4ماهگی،نوباوگان نسبت به ساختار و زمان بندی تعامل های رو در رو حساس می شوند .هنگامی که </a:t>
            </a:r>
            <a:r>
              <a:rPr lang="fa-IR" dirty="0" smtClean="0"/>
              <a:t>آنها </a:t>
            </a:r>
            <a:r>
              <a:rPr lang="fa-IR" dirty="0"/>
              <a:t>نگاه می کنند،لبخند </a:t>
            </a:r>
            <a:r>
              <a:rPr lang="fa-IR" dirty="0" smtClean="0"/>
              <a:t>میزنند </a:t>
            </a:r>
            <a:r>
              <a:rPr lang="fa-IR" dirty="0"/>
              <a:t>یا صدا از خود در می </a:t>
            </a:r>
            <a:r>
              <a:rPr lang="fa-IR" dirty="0" smtClean="0"/>
              <a:t>آوردند، اکنون </a:t>
            </a:r>
            <a:r>
              <a:rPr lang="fa-IR" dirty="0"/>
              <a:t>انتظار دارند که والدین با مهربانی پاسخ دهند.بچه ها در این تبادل به طور فزاینده ای از جلوه های هیجانی </a:t>
            </a:r>
            <a:r>
              <a:rPr lang="fa-IR" dirty="0" smtClean="0"/>
              <a:t>آگاه </a:t>
            </a:r>
            <a:r>
              <a:rPr lang="fa-IR" dirty="0"/>
              <a:t>می شوند.در حدود 5ماهگی،نوباوگان جلوه های صورت را به شکل طرح های سازمان یافته درک می کنند و می توانند هیجان خود را با چهره ی فردی که صحبت می کند هماهنگ کنند</a:t>
            </a:r>
            <a:r>
              <a:rPr lang="fa-IR" dirty="0" smtClean="0"/>
              <a:t>. پاسخ </a:t>
            </a:r>
            <a:r>
              <a:rPr lang="fa-IR" dirty="0"/>
              <a:t>دادن به جلوه های هیجانی به صورت کل های سازمان یافته نشان می دهد که این علایم برای بچه ها معنی دار شده اند.هنگامی که مهارت در درک کردن مقاصد دیگران و برقرار کردن توجه مشترک بهبود می یابند،نوباوگان می فهمند جلوه ی هیجانی </a:t>
            </a:r>
            <a:r>
              <a:rPr lang="fa-IR" dirty="0" smtClean="0"/>
              <a:t>نه تنها </a:t>
            </a:r>
            <a:r>
              <a:rPr lang="fa-IR" dirty="0"/>
              <a:t>معنی دارد،بلکه واکنش معنی داری به شی یا رویداد خاصی است</a:t>
            </a:r>
            <a:r>
              <a:rPr lang="fa-IR" dirty="0" smtClean="0"/>
              <a:t>. بعد </a:t>
            </a:r>
            <a:r>
              <a:rPr lang="fa-IR" dirty="0"/>
              <a:t>از اینکه این </a:t>
            </a:r>
            <a:r>
              <a:rPr lang="fa-IR" dirty="0" smtClean="0"/>
              <a:t>آگاهی </a:t>
            </a:r>
            <a:r>
              <a:rPr lang="fa-IR" dirty="0"/>
              <a:t>ها صورت گرفتند</a:t>
            </a:r>
            <a:r>
              <a:rPr lang="fa-IR" dirty="0" smtClean="0"/>
              <a:t>، نوباوگان </a:t>
            </a:r>
            <a:r>
              <a:rPr lang="fa-IR" dirty="0"/>
              <a:t>به ارجاع اجتماعی می پردازند</a:t>
            </a:r>
            <a:r>
              <a:rPr lang="fa-IR" dirty="0" smtClean="0"/>
              <a:t>، بدین </a:t>
            </a:r>
            <a:r>
              <a:rPr lang="fa-IR" dirty="0"/>
              <a:t>معنی که به طور فعال از فردی قابل اعتماد در موقعیت نامطمئن،اطلاعات هیجانی می خواهند</a:t>
            </a:r>
            <a:endParaRPr lang="en-US" dirty="0"/>
          </a:p>
        </p:txBody>
      </p:sp>
      <p:sp>
        <p:nvSpPr>
          <p:cNvPr id="5" name="TextBox 4"/>
          <p:cNvSpPr txBox="1"/>
          <p:nvPr/>
        </p:nvSpPr>
        <p:spPr>
          <a:xfrm>
            <a:off x="4370664" y="721453"/>
            <a:ext cx="7449424" cy="584775"/>
          </a:xfrm>
          <a:prstGeom prst="rect">
            <a:avLst/>
          </a:prstGeom>
          <a:noFill/>
        </p:spPr>
        <p:txBody>
          <a:bodyPr wrap="square" rtlCol="0">
            <a:spAutoFit/>
          </a:bodyPr>
          <a:lstStyle/>
          <a:p>
            <a:pPr algn="r"/>
            <a:r>
              <a:rPr lang="fa-IR" sz="3200" b="1" dirty="0">
                <a:solidFill>
                  <a:srgbClr val="FF0000"/>
                </a:solidFill>
              </a:rPr>
              <a:t>درک کردن هیجان های دیگران وپاسخ دادن به </a:t>
            </a:r>
            <a:r>
              <a:rPr lang="fa-IR" sz="3200" b="1" dirty="0" smtClean="0">
                <a:solidFill>
                  <a:srgbClr val="FF0000"/>
                </a:solidFill>
              </a:rPr>
              <a:t>آنها:</a:t>
            </a:r>
            <a:endParaRPr lang="en-US" sz="3200" b="1" dirty="0">
              <a:solidFill>
                <a:srgbClr val="FF0000"/>
              </a:solidFill>
            </a:endParaRPr>
          </a:p>
        </p:txBody>
      </p:sp>
    </p:spTree>
    <p:extLst>
      <p:ext uri="{BB962C8B-B14F-4D97-AF65-F5344CB8AC3E}">
        <p14:creationId xmlns:p14="http://schemas.microsoft.com/office/powerpoint/2010/main" val="338227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rgbClr val="C00000"/>
                </a:solidFill>
              </a:rPr>
              <a:t>ادامه مطلب درک کردن هیجان های دیگران...</a:t>
            </a:r>
            <a:r>
              <a:rPr lang="en-US" dirty="0"/>
              <a:t/>
            </a:r>
            <a:br>
              <a:rPr lang="en-US" dirty="0"/>
            </a:br>
            <a:endParaRPr lang="en-US" dirty="0"/>
          </a:p>
        </p:txBody>
      </p:sp>
      <p:sp>
        <p:nvSpPr>
          <p:cNvPr id="3" name="Content Placeholder 2"/>
          <p:cNvSpPr>
            <a:spLocks noGrp="1"/>
          </p:cNvSpPr>
          <p:nvPr>
            <p:ph sz="quarter" idx="13"/>
          </p:nvPr>
        </p:nvSpPr>
        <p:spPr>
          <a:xfrm>
            <a:off x="914400" y="1688184"/>
            <a:ext cx="10363826" cy="4908559"/>
          </a:xfrm>
        </p:spPr>
        <p:txBody>
          <a:bodyPr>
            <a:noAutofit/>
          </a:bodyPr>
          <a:lstStyle/>
          <a:p>
            <a:pPr algn="just" rtl="1"/>
            <a:r>
              <a:rPr lang="fa-IR" sz="2400" dirty="0"/>
              <a:t>مادران و پدران،منابع اطلاعات هیجانی موثری </a:t>
            </a:r>
            <a:r>
              <a:rPr lang="fa-IR" sz="2400" dirty="0" smtClean="0"/>
              <a:t>هستند .</a:t>
            </a:r>
            <a:r>
              <a:rPr lang="fa-IR" sz="2400" dirty="0"/>
              <a:t>بچه ها در غیاب پدر و مادر به مراقبت کنندگان اشنای دیگر </a:t>
            </a:r>
            <a:r>
              <a:rPr lang="fa-IR" sz="2400" dirty="0" smtClean="0"/>
              <a:t>روی </a:t>
            </a:r>
            <a:r>
              <a:rPr lang="fa-IR" sz="2400" dirty="0"/>
              <a:t>می </a:t>
            </a:r>
            <a:r>
              <a:rPr lang="fa-IR" sz="2400" dirty="0" smtClean="0"/>
              <a:t>آورند.صدای </a:t>
            </a:r>
            <a:r>
              <a:rPr lang="fa-IR" sz="2400" dirty="0"/>
              <a:t>بزرگسال،خواه تنها یا همراه با جلوه صورت،از جلوه صورت به تنهایی در هدایت کردن رفتار بچه موثرتر است.</a:t>
            </a:r>
          </a:p>
          <a:p>
            <a:pPr algn="just" rtl="1"/>
            <a:r>
              <a:rPr lang="fa-IR" sz="2400" dirty="0"/>
              <a:t>بچه با اتکا به صدای بزرگسال</a:t>
            </a:r>
            <a:r>
              <a:rPr lang="fa-IR" sz="2400" dirty="0" smtClean="0"/>
              <a:t>، نیازی </a:t>
            </a:r>
            <a:r>
              <a:rPr lang="fa-IR" sz="2400" dirty="0"/>
              <a:t>ندارد به سمت او </a:t>
            </a:r>
            <a:r>
              <a:rPr lang="fa-IR" sz="2400" dirty="0" smtClean="0"/>
              <a:t>روی </a:t>
            </a:r>
            <a:r>
              <a:rPr lang="fa-IR" sz="2400" dirty="0"/>
              <a:t>برگرداند بلکه می تواند روی ارزیابی رویداد تازه تمرکز کند</a:t>
            </a:r>
            <a:r>
              <a:rPr lang="fa-IR" sz="2400" dirty="0" smtClean="0"/>
              <a:t>. صدا </a:t>
            </a:r>
            <a:r>
              <a:rPr lang="fa-IR" sz="2400" dirty="0"/>
              <a:t>اطلاعات هیجانی و کلامی هم تامین می کند</a:t>
            </a:r>
            <a:r>
              <a:rPr lang="fa-IR" sz="2400" dirty="0" smtClean="0"/>
              <a:t>. والدین </a:t>
            </a:r>
            <a:r>
              <a:rPr lang="fa-IR" sz="2400" dirty="0"/>
              <a:t>می توانند برای اینکه به بچه خود یاد بدهند چگونه به رویداد های روزمره واکنش نشان دهد،از ارجاع اجتماعی بهرمند شوند و ارجاع اجتماعی به کودکان نوپا امکان می دهد تا ارزیابی های خود از رویداد ها را با ارزیابی های دیگران مقایسه کنند.در مجموع ارجاع اجتماعی به کودکان خردسال کمک می کند تا از صرفا واکنش نشان دادن به پیام های هیجانی دیگران فراتر </a:t>
            </a:r>
            <a:r>
              <a:rPr lang="fa-IR" sz="2400" dirty="0" smtClean="0"/>
              <a:t>روند.آنها </a:t>
            </a:r>
            <a:r>
              <a:rPr lang="fa-IR" sz="2400" dirty="0"/>
              <a:t>از این علایم برای هدایت کردن اعمال خودشان و پی بردن به حالت های درونی و ترجیهات دیگران استفاده می کنند.</a:t>
            </a:r>
            <a:endParaRPr lang="en-US" sz="2400" dirty="0"/>
          </a:p>
          <a:p>
            <a:pPr algn="r"/>
            <a:endParaRPr lang="en-US" sz="2400" dirty="0"/>
          </a:p>
        </p:txBody>
      </p:sp>
    </p:spTree>
    <p:extLst>
      <p:ext uri="{BB962C8B-B14F-4D97-AF65-F5344CB8AC3E}">
        <p14:creationId xmlns:p14="http://schemas.microsoft.com/office/powerpoint/2010/main" val="5128678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solidFill>
                  <a:srgbClr val="FF0000"/>
                </a:solidFill>
              </a:rPr>
              <a:t>پیدایش هیجان های </a:t>
            </a:r>
            <a:r>
              <a:rPr lang="fa-IR" dirty="0" smtClean="0">
                <a:solidFill>
                  <a:srgbClr val="FF0000"/>
                </a:solidFill>
              </a:rPr>
              <a:t>خودآگاه:</a:t>
            </a:r>
            <a:r>
              <a:rPr lang="en-US" dirty="0"/>
              <a:t/>
            </a:r>
            <a:br>
              <a:rPr lang="en-US" dirty="0"/>
            </a:br>
            <a:endParaRPr lang="en-US" dirty="0"/>
          </a:p>
        </p:txBody>
      </p:sp>
      <p:sp>
        <p:nvSpPr>
          <p:cNvPr id="3" name="Content Placeholder 2"/>
          <p:cNvSpPr>
            <a:spLocks noGrp="1"/>
          </p:cNvSpPr>
          <p:nvPr>
            <p:ph sz="quarter" idx="13"/>
          </p:nvPr>
        </p:nvSpPr>
        <p:spPr>
          <a:xfrm>
            <a:off x="913775" y="1622509"/>
            <a:ext cx="10363826" cy="4099022"/>
          </a:xfrm>
        </p:spPr>
        <p:txBody>
          <a:bodyPr>
            <a:noAutofit/>
          </a:bodyPr>
          <a:lstStyle/>
          <a:p>
            <a:pPr algn="just" rtl="1"/>
            <a:r>
              <a:rPr lang="fa-IR" dirty="0"/>
              <a:t>هیجان های </a:t>
            </a:r>
            <a:r>
              <a:rPr lang="fa-IR" dirty="0" smtClean="0"/>
              <a:t>خودآگاه </a:t>
            </a:r>
            <a:r>
              <a:rPr lang="fa-IR" dirty="0"/>
              <a:t>در نیمه دوم سال دوم نمایان می شوند،زمانی </a:t>
            </a:r>
            <a:r>
              <a:rPr lang="fa-IR" dirty="0" smtClean="0"/>
              <a:t>که </a:t>
            </a:r>
            <a:r>
              <a:rPr lang="fa-IR" dirty="0"/>
              <a:t>بچه های 18تا24ماهه از خود به عنوان فردی مجزا و منحصر به فرد کاملا </a:t>
            </a:r>
            <a:r>
              <a:rPr lang="fa-IR" dirty="0" smtClean="0"/>
              <a:t>آگاه </a:t>
            </a:r>
            <a:r>
              <a:rPr lang="fa-IR" dirty="0"/>
              <a:t>شوند.کودکان نوپا با پایین انداختن چشمها،اویزان کردن دستها،و پنهان کردن صورت با دستها،شرم و خجالت را نشان می </a:t>
            </a:r>
            <a:r>
              <a:rPr lang="fa-IR" dirty="0" smtClean="0"/>
              <a:t>دهند.آنها </a:t>
            </a:r>
            <a:r>
              <a:rPr lang="fa-IR" dirty="0"/>
              <a:t>واکنش های گناه را نیز نشان می دهند:یک کودک 22ماهه،اسباب بازی ای را که قاپیده بود پس داد و بعد همبازی ناراحت خود را نوازش کرد.غرور نیز تقریبا در همین زمان،و حسادت در 3 ماهگی پدیدار می شود.</a:t>
            </a:r>
          </a:p>
          <a:p>
            <a:pPr algn="just" rtl="1"/>
            <a:r>
              <a:rPr lang="fa-IR" dirty="0"/>
              <a:t>هیجان های </a:t>
            </a:r>
            <a:r>
              <a:rPr lang="fa-IR" dirty="0" smtClean="0"/>
              <a:t>خودآگاه </a:t>
            </a:r>
            <a:r>
              <a:rPr lang="fa-IR" dirty="0"/>
              <a:t>در رفتارهای پیشرفتی و اخلاقی کودکان نقش مهمی ایفا می کنند.موقعیت هایی که والدین این احساس را ترغیب می کنند از فرهنگی به فرهنگ دیگر تفاوت دارد.در اغلب مناطق ایالات متحده،به کودکان یاد می دهند در مورد موفقیت شخصی،مانند پرتاب کردن دور توپ،برنده شدن در بازی،و(بعد ها)گرفتن نمرات خوب،احساس غرور کنند.اما در فرهنگ های جمع گرا مانند:چین و ژاپن،جلب کردن توجه به موفقیت کاملا شخصی،موجب خجالت می شود و زیر پاگذاشتن معیار های فرهنگی با بی توجهی کردن به دیگران_والد،معلم،یا کارفرما_موجب احساس شرمندگی زیاد می شود.</a:t>
            </a:r>
          </a:p>
          <a:p>
            <a:endParaRPr lang="en-US" sz="1600" dirty="0"/>
          </a:p>
        </p:txBody>
      </p:sp>
    </p:spTree>
    <p:extLst>
      <p:ext uri="{BB962C8B-B14F-4D97-AF65-F5344CB8AC3E}">
        <p14:creationId xmlns:p14="http://schemas.microsoft.com/office/powerpoint/2010/main" val="2351727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rPr>
              <a:t>آغاز  </a:t>
            </a:r>
            <a:r>
              <a:rPr lang="fa-IR" dirty="0">
                <a:solidFill>
                  <a:srgbClr val="FF0000"/>
                </a:solidFill>
              </a:rPr>
              <a:t>خود گردانی هیجانی:</a:t>
            </a:r>
            <a:r>
              <a:rPr lang="en-US" dirty="0"/>
              <a:t/>
            </a:r>
            <a:br>
              <a:rPr lang="en-US" dirty="0"/>
            </a:br>
            <a:endParaRPr lang="en-US" dirty="0"/>
          </a:p>
        </p:txBody>
      </p:sp>
      <p:sp>
        <p:nvSpPr>
          <p:cNvPr id="3" name="Content Placeholder 2"/>
          <p:cNvSpPr>
            <a:spLocks noGrp="1"/>
          </p:cNvSpPr>
          <p:nvPr>
            <p:ph sz="quarter" idx="13"/>
          </p:nvPr>
        </p:nvSpPr>
        <p:spPr>
          <a:xfrm>
            <a:off x="536894" y="2023144"/>
            <a:ext cx="10741331" cy="4456033"/>
          </a:xfrm>
        </p:spPr>
        <p:txBody>
          <a:bodyPr>
            <a:noAutofit/>
          </a:bodyPr>
          <a:lstStyle/>
          <a:p>
            <a:pPr algn="just" rtl="1"/>
            <a:r>
              <a:rPr lang="fa-IR" dirty="0"/>
              <a:t>نوباوگان و کودکان نوپا غیر از نشان دادن تعداد زیادی هیجان،کنترل کردن تجربیات هیجانی خود را </a:t>
            </a:r>
            <a:r>
              <a:rPr lang="fa-IR" dirty="0" smtClean="0"/>
              <a:t>آغاز </a:t>
            </a:r>
            <a:r>
              <a:rPr lang="fa-IR" dirty="0"/>
              <a:t>میکنند.خودگردانی هیجانی به راهبرد هایی اشاره دارد که از </a:t>
            </a:r>
            <a:r>
              <a:rPr lang="fa-IR" dirty="0" smtClean="0"/>
              <a:t>آنها </a:t>
            </a:r>
            <a:r>
              <a:rPr lang="fa-IR" dirty="0"/>
              <a:t>برای تنظیم کردن حالت هیجانی خود در سطح شدت راحتی بخش استفاده میکنیم تا بتوانیم به هدف های خود برسیم.</a:t>
            </a:r>
          </a:p>
          <a:p>
            <a:pPr marL="342900" indent="-342900" algn="just" rtl="1">
              <a:buFont typeface="+mj-lt"/>
              <a:buAutoNum type="arabicPeriod"/>
            </a:pPr>
            <a:r>
              <a:rPr lang="fa-IR" dirty="0"/>
              <a:t>خودگردانی هیجانی به کنترل ارادی و فعال هیجان ها نیاز دارد.این توانایی برای کنترل فعال،در نتیجه رشد قشرمخ وکمک مراقبت کنندگان،که به کودکان کمک میکنند هیجان شدید را کنترل کنند و </a:t>
            </a:r>
            <a:r>
              <a:rPr lang="fa-IR" dirty="0" smtClean="0"/>
              <a:t>راهبردهایی </a:t>
            </a:r>
            <a:r>
              <a:rPr lang="fa-IR" dirty="0"/>
              <a:t>را برای انجام این کار به </a:t>
            </a:r>
            <a:r>
              <a:rPr lang="fa-IR" dirty="0" smtClean="0"/>
              <a:t>آنها آموزش </a:t>
            </a:r>
            <a:r>
              <a:rPr lang="fa-IR" dirty="0"/>
              <a:t>می دهند،به تدریج بهبود می یابد.در پایان سال دوم</a:t>
            </a:r>
            <a:r>
              <a:rPr lang="fa-IR" dirty="0" smtClean="0"/>
              <a:t>، واژگان مخصوصا </a:t>
            </a:r>
            <a:r>
              <a:rPr lang="fa-IR" dirty="0"/>
              <a:t>صحبت کردن درباره </a:t>
            </a:r>
            <a:r>
              <a:rPr lang="fa-IR" dirty="0" smtClean="0"/>
              <a:t>احساس ها</a:t>
            </a:r>
            <a:r>
              <a:rPr lang="fa-IR" dirty="0"/>
              <a:t>_(شاد</a:t>
            </a:r>
            <a:r>
              <a:rPr lang="fa-IR" dirty="0" smtClean="0"/>
              <a:t>، شگفت </a:t>
            </a:r>
            <a:r>
              <a:rPr lang="fa-IR" dirty="0"/>
              <a:t>زده،بیمناک،کثافت،و دیوانه)_به سرعت شکل </a:t>
            </a:r>
            <a:r>
              <a:rPr lang="fa-IR" dirty="0" smtClean="0"/>
              <a:t>می گیرد. گرچه </a:t>
            </a:r>
            <a:r>
              <a:rPr lang="fa-IR" dirty="0"/>
              <a:t>بچه های 2ساله وقتی که ناراحت هستند می توانند توجه خود را برای مدت کوتاهی منحرف کنند</a:t>
            </a:r>
            <a:r>
              <a:rPr lang="fa-IR" dirty="0" smtClean="0"/>
              <a:t>، ولی </a:t>
            </a:r>
            <a:r>
              <a:rPr lang="fa-IR" dirty="0"/>
              <a:t>در حضور بزرگسال حمایت کننده بهتر می توانند این کار را انجام دهند.درضمن،هنگامی که </a:t>
            </a:r>
            <a:r>
              <a:rPr lang="fa-IR" dirty="0" smtClean="0"/>
              <a:t>آنها </a:t>
            </a:r>
            <a:r>
              <a:rPr lang="fa-IR" dirty="0"/>
              <a:t>بتوانند حالت های درونی خود را توصیف کنند،می توانند مراقبت کنندگان را برای کمک کردن به </a:t>
            </a:r>
            <a:r>
              <a:rPr lang="fa-IR" dirty="0" smtClean="0"/>
              <a:t>آنها </a:t>
            </a:r>
            <a:r>
              <a:rPr lang="fa-IR" dirty="0"/>
              <a:t>هدایت کنند.برای مثال،گریس درحال گوش کردن به داستان غول ها،ناگهان گفت(مامان،وحشتناک).مونیکا کتاب را زمین گذاشت و گریس را بغل کرد تا او را </a:t>
            </a:r>
            <a:r>
              <a:rPr lang="fa-IR" dirty="0" smtClean="0"/>
              <a:t>آرام </a:t>
            </a:r>
            <a:r>
              <a:rPr lang="fa-IR" dirty="0"/>
              <a:t>کند.</a:t>
            </a:r>
            <a:endParaRPr lang="en-US" dirty="0"/>
          </a:p>
          <a:p>
            <a:endParaRPr lang="en-US" sz="600" dirty="0"/>
          </a:p>
        </p:txBody>
      </p:sp>
    </p:spTree>
    <p:extLst>
      <p:ext uri="{BB962C8B-B14F-4D97-AF65-F5344CB8AC3E}">
        <p14:creationId xmlns:p14="http://schemas.microsoft.com/office/powerpoint/2010/main" val="3210680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887" y="257791"/>
            <a:ext cx="10364451" cy="1310951"/>
          </a:xfrm>
        </p:spPr>
        <p:txBody>
          <a:bodyPr/>
          <a:lstStyle/>
          <a:p>
            <a:r>
              <a:rPr lang="fa-IR" sz="4000" dirty="0">
                <a:solidFill>
                  <a:srgbClr val="FF0000"/>
                </a:solidFill>
              </a:rPr>
              <a:t>از خود بپرسید:</a:t>
            </a:r>
            <a:r>
              <a:rPr lang="en-US" dirty="0"/>
              <a:t/>
            </a:r>
            <a:br>
              <a:rPr lang="en-US" dirty="0"/>
            </a:br>
            <a:endParaRPr lang="en-US" dirty="0"/>
          </a:p>
        </p:txBody>
      </p:sp>
      <p:sp>
        <p:nvSpPr>
          <p:cNvPr id="3" name="Content Placeholder 2"/>
          <p:cNvSpPr>
            <a:spLocks noGrp="1"/>
          </p:cNvSpPr>
          <p:nvPr>
            <p:ph sz="quarter" idx="13"/>
          </p:nvPr>
        </p:nvSpPr>
        <p:spPr>
          <a:xfrm>
            <a:off x="913775" y="1368803"/>
            <a:ext cx="10363826" cy="3424107"/>
          </a:xfrm>
        </p:spPr>
        <p:txBody>
          <a:bodyPr>
            <a:normAutofit fontScale="25000" lnSpcReduction="20000"/>
          </a:bodyPr>
          <a:lstStyle/>
          <a:p>
            <a:pPr algn="r" rtl="1"/>
            <a:r>
              <a:rPr lang="fa-IR" sz="8000" dirty="0"/>
              <a:t>مرور کنید؛</a:t>
            </a:r>
          </a:p>
          <a:p>
            <a:pPr algn="r" rtl="1"/>
            <a:r>
              <a:rPr lang="fa-IR" sz="8000" dirty="0"/>
              <a:t>چرا بسیاری از کودکان در نیمه دوم سال اول اضطراب غریبه نشان می دهند؟چه عواملی می توانند ترس از غریبه ها را افزایش یا کاهش دهند؟</a:t>
            </a:r>
          </a:p>
          <a:p>
            <a:pPr algn="r" rtl="1"/>
            <a:endParaRPr lang="fa-IR" sz="8000" dirty="0"/>
          </a:p>
          <a:p>
            <a:pPr algn="r" rtl="1"/>
            <a:r>
              <a:rPr lang="fa-IR" sz="8000" dirty="0"/>
              <a:t>به کار ببرید؛</a:t>
            </a:r>
          </a:p>
          <a:p>
            <a:pPr algn="r" rtl="1"/>
            <a:r>
              <a:rPr lang="fa-IR" sz="8000" dirty="0"/>
              <a:t>رگی در14ماهگی با مکعب ها برجی را درست کرد و بعد با خوشحالی لگدی به ان زد و خرابش کرد.اما در دوسالگی،مادرش را صدا کرد و با غرور به برج بلندی ک ساخته بود اشاره کرد.چه چیزی تغییر در رفتار هیجانی رگی را توجیح میکند؟</a:t>
            </a:r>
          </a:p>
          <a:p>
            <a:pPr algn="r" rtl="1"/>
            <a:endParaRPr lang="fa-IR" sz="8000" dirty="0"/>
          </a:p>
          <a:p>
            <a:pPr algn="r" rtl="1"/>
            <a:r>
              <a:rPr lang="fa-IR" sz="8000" dirty="0"/>
              <a:t>فکرکنید؛</a:t>
            </a:r>
          </a:p>
          <a:p>
            <a:pPr algn="r" rtl="1"/>
            <a:r>
              <a:rPr lang="fa-IR" sz="8000" dirty="0"/>
              <a:t>چند رویداد جدید در زندگی خود را شرح دهید که به کنترل کردن هیجان منفی نیاز داشته اند.در هر مورد چگونه واکنش نشان داده اید؟تجربیات اولیه،جنسیت،و زمینه ی فرهنگی شما چگونه ممکن است بر شیوه خودگردانی هیجانی شمت تاثیر داشته باشند؟</a:t>
            </a:r>
          </a:p>
          <a:p>
            <a:endParaRPr lang="en-US" dirty="0"/>
          </a:p>
        </p:txBody>
      </p:sp>
    </p:spTree>
    <p:extLst>
      <p:ext uri="{BB962C8B-B14F-4D97-AF65-F5344CB8AC3E}">
        <p14:creationId xmlns:p14="http://schemas.microsoft.com/office/powerpoint/2010/main" val="195275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8696" y="299736"/>
            <a:ext cx="7092120" cy="1042503"/>
          </a:xfrm>
        </p:spPr>
        <p:txBody>
          <a:bodyPr>
            <a:normAutofit fontScale="90000"/>
          </a:bodyPr>
          <a:lstStyle/>
          <a:p>
            <a:r>
              <a:rPr lang="fa-IR" dirty="0">
                <a:solidFill>
                  <a:srgbClr val="FF0000"/>
                </a:solidFill>
              </a:rPr>
              <a:t>خلق و خو و رشد:</a:t>
            </a:r>
            <a:r>
              <a:rPr lang="en-US" dirty="0"/>
              <a:t/>
            </a:r>
            <a:br>
              <a:rPr lang="en-US" dirty="0"/>
            </a:br>
            <a:endParaRPr lang="en-US" dirty="0"/>
          </a:p>
        </p:txBody>
      </p:sp>
      <p:sp>
        <p:nvSpPr>
          <p:cNvPr id="3" name="Content Placeholder 2"/>
          <p:cNvSpPr>
            <a:spLocks noGrp="1"/>
          </p:cNvSpPr>
          <p:nvPr>
            <p:ph sz="quarter" idx="13"/>
          </p:nvPr>
        </p:nvSpPr>
        <p:spPr>
          <a:xfrm>
            <a:off x="1378277" y="939737"/>
            <a:ext cx="10363826" cy="2104239"/>
          </a:xfrm>
        </p:spPr>
        <p:txBody>
          <a:bodyPr/>
          <a:lstStyle/>
          <a:p>
            <a:r>
              <a:rPr lang="fa-IR" dirty="0"/>
              <a:t>هنگامی که کسی را شاد و(خوش)،دیگری را فعال و پرانرژی،و دیگران را </a:t>
            </a:r>
            <a:r>
              <a:rPr lang="fa-IR" dirty="0" smtClean="0"/>
              <a:t>آرام </a:t>
            </a:r>
            <a:r>
              <a:rPr lang="fa-IR" dirty="0"/>
              <a:t>و محتاط،یا مستعد طغیان های خشم توصیف میکنیم،به خلق و خو اشاره داریم.خلق و خلو عبارت است از تفاوت های فردی با ثبات در واکنش پذیری و خودگردانی که از همان ابتدای زندگی اشکار می شود.واکنش پذیری به سرعت و شدت برانگیختگی هیجانی،توجه،و فعالیت حرکتی اشاره دارد.خودگردانی،همان گونه که دیدیم،به راهبردهایی اشاره دارد که واکنش پذیری را تغییر می دهند</a:t>
            </a:r>
            <a:endParaRPr lang="en-US" dirty="0"/>
          </a:p>
        </p:txBody>
      </p:sp>
      <p:sp>
        <p:nvSpPr>
          <p:cNvPr id="4" name="TextBox 3"/>
          <p:cNvSpPr txBox="1"/>
          <p:nvPr/>
        </p:nvSpPr>
        <p:spPr>
          <a:xfrm>
            <a:off x="9230687" y="2459201"/>
            <a:ext cx="3271706" cy="584775"/>
          </a:xfrm>
          <a:prstGeom prst="rect">
            <a:avLst/>
          </a:prstGeom>
          <a:noFill/>
        </p:spPr>
        <p:txBody>
          <a:bodyPr wrap="square" rtlCol="0">
            <a:spAutoFit/>
          </a:bodyPr>
          <a:lstStyle/>
          <a:p>
            <a:r>
              <a:rPr lang="fa-IR" sz="3200" dirty="0">
                <a:solidFill>
                  <a:srgbClr val="FF0000"/>
                </a:solidFill>
              </a:rPr>
              <a:t>ساختار خلق و خو:</a:t>
            </a:r>
            <a:endParaRPr lang="en-US" sz="3200" dirty="0">
              <a:solidFill>
                <a:srgbClr val="FF0000"/>
              </a:solidFill>
            </a:endParaRPr>
          </a:p>
        </p:txBody>
      </p:sp>
      <p:sp>
        <p:nvSpPr>
          <p:cNvPr id="5" name="TextBox 4"/>
          <p:cNvSpPr txBox="1"/>
          <p:nvPr/>
        </p:nvSpPr>
        <p:spPr>
          <a:xfrm>
            <a:off x="771787" y="3043976"/>
            <a:ext cx="11190914" cy="4339650"/>
          </a:xfrm>
          <a:prstGeom prst="rect">
            <a:avLst/>
          </a:prstGeom>
          <a:noFill/>
        </p:spPr>
        <p:txBody>
          <a:bodyPr wrap="square" rtlCol="0">
            <a:spAutoFit/>
          </a:bodyPr>
          <a:lstStyle/>
          <a:p>
            <a:pPr algn="r"/>
            <a:r>
              <a:rPr lang="fa-IR" sz="2000" dirty="0"/>
              <a:t>نه بعد توماس و چس اولین مدل با نفوذ خلق و خو بودند هنگامی که شرح مبسوطی از رفتار کودکان از مصاحبه با والدین به دست امد،ان را مطابق با این ابعاد ارزیابی کردند،ویژگی های خاصی باهم دسته بندی شدند،و در نهایت سه تیپ کودک به دست امد: </a:t>
            </a:r>
          </a:p>
          <a:p>
            <a:pPr algn="r"/>
            <a:r>
              <a:rPr lang="fa-IR" sz="2000" b="1" dirty="0"/>
              <a:t>*کودک راحت(40درصد نمونه)</a:t>
            </a:r>
            <a:r>
              <a:rPr lang="fa-IR" sz="2000" dirty="0"/>
              <a:t>در نوباوگانی به سرعت با برنامه های روزمره خومی گیرد،در مجموع سرحال است،و به راحتی با تجربیات تازه سازگار می شود.</a:t>
            </a:r>
          </a:p>
          <a:p>
            <a:pPr algn="r"/>
            <a:r>
              <a:rPr lang="fa-IR" sz="2000" dirty="0"/>
              <a:t>*</a:t>
            </a:r>
            <a:r>
              <a:rPr lang="fa-IR" sz="2000" b="1" dirty="0"/>
              <a:t>کودک دشوار(10درصد نمونه)</a:t>
            </a:r>
            <a:r>
              <a:rPr lang="fa-IR" sz="2000" dirty="0"/>
              <a:t>برنامه های روزمره نامنظم دارد،تجربیات تازه را به کندی قبول می کند،و به صورت منفی و شدید واکنش نشان می دهد.</a:t>
            </a:r>
          </a:p>
          <a:p>
            <a:pPr algn="r"/>
            <a:r>
              <a:rPr lang="fa-IR" sz="2000" b="1" dirty="0"/>
              <a:t>*کودک کند جوش(15درصد نمونه)</a:t>
            </a:r>
            <a:r>
              <a:rPr lang="fa-IR" sz="2000" dirty="0"/>
              <a:t>نافعال است،واکنش های ملایم و کند به محرک های محیطی نشان می دهد،خلق منفی دارد،و به کندی با تجربیات تازه سازگار می شود.</a:t>
            </a:r>
          </a:p>
          <a:p>
            <a:pPr algn="r"/>
            <a:endParaRPr lang="fa-IR" sz="2000" dirty="0"/>
          </a:p>
          <a:p>
            <a:pPr algn="r"/>
            <a:r>
              <a:rPr lang="fa-IR" sz="2000" dirty="0"/>
              <a:t>توجه کنید که 35درصد کودکان در هیچ یک از این طبقات جای نگرفتند.درعوض </a:t>
            </a:r>
            <a:r>
              <a:rPr lang="fa-IR" sz="2000" dirty="0" smtClean="0"/>
              <a:t>آنها </a:t>
            </a:r>
            <a:r>
              <a:rPr lang="fa-IR" sz="2000" dirty="0"/>
              <a:t>امیزه منحصر به فردی از خصوصیات خلق و خو را نشان دادند.</a:t>
            </a:r>
          </a:p>
          <a:p>
            <a:pPr algn="r"/>
            <a:endParaRPr lang="fa-IR" sz="2000" dirty="0"/>
          </a:p>
          <a:p>
            <a:pPr algn="r"/>
            <a:endParaRPr lang="fa-IR" dirty="0"/>
          </a:p>
          <a:p>
            <a:pPr algn="r"/>
            <a:endParaRPr lang="fa-IR" dirty="0"/>
          </a:p>
        </p:txBody>
      </p:sp>
    </p:spTree>
    <p:extLst>
      <p:ext uri="{BB962C8B-B14F-4D97-AF65-F5344CB8AC3E}">
        <p14:creationId xmlns:p14="http://schemas.microsoft.com/office/powerpoint/2010/main" val="42885370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7912" y="134123"/>
            <a:ext cx="5884105" cy="925057"/>
          </a:xfrm>
        </p:spPr>
        <p:txBody>
          <a:bodyPr>
            <a:normAutofit fontScale="90000"/>
          </a:bodyPr>
          <a:lstStyle/>
          <a:p>
            <a:r>
              <a:rPr lang="fa-IR" dirty="0">
                <a:solidFill>
                  <a:srgbClr val="FF0000"/>
                </a:solidFill>
              </a:rPr>
              <a:t>ادامه مطلب ساختار خلق و خو:</a:t>
            </a:r>
            <a:r>
              <a:rPr lang="en-US" dirty="0">
                <a:solidFill>
                  <a:srgbClr val="FF0000"/>
                </a:solidFill>
              </a:rPr>
              <a:t/>
            </a:r>
            <a:br>
              <a:rPr lang="en-US" dirty="0">
                <a:solidFill>
                  <a:srgbClr val="FF0000"/>
                </a:solidFill>
              </a:rPr>
            </a:br>
            <a:endParaRPr lang="en-US" dirty="0">
              <a:solidFill>
                <a:srgbClr val="FF0000"/>
              </a:solidFill>
            </a:endParaRPr>
          </a:p>
        </p:txBody>
      </p:sp>
      <p:sp>
        <p:nvSpPr>
          <p:cNvPr id="3" name="Content Placeholder 2"/>
          <p:cNvSpPr>
            <a:spLocks noGrp="1"/>
          </p:cNvSpPr>
          <p:nvPr>
            <p:ph sz="quarter" idx="13"/>
          </p:nvPr>
        </p:nvSpPr>
        <p:spPr>
          <a:xfrm>
            <a:off x="-187355" y="580237"/>
            <a:ext cx="12057777" cy="1911293"/>
          </a:xfrm>
        </p:spPr>
        <p:txBody>
          <a:bodyPr>
            <a:noAutofit/>
          </a:bodyPr>
          <a:lstStyle/>
          <a:p>
            <a:pPr algn="r"/>
            <a:r>
              <a:rPr lang="fa-IR" sz="2400" dirty="0"/>
              <a:t>به عقیده روتبارت،افراد نه تنها در هر بعد از نظر واکنش پذیری تفاوت دارند بلکه از نظر بعد خودگردانی خلق و خو،کنترل فعال نیز متفاوت هستند_توانایی </a:t>
            </a:r>
            <a:r>
              <a:rPr lang="fa-IR" sz="2800" dirty="0"/>
              <a:t>جلوگیری</a:t>
            </a:r>
            <a:r>
              <a:rPr lang="fa-IR" sz="2400" dirty="0"/>
              <a:t> ارادی از یک پاسخ به منظور برنامه ریزی کردن و انجام دادن پاسخی سازگارانه تر .تنوع در کنترل فعال را می توان در نحوه ای که کودک می تواند توجه خود را متمرکز و جا به جا کند،جلوی تکانه ها را بگیرد،و هیجان منفی را کنترل کند مشاهده کرد.</a:t>
            </a:r>
          </a:p>
          <a:p>
            <a:endParaRPr lang="en-US" sz="2400" dirty="0"/>
          </a:p>
        </p:txBody>
      </p:sp>
      <p:sp>
        <p:nvSpPr>
          <p:cNvPr id="4" name="TextBox 3"/>
          <p:cNvSpPr txBox="1"/>
          <p:nvPr/>
        </p:nvSpPr>
        <p:spPr>
          <a:xfrm>
            <a:off x="8370417" y="2727424"/>
            <a:ext cx="3221372" cy="646331"/>
          </a:xfrm>
          <a:prstGeom prst="rect">
            <a:avLst/>
          </a:prstGeom>
          <a:noFill/>
        </p:spPr>
        <p:txBody>
          <a:bodyPr wrap="square" rtlCol="0">
            <a:spAutoFit/>
          </a:bodyPr>
          <a:lstStyle/>
          <a:p>
            <a:pPr algn="r"/>
            <a:r>
              <a:rPr lang="fa-IR" sz="3600" dirty="0">
                <a:solidFill>
                  <a:srgbClr val="FF0000"/>
                </a:solidFill>
              </a:rPr>
              <a:t>ارزیابی خلق و خو:</a:t>
            </a:r>
            <a:endParaRPr lang="en-US" sz="3600" dirty="0">
              <a:solidFill>
                <a:srgbClr val="FF0000"/>
              </a:solidFill>
            </a:endParaRPr>
          </a:p>
        </p:txBody>
      </p:sp>
      <p:sp>
        <p:nvSpPr>
          <p:cNvPr id="5" name="TextBox 4"/>
          <p:cNvSpPr txBox="1"/>
          <p:nvPr/>
        </p:nvSpPr>
        <p:spPr>
          <a:xfrm>
            <a:off x="153797" y="3609649"/>
            <a:ext cx="11375471" cy="2308324"/>
          </a:xfrm>
          <a:prstGeom prst="rect">
            <a:avLst/>
          </a:prstGeom>
          <a:noFill/>
        </p:spPr>
        <p:txBody>
          <a:bodyPr wrap="square" rtlCol="0">
            <a:spAutoFit/>
          </a:bodyPr>
          <a:lstStyle/>
          <a:p>
            <a:pPr algn="just" rtl="1"/>
            <a:r>
              <a:rPr lang="fa-IR" sz="2400" dirty="0"/>
              <a:t>خلق و خو معمولا از طریق مصاحبه یا پرسشنامه هایی که به والدین داده می شود ارزیابی می شود</a:t>
            </a:r>
            <a:r>
              <a:rPr lang="fa-IR" sz="2400" dirty="0" smtClean="0"/>
              <a:t>.</a:t>
            </a:r>
            <a:endParaRPr lang="fa-IR" sz="2400" dirty="0"/>
          </a:p>
          <a:p>
            <a:pPr algn="just" rtl="1"/>
            <a:r>
              <a:rPr lang="fa-IR" sz="2400" dirty="0"/>
              <a:t>پژوهشگران در ازمایشگاه بهتر می توانند تجربیات کودکان را کنترل کنند و به راحتی می توانند مشاهدات رفتار را با ارزیابی فیزیولوژکی ترکیب کنند تا از مبنای زیستی خلق و خو </a:t>
            </a:r>
            <a:r>
              <a:rPr lang="fa-IR" sz="2400" dirty="0" smtClean="0"/>
              <a:t>آگاه </a:t>
            </a:r>
            <a:r>
              <a:rPr lang="fa-IR" sz="2400" dirty="0"/>
              <a:t>شوند اغلب پژوهشگران روی کودکانی تمرکز داشته اند که در دو انتهای متضاد عاطفه مثبت و ناراحتی ناشی از ترس ابعاد خلق و خو می گیرند:بچه های خوددار یا کمرو که به محرک های تازه به صورت منفی واکنش نشان داده و از </a:t>
            </a:r>
            <a:r>
              <a:rPr lang="fa-IR" sz="2400" dirty="0" smtClean="0"/>
              <a:t>آنها </a:t>
            </a:r>
            <a:r>
              <a:rPr lang="fa-IR" sz="2400" dirty="0"/>
              <a:t>دوری می کند و بچه های راحت یا معاشرتی که به محرک های تازه هیجان مثبت نشان داده و از </a:t>
            </a:r>
            <a:r>
              <a:rPr lang="fa-IR" sz="2400" dirty="0" smtClean="0"/>
              <a:t>آنها </a:t>
            </a:r>
            <a:r>
              <a:rPr lang="fa-IR" sz="2400" dirty="0"/>
              <a:t>دوری می کنند.</a:t>
            </a:r>
          </a:p>
        </p:txBody>
      </p:sp>
    </p:spTree>
    <p:extLst>
      <p:ext uri="{BB962C8B-B14F-4D97-AF65-F5344CB8AC3E}">
        <p14:creationId xmlns:p14="http://schemas.microsoft.com/office/powerpoint/2010/main" val="623614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5457" y="173902"/>
            <a:ext cx="6337111" cy="983780"/>
          </a:xfrm>
        </p:spPr>
        <p:txBody>
          <a:bodyPr>
            <a:normAutofit fontScale="90000"/>
          </a:bodyPr>
          <a:lstStyle/>
          <a:p>
            <a:r>
              <a:rPr lang="fa-IR" dirty="0">
                <a:solidFill>
                  <a:srgbClr val="FF0000"/>
                </a:solidFill>
              </a:rPr>
              <a:t>بحث ویژه:رشد کمرویی و معاشرتی بودن:</a:t>
            </a:r>
            <a:r>
              <a:rPr lang="en-US" dirty="0">
                <a:solidFill>
                  <a:srgbClr val="FF0000"/>
                </a:solidFill>
              </a:rPr>
              <a:t/>
            </a:r>
            <a:br>
              <a:rPr lang="en-US" dirty="0">
                <a:solidFill>
                  <a:srgbClr val="FF0000"/>
                </a:solidFill>
              </a:rPr>
            </a:br>
            <a:endParaRPr lang="en-US" dirty="0">
              <a:solidFill>
                <a:srgbClr val="FF0000"/>
              </a:solidFill>
            </a:endParaRPr>
          </a:p>
        </p:txBody>
      </p:sp>
      <p:sp>
        <p:nvSpPr>
          <p:cNvPr id="3" name="Content Placeholder 2"/>
          <p:cNvSpPr>
            <a:spLocks noGrp="1"/>
          </p:cNvSpPr>
          <p:nvPr>
            <p:ph sz="quarter" idx="13"/>
          </p:nvPr>
        </p:nvSpPr>
        <p:spPr>
          <a:xfrm>
            <a:off x="217755" y="957877"/>
            <a:ext cx="11090246" cy="1105950"/>
          </a:xfrm>
        </p:spPr>
        <p:txBody>
          <a:bodyPr>
            <a:noAutofit/>
          </a:bodyPr>
          <a:lstStyle/>
          <a:p>
            <a:pPr algn="just" rtl="1"/>
            <a:r>
              <a:rPr lang="fa-IR" sz="2400" dirty="0"/>
              <a:t>ساخت زیستی و تجربیات کودکی به طور مشترک بر ثبات و تغییر در خلق و خو تاثیر داشتند.</a:t>
            </a:r>
            <a:endParaRPr lang="en-US" sz="2400" dirty="0"/>
          </a:p>
          <a:p>
            <a:endParaRPr lang="en-US" sz="2400" dirty="0"/>
          </a:p>
        </p:txBody>
      </p:sp>
      <p:sp>
        <p:nvSpPr>
          <p:cNvPr id="5" name="TextBox 4"/>
          <p:cNvSpPr txBox="1"/>
          <p:nvPr/>
        </p:nvSpPr>
        <p:spPr>
          <a:xfrm>
            <a:off x="5490955" y="1475481"/>
            <a:ext cx="6955871" cy="523220"/>
          </a:xfrm>
          <a:prstGeom prst="rect">
            <a:avLst/>
          </a:prstGeom>
          <a:noFill/>
        </p:spPr>
        <p:txBody>
          <a:bodyPr wrap="square" rtlCol="0">
            <a:spAutoFit/>
          </a:bodyPr>
          <a:lstStyle/>
          <a:p>
            <a:r>
              <a:rPr lang="fa-IR" sz="2800" dirty="0">
                <a:solidFill>
                  <a:srgbClr val="FF0000"/>
                </a:solidFill>
              </a:rPr>
              <a:t>همبستگی های فیزیولوژیکی کمرویی و معاشرتی بودن:</a:t>
            </a:r>
            <a:endParaRPr lang="en-US" sz="2800" dirty="0">
              <a:solidFill>
                <a:srgbClr val="FF0000"/>
              </a:solidFill>
            </a:endParaRPr>
          </a:p>
        </p:txBody>
      </p:sp>
      <p:sp>
        <p:nvSpPr>
          <p:cNvPr id="6" name="TextBox 5"/>
          <p:cNvSpPr txBox="1"/>
          <p:nvPr/>
        </p:nvSpPr>
        <p:spPr>
          <a:xfrm>
            <a:off x="125835" y="2111252"/>
            <a:ext cx="11912367" cy="4401205"/>
          </a:xfrm>
          <a:prstGeom prst="rect">
            <a:avLst/>
          </a:prstGeom>
          <a:noFill/>
        </p:spPr>
        <p:txBody>
          <a:bodyPr wrap="square" rtlCol="0">
            <a:spAutoFit/>
          </a:bodyPr>
          <a:lstStyle/>
          <a:p>
            <a:pPr algn="just" rtl="1"/>
            <a:r>
              <a:rPr lang="fa-IR" sz="2000" dirty="0"/>
              <a:t>کاگان معتقد است که تفاوت های فردی در برانگیختگی با ادامه، ساختار مغزی که واکنش های اجتناب را کنترل میکند،در این خلق و های متضاد دخالت دارد.در کودکان کمرو،محرک های تازه،بادامه و اتصالات ان به قشر مخ و دستگاه عصبی پاراسمپاتیک که بدن را هنگام رو به رو شدن با تهدید اماده می کند،به راحتی برانگیخته میکند.در بچه های معاشرتی،همین مقدار تحریک کمترین برانگیختگی عصبی را ایجاد میکند.بزرگسالانی که در سال دوم زندگی کمرو طبقه بندی شده بودند،در مقایسه با بزرگسالانی که در دوره نوباوگانی معاشرتی بودند،هنگام دیدن عکس هایی از چهره های غریبه،فعالیت بیشتری در بادامه نشان دادند.پاسخ های فیزیولوژکی دیگری که بادامه میانجی </a:t>
            </a:r>
            <a:r>
              <a:rPr lang="fa-IR" sz="2000" dirty="0" smtClean="0"/>
              <a:t>آنهاست </a:t>
            </a:r>
            <a:r>
              <a:rPr lang="fa-IR" sz="2000" dirty="0"/>
              <a:t>این دو سبک هیجانی را متمایز می کنند:</a:t>
            </a:r>
          </a:p>
          <a:p>
            <a:pPr algn="just" rtl="1"/>
            <a:endParaRPr lang="fa-IR" sz="2000" dirty="0"/>
          </a:p>
          <a:p>
            <a:pPr algn="just" rtl="1"/>
            <a:r>
              <a:rPr lang="fa-IR" sz="2000" dirty="0"/>
              <a:t>*ضربان قلب؛از همان چند هفته اول زندگی،ضربان قلب بچه های کمرو همواره بالاتراز ضربان قلب بچه های معاشرتی است.و در پاسخ به رویدادهای نا اشنا تندتر میشود.</a:t>
            </a:r>
          </a:p>
          <a:p>
            <a:pPr algn="just" rtl="1"/>
            <a:endParaRPr lang="fa-IR" sz="2000" dirty="0"/>
          </a:p>
          <a:p>
            <a:pPr algn="just" rtl="1"/>
            <a:r>
              <a:rPr lang="fa-IR" sz="2000" dirty="0"/>
              <a:t>*کورتیزول؛غلظت بزاق هورمون استرس کورتیزول در بچه های کمرو بیشتر از بچه های معاشرتی است.</a:t>
            </a:r>
          </a:p>
          <a:p>
            <a:pPr algn="just" rtl="1"/>
            <a:endParaRPr lang="fa-IR" sz="2000" dirty="0"/>
          </a:p>
          <a:p>
            <a:pPr algn="just" rtl="1"/>
            <a:r>
              <a:rPr lang="fa-IR" sz="2000" dirty="0"/>
              <a:t>*گشادی مردمک،فشارخون،دمای سطح پوست؛کودکان خجالتی در مقایسه با کودکان معاشرتی،گشادی بیشتر مردمک،افزایش فشارخون،و سرد شدن نوک انگشتان را هنگام مواجه با تازگی نشان می دهند.</a:t>
            </a:r>
            <a:endParaRPr lang="en-US" sz="2000" dirty="0"/>
          </a:p>
        </p:txBody>
      </p:sp>
    </p:spTree>
    <p:extLst>
      <p:ext uri="{BB962C8B-B14F-4D97-AF65-F5344CB8AC3E}">
        <p14:creationId xmlns:p14="http://schemas.microsoft.com/office/powerpoint/2010/main" val="2280079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51" y="1118947"/>
            <a:ext cx="11187504" cy="1833259"/>
          </a:xfrm>
        </p:spPr>
        <p:txBody>
          <a:bodyPr>
            <a:noAutofit/>
          </a:bodyPr>
          <a:lstStyle/>
          <a:p>
            <a:r>
              <a:rPr lang="fa-IR" sz="4800" dirty="0" smtClean="0">
                <a:solidFill>
                  <a:srgbClr val="FF0000"/>
                </a:solidFill>
              </a:rPr>
              <a:t/>
            </a:r>
            <a:br>
              <a:rPr lang="fa-IR" sz="4800" dirty="0" smtClean="0">
                <a:solidFill>
                  <a:srgbClr val="FF0000"/>
                </a:solidFill>
              </a:rPr>
            </a:br>
            <a:r>
              <a:rPr lang="fa-IR" sz="4800" dirty="0" smtClean="0">
                <a:solidFill>
                  <a:srgbClr val="FF0000"/>
                </a:solidFill>
              </a:rPr>
              <a:t>فصل 6 </a:t>
            </a:r>
            <a:r>
              <a:rPr lang="fa-IR" sz="4800" dirty="0">
                <a:solidFill>
                  <a:srgbClr val="FF0000"/>
                </a:solidFill>
              </a:rPr>
              <a:t/>
            </a:r>
            <a:br>
              <a:rPr lang="fa-IR" sz="4800" dirty="0">
                <a:solidFill>
                  <a:srgbClr val="FF0000"/>
                </a:solidFill>
              </a:rPr>
            </a:br>
            <a:r>
              <a:rPr lang="fa-IR" sz="4800" dirty="0">
                <a:solidFill>
                  <a:srgbClr val="FF0000"/>
                </a:solidFill>
              </a:rPr>
              <a:t>رشد هیجانی و اجتماعی در نوباوگی و نوپایی</a:t>
            </a:r>
            <a:endParaRPr lang="en-US" sz="4800" dirty="0">
              <a:solidFill>
                <a:srgbClr val="FF0000"/>
              </a:solidFill>
            </a:endParaRPr>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44258" y="3242605"/>
            <a:ext cx="6090540" cy="3424237"/>
          </a:xfrm>
          <a:prstGeom prst="rect">
            <a:avLst/>
          </a:prstGeom>
        </p:spPr>
      </p:pic>
      <p:sp>
        <p:nvSpPr>
          <p:cNvPr id="5" name="TextBox 4"/>
          <p:cNvSpPr txBox="1"/>
          <p:nvPr/>
        </p:nvSpPr>
        <p:spPr>
          <a:xfrm>
            <a:off x="1837922" y="411061"/>
            <a:ext cx="7460676" cy="707886"/>
          </a:xfrm>
          <a:prstGeom prst="rect">
            <a:avLst/>
          </a:prstGeom>
          <a:noFill/>
        </p:spPr>
        <p:txBody>
          <a:bodyPr wrap="square" rtlCol="0">
            <a:spAutoFit/>
          </a:bodyPr>
          <a:lstStyle/>
          <a:p>
            <a:pPr algn="r"/>
            <a:r>
              <a:rPr lang="fa-IR" sz="4000" b="1" dirty="0"/>
              <a:t>روانشناسی رشد(از لقاح تا </a:t>
            </a:r>
            <a:r>
              <a:rPr lang="fa-IR" sz="4000" b="1" dirty="0" smtClean="0"/>
              <a:t>کودکی)</a:t>
            </a:r>
            <a:endParaRPr lang="fa-IR" sz="4000" b="1" dirty="0"/>
          </a:p>
        </p:txBody>
      </p:sp>
    </p:spTree>
    <p:extLst>
      <p:ext uri="{BB962C8B-B14F-4D97-AF65-F5344CB8AC3E}">
        <p14:creationId xmlns:p14="http://schemas.microsoft.com/office/powerpoint/2010/main" val="2335505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4104" y="425571"/>
            <a:ext cx="6957896" cy="975391"/>
          </a:xfrm>
        </p:spPr>
        <p:txBody>
          <a:bodyPr>
            <a:normAutofit/>
          </a:bodyPr>
          <a:lstStyle/>
          <a:p>
            <a:r>
              <a:rPr lang="fa-IR" sz="3200" dirty="0">
                <a:solidFill>
                  <a:srgbClr val="FF0000"/>
                </a:solidFill>
              </a:rPr>
              <a:t>ادامه مطلب همبستگی فیزیولوژکی...</a:t>
            </a:r>
            <a:r>
              <a:rPr lang="en-US" sz="3200" dirty="0"/>
              <a:t/>
            </a:r>
            <a:br>
              <a:rPr lang="en-US" sz="3200" dirty="0"/>
            </a:br>
            <a:endParaRPr lang="en-US" sz="3200" dirty="0"/>
          </a:p>
        </p:txBody>
      </p:sp>
      <p:sp>
        <p:nvSpPr>
          <p:cNvPr id="3" name="Content Placeholder 2"/>
          <p:cNvSpPr>
            <a:spLocks noGrp="1"/>
          </p:cNvSpPr>
          <p:nvPr>
            <p:ph sz="quarter" idx="13"/>
          </p:nvPr>
        </p:nvSpPr>
        <p:spPr>
          <a:xfrm>
            <a:off x="855678" y="1135574"/>
            <a:ext cx="11009152" cy="1813156"/>
          </a:xfrm>
        </p:spPr>
        <p:txBody>
          <a:bodyPr/>
          <a:lstStyle/>
          <a:p>
            <a:pPr algn="r"/>
            <a:r>
              <a:rPr lang="fa-IR" dirty="0"/>
              <a:t>همبستگی فیزیولوژکی دیگر نزدیکی_دوری نسبت به افراد و اشیاء ،الگوی امواج مغزی در قطعه ی پیشانی قشرمخ است،نوباوگان و کودکان پیش دبستانی خجالتی فعالیت</a:t>
            </a:r>
            <a:r>
              <a:rPr lang="en-US" dirty="0" err="1"/>
              <a:t>eeg</a:t>
            </a:r>
            <a:r>
              <a:rPr lang="en-US" dirty="0"/>
              <a:t> </a:t>
            </a:r>
            <a:r>
              <a:rPr lang="fa-IR" dirty="0"/>
              <a:t>بیشتری را در قطعه پیشانی راست نشان می دهند .فعالیت عصبی در بادامه که به قطعه پیشانی منتقل می شود،احتمالا در این تفاوت ها دخالت دارد.بچه های کمرو برانگیختگی کل قشر مخ بیشتری نیز نشان می دهندکه این علامت براگیختگی هیجانی زیاد و بررسی موقعیت های جدید برای مخاطرات بالقوه است.</a:t>
            </a:r>
            <a:endParaRPr lang="en-US" dirty="0"/>
          </a:p>
          <a:p>
            <a:pPr algn="r"/>
            <a:endParaRPr lang="en-US" dirty="0"/>
          </a:p>
        </p:txBody>
      </p:sp>
      <p:sp>
        <p:nvSpPr>
          <p:cNvPr id="4" name="TextBox 3"/>
          <p:cNvSpPr txBox="1"/>
          <p:nvPr/>
        </p:nvSpPr>
        <p:spPr>
          <a:xfrm>
            <a:off x="471701" y="3386156"/>
            <a:ext cx="11560029" cy="1200329"/>
          </a:xfrm>
          <a:prstGeom prst="rect">
            <a:avLst/>
          </a:prstGeom>
          <a:noFill/>
        </p:spPr>
        <p:txBody>
          <a:bodyPr wrap="square" rtlCol="0">
            <a:spAutoFit/>
          </a:bodyPr>
          <a:lstStyle/>
          <a:p>
            <a:pPr algn="r"/>
            <a:r>
              <a:rPr lang="fa-IR" sz="2400" dirty="0"/>
              <a:t>روش های فرزند محوری</a:t>
            </a:r>
            <a:r>
              <a:rPr lang="fa-IR" sz="2400" dirty="0" smtClean="0"/>
              <a:t>: به </a:t>
            </a:r>
            <a:r>
              <a:rPr lang="fa-IR" sz="2400" dirty="0"/>
              <a:t>عقیده کاگان بچه های بسیار کمرو یا معاشرتی،نوعی فیزیولوژی را به ارث می </a:t>
            </a:r>
            <a:r>
              <a:rPr lang="fa-IR" sz="2400" dirty="0" smtClean="0"/>
              <a:t>برند که آنها </a:t>
            </a:r>
            <a:r>
              <a:rPr lang="fa-IR" sz="2400" dirty="0"/>
              <a:t>را به سمت سبک خلق و خوی خاصی سوق می دهد.با این حال</a:t>
            </a:r>
            <a:r>
              <a:rPr lang="fa-IR" sz="2400" dirty="0" smtClean="0"/>
              <a:t>، پژوهش </a:t>
            </a:r>
            <a:r>
              <a:rPr lang="fa-IR" sz="2400" dirty="0"/>
              <a:t>توارث پذیری نشان می دهدکه ژن ها فقط اندکی در کمرویی و معاشرتی بودن مشارکت دارند</a:t>
            </a:r>
            <a:r>
              <a:rPr lang="fa-IR" sz="2400" dirty="0" smtClean="0"/>
              <a:t>. تجربه </a:t>
            </a:r>
            <a:r>
              <a:rPr lang="fa-IR" sz="2400" dirty="0"/>
              <a:t>نیز تاثیر قدرتمندی دارد.</a:t>
            </a:r>
            <a:endParaRPr lang="en-US" sz="2400" dirty="0"/>
          </a:p>
        </p:txBody>
      </p:sp>
    </p:spTree>
    <p:extLst>
      <p:ext uri="{BB962C8B-B14F-4D97-AF65-F5344CB8AC3E}">
        <p14:creationId xmlns:p14="http://schemas.microsoft.com/office/powerpoint/2010/main" val="2307113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29" y="729842"/>
            <a:ext cx="11417415" cy="1596177"/>
          </a:xfrm>
        </p:spPr>
        <p:txBody>
          <a:bodyPr>
            <a:normAutofit/>
          </a:bodyPr>
          <a:lstStyle/>
          <a:p>
            <a:r>
              <a:rPr lang="fa-IR" sz="24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روش های فرزند پروری بر احتمال اینکه بچه ای که از لحاظ هیجانی واکنش پذیر است کودکی ترسو شود تأثیر می گذارند.</a:t>
            </a:r>
            <a:endParaRPr lang="en-US" sz="2400" dirty="0"/>
          </a:p>
        </p:txBody>
      </p:sp>
      <p:sp>
        <p:nvSpPr>
          <p:cNvPr id="5" name="TextBox 4"/>
          <p:cNvSpPr txBox="1"/>
          <p:nvPr/>
        </p:nvSpPr>
        <p:spPr>
          <a:xfrm>
            <a:off x="402668" y="2175904"/>
            <a:ext cx="11174135" cy="1323439"/>
          </a:xfrm>
          <a:prstGeom prst="rect">
            <a:avLst/>
          </a:prstGeom>
          <a:noFill/>
        </p:spPr>
        <p:txBody>
          <a:bodyPr wrap="square" rtlCol="0">
            <a:spAutoFit/>
          </a:bodyPr>
          <a:lstStyle/>
          <a:p>
            <a:pPr algn="r" rtl="1"/>
            <a:r>
              <a:rPr lang="fa-IR"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فرزند پروری صمیمانه و حمایت کننده، واکنش فیزیولوژیکی شدید نوباوگان و کودکان پیش دبستانی به رویداد های جدید را کاهش می دهد، درحالی که فرزند پروری سرد و بدون محبت، اضطراب را افزایش می دهد</a:t>
            </a:r>
            <a:r>
              <a:rPr lang="en-US"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a:t>
            </a:r>
            <a:r>
              <a:rPr lang="fa-IR"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رابین برگس و هاستینگز</a:t>
            </a:r>
            <a:r>
              <a:rPr lang="en-US"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(2002</a:t>
            </a:r>
            <a:r>
              <a:rPr lang="fa-IR"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 و اگر والدین از نوباوگانی که رویداد های جدید را دوست ندارند در برابر استرس های جزئی محافظت کنند، این باعث می شود که کودک به سختی بتواند بر میل به عقب نشینی چیره شود. والدینی که از بچه ی خود می خواهند به تجربیات تازه نزدیک شود به او در غلبه کردن بر </a:t>
            </a:r>
            <a:r>
              <a:rPr lang="fa-IR" sz="2000" dirty="0" smtClean="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ترس</a:t>
            </a:r>
            <a:r>
              <a:rPr lang="en-US" sz="2000" dirty="0" smtClean="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 </a:t>
            </a:r>
            <a:r>
              <a:rPr lang="fa-IR" sz="2000" dirty="0" smtClean="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کمک میکند.</a:t>
            </a:r>
            <a:endParaRPr lang="en-US" sz="2000" dirty="0"/>
          </a:p>
        </p:txBody>
      </p:sp>
      <p:sp>
        <p:nvSpPr>
          <p:cNvPr id="6" name="TextBox 5"/>
          <p:cNvSpPr txBox="1"/>
          <p:nvPr/>
        </p:nvSpPr>
        <p:spPr>
          <a:xfrm>
            <a:off x="641441" y="4129797"/>
            <a:ext cx="10696588" cy="1631216"/>
          </a:xfrm>
          <a:prstGeom prst="rect">
            <a:avLst/>
          </a:prstGeom>
          <a:noFill/>
        </p:spPr>
        <p:txBody>
          <a:bodyPr wrap="square" rtlCol="0">
            <a:spAutoFit/>
          </a:bodyPr>
          <a:lstStyle/>
          <a:p>
            <a:pPr algn="r"/>
            <a:r>
              <a:rPr lang="fa-IR"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در صورتی که کم رویی ادامه یابد، به احتیاط کاری زیاد، عزت نفس پایین، و تنهایی منجر می شود. در نوجوانی، کمرویی خطر اظطراب شدید، مخصوصا فوبی اجتماعی را افزایش می دهد. فوبی اجتماعی ترس شدید از تحقیر شدن در موقعیت های اجتماعی است. برای اینکه کودکان کمرو مهارت های اجتماعی موثری را اکتساب کنند، فرزند پروری باید با خلق و خوی </a:t>
            </a:r>
            <a:r>
              <a:rPr lang="fa-IR" sz="2000" dirty="0" smtClean="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آنها </a:t>
            </a:r>
            <a:r>
              <a:rPr lang="fa-IR"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تنظیم شود – موضوعی که در این فصل و فصل های بعدی با آن روبه رو خواهیم شد.</a:t>
            </a:r>
            <a:r>
              <a:rPr lang="en-US"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
            </a:r>
            <a:br>
              <a:rPr lang="en-US" sz="20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br>
            <a:endParaRPr lang="en-US" sz="2000" dirty="0"/>
          </a:p>
        </p:txBody>
      </p:sp>
    </p:spTree>
    <p:extLst>
      <p:ext uri="{BB962C8B-B14F-4D97-AF65-F5344CB8AC3E}">
        <p14:creationId xmlns:p14="http://schemas.microsoft.com/office/powerpoint/2010/main" val="614133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1319340"/>
          </a:xfrm>
        </p:spPr>
        <p:txBody>
          <a:bodyPr>
            <a:normAutofit fontScale="90000"/>
          </a:bodyPr>
          <a:lstStyle/>
          <a:p>
            <a:pPr algn="r"/>
            <a:r>
              <a:rPr lang="fa-IR"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ثبات خلق و خو</a:t>
            </a:r>
            <a:r>
              <a:rPr lang="fa-IR" sz="20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r>
            <a:br>
              <a:rPr lang="fa-IR" sz="20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br>
            <a:r>
              <a:rPr lang="fa-IR" sz="2200" dirty="0">
                <a:latin typeface="Calibri" panose="020F0502020204030204" pitchFamily="34" charset="0"/>
                <a:ea typeface="Times New Roman" panose="02020603050405020304" pitchFamily="18" charset="0"/>
                <a:cs typeface="B Nazanin" panose="00000400000000000000" pitchFamily="2" charset="-78"/>
              </a:rPr>
              <a:t>تحقیقات متعددی نشان می دهند کودکان خردسالی که در فراخنای توجه، تحریک پذیری، معاشرتی بودن، کمرویی، یا کنترل فعال نمره پایین یا بالا می گیرند، وقتی که چند ماه تا چند سال بعد و گاهی حتی در سال های بزرگسالی ارزیابی دوباره می شوند، به طور مشابهی پاسخ می </a:t>
            </a:r>
            <a:r>
              <a:rPr lang="fa-IR" sz="2200" dirty="0" smtClean="0">
                <a:latin typeface="Calibri" panose="020F0502020204030204" pitchFamily="34" charset="0"/>
                <a:ea typeface="Times New Roman" panose="02020603050405020304" pitchFamily="18" charset="0"/>
                <a:cs typeface="B Nazanin" panose="00000400000000000000" pitchFamily="2" charset="-78"/>
              </a:rPr>
              <a:t>دهند؛ با </a:t>
            </a:r>
            <a:r>
              <a:rPr lang="fa-IR" sz="2200" dirty="0">
                <a:latin typeface="Calibri" panose="020F0502020204030204" pitchFamily="34" charset="0"/>
                <a:ea typeface="Times New Roman" panose="02020603050405020304" pitchFamily="18" charset="0"/>
                <a:cs typeface="B Nazanin" panose="00000400000000000000" pitchFamily="2" charset="-78"/>
              </a:rPr>
              <a:t>این حال، ثبات کلی خلق و خو، کم تا متوسط </a:t>
            </a:r>
            <a:r>
              <a:rPr lang="fa-IR" sz="2200" dirty="0" smtClean="0">
                <a:latin typeface="Calibri" panose="020F0502020204030204" pitchFamily="34" charset="0"/>
                <a:ea typeface="Times New Roman" panose="02020603050405020304" pitchFamily="18" charset="0"/>
                <a:cs typeface="B Nazanin" panose="00000400000000000000" pitchFamily="2" charset="-78"/>
              </a:rPr>
              <a:t>است. </a:t>
            </a:r>
            <a:endParaRPr lang="en-US" sz="2000" dirty="0"/>
          </a:p>
        </p:txBody>
      </p:sp>
      <p:sp>
        <p:nvSpPr>
          <p:cNvPr id="3" name="Content Placeholder 2"/>
          <p:cNvSpPr>
            <a:spLocks noGrp="1"/>
          </p:cNvSpPr>
          <p:nvPr>
            <p:ph sz="quarter" idx="13"/>
          </p:nvPr>
        </p:nvSpPr>
        <p:spPr>
          <a:xfrm>
            <a:off x="232096" y="2157368"/>
            <a:ext cx="11727808" cy="2825693"/>
          </a:xfrm>
        </p:spPr>
        <p:txBody>
          <a:bodyPr/>
          <a:lstStyle/>
          <a:p>
            <a:pPr algn="just" rtl="1"/>
            <a:r>
              <a:rPr lang="fa-IR" dirty="0">
                <a:latin typeface="Calibri" panose="020F0502020204030204" pitchFamily="34" charset="0"/>
                <a:ea typeface="Times New Roman" panose="02020603050405020304" pitchFamily="18" charset="0"/>
                <a:cs typeface="B Nazanin" panose="00000400000000000000" pitchFamily="2" charset="-78"/>
              </a:rPr>
              <a:t>علت اصلی این است که خلق و خو با بالارفتن سن شکل می گیرد. به عنوان مثال اجازه دهید به تحریک پذیری و سطح فعالیت نگاهی بیندازیم. به خاطر بیاورید که در فصل 3 گفتیم که ماه های اولیه ی دوره ی قشقرق و گریه در اکثر بچه هاست. هنگامی که نوباوگان بتوانند توجه و هیجانات خود را بهتر تنظیم کنند، بسیاری از </a:t>
            </a:r>
            <a:r>
              <a:rPr lang="fa-IR"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dirty="0">
                <a:latin typeface="Calibri" panose="020F0502020204030204" pitchFamily="34" charset="0"/>
                <a:ea typeface="Times New Roman" panose="02020603050405020304" pitchFamily="18" charset="0"/>
                <a:cs typeface="B Nazanin" panose="00000400000000000000" pitchFamily="2" charset="-78"/>
              </a:rPr>
              <a:t>که در ابتدا تحریک پذیر به نظر می رسیدند </a:t>
            </a:r>
            <a:r>
              <a:rPr lang="fa-IR" dirty="0" smtClean="0">
                <a:latin typeface="Calibri" panose="020F0502020204030204" pitchFamily="34" charset="0"/>
                <a:ea typeface="Times New Roman" panose="02020603050405020304" pitchFamily="18" charset="0"/>
                <a:cs typeface="B Nazanin" panose="00000400000000000000" pitchFamily="2" charset="-78"/>
              </a:rPr>
              <a:t>آرام </a:t>
            </a:r>
            <a:r>
              <a:rPr lang="fa-IR" dirty="0">
                <a:latin typeface="Calibri" panose="020F0502020204030204" pitchFamily="34" charset="0"/>
                <a:ea typeface="Times New Roman" panose="02020603050405020304" pitchFamily="18" charset="0"/>
                <a:cs typeface="B Nazanin" panose="00000400000000000000" pitchFamily="2" charset="-78"/>
              </a:rPr>
              <a:t>و خشنود می شوند. در مورد سطح فعالیت، معنی این رفتار تغییر می کند. در </a:t>
            </a:r>
            <a:r>
              <a:rPr lang="fa-IR" dirty="0" smtClean="0">
                <a:latin typeface="Calibri" panose="020F0502020204030204" pitchFamily="34" charset="0"/>
                <a:ea typeface="Times New Roman" panose="02020603050405020304" pitchFamily="18" charset="0"/>
                <a:cs typeface="B Nazanin" panose="00000400000000000000" pitchFamily="2" charset="-78"/>
              </a:rPr>
              <a:t>آغاز، </a:t>
            </a:r>
            <a:r>
              <a:rPr lang="fa-IR" dirty="0">
                <a:latin typeface="Calibri" panose="020F0502020204030204" pitchFamily="34" charset="0"/>
                <a:ea typeface="Times New Roman" panose="02020603050405020304" pitchFamily="18" charset="0"/>
                <a:cs typeface="B Nazanin" panose="00000400000000000000" pitchFamily="2" charset="-78"/>
              </a:rPr>
              <a:t>بچه ی فعال و پر جنب وجوش، بسیار برانگیخته و ناراحت است، درحالی که بچه ی نافعال اغلب هوشیار و دقیق است. هنگامی که نوباوگان شروع به حرکت کردن می کنند، برعکس این حالت روی می دهد! بچه ی فعالی که سینه خیز می رود معمولا هوشیار است و به کاوش علاقه دارد، درحالی که بچه ی نافعال ممکن است ترسو و کناره گیر باشد.</a:t>
            </a:r>
            <a:endParaRPr lang="en-US" dirty="0"/>
          </a:p>
        </p:txBody>
      </p:sp>
      <p:sp>
        <p:nvSpPr>
          <p:cNvPr id="4" name="TextBox 3"/>
          <p:cNvSpPr txBox="1"/>
          <p:nvPr/>
        </p:nvSpPr>
        <p:spPr>
          <a:xfrm>
            <a:off x="232096" y="4672668"/>
            <a:ext cx="11666289" cy="1631216"/>
          </a:xfrm>
          <a:prstGeom prst="rect">
            <a:avLst/>
          </a:prstGeom>
          <a:noFill/>
        </p:spPr>
        <p:txBody>
          <a:bodyPr wrap="square" rtlCol="0">
            <a:spAutoFit/>
          </a:bodyPr>
          <a:lstStyle/>
          <a:p>
            <a:pPr algn="r"/>
            <a:r>
              <a:rPr lang="fa-IR" sz="2000" dirty="0">
                <a:latin typeface="Calibri" panose="020F0502020204030204" pitchFamily="34" charset="0"/>
                <a:ea typeface="Times New Roman" panose="02020603050405020304" pitchFamily="18" charset="0"/>
                <a:cs typeface="B Nazanin" panose="00000400000000000000" pitchFamily="2" charset="-78"/>
              </a:rPr>
              <a:t>این اختلاف ها به ما کمک می کنند تا بفهمیم چرا پیش بینی های بلند مدت از خلق و خوی اولیه بعد از 2 سالگی، زمانی که شیوه های پاسخ دهی بهتر تثبیت شده اند، بسیار دقیق تر صورت می گیرند</a:t>
            </a:r>
            <a:r>
              <a:rPr lang="en-US" sz="2000" dirty="0">
                <a:latin typeface="Calibri" panose="020F0502020204030204" pitchFamily="34" charset="0"/>
                <a:ea typeface="Times New Roman" panose="02020603050405020304" pitchFamily="18" charset="0"/>
                <a:cs typeface="B Nazanin" panose="00000400000000000000" pitchFamily="2" charset="-78"/>
              </a:rPr>
              <a:t>)</a:t>
            </a:r>
            <a:r>
              <a:rPr lang="fa-IR" sz="2000" dirty="0">
                <a:latin typeface="Calibri" panose="020F0502020204030204" pitchFamily="34" charset="0"/>
                <a:ea typeface="Times New Roman" panose="02020603050405020304" pitchFamily="18" charset="0"/>
                <a:cs typeface="B Nazanin" panose="00000400000000000000" pitchFamily="2" charset="-78"/>
              </a:rPr>
              <a:t>کاسپی لمری و همکاران1999).هماهنگ با این عقیده، کودکان بین </a:t>
            </a:r>
            <a:r>
              <a:rPr lang="fa-IR" sz="2000" dirty="0" smtClean="0">
                <a:latin typeface="Calibri" panose="020F0502020204030204" pitchFamily="34" charset="0"/>
                <a:ea typeface="Times New Roman" panose="02020603050405020304" pitchFamily="18" charset="0"/>
                <a:cs typeface="B Nazanin" panose="00000400000000000000" pitchFamily="2" charset="-78"/>
              </a:rPr>
              <a:t>2/5 </a:t>
            </a:r>
            <a:r>
              <a:rPr lang="fa-IR" sz="2000" dirty="0">
                <a:latin typeface="Calibri" panose="020F0502020204030204" pitchFamily="34" charset="0"/>
                <a:ea typeface="Times New Roman" panose="02020603050405020304" pitchFamily="18" charset="0"/>
                <a:cs typeface="B Nazanin" panose="00000400000000000000" pitchFamily="2" charset="-78"/>
              </a:rPr>
              <a:t>تا 3 سالگی تکالیفی را که نیازمند کنترل فعال هستند، مانند منتظر ماندن برای پاداش، پایین </a:t>
            </a:r>
            <a:r>
              <a:rPr lang="fa-IR" sz="2000" dirty="0" smtClean="0">
                <a:latin typeface="Calibri" panose="020F0502020204030204" pitchFamily="34" charset="0"/>
                <a:ea typeface="Times New Roman" panose="02020603050405020304" pitchFamily="18" charset="0"/>
                <a:cs typeface="B Nazanin" panose="00000400000000000000" pitchFamily="2" charset="-78"/>
              </a:rPr>
              <a:t>آوردن </a:t>
            </a:r>
            <a:r>
              <a:rPr lang="fa-IR" sz="2000" dirty="0">
                <a:latin typeface="Calibri" panose="020F0502020204030204" pitchFamily="34" charset="0"/>
                <a:ea typeface="Times New Roman" panose="02020603050405020304" pitchFamily="18" charset="0"/>
                <a:cs typeface="B Nazanin" panose="00000400000000000000" pitchFamily="2" charset="-78"/>
              </a:rPr>
              <a:t>صدای خود در حد زمزمه، و توجه کردن گزینشی به یک محرک و در عین حال بی توجهی به محرک های دیگر، باثبات تر انجام می دهند. پژوهشگران معتقدند که در حدود این زمان، مناطقی در قطعه های پیشانی که در جلوگیری از تکانه ها دخالت دارند، به سرعت رشد می کنند(جراردی- کالتون 2000؛ راتبارک و همکاران2003).</a:t>
            </a:r>
            <a:endParaRPr lang="en-US" sz="2000" dirty="0"/>
          </a:p>
        </p:txBody>
      </p:sp>
    </p:spTree>
    <p:extLst>
      <p:ext uri="{BB962C8B-B14F-4D97-AF65-F5344CB8AC3E}">
        <p14:creationId xmlns:p14="http://schemas.microsoft.com/office/powerpoint/2010/main" val="145150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13774" y="1895912"/>
            <a:ext cx="10363826" cy="3895287"/>
          </a:xfrm>
        </p:spPr>
        <p:txBody>
          <a:bodyPr/>
          <a:lstStyle/>
          <a:p>
            <a:pPr algn="just" rtl="1"/>
            <a:r>
              <a:rPr lang="fa-IR" dirty="0">
                <a:latin typeface="Calibri" panose="020F0502020204030204" pitchFamily="34" charset="0"/>
                <a:ea typeface="Times New Roman" panose="02020603050405020304" pitchFamily="18" charset="0"/>
                <a:cs typeface="B Nazanin" panose="00000400000000000000" pitchFamily="2" charset="-78"/>
              </a:rPr>
              <a:t>به علاوه، کودکان 2 و 3 ساله ای که خلق و خوی تحریک پذیر و منفی دارند و فرزند پروری صبورانه و حمایت کننده را تجربه می کنند، بهتر می توانند واکنش پذیری خود را کنترل کنند(وارن و سیمز2005). </a:t>
            </a:r>
            <a:r>
              <a:rPr lang="fa-IR"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dirty="0">
                <a:latin typeface="Calibri" panose="020F0502020204030204" pitchFamily="34" charset="0"/>
                <a:ea typeface="Times New Roman" panose="02020603050405020304" pitchFamily="18" charset="0"/>
                <a:cs typeface="B Nazanin" panose="00000400000000000000" pitchFamily="2" charset="-78"/>
              </a:rPr>
              <a:t>در سال های پیش دبستانی به احتمال زیاد مشکلات کمتری دارند- یافته ای که نشان می دهد فرزند پروری در تغییر دادن صفات خلق و خویی زیستی نقش مهمی دارد.</a:t>
            </a:r>
            <a:r>
              <a:rPr lang="en-US" sz="1200" dirty="0">
                <a:latin typeface="Calibri" panose="020F0502020204030204" pitchFamily="34" charset="0"/>
                <a:ea typeface="Times New Roman" panose="02020603050405020304" pitchFamily="18" charset="0"/>
                <a:cs typeface="B Nazanin" panose="00000400000000000000" pitchFamily="2" charset="-78"/>
              </a:rPr>
              <a:t/>
            </a:r>
            <a:br>
              <a:rPr lang="en-US" sz="1200" dirty="0">
                <a:latin typeface="Calibri" panose="020F0502020204030204" pitchFamily="34" charset="0"/>
                <a:ea typeface="Times New Roman" panose="02020603050405020304" pitchFamily="18" charset="0"/>
                <a:cs typeface="B Nazanin" panose="00000400000000000000" pitchFamily="2" charset="-78"/>
              </a:rPr>
            </a:br>
            <a:r>
              <a:rPr lang="fa-IR" dirty="0">
                <a:latin typeface="Calibri" panose="020F0502020204030204" pitchFamily="34" charset="0"/>
                <a:ea typeface="Times New Roman" panose="02020603050405020304" pitchFamily="18" charset="0"/>
                <a:cs typeface="B Nazanin" panose="00000400000000000000" pitchFamily="2" charset="-78"/>
              </a:rPr>
              <a:t>وقتی که این شواهد را در کل در نظر بگیریم، ثبات کم تا متوسط خلق و خو معنی پیدا می کند. عوامل متعددی بر ادامه ی سبک خلق و خو تأثیر می گذارند که رشد سیستم های زیستی که خلق و خو بر آ نها استوار است، توانایی کودک برای کنترل فعال، و تجربیات فرزند پروری از آن جمله هستند. اما خلق و خوی کودکان به ندرت از یک انتها به انتهای دیگر تغییر می کند— یعنی، کودکان نوپای کمرو به ندرت بسیار معاشرتی می شوند، و کودکان نوپای تحریک پذیر به ندرت آسان گیر می شوند. با در نظر داشتن این مفاهیم، اجازه دهید به عوامل ژنتیکی و محیطی برگردیم که در خلق و خو و شخصیت مشارکت دارند.</a:t>
            </a:r>
            <a:r>
              <a:rPr lang="en-US" sz="1200" dirty="0">
                <a:latin typeface="Calibri" panose="020F0502020204030204" pitchFamily="34" charset="0"/>
                <a:ea typeface="Times New Roman" panose="02020603050405020304" pitchFamily="18" charset="0"/>
                <a:cs typeface="B Nazanin" panose="00000400000000000000" pitchFamily="2" charset="-78"/>
              </a:rPr>
              <a:t/>
            </a:r>
            <a:br>
              <a:rPr lang="en-US" sz="1200" dirty="0">
                <a:latin typeface="Calibri" panose="020F0502020204030204" pitchFamily="34" charset="0"/>
                <a:ea typeface="Times New Roman" panose="02020603050405020304" pitchFamily="18" charset="0"/>
                <a:cs typeface="B Nazanin" panose="00000400000000000000" pitchFamily="2" charset="-78"/>
              </a:rPr>
            </a:br>
            <a:endParaRPr lang="en-US" dirty="0"/>
          </a:p>
        </p:txBody>
      </p:sp>
    </p:spTree>
    <p:extLst>
      <p:ext uri="{BB962C8B-B14F-4D97-AF65-F5344CB8AC3E}">
        <p14:creationId xmlns:p14="http://schemas.microsoft.com/office/powerpoint/2010/main" val="2165429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98" y="1048623"/>
            <a:ext cx="11962700" cy="3305263"/>
          </a:xfrm>
        </p:spPr>
        <p:txBody>
          <a:bodyPr>
            <a:noAutofit/>
          </a:bodyPr>
          <a:lstStyle/>
          <a:p>
            <a:pPr algn="r" rtl="1"/>
            <a:r>
              <a:rPr lang="fa-IR"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تاثیرات</a:t>
            </a:r>
            <a:r>
              <a:rPr lang="fa-IR" b="1" dirty="0">
                <a:latin typeface="Calibri" panose="020F0502020204030204" pitchFamily="34" charset="0"/>
                <a:ea typeface="Times New Roman" panose="02020603050405020304" pitchFamily="18" charset="0"/>
                <a:cs typeface="B Nazanin" panose="00000400000000000000" pitchFamily="2" charset="-78"/>
              </a:rPr>
              <a:t> </a:t>
            </a:r>
            <a:r>
              <a:rPr lang="fa-IR"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ژنتیکی</a:t>
            </a:r>
            <a:r>
              <a:rPr lang="fa-IR" sz="1200" dirty="0">
                <a:latin typeface="Calibri" panose="020F0502020204030204" pitchFamily="34" charset="0"/>
                <a:ea typeface="Times New Roman" panose="02020603050405020304" pitchFamily="18" charset="0"/>
                <a:cs typeface="B Nazanin" panose="00000400000000000000" pitchFamily="2" charset="-78"/>
              </a:rPr>
              <a:t/>
            </a:r>
            <a:br>
              <a:rPr lang="fa-IR" sz="1200" dirty="0">
                <a:latin typeface="Calibri" panose="020F0502020204030204" pitchFamily="34" charset="0"/>
                <a:ea typeface="Times New Roman" panose="02020603050405020304" pitchFamily="18" charset="0"/>
                <a:cs typeface="B Nazanin" panose="00000400000000000000" pitchFamily="2" charset="-78"/>
              </a:rPr>
            </a:br>
            <a:r>
              <a:rPr lang="fa-IR" sz="2000" dirty="0">
                <a:latin typeface="Calibri" panose="020F0502020204030204" pitchFamily="34" charset="0"/>
                <a:ea typeface="Times New Roman" panose="02020603050405020304" pitchFamily="18" charset="0"/>
                <a:cs typeface="B Nazanin" panose="00000400000000000000" pitchFamily="2" charset="-78"/>
              </a:rPr>
              <a:t>کلمه ی خلق و خو به مبنای ژنتیکی تفاوت های فردی در شخصیت اشاره دارد. پژوهش ها نشان میدهند که دوقلوهای همانند بیشتر از دوقلو های ناهمانند در تعداد زیادی از صفات خلق و خویی و شخصیت شباهت دارند(کاسپی،1998؛ دیلالا، کاگان و رزنیک،1994؛ امد و همکاران،1992؛ گلداسمیت وهمکاران،1999؛سادینو و چرنی،2001). در فصل 2 اشاره کردیم که </a:t>
            </a:r>
            <a:r>
              <a:rPr lang="fa-IR" sz="2000" dirty="0" smtClean="0">
                <a:latin typeface="Calibri" panose="020F0502020204030204" pitchFamily="34" charset="0"/>
                <a:ea typeface="Times New Roman" panose="02020603050405020304" pitchFamily="18" charset="0"/>
                <a:cs typeface="B Nazanin" panose="00000400000000000000" pitchFamily="2" charset="-78"/>
              </a:rPr>
              <a:t>برآورد </a:t>
            </a:r>
            <a:r>
              <a:rPr lang="fa-IR" sz="2000" dirty="0">
                <a:latin typeface="Calibri" panose="020F0502020204030204" pitchFamily="34" charset="0"/>
                <a:ea typeface="Times New Roman" panose="02020603050405020304" pitchFamily="18" charset="0"/>
                <a:cs typeface="B Nazanin" panose="00000400000000000000" pitchFamily="2" charset="-78"/>
              </a:rPr>
              <a:t>های توراث پذیری از نقش متوسط وراثت در خلق و خو و شخصیت حکایت دارند: به طور متوسط نیمی از تفاوت های فردی به تفاوت هایی در ساخت ژنتیکی نسبت داده شده اند.</a:t>
            </a:r>
            <a:r>
              <a:rPr lang="en-US" sz="2000" dirty="0">
                <a:latin typeface="Calibri" panose="020F0502020204030204" pitchFamily="34" charset="0"/>
                <a:ea typeface="Times New Roman" panose="02020603050405020304" pitchFamily="18" charset="0"/>
                <a:cs typeface="B Nazanin" panose="00000400000000000000" pitchFamily="2" charset="-78"/>
              </a:rPr>
              <a:t/>
            </a:r>
            <a:br>
              <a:rPr lang="en-US" sz="2000" dirty="0">
                <a:latin typeface="Calibri" panose="020F0502020204030204" pitchFamily="34" charset="0"/>
                <a:ea typeface="Times New Roman" panose="02020603050405020304" pitchFamily="18" charset="0"/>
                <a:cs typeface="B Nazanin" panose="00000400000000000000" pitchFamily="2" charset="-78"/>
              </a:rPr>
            </a:br>
            <a:r>
              <a:rPr lang="fa-IR" sz="2000" dirty="0">
                <a:latin typeface="Calibri" panose="020F0502020204030204" pitchFamily="34" charset="0"/>
                <a:ea typeface="Times New Roman" panose="02020603050405020304" pitchFamily="18" charset="0"/>
                <a:cs typeface="B Nazanin" panose="00000400000000000000" pitchFamily="2" charset="-78"/>
              </a:rPr>
              <a:t>وجود تفاوت های قومی و جنسیتی در خلق و خوی اولیه نیز بر نقش وراثت دلالت دارد. بچه های ژاپنی و چینی در مقایسه با نوباوگان سفید پوست آمریکای شمالی، کمتر فعال، تحریک پذیر، و پر سروصدا هستند، وقتی ناراحت می شوند آسان تر </a:t>
            </a:r>
            <a:r>
              <a:rPr lang="fa-IR" sz="2000" dirty="0" smtClean="0">
                <a:latin typeface="Calibri" panose="020F0502020204030204" pitchFamily="34" charset="0"/>
                <a:ea typeface="Times New Roman" panose="02020603050405020304" pitchFamily="18" charset="0"/>
                <a:cs typeface="B Nazanin" panose="00000400000000000000" pitchFamily="2" charset="-78"/>
              </a:rPr>
              <a:t>آرام </a:t>
            </a:r>
            <a:r>
              <a:rPr lang="fa-IR" sz="2000" dirty="0">
                <a:latin typeface="Calibri" panose="020F0502020204030204" pitchFamily="34" charset="0"/>
                <a:ea typeface="Times New Roman" panose="02020603050405020304" pitchFamily="18" charset="0"/>
                <a:cs typeface="B Nazanin" panose="00000400000000000000" pitchFamily="2" charset="-78"/>
              </a:rPr>
              <a:t>می شوند،و خود را بهتر ساکت میکنند</a:t>
            </a:r>
            <a:r>
              <a:rPr lang="en-US" sz="2000" dirty="0">
                <a:latin typeface="Calibri" panose="020F0502020204030204" pitchFamily="34" charset="0"/>
                <a:ea typeface="Times New Roman" panose="02020603050405020304" pitchFamily="18" charset="0"/>
                <a:cs typeface="B Nazanin" panose="00000400000000000000" pitchFamily="2" charset="-78"/>
              </a:rPr>
              <a:t>)</a:t>
            </a:r>
            <a:r>
              <a:rPr lang="fa-IR" sz="2000" dirty="0">
                <a:latin typeface="Calibri" panose="020F0502020204030204" pitchFamily="34" charset="0"/>
                <a:ea typeface="Times New Roman" panose="02020603050405020304" pitchFamily="18" charset="0"/>
                <a:cs typeface="B Nazanin" panose="00000400000000000000" pitchFamily="2" charset="-78"/>
              </a:rPr>
              <a:t>کاگان و همکاران،1994؛لویس،رامسی و کاواکامی،1993) توانایی گریس در نشسته ماندن در صندلی خود هنگام شام خانوادگی طولانی، قطعا با این شواهد مطابقت دارد. و فعالیت زیاد تیمی با تفاوت های جنسی هماهنگ است. از همان سنین اولیه، پسرها فعال تر و جسور تر و دختر ها نگران و کم جرئت تر هستند- تفاوتی که میزان بالاتر جرئت پسرها در طول کودکی و نوجوانی را منعکس میکند.</a:t>
            </a:r>
            <a:r>
              <a:rPr lang="en-US" sz="2000" dirty="0">
                <a:latin typeface="Calibri" panose="020F0502020204030204" pitchFamily="34" charset="0"/>
                <a:ea typeface="Times New Roman" panose="02020603050405020304" pitchFamily="18" charset="0"/>
                <a:cs typeface="B Nazanin" panose="00000400000000000000" pitchFamily="2" charset="-78"/>
              </a:rPr>
              <a:t/>
            </a:r>
            <a:br>
              <a:rPr lang="en-US" sz="2000" dirty="0">
                <a:latin typeface="Calibri" panose="020F0502020204030204" pitchFamily="34" charset="0"/>
                <a:ea typeface="Times New Roman" panose="02020603050405020304" pitchFamily="18" charset="0"/>
                <a:cs typeface="B Nazanin" panose="00000400000000000000" pitchFamily="2" charset="-78"/>
              </a:rPr>
            </a:br>
            <a:endParaRPr lang="en-US" sz="2000" dirty="0"/>
          </a:p>
        </p:txBody>
      </p:sp>
      <p:sp>
        <p:nvSpPr>
          <p:cNvPr id="3" name="Content Placeholder 2"/>
          <p:cNvSpPr>
            <a:spLocks noGrp="1"/>
          </p:cNvSpPr>
          <p:nvPr>
            <p:ph sz="quarter" idx="13"/>
          </p:nvPr>
        </p:nvSpPr>
        <p:spPr>
          <a:xfrm>
            <a:off x="411062" y="4488111"/>
            <a:ext cx="11523363" cy="1543574"/>
          </a:xfrm>
        </p:spPr>
        <p:txBody>
          <a:bodyPr>
            <a:noAutofit/>
          </a:bodyPr>
          <a:lstStyle/>
          <a:p>
            <a:pPr algn="r" rtl="1"/>
            <a:r>
              <a:rPr lang="fa-IR" dirty="0">
                <a:latin typeface="Calibri" panose="020F0502020204030204" pitchFamily="34" charset="0"/>
                <a:ea typeface="Times New Roman" panose="02020603050405020304" pitchFamily="18" charset="0"/>
                <a:cs typeface="B Nazanin" panose="00000400000000000000" pitchFamily="2" charset="-78"/>
              </a:rPr>
              <a:t>با این حال، تأثیرات ژنتیکی با توجه به صفت خلق و خویی و سن افرادی که مورد بررسی قرار گرفته اند، تفاوت دارند. برای مثال </a:t>
            </a:r>
            <a:r>
              <a:rPr lang="fa-IR" dirty="0" smtClean="0">
                <a:latin typeface="Calibri" panose="020F0502020204030204" pitchFamily="34" charset="0"/>
                <a:ea typeface="Times New Roman" panose="02020603050405020304" pitchFamily="18" charset="0"/>
                <a:cs typeface="B Nazanin" panose="00000400000000000000" pitchFamily="2" charset="-78"/>
              </a:rPr>
              <a:t>برآورد </a:t>
            </a:r>
            <a:r>
              <a:rPr lang="fa-IR" dirty="0">
                <a:latin typeface="Calibri" panose="020F0502020204030204" pitchFamily="34" charset="0"/>
                <a:ea typeface="Times New Roman" panose="02020603050405020304" pitchFamily="18" charset="0"/>
                <a:cs typeface="B Nazanin" panose="00000400000000000000" pitchFamily="2" charset="-78"/>
              </a:rPr>
              <a:t>های توارث پذیری برای ابراز هیجان منفی از هیجان مثبت بالاتر هستند و نقش وراثت در نوباوگی خیلی کم تر از کودکی و سال های بعدی است که خلق و خو با ثبات تر می شود(واچس و بیتس،2001).</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endParaRPr lang="en-US" dirty="0"/>
          </a:p>
        </p:txBody>
      </p:sp>
    </p:spTree>
    <p:extLst>
      <p:ext uri="{BB962C8B-B14F-4D97-AF65-F5344CB8AC3E}">
        <p14:creationId xmlns:p14="http://schemas.microsoft.com/office/powerpoint/2010/main" val="2411982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97" y="568183"/>
            <a:ext cx="10364451" cy="1596177"/>
          </a:xfrm>
        </p:spPr>
        <p:txBody>
          <a:bodyPr>
            <a:normAutofit fontScale="90000"/>
          </a:bodyPr>
          <a:lstStyle/>
          <a:p>
            <a:pPr algn="r"/>
            <a:r>
              <a:rPr lang="fa-IR" sz="32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تأثیرات محیطی</a:t>
            </a:r>
            <a:r>
              <a:rPr lang="fa-IR" sz="1600" dirty="0">
                <a:latin typeface="Calibri" panose="020F0502020204030204" pitchFamily="34" charset="0"/>
                <a:ea typeface="Times New Roman" panose="02020603050405020304" pitchFamily="18" charset="0"/>
                <a:cs typeface="B Nazanin" panose="00000400000000000000" pitchFamily="2" charset="-78"/>
              </a:rPr>
              <a:t/>
            </a:r>
            <a:br>
              <a:rPr lang="fa-IR" sz="1600" dirty="0">
                <a:latin typeface="Calibri" panose="020F0502020204030204" pitchFamily="34" charset="0"/>
                <a:ea typeface="Times New Roman" panose="02020603050405020304" pitchFamily="18" charset="0"/>
                <a:cs typeface="B Nazanin" panose="00000400000000000000" pitchFamily="2" charset="-78"/>
              </a:rPr>
            </a:br>
            <a:r>
              <a:rPr lang="fa-IR" sz="2200" dirty="0">
                <a:latin typeface="Calibri" panose="020F0502020204030204" pitchFamily="34" charset="0"/>
                <a:ea typeface="Times New Roman" panose="02020603050405020304" pitchFamily="18" charset="0"/>
                <a:cs typeface="B Nazanin" panose="00000400000000000000" pitchFamily="2" charset="-78"/>
              </a:rPr>
              <a:t>محیط نیز تأثیر نیرومندی بر خلق و خو دارد. برای مثال، محرومیت مداوم غذایی و عاطفی عمیقا خلق و خو را تغییر میدهد و به واکنش پذیری هیجانی </a:t>
            </a:r>
            <a:r>
              <a:rPr lang="fa-IR" sz="2200" dirty="0" smtClean="0">
                <a:latin typeface="Calibri" panose="020F0502020204030204" pitchFamily="34" charset="0"/>
                <a:ea typeface="Times New Roman" panose="02020603050405020304" pitchFamily="18" charset="0"/>
                <a:cs typeface="B Nazanin" panose="00000400000000000000" pitchFamily="2" charset="-78"/>
              </a:rPr>
              <a:t>ناسازگارانه </a:t>
            </a:r>
            <a:r>
              <a:rPr lang="fa-IR" sz="2200" dirty="0">
                <a:latin typeface="Calibri" panose="020F0502020204030204" pitchFamily="34" charset="0"/>
                <a:ea typeface="Times New Roman" panose="02020603050405020304" pitchFamily="18" charset="0"/>
                <a:cs typeface="B Nazanin" panose="00000400000000000000" pitchFamily="2" charset="-78"/>
              </a:rPr>
              <a:t>منجر می شود. در فصل4 اشاره کردیم که کودکانی که در معرض سوء تغذیه شدید قرار گرفته اند، حتی بعد از بهبود تغذیه، از همسالان خود حواس پرت تر و ترسو تر هستند و نوباوگانی که در پرورشگاه های محروم بزرگ شده اند به راحتی با رویداد های استرس زا از پای در می آیند. ضعف تنظیم هیجان در </a:t>
            </a:r>
            <a:r>
              <a:rPr lang="fa-IR" sz="22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2200" dirty="0">
                <a:latin typeface="Calibri" panose="020F0502020204030204" pitchFamily="34" charset="0"/>
                <a:ea typeface="Times New Roman" panose="02020603050405020304" pitchFamily="18" charset="0"/>
                <a:cs typeface="B Nazanin" panose="00000400000000000000" pitchFamily="2" charset="-78"/>
              </a:rPr>
              <a:t>به بی توجهی و کنترل ضعیف تکانه، از جمله ابراز خشم مکررمنجر می شود.</a:t>
            </a:r>
            <a:endParaRPr lang="en-US" sz="2200" dirty="0"/>
          </a:p>
        </p:txBody>
      </p:sp>
      <p:sp>
        <p:nvSpPr>
          <p:cNvPr id="3" name="Content Placeholder 2"/>
          <p:cNvSpPr>
            <a:spLocks noGrp="1"/>
          </p:cNvSpPr>
          <p:nvPr>
            <p:ph sz="quarter" idx="13"/>
          </p:nvPr>
        </p:nvSpPr>
        <p:spPr>
          <a:xfrm>
            <a:off x="0" y="2987878"/>
            <a:ext cx="11585196" cy="3261921"/>
          </a:xfrm>
        </p:spPr>
        <p:txBody>
          <a:bodyPr>
            <a:noAutofit/>
          </a:bodyPr>
          <a:lstStyle/>
          <a:p>
            <a:pPr algn="r" rtl="1"/>
            <a:r>
              <a:rPr lang="fa-IR" dirty="0">
                <a:latin typeface="Calibri" panose="020F0502020204030204" pitchFamily="34" charset="0"/>
                <a:ea typeface="Times New Roman" panose="02020603050405020304" pitchFamily="18" charset="0"/>
                <a:cs typeface="B Nazanin" panose="00000400000000000000" pitchFamily="2" charset="-78"/>
              </a:rPr>
              <a:t>پژوهش دیگری نشان می دهد که وراثت و محیط اغلب به طور مشترک بر خلق و خو تأثیر می گذارند، زیرا برخورد کودک بامحیط بر تجربیاتی که در معرض </a:t>
            </a:r>
            <a:r>
              <a:rPr lang="fa-IR"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dirty="0">
                <a:latin typeface="Calibri" panose="020F0502020204030204" pitchFamily="34" charset="0"/>
                <a:ea typeface="Times New Roman" panose="02020603050405020304" pitchFamily="18" charset="0"/>
                <a:cs typeface="B Nazanin" panose="00000400000000000000" pitchFamily="2" charset="-78"/>
              </a:rPr>
              <a:t>قرار خواهد گرفت تأثیر می گذارد. برای اینکه بدانید چگونه این حالت روی می دهد، اجازه دهید به تفاوت های قومی و جنسیتی در خلق و خو نگاهی بیندازیم.</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r>
              <a:rPr lang="fa-IR" dirty="0">
                <a:latin typeface="Calibri" panose="020F0502020204030204" pitchFamily="34" charset="0"/>
                <a:ea typeface="Times New Roman" panose="02020603050405020304" pitchFamily="18" charset="0"/>
                <a:cs typeface="B Nazanin" panose="00000400000000000000" pitchFamily="2" charset="-78"/>
              </a:rPr>
              <a:t>مادران ژاپنی معمولا میگویند بچه ها به صورت موجودات مستقلی به دنیا می آیند که باید یاد بگیرند از طریق تماس جسمی نزدیک به مادرشان متکی باشند. مادران آمریکای شمالی معمولا عقیده ی درست برعکس دارند- اینکه باید بچه ها را از وابستگی به سمت استقلال هدایت کرد. هماهنگ با این عقاید، مادران آسیایی به نرمی و با ملایمت رفتار می کنند و قویا بر حرکات بدن متکی هستند و هیجان نیرومند را در بچه های خود منع می کنند، در حالی که مادران قفقازی(سفیدپوست یا آریایی) از روش کلامی فعال تر و تحریک کننده استفاده میکنند(راتبام و همکاران،2000). این تفاوت ها، تفاوت های قومی اولیه در خلق و خو را افزایش می دهد.</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endParaRPr lang="en-US" dirty="0"/>
          </a:p>
        </p:txBody>
      </p:sp>
    </p:spTree>
    <p:extLst>
      <p:ext uri="{BB962C8B-B14F-4D97-AF65-F5344CB8AC3E}">
        <p14:creationId xmlns:p14="http://schemas.microsoft.com/office/powerpoint/2010/main" val="1970883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507" y="584961"/>
            <a:ext cx="10749720" cy="1596177"/>
          </a:xfrm>
        </p:spPr>
        <p:txBody>
          <a:bodyPr>
            <a:normAutofit/>
          </a:bodyPr>
          <a:lstStyle/>
          <a:p>
            <a:pPr algn="r"/>
            <a:r>
              <a:rPr lang="fa-IR" sz="1800" dirty="0">
                <a:latin typeface="Calibri" panose="020F0502020204030204" pitchFamily="34" charset="0"/>
                <a:ea typeface="Times New Roman" panose="02020603050405020304" pitchFamily="18" charset="0"/>
                <a:cs typeface="B Nazanin" panose="00000400000000000000" pitchFamily="2" charset="-78"/>
              </a:rPr>
              <a:t>به نظر می رسد فرایند مشابهی به تفاوت های جنسی در خلق و خو کمک می کند. والدین ظرف 24 ساعت بعد از تولد (قبل از اینکه تجربه ی زیادی با بچه داشته باشند)، پسر ها و دختر ها را به صورت متفاوتی برداشت می کنند.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1800" dirty="0">
                <a:latin typeface="Calibri" panose="020F0502020204030204" pitchFamily="34" charset="0"/>
                <a:ea typeface="Times New Roman" panose="02020603050405020304" pitchFamily="18" charset="0"/>
                <a:cs typeface="B Nazanin" panose="00000400000000000000" pitchFamily="2" charset="-78"/>
              </a:rPr>
              <a:t>پسرها را درشت تر، هماهنگ تر، هوشیار تر و قوی تر، و دختر ها را لطیف تر، ضعیف تر، و شکننده تر ارزیابی میکنند. این عقاید قالبی مربوط به جنسیت بر برخورد والدین بر نوباوگان و کودکان نوپا تأثیر می گذارند. والدین پسر بچه های خود را ترغیب می کنند از لحاظ جسمی فعال باشند و دختر بچه های خود را تشویق می کنند کمک و نزدیکی جسمی بخواهند(رابل و مارتین،1998).</a:t>
            </a:r>
            <a:r>
              <a:rPr lang="en-US" sz="1800" dirty="0">
                <a:latin typeface="Calibri" panose="020F0502020204030204" pitchFamily="34" charset="0"/>
                <a:ea typeface="Times New Roman" panose="02020603050405020304" pitchFamily="18" charset="0"/>
                <a:cs typeface="B Nazanin" panose="00000400000000000000" pitchFamily="2" charset="-78"/>
              </a:rPr>
              <a:t/>
            </a:r>
            <a:br>
              <a:rPr lang="en-US" sz="1800" dirty="0">
                <a:latin typeface="Calibri" panose="020F0502020204030204" pitchFamily="34" charset="0"/>
                <a:ea typeface="Times New Roman" panose="02020603050405020304" pitchFamily="18" charset="0"/>
                <a:cs typeface="B Nazanin" panose="00000400000000000000" pitchFamily="2" charset="-78"/>
              </a:rPr>
            </a:br>
            <a:endParaRPr lang="en-US" sz="1800" dirty="0"/>
          </a:p>
        </p:txBody>
      </p:sp>
      <p:sp>
        <p:nvSpPr>
          <p:cNvPr id="3" name="Content Placeholder 2"/>
          <p:cNvSpPr>
            <a:spLocks noGrp="1"/>
          </p:cNvSpPr>
          <p:nvPr>
            <p:ph sz="quarter" idx="13"/>
          </p:nvPr>
        </p:nvSpPr>
        <p:spPr>
          <a:xfrm>
            <a:off x="75502" y="2266426"/>
            <a:ext cx="11845254" cy="1819013"/>
          </a:xfrm>
        </p:spPr>
        <p:txBody>
          <a:bodyPr>
            <a:normAutofit fontScale="92500" lnSpcReduction="10000"/>
          </a:bodyPr>
          <a:lstStyle/>
          <a:p>
            <a:pPr algn="r" rtl="1"/>
            <a:r>
              <a:rPr lang="fa-IR" sz="1800" dirty="0">
                <a:latin typeface="Calibri" panose="020F0502020204030204" pitchFamily="34" charset="0"/>
                <a:ea typeface="Times New Roman" panose="02020603050405020304" pitchFamily="18" charset="0"/>
                <a:cs typeface="B Nazanin" panose="00000400000000000000" pitchFamily="2" charset="-78"/>
              </a:rPr>
              <a:t>در خانواده هایی که چندین فرزند وجود دارند، تأثیر بیشتری بر خلق و خو اعمال می شود. به اظهارات والدین گوش کنید تا ببینید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1800" dirty="0">
                <a:latin typeface="Calibri" panose="020F0502020204030204" pitchFamily="34" charset="0"/>
                <a:ea typeface="Times New Roman" panose="02020603050405020304" pitchFamily="18" charset="0"/>
                <a:cs typeface="B Nazanin" panose="00000400000000000000" pitchFamily="2" charset="-78"/>
              </a:rPr>
              <a:t>اغلب به دنبال تفاوت های شخصیت در فرزندان خود هستند: «او بسیار فعال تر است»، «او معاشرتی تر است»، «او بسیار مقاوم تر است». در نتیجه، والدین اغلب خواهر و برادر ها را متمایز تر از مشاهده گران دیگر در نظر می گیرند. در یک تحقیق بزرگ که روی دوقلو های 1 تا 3 ساله اجرا شد، والدین دوقلو های همانند را از نظر خلق و خو کمتر از ارزیابی های پژوهشگران، شبیه به هم ارزیابی کردند. درحالی که پژوهشگران دوقلو های ناهمانند را تا اندازه ای مشابه ارزیابی کردند، والدین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1800" dirty="0">
                <a:latin typeface="Calibri" panose="020F0502020204030204" pitchFamily="34" charset="0"/>
                <a:ea typeface="Times New Roman" panose="02020603050405020304" pitchFamily="18" charset="0"/>
                <a:cs typeface="B Nazanin" panose="00000400000000000000" pitchFamily="2" charset="-78"/>
              </a:rPr>
              <a:t>را از نظر خلق و خو تا اندازه ای متضاد در نظر می گرفتند(شکل 1-6 را ببینید)(سادینو،2003)</a:t>
            </a:r>
            <a:r>
              <a:rPr lang="en-US" sz="1800" dirty="0">
                <a:latin typeface="Calibri" panose="020F0502020204030204" pitchFamily="34" charset="0"/>
                <a:ea typeface="Times New Roman" panose="02020603050405020304" pitchFamily="18" charset="0"/>
                <a:cs typeface="B Nazanin" panose="00000400000000000000" pitchFamily="2" charset="-78"/>
              </a:rPr>
              <a:t/>
            </a:r>
            <a:br>
              <a:rPr lang="en-US" sz="1800" dirty="0">
                <a:latin typeface="Calibri" panose="020F0502020204030204" pitchFamily="34" charset="0"/>
                <a:ea typeface="Times New Roman" panose="02020603050405020304" pitchFamily="18" charset="0"/>
                <a:cs typeface="B Nazanin" panose="00000400000000000000" pitchFamily="2" charset="-78"/>
              </a:rPr>
            </a:br>
            <a:endParaRPr lang="en-US" sz="1800" dirty="0"/>
          </a:p>
        </p:txBody>
      </p:sp>
      <p:sp>
        <p:nvSpPr>
          <p:cNvPr id="4" name="TextBox 3"/>
          <p:cNvSpPr txBox="1"/>
          <p:nvPr/>
        </p:nvSpPr>
        <p:spPr>
          <a:xfrm>
            <a:off x="310393" y="4278385"/>
            <a:ext cx="11610363" cy="2308324"/>
          </a:xfrm>
          <a:prstGeom prst="rect">
            <a:avLst/>
          </a:prstGeom>
          <a:noFill/>
        </p:spPr>
        <p:txBody>
          <a:bodyPr wrap="square" rtlCol="0">
            <a:spAutoFit/>
          </a:bodyPr>
          <a:lstStyle/>
          <a:p>
            <a:pPr algn="r"/>
            <a:r>
              <a:rPr lang="fa-IR" dirty="0">
                <a:latin typeface="Calibri" panose="020F0502020204030204" pitchFamily="34" charset="0"/>
                <a:ea typeface="Times New Roman" panose="02020603050405020304" pitchFamily="18" charset="0"/>
                <a:cs typeface="B Nazanin" panose="00000400000000000000" pitchFamily="2" charset="-78"/>
              </a:rPr>
              <a:t>گرایش والدین به تاکید کردن بر ویژگی های منحصربه فرد هر بچه، بر روش های فرزند پروری </a:t>
            </a:r>
            <a:r>
              <a:rPr lang="fa-IR"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dirty="0">
                <a:latin typeface="Calibri" panose="020F0502020204030204" pitchFamily="34" charset="0"/>
                <a:ea typeface="Times New Roman" panose="02020603050405020304" pitchFamily="18" charset="0"/>
                <a:cs typeface="B Nazanin" panose="00000400000000000000" pitchFamily="2" charset="-78"/>
              </a:rPr>
              <a:t>تأثیر می گذارد. در بررسی کودکان نوپای دوقلوی همانند، مادران با هر یک به صورت متفاوتی برخورد می کردند. از بین دوقلوها، آن یکی که بیشتر مورد مهر و محبت و کمتر مورد خشونت قرار داشت، خلق مثبت تر و رفتار اجتماعی بهتری داشت.</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r>
              <a:rPr lang="fa-IR" dirty="0">
                <a:latin typeface="Calibri" panose="020F0502020204030204" pitchFamily="34" charset="0"/>
                <a:ea typeface="Times New Roman" panose="02020603050405020304" pitchFamily="18" charset="0"/>
                <a:cs typeface="B Nazanin" panose="00000400000000000000" pitchFamily="2" charset="-78"/>
              </a:rPr>
              <a:t>خواهر-برادرها غیر از تجربیات متفاوت در خانواده، با معلمان، همسالان، و دیگران در جامعه ی خود که بر رشد تأثیر می گذارند، تجربیات متفاوتی دارند و در اواسط کودکی و نوجوانی، اغلب به دنبال راه هایی برای متفاوت بودن با یکدیگر هستند. در بزرگسالی دو قلو های همانند و ناهمانند به طور فزاینده ای بی شباهت می شوند. هر چه دوقلو ها تماس کمتری با هم داشته باشند، این تأثیر نیرومند تر است. در مجموع خلق و خو و شخصیت را فقط می توان بر اساس وابستگی متقابل بین عوامل ژنتیکی و محیطی درک کرد.</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endParaRPr lang="en-US" dirty="0"/>
          </a:p>
        </p:txBody>
      </p:sp>
    </p:spTree>
    <p:extLst>
      <p:ext uri="{BB962C8B-B14F-4D97-AF65-F5344CB8AC3E}">
        <p14:creationId xmlns:p14="http://schemas.microsoft.com/office/powerpoint/2010/main" val="1262296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737" y="391049"/>
            <a:ext cx="10364451" cy="1596177"/>
          </a:xfrm>
        </p:spPr>
        <p:txBody>
          <a:bodyPr>
            <a:normAutofit fontScale="90000"/>
          </a:bodyPr>
          <a:lstStyle/>
          <a:p>
            <a:pPr algn="r"/>
            <a:r>
              <a:rPr lang="fa-IR" sz="32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خلق و خو و فرزند پروری: مدل کیفیت خوب تطابق</a:t>
            </a:r>
            <a:r>
              <a:rPr lang="fa-IR" sz="1800" b="1" dirty="0">
                <a:solidFill>
                  <a:schemeClr val="accent4"/>
                </a:solidFill>
                <a:latin typeface="Calibri" panose="020F0502020204030204" pitchFamily="34" charset="0"/>
                <a:ea typeface="Times New Roman" panose="02020603050405020304" pitchFamily="18" charset="0"/>
                <a:cs typeface="B Nazanin" panose="00000400000000000000" pitchFamily="2" charset="-78"/>
              </a:rPr>
              <a:t/>
            </a:r>
            <a:br>
              <a:rPr lang="fa-IR" sz="1800" b="1" dirty="0">
                <a:solidFill>
                  <a:schemeClr val="accent4"/>
                </a:solidFill>
                <a:latin typeface="Calibri" panose="020F0502020204030204" pitchFamily="34" charset="0"/>
                <a:ea typeface="Times New Roman" panose="02020603050405020304" pitchFamily="18" charset="0"/>
                <a:cs typeface="B Nazanin" panose="00000400000000000000" pitchFamily="2" charset="-78"/>
              </a:rPr>
            </a:br>
            <a:r>
              <a:rPr lang="fa-IR" sz="1800" dirty="0">
                <a:latin typeface="Calibri" panose="020F0502020204030204" pitchFamily="34" charset="0"/>
                <a:ea typeface="Times New Roman" panose="02020603050405020304" pitchFamily="18" charset="0"/>
                <a:cs typeface="B Nazanin" panose="00000400000000000000" pitchFamily="2" charset="-78"/>
              </a:rPr>
              <a:t>دیدیم که خلق و خوی بسیاری از کودکان با افزایش سن تغییر میکند. این بدان معنی است که اگر خلق و خوی کودک در یادگیری یا کنار آمدن با دیگران اختلال ایجاد کند، بزرگسالان می توانند رفتار ناسازگارانه ی کودک را اصلاح کنند.</a:t>
            </a:r>
            <a:r>
              <a:rPr lang="en-US" sz="1800" dirty="0">
                <a:latin typeface="Calibri" panose="020F0502020204030204" pitchFamily="34" charset="0"/>
                <a:ea typeface="Times New Roman" panose="02020603050405020304" pitchFamily="18" charset="0"/>
                <a:cs typeface="B Nazanin" panose="00000400000000000000" pitchFamily="2" charset="-78"/>
              </a:rPr>
              <a:t/>
            </a:r>
            <a:br>
              <a:rPr lang="en-US" sz="1800" dirty="0">
                <a:latin typeface="Calibri" panose="020F0502020204030204" pitchFamily="34" charset="0"/>
                <a:ea typeface="Times New Roman" panose="02020603050405020304" pitchFamily="18" charset="0"/>
                <a:cs typeface="B Nazanin" panose="00000400000000000000" pitchFamily="2" charset="-78"/>
              </a:rPr>
            </a:br>
            <a:r>
              <a:rPr lang="fa-IR" sz="1800" dirty="0">
                <a:latin typeface="Calibri" panose="020F0502020204030204" pitchFamily="34" charset="0"/>
                <a:ea typeface="Times New Roman" panose="02020603050405020304" pitchFamily="18" charset="0"/>
                <a:cs typeface="B Nazanin" panose="00000400000000000000" pitchFamily="2" charset="-78"/>
              </a:rPr>
              <a:t>توماس و چِس(1977)مدل کیفیت خوب تطابق را مطرح کردند تا شرح دهند چگونه خلق و خو و محیط می توانند با هم نتایج مطلوبی به بار آورند. کیفیت خوب تطابق عبارت است از به وجود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آوردن </a:t>
            </a:r>
            <a:r>
              <a:rPr lang="fa-IR" sz="1800" dirty="0">
                <a:latin typeface="Calibri" panose="020F0502020204030204" pitchFamily="34" charset="0"/>
                <a:ea typeface="Times New Roman" panose="02020603050405020304" pitchFamily="18" charset="0"/>
                <a:cs typeface="B Nazanin" panose="00000400000000000000" pitchFamily="2" charset="-78"/>
              </a:rPr>
              <a:t>محیط های فرزند پروری که خلق و خوی هر کودک را تأیید کنند و در عین حال عملکرد سازگارانه تری را ترغیب نمایند.</a:t>
            </a:r>
            <a:r>
              <a:rPr lang="en-US" sz="1800" dirty="0">
                <a:latin typeface="Calibri" panose="020F0502020204030204" pitchFamily="34" charset="0"/>
                <a:ea typeface="Times New Roman" panose="02020603050405020304" pitchFamily="18" charset="0"/>
                <a:cs typeface="B Nazanin" panose="00000400000000000000" pitchFamily="2" charset="-78"/>
              </a:rPr>
              <a:t/>
            </a:r>
            <a:br>
              <a:rPr lang="en-US" sz="1800" dirty="0">
                <a:latin typeface="Calibri" panose="020F0502020204030204" pitchFamily="34" charset="0"/>
                <a:ea typeface="Times New Roman" panose="02020603050405020304" pitchFamily="18" charset="0"/>
                <a:cs typeface="B Nazanin" panose="00000400000000000000" pitchFamily="2" charset="-78"/>
              </a:rPr>
            </a:br>
            <a:r>
              <a:rPr lang="fa-IR" sz="1800" dirty="0">
                <a:latin typeface="Calibri" panose="020F0502020204030204" pitchFamily="34" charset="0"/>
                <a:ea typeface="Times New Roman" panose="02020603050405020304" pitchFamily="18" charset="0"/>
                <a:cs typeface="B Nazanin" panose="00000400000000000000" pitchFamily="2" charset="-78"/>
              </a:rPr>
              <a:t>بچه های دشوار( که از تجربیات تازه کناره گیری می کنند و به صورت منفی و شدید واکنش نشان می دهند) غالبا نوعی فرزند پروری را تجربه می کنند که با خلق و خوی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1800" dirty="0">
                <a:latin typeface="Calibri" panose="020F0502020204030204" pitchFamily="34" charset="0"/>
                <a:ea typeface="Times New Roman" panose="02020603050405020304" pitchFamily="18" charset="0"/>
                <a:cs typeface="B Nazanin" panose="00000400000000000000" pitchFamily="2" charset="-78"/>
              </a:rPr>
              <a:t>تطابق ندارد و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1800" dirty="0">
                <a:latin typeface="Calibri" panose="020F0502020204030204" pitchFamily="34" charset="0"/>
                <a:ea typeface="Times New Roman" panose="02020603050405020304" pitchFamily="18" charset="0"/>
                <a:cs typeface="B Nazanin" panose="00000400000000000000" pitchFamily="2" charset="-78"/>
              </a:rPr>
              <a:t>را در معرض خطر مشکلات سازگاری بعدی قرار می دهد.</a:t>
            </a:r>
            <a:endParaRPr lang="en-US" sz="1800" dirty="0"/>
          </a:p>
        </p:txBody>
      </p:sp>
      <p:sp>
        <p:nvSpPr>
          <p:cNvPr id="3" name="Content Placeholder 2"/>
          <p:cNvSpPr>
            <a:spLocks noGrp="1"/>
          </p:cNvSpPr>
          <p:nvPr>
            <p:ph sz="quarter" idx="13"/>
          </p:nvPr>
        </p:nvSpPr>
        <p:spPr>
          <a:xfrm>
            <a:off x="75501" y="2367092"/>
            <a:ext cx="11987868" cy="2498523"/>
          </a:xfrm>
        </p:spPr>
        <p:txBody>
          <a:bodyPr>
            <a:noAutofit/>
          </a:bodyPr>
          <a:lstStyle/>
          <a:p>
            <a:pPr algn="r"/>
            <a:r>
              <a:rPr lang="fa-IR" dirty="0">
                <a:latin typeface="Calibri" panose="020F0502020204030204" pitchFamily="34" charset="0"/>
                <a:ea typeface="Times New Roman" panose="02020603050405020304" pitchFamily="18" charset="0"/>
                <a:cs typeface="B Nazanin" panose="00000400000000000000" pitchFamily="2" charset="-78"/>
              </a:rPr>
              <a:t>والدین کودکان دشوار در سال دوم معمولا به روش انضباط تنبیهی متوسل می شوند که رشد کنترل فعالیت را تضعیف می کند. هنگامی که کودک سرپیچی می کند، والدین به طور فزاینده ای تحت فشار قرار می گیرند. در نتیجه </a:t>
            </a:r>
            <a:r>
              <a:rPr lang="fa-IR"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dirty="0">
                <a:latin typeface="Calibri" panose="020F0502020204030204" pitchFamily="34" charset="0"/>
                <a:ea typeface="Times New Roman" panose="02020603050405020304" pitchFamily="18" charset="0"/>
                <a:cs typeface="B Nazanin" panose="00000400000000000000" pitchFamily="2" charset="-78"/>
              </a:rPr>
              <a:t>راهبرد های جبری خود را ادامه می دهند و در ضمن به صورت بی ثبات انضباط می کنند، به این صورت که گاهی با تسلیم شدن، سرپیچی کودک را تقویت می کنند(کالکینز،2002). این روش ها ، سبک تحریک پذیر و مملو از تعارض کودک را حفظ کرده و حتی افزایش می دهند در مقابل همان گونه که شاهد بودیم در صورتی که والدین مهربان و دلسوز باشند که به نوباوگان کمک می کند هیجان خود را تنظیم کنند،مشکلات کاهش می یابد.</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endParaRPr lang="en-US" dirty="0"/>
          </a:p>
        </p:txBody>
      </p:sp>
      <p:sp>
        <p:nvSpPr>
          <p:cNvPr id="4" name="TextBox 3"/>
          <p:cNvSpPr txBox="1"/>
          <p:nvPr/>
        </p:nvSpPr>
        <p:spPr>
          <a:xfrm>
            <a:off x="335560" y="4723002"/>
            <a:ext cx="11576807" cy="2031325"/>
          </a:xfrm>
          <a:prstGeom prst="rect">
            <a:avLst/>
          </a:prstGeom>
          <a:noFill/>
        </p:spPr>
        <p:txBody>
          <a:bodyPr wrap="square" rtlCol="0">
            <a:spAutoFit/>
          </a:bodyPr>
          <a:lstStyle/>
          <a:p>
            <a:pPr algn="r"/>
            <a:r>
              <a:rPr lang="fa-IR" dirty="0">
                <a:latin typeface="Calibri" panose="020F0502020204030204" pitchFamily="34" charset="0"/>
                <a:ea typeface="Times New Roman" panose="02020603050405020304" pitchFamily="18" charset="0"/>
                <a:cs typeface="B Nazanin" panose="00000400000000000000" pitchFamily="2" charset="-78"/>
              </a:rPr>
              <a:t>با این حال، فرزند پروری موثر به شرایط زندگی بستگی دارد.مقایسه ی بچه های روسی با بچه های آمریکایی نشان داد که بچه های روسی وقتی که ناکام می شدند از لحاظ هیجانی منفی تر،ترسوتر و ناراحت تر بودند( گاراستین،اسلوبودسکایا و کینشت،2003).والدین روسی که با رکود ملی اقتصادی رو به رو بودند که به نگرانی های مالی و ساعات کار طولانی تر انجامید،ممکن است برای تربیت صبورانه که مشکلات را کاهش می دهد،وقت و انرژی کافی نداشتند.</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r>
              <a:rPr lang="fa-IR" dirty="0">
                <a:latin typeface="Calibri" panose="020F0502020204030204" pitchFamily="34" charset="0"/>
                <a:ea typeface="Times New Roman" panose="02020603050405020304" pitchFamily="18" charset="0"/>
                <a:cs typeface="B Nazanin" panose="00000400000000000000" pitchFamily="2" charset="-78"/>
              </a:rPr>
              <a:t>به طوری که پژوهش در چین نشان می دهد،ارزش های فرهنگی نیز بر تطابق بین فرزند پروری و خلق و خوی کودک تأثیر می گذارند.در گذشته،ارزش های جمع گرا که ابراز وجود را منع می کند،باعث شده بودند که بزرگسالان چینی کودکان کمرو را به صورت مثبت ارزیابی کنند و چند تحقیق نشان دادند که کودکان چینی یک یا دو دهه ی قبل از لحاظ تحصیلی و اجتماعی کاملا سازگار به نظر می رسیدند.</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endParaRPr lang="en-US" dirty="0"/>
          </a:p>
        </p:txBody>
      </p:sp>
    </p:spTree>
    <p:extLst>
      <p:ext uri="{BB962C8B-B14F-4D97-AF65-F5344CB8AC3E}">
        <p14:creationId xmlns:p14="http://schemas.microsoft.com/office/powerpoint/2010/main" val="615094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fa-IR" sz="1800" dirty="0">
                <a:latin typeface="Calibri" panose="020F0502020204030204" pitchFamily="34" charset="0"/>
                <a:ea typeface="Times New Roman" panose="02020603050405020304" pitchFamily="18" charset="0"/>
                <a:cs typeface="B Nazanin" panose="00000400000000000000" pitchFamily="2" charset="-78"/>
              </a:rPr>
              <a:t>اما گسترش سریع اقتصاد رقابتی در چین،که برای موفقیت به جسارت و معاشرتی بودن نیاز دارد،باعث شد که نگرش های والدین و آموزگاران چینی نسبت به کمرویی کودکان برعکس شود( زو و پنگ،2001) در بین کودکان کلاس چهارم شانگهای،رابطه بین کمرویی و سازگاری نیز به مرور زمان تغییر کرد.درحالی که کمرویی با شایستگی ارزیابی شده توسط آموزگاران،پذیرش همسالان،رهبری و موفقیت تحصیلی در سال 1990همبستگی مثبت داشت،این روابط در سال1998ضعیف شده و در سال 2002برعکس شدند و در این زمان یافته های پژوهش غربی را منعکس کردند(شکل 2-6 را ببینید).(چن و همکاران،2005). بستر فرهنگی بر اینکه آیا کودکان کمرو حمایت شوند یا مورد عدم تأیید قرار گیرند و خوب یا بد سازگار شوند،تأثیر دارد.</a:t>
            </a:r>
            <a:r>
              <a:rPr lang="en-US" sz="1800" dirty="0">
                <a:latin typeface="Calibri" panose="020F0502020204030204" pitchFamily="34" charset="0"/>
                <a:ea typeface="Times New Roman" panose="02020603050405020304" pitchFamily="18" charset="0"/>
                <a:cs typeface="B Nazanin" panose="00000400000000000000" pitchFamily="2" charset="-78"/>
              </a:rPr>
              <a:t/>
            </a:r>
            <a:br>
              <a:rPr lang="en-US" sz="1800" dirty="0">
                <a:latin typeface="Calibri" panose="020F0502020204030204" pitchFamily="34" charset="0"/>
                <a:ea typeface="Times New Roman" panose="02020603050405020304" pitchFamily="18" charset="0"/>
                <a:cs typeface="B Nazanin" panose="00000400000000000000" pitchFamily="2" charset="-78"/>
              </a:rPr>
            </a:br>
            <a:endParaRPr lang="en-US" sz="1800" dirty="0"/>
          </a:p>
        </p:txBody>
      </p:sp>
      <p:sp>
        <p:nvSpPr>
          <p:cNvPr id="3" name="Content Placeholder 2"/>
          <p:cNvSpPr>
            <a:spLocks noGrp="1"/>
          </p:cNvSpPr>
          <p:nvPr>
            <p:ph sz="quarter" idx="13"/>
          </p:nvPr>
        </p:nvSpPr>
        <p:spPr>
          <a:xfrm>
            <a:off x="1" y="2367092"/>
            <a:ext cx="12080146" cy="2263631"/>
          </a:xfrm>
        </p:spPr>
        <p:txBody>
          <a:bodyPr>
            <a:normAutofit/>
          </a:bodyPr>
          <a:lstStyle/>
          <a:p>
            <a:pPr algn="r" rtl="1"/>
            <a:r>
              <a:rPr lang="fa-IR" dirty="0">
                <a:latin typeface="Calibri" panose="020F0502020204030204" pitchFamily="34" charset="0"/>
                <a:ea typeface="Times New Roman" panose="02020603050405020304" pitchFamily="18" charset="0"/>
                <a:cs typeface="B Nazanin" panose="00000400000000000000" pitchFamily="2" charset="-78"/>
              </a:rPr>
              <a:t>تطابق خوب بین شرایط </a:t>
            </a:r>
            <a:r>
              <a:rPr lang="fa-IR" dirty="0" smtClean="0">
                <a:latin typeface="Calibri" panose="020F0502020204030204" pitchFamily="34" charset="0"/>
                <a:ea typeface="Times New Roman" panose="02020603050405020304" pitchFamily="18" charset="0"/>
                <a:cs typeface="B Nazanin" panose="00000400000000000000" pitchFamily="2" charset="-78"/>
              </a:rPr>
              <a:t>بارآمدن </a:t>
            </a:r>
            <a:r>
              <a:rPr lang="fa-IR" dirty="0">
                <a:latin typeface="Calibri" panose="020F0502020204030204" pitchFamily="34" charset="0"/>
                <a:ea typeface="Times New Roman" panose="02020603050405020304" pitchFamily="18" charset="0"/>
                <a:cs typeface="B Nazanin" panose="00000400000000000000" pitchFamily="2" charset="-78"/>
              </a:rPr>
              <a:t>و خلق و خوی کودک در اوایل زندگی،قبل از اینکه روابط نامطلوب خلق و خو محیط موجب ناسازگاری شوند، حاصل می گردد.کودکان دشوار و کمرو از فرزندپروری گرم و با محبتی که توقع قاطع اما معقولی را برای تسلط یافتن بر تجربیات تازه ایجاد می کند بهره مند می شوند.در مورد کودکان نوپای خودکار و نافعال،رفتار بسیار تحریک کننده ی والدین – ترغیب کردن سوال کردن و اشاره کردن به اشیا-به کاوش کمک می کند.اما درمورد بچه های بسار فعال،همین رفتارهای والدین،بسیار رهنمودی هستند و بازی و کنجکاوی را کاهش میدهند.</a:t>
            </a:r>
            <a:r>
              <a:rPr lang="en-US" dirty="0">
                <a:latin typeface="Calibri" panose="020F0502020204030204" pitchFamily="34" charset="0"/>
                <a:ea typeface="Times New Roman" panose="02020603050405020304" pitchFamily="18" charset="0"/>
                <a:cs typeface="B Nazanin" panose="00000400000000000000" pitchFamily="2" charset="-78"/>
              </a:rPr>
              <a:t/>
            </a:r>
            <a:br>
              <a:rPr lang="en-US" dirty="0">
                <a:latin typeface="Calibri" panose="020F0502020204030204" pitchFamily="34" charset="0"/>
                <a:ea typeface="Times New Roman" panose="02020603050405020304" pitchFamily="18" charset="0"/>
                <a:cs typeface="B Nazanin" panose="00000400000000000000" pitchFamily="2" charset="-78"/>
              </a:rPr>
            </a:br>
            <a:endParaRPr lang="en-US" dirty="0"/>
          </a:p>
        </p:txBody>
      </p:sp>
      <p:sp>
        <p:nvSpPr>
          <p:cNvPr id="4" name="TextBox 3"/>
          <p:cNvSpPr txBox="1"/>
          <p:nvPr/>
        </p:nvSpPr>
        <p:spPr>
          <a:xfrm>
            <a:off x="261457" y="4630723"/>
            <a:ext cx="11669086" cy="1323439"/>
          </a:xfrm>
          <a:prstGeom prst="rect">
            <a:avLst/>
          </a:prstGeom>
          <a:noFill/>
        </p:spPr>
        <p:txBody>
          <a:bodyPr wrap="square" rtlCol="0">
            <a:spAutoFit/>
          </a:bodyPr>
          <a:lstStyle/>
          <a:p>
            <a:pPr algn="r"/>
            <a:r>
              <a:rPr lang="fa-IR" sz="2000" dirty="0">
                <a:latin typeface="Calibri" panose="020F0502020204030204" pitchFamily="34" charset="0"/>
                <a:ea typeface="Times New Roman" panose="02020603050405020304" pitchFamily="18" charset="0"/>
                <a:cs typeface="B Nazanin" panose="00000400000000000000" pitchFamily="2" charset="-78"/>
              </a:rPr>
              <a:t>مدل کیفیت خوب تطابق به ما یادآور می شود که نوباوگان صفات منحصربه فردی دارند که بزرگسالان باید </a:t>
            </a:r>
            <a:r>
              <a:rPr lang="fa-IR" sz="20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2000" dirty="0">
                <a:latin typeface="Calibri" panose="020F0502020204030204" pitchFamily="34" charset="0"/>
                <a:ea typeface="Times New Roman" panose="02020603050405020304" pitchFamily="18" charset="0"/>
                <a:cs typeface="B Nazanin" panose="00000400000000000000" pitchFamily="2" charset="-78"/>
              </a:rPr>
              <a:t>را بپذیرند.والدین می توانند برای محسنات فرزندان خود امتیاز کامل قائل نشوند و در عین حال </a:t>
            </a:r>
            <a:r>
              <a:rPr lang="fa-IR" sz="20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2000" dirty="0">
                <a:latin typeface="Calibri" panose="020F0502020204030204" pitchFamily="34" charset="0"/>
                <a:ea typeface="Times New Roman" panose="02020603050405020304" pitchFamily="18" charset="0"/>
                <a:cs typeface="B Nazanin" panose="00000400000000000000" pitchFamily="2" charset="-78"/>
              </a:rPr>
              <a:t>را به خاطر نقایصی که دارند سرزنش نکنند به طوری که خواهیم دید،کیفیت خوب تطابق محور دلبستگی کودک- مراقبت کننده نیز هست.این اولین رابطه ی صمیمانه،از تعامل بین مادر و بچه به وجود می آید که سبک هیجانی هردوی </a:t>
            </a:r>
            <a:r>
              <a:rPr lang="fa-IR" sz="20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2000" dirty="0">
                <a:latin typeface="Calibri" panose="020F0502020204030204" pitchFamily="34" charset="0"/>
                <a:ea typeface="Times New Roman" panose="02020603050405020304" pitchFamily="18" charset="0"/>
                <a:cs typeface="B Nazanin" panose="00000400000000000000" pitchFamily="2" charset="-78"/>
              </a:rPr>
              <a:t>در آن دخالت</a:t>
            </a:r>
            <a:endParaRPr lang="en-US" sz="2000" dirty="0"/>
          </a:p>
        </p:txBody>
      </p:sp>
    </p:spTree>
    <p:extLst>
      <p:ext uri="{BB962C8B-B14F-4D97-AF65-F5344CB8AC3E}">
        <p14:creationId xmlns:p14="http://schemas.microsoft.com/office/powerpoint/2010/main" val="4019598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108" y="1608418"/>
            <a:ext cx="10364451" cy="4426622"/>
          </a:xfrm>
        </p:spPr>
        <p:txBody>
          <a:bodyPr>
            <a:normAutofit fontScale="90000"/>
          </a:bodyPr>
          <a:lstStyle/>
          <a:p>
            <a:pPr algn="r"/>
            <a:r>
              <a:rPr lang="fa-IR" sz="3200"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از خود </a:t>
            </a:r>
            <a:r>
              <a:rPr lang="fa-IR" sz="3200" b="1" dirty="0" smtClean="0">
                <a:solidFill>
                  <a:srgbClr val="FF0000"/>
                </a:solidFill>
                <a:latin typeface="Calibri" panose="020F0502020204030204" pitchFamily="34" charset="0"/>
                <a:ea typeface="Times New Roman" panose="02020603050405020304" pitchFamily="18" charset="0"/>
                <a:cs typeface="B Nazanin" panose="00000400000000000000" pitchFamily="2" charset="-78"/>
              </a:rPr>
              <a:t>بپرسید</a:t>
            </a:r>
            <a:r>
              <a:rPr lang="en-US" sz="1000" dirty="0">
                <a:latin typeface="Calibri" panose="020F0502020204030204" pitchFamily="34" charset="0"/>
                <a:ea typeface="Times New Roman" panose="02020603050405020304" pitchFamily="18" charset="0"/>
                <a:cs typeface="B Nazanin" panose="00000400000000000000" pitchFamily="2" charset="-78"/>
              </a:rPr>
              <a:t/>
            </a:r>
            <a:br>
              <a:rPr lang="en-US" sz="1000" dirty="0">
                <a:latin typeface="Calibri" panose="020F0502020204030204" pitchFamily="34" charset="0"/>
                <a:ea typeface="Times New Roman" panose="02020603050405020304" pitchFamily="18" charset="0"/>
                <a:cs typeface="B Nazanin" panose="00000400000000000000" pitchFamily="2" charset="-78"/>
              </a:rPr>
            </a:br>
            <a:r>
              <a:rPr lang="fa-IR" sz="28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مرورکنید</a:t>
            </a:r>
            <a:r>
              <a:rPr lang="en-US" sz="14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a:t>
            </a:r>
            <a:r>
              <a:rPr lang="en-US" sz="10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
            </a:r>
            <a:br>
              <a:rPr lang="en-US" sz="10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br>
            <a:r>
              <a:rPr lang="fa-IR" sz="2200" dirty="0">
                <a:latin typeface="Calibri" panose="020F0502020204030204" pitchFamily="34" charset="0"/>
                <a:ea typeface="Times New Roman" panose="02020603050405020304" pitchFamily="18" charset="0"/>
                <a:cs typeface="B Nazanin" panose="00000400000000000000" pitchFamily="2" charset="-78"/>
              </a:rPr>
              <a:t>چگونه عوامل ژنتیکی و محیطی به طور مشترک بر خلق و خو تأثیر می گذارند؟ به چند نمونه ی به دست آمده از پژوهش اشاره </a:t>
            </a:r>
            <a:r>
              <a:rPr lang="fa-IR" sz="2200" dirty="0" smtClean="0">
                <a:latin typeface="Calibri" panose="020F0502020204030204" pitchFamily="34" charset="0"/>
                <a:ea typeface="Times New Roman" panose="02020603050405020304" pitchFamily="18" charset="0"/>
                <a:cs typeface="B Nazanin" panose="00000400000000000000" pitchFamily="2" charset="-78"/>
              </a:rPr>
              <a:t>کنید</a:t>
            </a:r>
            <a:br>
              <a:rPr lang="fa-IR" sz="2200" dirty="0" smtClean="0">
                <a:latin typeface="Calibri" panose="020F0502020204030204" pitchFamily="34" charset="0"/>
                <a:ea typeface="Times New Roman" panose="02020603050405020304" pitchFamily="18" charset="0"/>
                <a:cs typeface="B Nazanin" panose="00000400000000000000" pitchFamily="2" charset="-78"/>
              </a:rPr>
            </a:br>
            <a:r>
              <a:rPr lang="fa-IR" sz="1400" dirty="0" smtClean="0">
                <a:latin typeface="Calibri" panose="020F0502020204030204" pitchFamily="34" charset="0"/>
                <a:ea typeface="Times New Roman" panose="02020603050405020304" pitchFamily="18" charset="0"/>
                <a:cs typeface="B Nazanin" panose="00000400000000000000" pitchFamily="2" charset="-78"/>
              </a:rPr>
              <a:t>.</a:t>
            </a:r>
            <a:r>
              <a:rPr lang="en-US" sz="1000" dirty="0">
                <a:latin typeface="Calibri" panose="020F0502020204030204" pitchFamily="34" charset="0"/>
                <a:ea typeface="Times New Roman" panose="02020603050405020304" pitchFamily="18" charset="0"/>
                <a:cs typeface="B Nazanin" panose="00000400000000000000" pitchFamily="2" charset="-78"/>
              </a:rPr>
              <a:t/>
            </a:r>
            <a:br>
              <a:rPr lang="en-US" sz="1000" dirty="0">
                <a:latin typeface="Calibri" panose="020F0502020204030204" pitchFamily="34" charset="0"/>
                <a:ea typeface="Times New Roman" panose="02020603050405020304" pitchFamily="18" charset="0"/>
                <a:cs typeface="B Nazanin" panose="00000400000000000000" pitchFamily="2" charset="-78"/>
              </a:rPr>
            </a:br>
            <a:r>
              <a:rPr lang="fa-IR" sz="27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به کار ببندید.</a:t>
            </a:r>
            <a:r>
              <a:rPr lang="en-US" sz="1000" dirty="0">
                <a:latin typeface="Calibri" panose="020F0502020204030204" pitchFamily="34" charset="0"/>
                <a:ea typeface="Times New Roman" panose="02020603050405020304" pitchFamily="18" charset="0"/>
                <a:cs typeface="B Nazanin" panose="00000400000000000000" pitchFamily="2" charset="-78"/>
              </a:rPr>
              <a:t/>
            </a:r>
            <a:br>
              <a:rPr lang="en-US" sz="1000" dirty="0">
                <a:latin typeface="Calibri" panose="020F0502020204030204" pitchFamily="34" charset="0"/>
                <a:ea typeface="Times New Roman" panose="02020603050405020304" pitchFamily="18" charset="0"/>
                <a:cs typeface="B Nazanin" panose="00000400000000000000" pitchFamily="2" charset="-78"/>
              </a:rPr>
            </a:br>
            <a:r>
              <a:rPr lang="fa-IR" sz="2200" dirty="0">
                <a:latin typeface="Calibri" panose="020F0502020204030204" pitchFamily="34" charset="0"/>
                <a:ea typeface="Times New Roman" panose="02020603050405020304" pitchFamily="18" charset="0"/>
                <a:cs typeface="B Nazanin" panose="00000400000000000000" pitchFamily="2" charset="-78"/>
              </a:rPr>
              <a:t>جک کودک بسیار فعال در 18 ماهگی از صندلی خود بالا رفت و هنگامی که پدرش تاکیید کرد که روی صندلی خود پشت میز بنشیند تا غذایش تمام شود، قشقرق راه انداخت.با استفاده از مفهوم کیفیت خوب تطابق</a:t>
            </a:r>
            <a:r>
              <a:rPr lang="fa-IR" sz="2200" dirty="0" smtClean="0">
                <a:latin typeface="Calibri" panose="020F0502020204030204" pitchFamily="34" charset="0"/>
                <a:ea typeface="Times New Roman" panose="02020603050405020304" pitchFamily="18" charset="0"/>
                <a:cs typeface="B Nazanin" panose="00000400000000000000" pitchFamily="2" charset="-78"/>
              </a:rPr>
              <a:t>، روش </a:t>
            </a:r>
            <a:r>
              <a:rPr lang="fa-IR" sz="2200" dirty="0">
                <a:latin typeface="Calibri" panose="020F0502020204030204" pitchFamily="34" charset="0"/>
                <a:ea typeface="Times New Roman" panose="02020603050405020304" pitchFamily="18" charset="0"/>
                <a:cs typeface="B Nazanin" panose="00000400000000000000" pitchFamily="2" charset="-78"/>
              </a:rPr>
              <a:t>دیگری را برای برخورد با جک توصیه </a:t>
            </a:r>
            <a:r>
              <a:rPr lang="fa-IR" sz="2200" dirty="0" smtClean="0">
                <a:latin typeface="Calibri" panose="020F0502020204030204" pitchFamily="34" charset="0"/>
                <a:ea typeface="Times New Roman" panose="02020603050405020304" pitchFamily="18" charset="0"/>
                <a:cs typeface="B Nazanin" panose="00000400000000000000" pitchFamily="2" charset="-78"/>
              </a:rPr>
              <a:t>کنید.</a:t>
            </a:r>
            <a:r>
              <a:rPr lang="fa-IR" sz="1400" dirty="0" smtClean="0">
                <a:latin typeface="Calibri" panose="020F0502020204030204" pitchFamily="34" charset="0"/>
                <a:ea typeface="Times New Roman" panose="02020603050405020304" pitchFamily="18" charset="0"/>
                <a:cs typeface="B Nazanin" panose="00000400000000000000" pitchFamily="2" charset="-78"/>
              </a:rPr>
              <a:t/>
            </a:r>
            <a:br>
              <a:rPr lang="fa-IR" sz="1400" dirty="0" smtClean="0">
                <a:latin typeface="Calibri" panose="020F0502020204030204" pitchFamily="34" charset="0"/>
                <a:ea typeface="Times New Roman" panose="02020603050405020304" pitchFamily="18" charset="0"/>
                <a:cs typeface="B Nazanin" panose="00000400000000000000" pitchFamily="2" charset="-78"/>
              </a:rPr>
            </a:br>
            <a:r>
              <a:rPr lang="en-US" sz="1000" dirty="0">
                <a:latin typeface="Calibri" panose="020F0502020204030204" pitchFamily="34" charset="0"/>
                <a:ea typeface="Times New Roman" panose="02020603050405020304" pitchFamily="18" charset="0"/>
                <a:cs typeface="B Nazanin" panose="00000400000000000000" pitchFamily="2" charset="-78"/>
              </a:rPr>
              <a:t/>
            </a:r>
            <a:br>
              <a:rPr lang="en-US" sz="1000" dirty="0">
                <a:latin typeface="Calibri" panose="020F0502020204030204" pitchFamily="34" charset="0"/>
                <a:ea typeface="Times New Roman" panose="02020603050405020304" pitchFamily="18" charset="0"/>
                <a:cs typeface="B Nazanin" panose="00000400000000000000" pitchFamily="2" charset="-78"/>
              </a:rPr>
            </a:br>
            <a:r>
              <a:rPr lang="fa-IR" sz="27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مرتبط کنید.</a:t>
            </a:r>
            <a:r>
              <a:rPr lang="en-US" sz="2200" dirty="0">
                <a:latin typeface="Calibri" panose="020F0502020204030204" pitchFamily="34" charset="0"/>
                <a:ea typeface="Times New Roman" panose="02020603050405020304" pitchFamily="18" charset="0"/>
                <a:cs typeface="B Nazanin" panose="00000400000000000000" pitchFamily="2" charset="-78"/>
              </a:rPr>
              <a:t/>
            </a:r>
            <a:br>
              <a:rPr lang="en-US" sz="2200" dirty="0">
                <a:latin typeface="Calibri" panose="020F0502020204030204" pitchFamily="34" charset="0"/>
                <a:ea typeface="Times New Roman" panose="02020603050405020304" pitchFamily="18" charset="0"/>
                <a:cs typeface="B Nazanin" panose="00000400000000000000" pitchFamily="2" charset="-78"/>
              </a:rPr>
            </a:br>
            <a:r>
              <a:rPr lang="fa-IR" sz="2200" dirty="0">
                <a:latin typeface="Calibri" panose="020F0502020204030204" pitchFamily="34" charset="0"/>
                <a:ea typeface="Times New Roman" panose="02020603050405020304" pitchFamily="18" charset="0"/>
                <a:cs typeface="B Nazanin" panose="00000400000000000000" pitchFamily="2" charset="-78"/>
              </a:rPr>
              <a:t>آیا یافته های مربوط به تفاوت های قومی و جنسیتی در خلق و خو،همبستگی ژنتیک – محیط را نشان می دهند که در فصل 2 مورد بحث قرار گرفت؟ توضیح دهید</a:t>
            </a:r>
            <a:r>
              <a:rPr lang="fa-IR" sz="2200" dirty="0" smtClean="0">
                <a:latin typeface="Calibri" panose="020F0502020204030204" pitchFamily="34" charset="0"/>
                <a:ea typeface="Times New Roman" panose="02020603050405020304" pitchFamily="18" charset="0"/>
                <a:cs typeface="B Nazanin" panose="00000400000000000000" pitchFamily="2" charset="-78"/>
              </a:rPr>
              <a:t>.</a:t>
            </a:r>
            <a:r>
              <a:rPr lang="fa-IR" sz="1400" dirty="0" smtClean="0">
                <a:latin typeface="Calibri" panose="020F0502020204030204" pitchFamily="34" charset="0"/>
                <a:ea typeface="Times New Roman" panose="02020603050405020304" pitchFamily="18" charset="0"/>
                <a:cs typeface="B Nazanin" panose="00000400000000000000" pitchFamily="2" charset="-78"/>
              </a:rPr>
              <a:t/>
            </a:r>
            <a:br>
              <a:rPr lang="fa-IR" sz="1400" dirty="0" smtClean="0">
                <a:latin typeface="Calibri" panose="020F0502020204030204" pitchFamily="34" charset="0"/>
                <a:ea typeface="Times New Roman" panose="02020603050405020304" pitchFamily="18" charset="0"/>
                <a:cs typeface="B Nazanin" panose="00000400000000000000" pitchFamily="2" charset="-78"/>
              </a:rPr>
            </a:br>
            <a:r>
              <a:rPr lang="en-US" sz="1000" dirty="0">
                <a:latin typeface="Calibri" panose="020F0502020204030204" pitchFamily="34" charset="0"/>
                <a:ea typeface="Times New Roman" panose="02020603050405020304" pitchFamily="18" charset="0"/>
                <a:cs typeface="B Nazanin" panose="00000400000000000000" pitchFamily="2" charset="-78"/>
              </a:rPr>
              <a:t/>
            </a:r>
            <a:br>
              <a:rPr lang="en-US" sz="1000" dirty="0">
                <a:latin typeface="Calibri" panose="020F0502020204030204" pitchFamily="34" charset="0"/>
                <a:ea typeface="Times New Roman" panose="02020603050405020304" pitchFamily="18" charset="0"/>
                <a:cs typeface="B Nazanin" panose="00000400000000000000" pitchFamily="2" charset="-78"/>
              </a:rPr>
            </a:br>
            <a:r>
              <a:rPr lang="fa-IR" sz="2700" dirty="0">
                <a:solidFill>
                  <a:srgbClr val="FF0000"/>
                </a:solidFill>
                <a:latin typeface="Calibri" panose="020F0502020204030204" pitchFamily="34" charset="0"/>
                <a:ea typeface="Times New Roman" panose="02020603050405020304" pitchFamily="18" charset="0"/>
                <a:cs typeface="B Nazanin" panose="00000400000000000000" pitchFamily="2" charset="-78"/>
              </a:rPr>
              <a:t>فکر کنید.</a:t>
            </a:r>
            <a:r>
              <a:rPr lang="en-US" sz="2200" dirty="0">
                <a:latin typeface="Calibri" panose="020F0502020204030204" pitchFamily="34" charset="0"/>
                <a:ea typeface="Times New Roman" panose="02020603050405020304" pitchFamily="18" charset="0"/>
                <a:cs typeface="B Nazanin" panose="00000400000000000000" pitchFamily="2" charset="-78"/>
              </a:rPr>
              <a:t/>
            </a:r>
            <a:br>
              <a:rPr lang="en-US" sz="2200" dirty="0">
                <a:latin typeface="Calibri" panose="020F0502020204030204" pitchFamily="34" charset="0"/>
                <a:ea typeface="Times New Roman" panose="02020603050405020304" pitchFamily="18" charset="0"/>
                <a:cs typeface="B Nazanin" panose="00000400000000000000" pitchFamily="2" charset="-78"/>
              </a:rPr>
            </a:br>
            <a:r>
              <a:rPr lang="fa-IR" sz="2200" dirty="0">
                <a:latin typeface="Calibri" panose="020F0502020204030204" pitchFamily="34" charset="0"/>
                <a:ea typeface="Times New Roman" panose="02020603050405020304" pitchFamily="18" charset="0"/>
                <a:cs typeface="B Nazanin" panose="00000400000000000000" pitchFamily="2" charset="-78"/>
              </a:rPr>
              <a:t>خلق و خوی خود را هنگامی که بچه بودید چگونه توصیف می کنید؟ آیا فکر می کنید که خلق و خوی شما ثابت مانده یا تغییر کرده است؟چه عواملی ممکن است دخیل باشند؟</a:t>
            </a:r>
            <a:r>
              <a:rPr lang="en-US" sz="1000" dirty="0">
                <a:latin typeface="Calibri" panose="020F0502020204030204" pitchFamily="34" charset="0"/>
                <a:ea typeface="Times New Roman" panose="02020603050405020304" pitchFamily="18" charset="0"/>
                <a:cs typeface="B Nazanin" panose="00000400000000000000" pitchFamily="2" charset="-78"/>
              </a:rPr>
              <a:t/>
            </a:r>
            <a:br>
              <a:rPr lang="en-US" sz="1000" dirty="0">
                <a:latin typeface="Calibri" panose="020F0502020204030204" pitchFamily="34" charset="0"/>
                <a:ea typeface="Times New Roman" panose="02020603050405020304" pitchFamily="18" charset="0"/>
                <a:cs typeface="B Nazanin" panose="00000400000000000000" pitchFamily="2" charset="-78"/>
              </a:rPr>
            </a:br>
            <a:r>
              <a:rPr lang="fa-IR" sz="1400" dirty="0">
                <a:latin typeface="Calibri" panose="020F0502020204030204" pitchFamily="34" charset="0"/>
                <a:ea typeface="Times New Roman" panose="02020603050405020304" pitchFamily="18" charset="0"/>
                <a:cs typeface="B Nazanin" panose="00000400000000000000" pitchFamily="2" charset="-78"/>
              </a:rPr>
              <a:t> </a:t>
            </a:r>
            <a:endParaRPr lang="en-US" sz="1400" dirty="0"/>
          </a:p>
        </p:txBody>
      </p:sp>
    </p:spTree>
    <p:extLst>
      <p:ext uri="{BB962C8B-B14F-4D97-AF65-F5344CB8AC3E}">
        <p14:creationId xmlns:p14="http://schemas.microsoft.com/office/powerpoint/2010/main" val="361485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796208" y="1309000"/>
            <a:ext cx="10363826" cy="3424107"/>
          </a:xfrm>
        </p:spPr>
        <p:txBody>
          <a:bodyPr>
            <a:normAutofit/>
          </a:bodyPr>
          <a:lstStyle/>
          <a:p>
            <a:pPr algn="just" rtl="1">
              <a:buFont typeface="Wingdings" pitchFamily="2" charset="2"/>
              <a:buChar char="v"/>
            </a:pPr>
            <a:r>
              <a:rPr lang="fa-IR" sz="3200" dirty="0"/>
              <a:t>نظریه شخصیت اریکسون درباره شخصیت نوباوگان </a:t>
            </a:r>
            <a:r>
              <a:rPr lang="fa-IR" sz="3200" dirty="0" smtClean="0"/>
              <a:t>و </a:t>
            </a:r>
            <a:r>
              <a:rPr lang="fa-IR" sz="3200" dirty="0"/>
              <a:t>کودکان نوپا</a:t>
            </a:r>
          </a:p>
          <a:p>
            <a:pPr algn="r"/>
            <a:endParaRPr lang="fa-IR" sz="2400" dirty="0"/>
          </a:p>
          <a:p>
            <a:pPr algn="r" rtl="1">
              <a:buFont typeface="Wingdings" pitchFamily="2" charset="2"/>
              <a:buChar char="v"/>
            </a:pPr>
            <a:r>
              <a:rPr lang="fa-IR" sz="2400" dirty="0"/>
              <a:t>اعتماد دربرابر بی اعتمادی بنیادی</a:t>
            </a:r>
          </a:p>
          <a:p>
            <a:pPr algn="r"/>
            <a:endParaRPr lang="fa-IR" sz="2400" dirty="0"/>
          </a:p>
          <a:p>
            <a:pPr algn="r" rtl="1">
              <a:buFont typeface="Wingdings" pitchFamily="2" charset="2"/>
              <a:buChar char="v"/>
            </a:pPr>
            <a:r>
              <a:rPr lang="fa-IR" sz="2400" dirty="0"/>
              <a:t>خودمختاری دربرابر شرم و تردید</a:t>
            </a:r>
          </a:p>
          <a:p>
            <a:endParaRPr lang="en-US" sz="2800" dirty="0"/>
          </a:p>
        </p:txBody>
      </p:sp>
    </p:spTree>
    <p:extLst>
      <p:ext uri="{BB962C8B-B14F-4D97-AF65-F5344CB8AC3E}">
        <p14:creationId xmlns:p14="http://schemas.microsoft.com/office/powerpoint/2010/main" val="127331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996" y="568183"/>
            <a:ext cx="10364451" cy="1596177"/>
          </a:xfrm>
        </p:spPr>
        <p:txBody>
          <a:bodyPr>
            <a:normAutofit fontScale="90000"/>
          </a:bodyPr>
          <a:lstStyle/>
          <a:p>
            <a:pPr algn="r"/>
            <a:r>
              <a:rPr lang="fa-IR" b="1" dirty="0">
                <a:solidFill>
                  <a:srgbClr val="FF0000"/>
                </a:solidFill>
                <a:latin typeface="Calibri" panose="020F0502020204030204" pitchFamily="34" charset="0"/>
                <a:ea typeface="Times New Roman" panose="02020603050405020304" pitchFamily="18" charset="0"/>
                <a:cs typeface="B Nazanin" panose="00000400000000000000" pitchFamily="2" charset="-78"/>
              </a:rPr>
              <a:t>رشد دلبستگی</a:t>
            </a:r>
            <a:r>
              <a:rPr lang="en-US" sz="1800" dirty="0">
                <a:latin typeface="Calibri" panose="020F0502020204030204" pitchFamily="34" charset="0"/>
                <a:ea typeface="Times New Roman" panose="02020603050405020304" pitchFamily="18" charset="0"/>
                <a:cs typeface="B Nazanin" panose="00000400000000000000" pitchFamily="2" charset="-78"/>
              </a:rPr>
              <a:t/>
            </a:r>
            <a:br>
              <a:rPr lang="en-US" sz="1800" dirty="0">
                <a:latin typeface="Calibri" panose="020F0502020204030204" pitchFamily="34" charset="0"/>
                <a:ea typeface="Times New Roman" panose="02020603050405020304" pitchFamily="18" charset="0"/>
                <a:cs typeface="B Nazanin" panose="00000400000000000000" pitchFamily="2" charset="-78"/>
              </a:rPr>
            </a:br>
            <a:r>
              <a:rPr lang="fa-IR" sz="1800" dirty="0">
                <a:latin typeface="Calibri" panose="020F0502020204030204" pitchFamily="34" charset="0"/>
                <a:ea typeface="Times New Roman" panose="02020603050405020304" pitchFamily="18" charset="0"/>
                <a:cs typeface="B Nazanin" panose="00000400000000000000" pitchFamily="2" charset="-78"/>
              </a:rPr>
              <a:t>دلبستگی پیوند عاطفی عمیقی است که با افراد خاصی در زندگی خود داریم که باعث می شود وقتی با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1800" dirty="0">
                <a:latin typeface="Calibri" panose="020F0502020204030204" pitchFamily="34" charset="0"/>
                <a:ea typeface="Times New Roman" panose="02020603050405020304" pitchFamily="18" charset="0"/>
                <a:cs typeface="B Nazanin" panose="00000400000000000000" pitchFamily="2" charset="-78"/>
              </a:rPr>
              <a:t>تعامل می کنیم لذت ببریم و در مواقع استرس از نزدیکی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1800" dirty="0">
                <a:latin typeface="Calibri" panose="020F0502020204030204" pitchFamily="34" charset="0"/>
                <a:ea typeface="Times New Roman" panose="02020603050405020304" pitchFamily="18" charset="0"/>
                <a:cs typeface="B Nazanin" panose="00000400000000000000" pitchFamily="2" charset="-78"/>
              </a:rPr>
              <a:t>احساس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آرامش </a:t>
            </a:r>
            <a:r>
              <a:rPr lang="fa-IR" sz="1800" dirty="0">
                <a:latin typeface="Calibri" panose="020F0502020204030204" pitchFamily="34" charset="0"/>
                <a:ea typeface="Times New Roman" panose="02020603050405020304" pitchFamily="18" charset="0"/>
                <a:cs typeface="B Nazanin" panose="00000400000000000000" pitchFamily="2" charset="-78"/>
              </a:rPr>
              <a:t>کنیم.در نیمه ی دوم سال اول،نوباوگان دلبسته ی افراد آشنایی می شوند که به نیاز های </a:t>
            </a:r>
            <a:r>
              <a:rPr lang="fa-IR" sz="1800" dirty="0" smtClean="0">
                <a:latin typeface="Calibri" panose="020F0502020204030204" pitchFamily="34" charset="0"/>
                <a:ea typeface="Times New Roman" panose="02020603050405020304" pitchFamily="18" charset="0"/>
                <a:cs typeface="B Nazanin" panose="00000400000000000000" pitchFamily="2" charset="-78"/>
              </a:rPr>
              <a:t>آنها </a:t>
            </a:r>
            <a:r>
              <a:rPr lang="fa-IR" sz="1800" dirty="0">
                <a:latin typeface="Calibri" panose="020F0502020204030204" pitchFamily="34" charset="0"/>
                <a:ea typeface="Times New Roman" panose="02020603050405020304" pitchFamily="18" charset="0"/>
                <a:cs typeface="B Nazanin" panose="00000400000000000000" pitchFamily="2" charset="-78"/>
              </a:rPr>
              <a:t>پاسخ داده اند و والدین خود را برای توجه خاص انتخاب می کنند.هنگامی که مادر وارد اتاق می شود،بچه لبخند دوستانه ای میزند. وقتی مادر او را بغل می کند،صورت وی را نوازش می کند،موی او را کاوش می کند و به او می چسبد.وقتی که احساس اضطراب یا ترس می کند،محکم به مادر خود می چسبد.</a:t>
            </a:r>
            <a:r>
              <a:rPr lang="en-US" sz="1800" dirty="0">
                <a:latin typeface="Calibri" panose="020F0502020204030204" pitchFamily="34" charset="0"/>
                <a:ea typeface="Times New Roman" panose="02020603050405020304" pitchFamily="18" charset="0"/>
                <a:cs typeface="B Nazanin" panose="00000400000000000000" pitchFamily="2" charset="-78"/>
              </a:rPr>
              <a:t/>
            </a:r>
            <a:br>
              <a:rPr lang="en-US" sz="1800" dirty="0">
                <a:latin typeface="Calibri" panose="020F0502020204030204" pitchFamily="34" charset="0"/>
                <a:ea typeface="Times New Roman" panose="02020603050405020304" pitchFamily="18" charset="0"/>
                <a:cs typeface="B Nazanin" panose="00000400000000000000" pitchFamily="2" charset="-78"/>
              </a:rPr>
            </a:br>
            <a:r>
              <a:rPr lang="fa-IR" sz="1800" dirty="0">
                <a:latin typeface="Calibri" panose="020F0502020204030204" pitchFamily="34" charset="0"/>
                <a:ea typeface="Times New Roman" panose="02020603050405020304" pitchFamily="18" charset="0"/>
                <a:cs typeface="B Nazanin" panose="00000400000000000000" pitchFamily="2" charset="-78"/>
              </a:rPr>
              <a:t>فروید اولین کسی بود که اظهار داشت پیوند عاطفی بین کودک با مادر مبنای تمام روابط بعدی است.پژوهش جدید نشان می دهد که گرچه کیفیت پیوند کودک – والد بسیار اهمیت دارد،ولی رشد بعدی صرفا تحت تأثیر تجربیات دلبستگی اولیه قرار ندارد بلکه تداوم رابطه والد- فرزند نیز بر آن تأثیر دارد.</a:t>
            </a:r>
            <a:r>
              <a:rPr lang="en-US" sz="1800" dirty="0">
                <a:latin typeface="Calibri" panose="020F0502020204030204" pitchFamily="34" charset="0"/>
                <a:ea typeface="Times New Roman" panose="02020603050405020304" pitchFamily="18" charset="0"/>
                <a:cs typeface="B Nazanin" panose="00000400000000000000" pitchFamily="2" charset="-78"/>
              </a:rPr>
              <a:t/>
            </a:r>
            <a:br>
              <a:rPr lang="en-US" sz="1800" dirty="0">
                <a:latin typeface="Calibri" panose="020F0502020204030204" pitchFamily="34" charset="0"/>
                <a:ea typeface="Times New Roman" panose="02020603050405020304" pitchFamily="18" charset="0"/>
                <a:cs typeface="B Nazanin" panose="00000400000000000000" pitchFamily="2" charset="-78"/>
              </a:rPr>
            </a:br>
            <a:endParaRPr lang="en-US" sz="1800" dirty="0"/>
          </a:p>
        </p:txBody>
      </p:sp>
      <p:sp>
        <p:nvSpPr>
          <p:cNvPr id="3" name="Content Placeholder 2"/>
          <p:cNvSpPr>
            <a:spLocks noGrp="1"/>
          </p:cNvSpPr>
          <p:nvPr>
            <p:ph sz="quarter" idx="13"/>
          </p:nvPr>
        </p:nvSpPr>
        <p:spPr>
          <a:xfrm>
            <a:off x="-4967" y="2660708"/>
            <a:ext cx="12105314" cy="3514616"/>
          </a:xfrm>
        </p:spPr>
        <p:txBody>
          <a:bodyPr>
            <a:normAutofit/>
          </a:bodyPr>
          <a:lstStyle/>
          <a:p>
            <a:pPr algn="r" rtl="1"/>
            <a:r>
              <a:rPr lang="fa-IR" sz="18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دلبستگی در معرض مجادله های نظری شدیدی قرار داشته است. به شرح نظریه ی اریکسون در </a:t>
            </a:r>
            <a:r>
              <a:rPr lang="fa-IR" sz="1800" dirty="0" smtClean="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آغاز </a:t>
            </a:r>
            <a:r>
              <a:rPr lang="fa-IR" sz="18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این فصل برگردید و به این موضوع توجه کنید که چگونه دیدگاه روانکاوی تغذیه را به صورت موقعیت مهمی در نظر می گیرد که در آن مراقبت کنندگان و بچه ها این پیوند عاطفی را برقرار می کنند.رفتارگرایی نیز بر اهمیت تغذیه تاکید می کند اما به دلایلی متفاوت. طبق توجیه معروف رفتارگرا،هنگامی که مادر گرسنگی بچه را برطرف می کند،نوباوگان یاد می گیرند نوازشهای لطیف،لبخند های گرم و کلمات </a:t>
            </a:r>
            <a:r>
              <a:rPr lang="fa-IR" sz="1800" dirty="0" smtClean="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آرام </a:t>
            </a:r>
            <a:r>
              <a:rPr lang="fa-IR" sz="18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بخش او را ترجیح دهند زیرا این رویداد ها با کاهش تنش همایند شده اند.</a:t>
            </a:r>
            <a:r>
              <a:rPr lang="en-US" sz="18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
            </a:r>
            <a:br>
              <a:rPr lang="en-US" sz="1800"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br>
            <a:endParaRPr lang="en-US" sz="1800" dirty="0"/>
          </a:p>
        </p:txBody>
      </p:sp>
      <p:sp>
        <p:nvSpPr>
          <p:cNvPr id="4" name="TextBox 3"/>
          <p:cNvSpPr txBox="1"/>
          <p:nvPr/>
        </p:nvSpPr>
        <p:spPr>
          <a:xfrm>
            <a:off x="167780" y="4420998"/>
            <a:ext cx="11862031" cy="1754326"/>
          </a:xfrm>
          <a:prstGeom prst="rect">
            <a:avLst/>
          </a:prstGeom>
          <a:noFill/>
        </p:spPr>
        <p:txBody>
          <a:bodyPr wrap="square" rtlCol="0">
            <a:spAutoFit/>
          </a:bodyPr>
          <a:lstStyle/>
          <a:p>
            <a:pPr algn="r"/>
            <a:r>
              <a:rPr lang="fa-IR"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گرچه تغذیه موقعیت مهمی برای برقرار کردن رابطه ی نزدیک است،اما دلبستگی به ارضای گرسنگی بستگی ندارد.در سال1950آزمایش مشهوری نشان داد که میمون های آزمایشگاهی که با &lt;مادر های جانشین &gt;حوله ای یا سیمی بزرگ شده بودند، با اینکه &lt;مادر &gt;سیمی شیشه ی شیر را نگه داشته بود و میمون ها برای تغذیه شدن باید از آن بالا می رفتند،به جانشین حوله ای نرم می چسبیدند. همچنین،نوباوگان انسان به اعضای خانواده ای که به ندرت </a:t>
            </a:r>
            <a:r>
              <a:rPr lang="fa-IR" dirty="0" smtClean="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آنها </a:t>
            </a:r>
            <a:r>
              <a:rPr lang="fa-IR"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را تغذیه می کنند،از جمله پدر،خواهر- برادر و پدر- مادربزرگ دلبسته می شوند. در ضمن،کودکان نوپا در فرهنگ های غربی که تنها می خوابند و بارها در طول روز جدایی از والدین خود را تجربه می کنند،گاهی پیوند عاطفی عمیقی را با چیزهای در آغوش گرفتنی،مانند پتو و خرس اسباب بازی برقرار می کنند که هرگز در تغذیه ی بچه نقشی نداشته اند! </a:t>
            </a:r>
            <a:r>
              <a:rPr lang="en-US"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t/>
            </a:r>
            <a:br>
              <a:rPr lang="en-US" dirty="0">
                <a:solidFill>
                  <a:schemeClr val="tx1">
                    <a:lumMod val="95000"/>
                    <a:lumOff val="5000"/>
                  </a:schemeClr>
                </a:solidFill>
                <a:latin typeface="Calibri" panose="020F0502020204030204" pitchFamily="34" charset="0"/>
                <a:ea typeface="Times New Roman" panose="02020603050405020304" pitchFamily="18" charset="0"/>
                <a:cs typeface="B Nazanin" panose="00000400000000000000" pitchFamily="2" charset="-78"/>
              </a:rPr>
            </a:br>
            <a:endParaRPr lang="en-US" dirty="0"/>
          </a:p>
        </p:txBody>
      </p:sp>
    </p:spTree>
    <p:extLst>
      <p:ext uri="{BB962C8B-B14F-4D97-AF65-F5344CB8AC3E}">
        <p14:creationId xmlns:p14="http://schemas.microsoft.com/office/powerpoint/2010/main" val="3833470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4" name="图片 11" descr="图片包含 植物, 鲜花, 室内, 餐桌  描述已自动生成"/>
          <p:cNvPicPr>
            <a:picLocks noChangeAspect="1"/>
          </p:cNvPicPr>
          <p:nvPr/>
        </p:nvPicPr>
        <p:blipFill rotWithShape="1">
          <a:blip r:embed="rId2"/>
          <a:srcRect t="9932" b="5694"/>
          <a:stretch>
            <a:fillRect/>
          </a:stretch>
        </p:blipFill>
        <p:spPr>
          <a:xfrm>
            <a:off x="-2821" y="-90152"/>
            <a:ext cx="12192000" cy="6858000"/>
          </a:xfrm>
          <a:prstGeom prst="rect">
            <a:avLst/>
          </a:prstGeom>
        </p:spPr>
      </p:pic>
      <p:cxnSp>
        <p:nvCxnSpPr>
          <p:cNvPr id="3145728" name="直接连接符 1"/>
          <p:cNvCxnSpPr>
            <a:cxnSpLocks/>
          </p:cNvCxnSpPr>
          <p:nvPr/>
        </p:nvCxnSpPr>
        <p:spPr>
          <a:xfrm>
            <a:off x="11558382" y="-353457"/>
            <a:ext cx="1" cy="4926055"/>
          </a:xfrm>
          <a:prstGeom prst="line">
            <a:avLst/>
          </a:prstGeom>
          <a:ln w="28575">
            <a:solidFill>
              <a:schemeClr val="bg1">
                <a:alpha val="55000"/>
              </a:schemeClr>
            </a:solidFill>
          </a:ln>
        </p:spPr>
        <p:style>
          <a:lnRef idx="1">
            <a:schemeClr val="accent1"/>
          </a:lnRef>
          <a:fillRef idx="0">
            <a:schemeClr val="accent1"/>
          </a:fillRef>
          <a:effectRef idx="0">
            <a:schemeClr val="accent1"/>
          </a:effectRef>
          <a:fontRef idx="minor">
            <a:schemeClr val="tx1"/>
          </a:fontRef>
        </p:style>
      </p:cxnSp>
      <p:sp>
        <p:nvSpPr>
          <p:cNvPr id="1048591" name="椭圆 2"/>
          <p:cNvSpPr/>
          <p:nvPr/>
        </p:nvSpPr>
        <p:spPr>
          <a:xfrm>
            <a:off x="11396382" y="597284"/>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cs typeface="Arial"/>
              <a:sym typeface="+mn-lt"/>
            </a:endParaRPr>
          </a:p>
        </p:txBody>
      </p:sp>
      <p:sp>
        <p:nvSpPr>
          <p:cNvPr id="1048592" name="椭圆 3"/>
          <p:cNvSpPr/>
          <p:nvPr/>
        </p:nvSpPr>
        <p:spPr>
          <a:xfrm>
            <a:off x="11396382" y="1628023"/>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cs typeface="Arial"/>
              <a:sym typeface="+mn-lt"/>
            </a:endParaRPr>
          </a:p>
        </p:txBody>
      </p:sp>
      <p:sp>
        <p:nvSpPr>
          <p:cNvPr id="1048593" name="椭圆 4"/>
          <p:cNvSpPr/>
          <p:nvPr/>
        </p:nvSpPr>
        <p:spPr>
          <a:xfrm>
            <a:off x="11396382" y="3580046"/>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cs typeface="Arial"/>
              <a:sym typeface="+mn-lt"/>
            </a:endParaRPr>
          </a:p>
        </p:txBody>
      </p:sp>
      <p:sp>
        <p:nvSpPr>
          <p:cNvPr id="1048594" name="TextBox 1048593"/>
          <p:cNvSpPr txBox="1"/>
          <p:nvPr/>
        </p:nvSpPr>
        <p:spPr>
          <a:xfrm>
            <a:off x="7234383" y="539914"/>
            <a:ext cx="4000000" cy="661720"/>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altLang="en-US" sz="3700" b="1" i="0" u="none" strike="noStrike" kern="1200" cap="none" spc="0" normalizeH="0" baseline="0" noProof="0" dirty="0" smtClean="0">
                <a:ln>
                  <a:noFill/>
                </a:ln>
                <a:solidFill>
                  <a:srgbClr val="FFFFFF"/>
                </a:solidFill>
                <a:effectLst/>
                <a:uLnTx/>
                <a:uFillTx/>
                <a:latin typeface="Arial"/>
                <a:cs typeface="+mn-cs"/>
              </a:rPr>
              <a:t>دلبستگی</a:t>
            </a:r>
            <a:endParaRPr kumimoji="0" lang="fa-IR" sz="3700" b="1" i="0" u="none" strike="noStrike" kern="1200" cap="none" spc="0" normalizeH="0" baseline="0" noProof="0" dirty="0">
              <a:ln>
                <a:noFill/>
              </a:ln>
              <a:solidFill>
                <a:srgbClr val="FFFFFF"/>
              </a:solidFill>
              <a:effectLst/>
              <a:uLnTx/>
              <a:uFillTx/>
              <a:latin typeface="Arial"/>
              <a:cs typeface="+mn-cs"/>
            </a:endParaRPr>
          </a:p>
        </p:txBody>
      </p:sp>
      <p:sp>
        <p:nvSpPr>
          <p:cNvPr id="1048595" name="TextBox 1048594"/>
          <p:cNvSpPr txBox="1"/>
          <p:nvPr/>
        </p:nvSpPr>
        <p:spPr>
          <a:xfrm>
            <a:off x="5241138" y="1621163"/>
            <a:ext cx="6317244" cy="661720"/>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a-IR" altLang="en-US" sz="3700" b="1" i="0" u="none" strike="noStrike" kern="1200" cap="none" spc="0" normalizeH="0" baseline="0" noProof="0" dirty="0" smtClean="0">
                <a:ln>
                  <a:noFill/>
                </a:ln>
                <a:solidFill>
                  <a:srgbClr val="FFFFFF"/>
                </a:solidFill>
                <a:effectLst/>
                <a:uLnTx/>
                <a:uFillTx/>
                <a:latin typeface="Arial"/>
                <a:cs typeface="+mn-cs"/>
              </a:rPr>
              <a:t>نظریه کردار شناختی دلبستگی بولبی  </a:t>
            </a:r>
            <a:endParaRPr kumimoji="0" lang="fa-IR" sz="3700" b="1" i="0" u="none" strike="noStrike" kern="1200" cap="none" spc="0" normalizeH="0" baseline="0" noProof="0" dirty="0">
              <a:ln>
                <a:noFill/>
              </a:ln>
              <a:solidFill>
                <a:srgbClr val="FFFFFF"/>
              </a:solidFill>
              <a:effectLst/>
              <a:uLnTx/>
              <a:uFillTx/>
              <a:latin typeface="Arial"/>
              <a:cs typeface="+mn-cs"/>
            </a:endParaRPr>
          </a:p>
        </p:txBody>
      </p:sp>
      <p:sp>
        <p:nvSpPr>
          <p:cNvPr id="1048596" name="椭圆 4"/>
          <p:cNvSpPr/>
          <p:nvPr/>
        </p:nvSpPr>
        <p:spPr>
          <a:xfrm>
            <a:off x="11396382" y="2585792"/>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cs typeface="Arial"/>
              <a:sym typeface="+mn-lt"/>
            </a:endParaRPr>
          </a:p>
        </p:txBody>
      </p:sp>
      <p:sp>
        <p:nvSpPr>
          <p:cNvPr id="1048597" name="TextBox 1048596"/>
          <p:cNvSpPr txBox="1"/>
          <p:nvPr/>
        </p:nvSpPr>
        <p:spPr>
          <a:xfrm>
            <a:off x="4989243" y="2374915"/>
            <a:ext cx="6345119" cy="646331"/>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altLang="en-US" sz="3600" b="1" i="0" u="none" strike="noStrike" kern="1200" cap="none" spc="0" normalizeH="0" baseline="0" noProof="0" dirty="0" smtClean="0">
                <a:ln>
                  <a:noFill/>
                </a:ln>
                <a:solidFill>
                  <a:srgbClr val="FFFFFF"/>
                </a:solidFill>
                <a:effectLst/>
                <a:uLnTx/>
                <a:uFillTx/>
                <a:latin typeface="Arial"/>
                <a:cs typeface="+mn-cs"/>
              </a:rPr>
              <a:t>مراحل و اندازه گیری ایمنی</a:t>
            </a:r>
            <a:endParaRPr kumimoji="0" lang="fa-IR" sz="3600" b="1" i="0" u="none" strike="noStrike" kern="1200" cap="none" spc="0" normalizeH="0" baseline="0" noProof="0" dirty="0">
              <a:ln>
                <a:noFill/>
              </a:ln>
              <a:solidFill>
                <a:srgbClr val="000000"/>
              </a:solidFill>
              <a:effectLst/>
              <a:uLnTx/>
              <a:uFillTx/>
              <a:latin typeface="Arial"/>
              <a:cs typeface="+mn-cs"/>
            </a:endParaRPr>
          </a:p>
        </p:txBody>
      </p:sp>
      <p:sp>
        <p:nvSpPr>
          <p:cNvPr id="1048598" name="椭圆 4"/>
          <p:cNvSpPr/>
          <p:nvPr/>
        </p:nvSpPr>
        <p:spPr>
          <a:xfrm>
            <a:off x="11396382" y="4574299"/>
            <a:ext cx="324000" cy="3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rial"/>
              <a:cs typeface="Arial"/>
              <a:sym typeface="+mn-lt"/>
            </a:endParaRPr>
          </a:p>
        </p:txBody>
      </p:sp>
      <p:sp>
        <p:nvSpPr>
          <p:cNvPr id="1048599" name="TextBox 1048598"/>
          <p:cNvSpPr txBox="1"/>
          <p:nvPr/>
        </p:nvSpPr>
        <p:spPr>
          <a:xfrm>
            <a:off x="5593464" y="3429000"/>
            <a:ext cx="5740898" cy="646331"/>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altLang="en-US" sz="3600" b="1" i="0" u="none" strike="noStrike" kern="1200" cap="none" spc="0" normalizeH="0" baseline="0" noProof="0" dirty="0" smtClean="0">
                <a:ln>
                  <a:noFill/>
                </a:ln>
                <a:solidFill>
                  <a:srgbClr val="FFFFFF"/>
                </a:solidFill>
                <a:effectLst/>
                <a:uLnTx/>
                <a:uFillTx/>
                <a:latin typeface="Arial"/>
                <a:cs typeface="+mn-cs"/>
              </a:rPr>
              <a:t>ثبات دلبستگی و تنوع فرهنگی</a:t>
            </a:r>
            <a:endParaRPr kumimoji="0" lang="fa-IR" sz="3600" b="1" i="0" u="none" strike="noStrike" kern="1200" cap="none" spc="0" normalizeH="0" baseline="0" noProof="0" dirty="0">
              <a:ln>
                <a:noFill/>
              </a:ln>
              <a:solidFill>
                <a:srgbClr val="FFFFFF"/>
              </a:solidFill>
              <a:effectLst/>
              <a:uLnTx/>
              <a:uFillTx/>
              <a:latin typeface="Arial"/>
              <a:cs typeface="+mn-cs"/>
            </a:endParaRPr>
          </a:p>
        </p:txBody>
      </p:sp>
      <p:sp>
        <p:nvSpPr>
          <p:cNvPr id="1048600" name="TextBox 1048599"/>
          <p:cNvSpPr txBox="1"/>
          <p:nvPr/>
        </p:nvSpPr>
        <p:spPr>
          <a:xfrm>
            <a:off x="6576291" y="4474679"/>
            <a:ext cx="4658092" cy="553998"/>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a-IR" altLang="en-US" sz="3000" b="1" i="0" u="none" strike="noStrike" kern="1200" cap="none" spc="0" normalizeH="0" baseline="0" noProof="0" dirty="0" smtClean="0">
                <a:ln>
                  <a:noFill/>
                </a:ln>
                <a:solidFill>
                  <a:srgbClr val="FFFFFF"/>
                </a:solidFill>
                <a:effectLst/>
                <a:uLnTx/>
                <a:uFillTx/>
                <a:latin typeface="Arial"/>
                <a:cs typeface="+mn-cs"/>
              </a:rPr>
              <a:t>عوامل موثر بر ایمنی دلبستگی</a:t>
            </a:r>
            <a:endParaRPr kumimoji="0" lang="fa-IR" sz="3000" b="1" i="0" u="none" strike="noStrike" kern="1200" cap="none" spc="0" normalizeH="0" baseline="0" noProof="0" dirty="0">
              <a:ln>
                <a:noFill/>
              </a:ln>
              <a:solidFill>
                <a:srgbClr val="FFFFFF"/>
              </a:solidFill>
              <a:effectLst/>
              <a:uLnTx/>
              <a:uFillTx/>
              <a:latin typeface="Arial"/>
              <a:cs typeface="+mn-cs"/>
            </a:endParaRPr>
          </a:p>
        </p:txBody>
      </p:sp>
    </p:spTree>
    <p:extLst>
      <p:ext uri="{BB962C8B-B14F-4D97-AF65-F5344CB8AC3E}">
        <p14:creationId xmlns:p14="http://schemas.microsoft.com/office/powerpoint/2010/main" val="39220969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图片 8" descr="图片包含 鲜花, 餐桌, 建筑物, 植物  描述已自动生成"/>
          <p:cNvPicPr>
            <a:picLocks noChangeAspect="1"/>
          </p:cNvPicPr>
          <p:nvPr/>
        </p:nvPicPr>
        <p:blipFill rotWithShape="1">
          <a:blip r:embed="rId2"/>
          <a:srcRect l="15625"/>
          <a:stretch>
            <a:fillRect/>
          </a:stretch>
        </p:blipFill>
        <p:spPr>
          <a:xfrm rot="16200000">
            <a:off x="2666999" y="-2667001"/>
            <a:ext cx="6858001" cy="12191999"/>
          </a:xfrm>
          <a:prstGeom prst="rect">
            <a:avLst/>
          </a:prstGeom>
        </p:spPr>
      </p:pic>
      <p:sp>
        <p:nvSpPr>
          <p:cNvPr id="1048601" name="Rounded Rectangle 1048600"/>
          <p:cNvSpPr/>
          <p:nvPr/>
        </p:nvSpPr>
        <p:spPr>
          <a:xfrm>
            <a:off x="0" y="232473"/>
            <a:ext cx="5553296" cy="6393050"/>
          </a:xfrm>
          <a:prstGeom prst="roundRect">
            <a:avLst/>
          </a:prstGeom>
          <a:solidFill>
            <a:srgbClr val="FFFFFF"/>
          </a:solidFill>
          <a:ln w="25400">
            <a:solidFill>
              <a:srgbClr val="666666"/>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smtClean="0">
                <a:ln>
                  <a:noFill/>
                </a:ln>
                <a:solidFill>
                  <a:prstClr val="black"/>
                </a:solidFill>
                <a:effectLst/>
                <a:uLnTx/>
                <a:uFillTx/>
                <a:latin typeface="Arial"/>
                <a:cs typeface="+mn-cs"/>
              </a:rPr>
              <a:t>دلبستگی </a:t>
            </a:r>
            <a:r>
              <a:rPr kumimoji="0" lang="fa-IR" sz="2800" b="0" i="0" u="none" strike="noStrike" kern="1200" cap="none" spc="0" normalizeH="0" baseline="0" noProof="0" dirty="0">
                <a:ln>
                  <a:noFill/>
                </a:ln>
                <a:solidFill>
                  <a:prstClr val="black"/>
                </a:solidFill>
                <a:effectLst/>
                <a:uLnTx/>
                <a:uFillTx/>
                <a:latin typeface="Arial"/>
                <a:cs typeface="+mn-cs"/>
              </a:rPr>
              <a:t>پیوند عاطفی عمیقی است که با افراد خاصی در زندگی خود داریم که باعث می شود وقتی با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تعامل میکنیم،لذت ببریم و در مواقع استرس،از نزدیکی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احساس </a:t>
            </a:r>
            <a:r>
              <a:rPr kumimoji="0" lang="fa-IR" sz="2800" b="0" i="0" u="none" strike="noStrike" kern="1200" cap="none" spc="0" normalizeH="0" baseline="0" noProof="0" dirty="0" smtClean="0">
                <a:ln>
                  <a:noFill/>
                </a:ln>
                <a:solidFill>
                  <a:prstClr val="black"/>
                </a:solidFill>
                <a:effectLst/>
                <a:uLnTx/>
                <a:uFillTx/>
                <a:latin typeface="Arial"/>
                <a:cs typeface="+mn-cs"/>
              </a:rPr>
              <a:t>آرامش </a:t>
            </a:r>
            <a:r>
              <a:rPr kumimoji="0" lang="fa-IR" sz="2800" b="0" i="0" u="none" strike="noStrike" kern="1200" cap="none" spc="0" normalizeH="0" baseline="0" noProof="0" dirty="0">
                <a:ln>
                  <a:noFill/>
                </a:ln>
                <a:solidFill>
                  <a:prstClr val="black"/>
                </a:solidFill>
                <a:effectLst/>
                <a:uLnTx/>
                <a:uFillTx/>
                <a:latin typeface="Arial"/>
                <a:cs typeface="+mn-cs"/>
              </a:rPr>
              <a:t>کنیم. مانند بچه ای که در این سن وابسته مادر است.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Arial"/>
                <a:cs typeface="+mn-cs"/>
              </a:rPr>
              <a:t>فروید اولین کسی بود که اظهار داشت پیوند عاطفی کودک به مادر ، مبنای تمام روابط بعدی است. البته پژوهش های جدید نشان می دهد که ـ گرچه کیفیت پیوند والدـ کودک بسیار اهمیت داردـ رشد بعدی صرفاً تحت تاثیر تجربیات دلبستگی اولیه قرار ندارد، بلکه تداوم کیفیت رابطه والدـ کودک نیز بر آن تاثیر </a:t>
            </a:r>
            <a:r>
              <a:rPr kumimoji="0" lang="fa-IR" sz="2800" b="0" i="0" u="none" strike="noStrike" kern="1200" cap="none" spc="0" normalizeH="0" baseline="0" noProof="0" dirty="0" smtClean="0">
                <a:ln>
                  <a:noFill/>
                </a:ln>
                <a:solidFill>
                  <a:prstClr val="black"/>
                </a:solidFill>
                <a:effectLst/>
                <a:uLnTx/>
                <a:uFillTx/>
                <a:latin typeface="Arial"/>
                <a:cs typeface="+mn-cs"/>
              </a:rPr>
              <a:t>دارد</a:t>
            </a:r>
            <a:endParaRPr kumimoji="0" lang="fa-IR" sz="2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108667115"/>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Picture 2097155"/>
          <p:cNvPicPr>
            <a:picLocks/>
          </p:cNvPicPr>
          <p:nvPr/>
        </p:nvPicPr>
        <p:blipFill>
          <a:blip r:embed="rId2"/>
          <a:stretch>
            <a:fillRect/>
          </a:stretch>
        </p:blipFill>
        <p:spPr>
          <a:xfrm>
            <a:off x="294046" y="575335"/>
            <a:ext cx="6888468" cy="5707331"/>
          </a:xfrm>
          <a:prstGeom prst="rect">
            <a:avLst/>
          </a:prstGeom>
        </p:spPr>
      </p:pic>
      <p:sp>
        <p:nvSpPr>
          <p:cNvPr id="1048603" name="Rectangle 1048602"/>
          <p:cNvSpPr/>
          <p:nvPr/>
        </p:nvSpPr>
        <p:spPr>
          <a:xfrm>
            <a:off x="7687720" y="312391"/>
            <a:ext cx="4175381" cy="6294445"/>
          </a:xfrm>
          <a:prstGeom prst="rect">
            <a:avLst/>
          </a:prstGeom>
          <a:solidFill>
            <a:srgbClr val="C0C0C0"/>
          </a:solidFill>
          <a:ln w="63500">
            <a:solidFill>
              <a:srgbClr val="666666"/>
            </a:solidFill>
            <a:prstDash val="sysDash"/>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mn-cs"/>
              </a:rPr>
              <a:t>بچه  میمون هایی که با ‍مادرهای جانشین بزرگ شده بودند ،چسبیدن به مادر حوله ای را به مادر سیمی که شیر را نگهداشته آمد ترجیح دادندـ یافته ها نشان می دهد دلبستگی مادرـکودک برمبنای چیزی فراتر از گرسنگی است.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mn-cs"/>
              </a:rPr>
              <a:t>فروید اولین کسی است که اظهار داشت پیوند عاطفی کودک به مادر، مبنای تمام روابط بعدی است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mn-cs"/>
              </a:rPr>
              <a:t>دلبستگی مورد مجادله های نظریه ی شدید نیز قرار داشته استدر دیدگاه روان کاوی ،تغذیه به صورت موقعیت مهم تلقی می‌شود که در آن، مراقبت کنندگان و بچه ها این پیوند عاطفی نزدیک را برقرار می کنند. رفتارگرایی نیز بر اهمیت تغذیه تاکید می کنند.طبق توجیه معروف رفتارگرا ،نوباوگان یاد می گیرند نوازش ،لبخندگرم،وکلمات لطیف مادر را ترجیح دهند.گرچه تغذیه موقعیت مهمی برای برقراری رابطه نزدیک است ،اما دلبستگی به ارضای گرسنگی بستگی ندارد.در دهه1950،آزمایش میمون های آزمایشگاهی که با مادرجانشین حوله ای یا سیمی بزرگ شدند به جانشین حوله ای چسبیدند.</a:t>
            </a:r>
          </a:p>
        </p:txBody>
      </p:sp>
    </p:spTree>
    <p:extLst>
      <p:ext uri="{BB962C8B-B14F-4D97-AF65-F5344CB8AC3E}">
        <p14:creationId xmlns:p14="http://schemas.microsoft.com/office/powerpoint/2010/main" val="22662468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7" name="Picture 2097156"/>
          <p:cNvPicPr>
            <a:picLocks/>
          </p:cNvPicPr>
          <p:nvPr/>
        </p:nvPicPr>
        <p:blipFill>
          <a:blip r:embed="rId2"/>
          <a:stretch>
            <a:fillRect/>
          </a:stretch>
        </p:blipFill>
        <p:spPr>
          <a:xfrm>
            <a:off x="4902394" y="0"/>
            <a:ext cx="7289606" cy="6858000"/>
          </a:xfrm>
          <a:prstGeom prst="rect">
            <a:avLst/>
          </a:prstGeom>
        </p:spPr>
      </p:pic>
      <p:sp>
        <p:nvSpPr>
          <p:cNvPr id="1048608" name="矩形 5"/>
          <p:cNvSpPr/>
          <p:nvPr/>
        </p:nvSpPr>
        <p:spPr>
          <a:xfrm>
            <a:off x="0" y="267271"/>
            <a:ext cx="1524630" cy="111043"/>
          </a:xfrm>
          <a:prstGeom prst="rect">
            <a:avLst/>
          </a:prstGeom>
          <a:solidFill>
            <a:srgbClr val="E4AAB0"/>
          </a:solidFill>
          <a:ln>
            <a:solidFill>
              <a:srgbClr val="E4AA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09" name="矩形 5"/>
          <p:cNvSpPr/>
          <p:nvPr/>
        </p:nvSpPr>
        <p:spPr>
          <a:xfrm>
            <a:off x="3377763" y="6443803"/>
            <a:ext cx="1524630" cy="111043"/>
          </a:xfrm>
          <a:prstGeom prst="rect">
            <a:avLst/>
          </a:prstGeom>
          <a:solidFill>
            <a:srgbClr val="E4AAB0"/>
          </a:solidFill>
          <a:ln>
            <a:solidFill>
              <a:srgbClr val="E4AA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2" name="Rectangle 1"/>
          <p:cNvSpPr/>
          <p:nvPr/>
        </p:nvSpPr>
        <p:spPr>
          <a:xfrm>
            <a:off x="128789" y="141668"/>
            <a:ext cx="4773603" cy="6494085"/>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Arial"/>
                <a:cs typeface="+mn-cs"/>
              </a:rPr>
              <a:t>نوباوگان انسان نیز به اعضای خانواده ای که به ندرت </a:t>
            </a:r>
            <a:r>
              <a:rPr kumimoji="0" lang="fa-IR" sz="3200" b="0" i="0" u="none" strike="noStrike" kern="1200" cap="none" spc="0" normalizeH="0" baseline="0" noProof="0" dirty="0" smtClean="0">
                <a:ln>
                  <a:noFill/>
                </a:ln>
                <a:solidFill>
                  <a:prstClr val="black"/>
                </a:solidFill>
                <a:effectLst/>
                <a:uLnTx/>
                <a:uFillTx/>
                <a:latin typeface="Arial"/>
                <a:cs typeface="+mn-cs"/>
              </a:rPr>
              <a:t>آنها </a:t>
            </a:r>
            <a:r>
              <a:rPr kumimoji="0" lang="fa-IR" sz="3200" b="0" i="0" u="none" strike="noStrike" kern="1200" cap="none" spc="0" normalizeH="0" baseline="0" noProof="0" dirty="0">
                <a:ln>
                  <a:noFill/>
                </a:ln>
                <a:solidFill>
                  <a:prstClr val="black"/>
                </a:solidFill>
                <a:effectLst/>
                <a:uLnTx/>
                <a:uFillTx/>
                <a:latin typeface="Arial"/>
                <a:cs typeface="+mn-cs"/>
              </a:rPr>
              <a:t>را تغذیه می کنند، از جمله پدرها ،همشیرها، و پدرـمادربزرگ ها ،دلبسته می شوند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3200" b="0" i="0" u="none" strike="noStrike" kern="1200" cap="none" spc="0" normalizeH="0" baseline="0" noProof="0" dirty="0">
                <a:ln>
                  <a:noFill/>
                </a:ln>
                <a:solidFill>
                  <a:prstClr val="black"/>
                </a:solidFill>
                <a:effectLst/>
                <a:uLnTx/>
                <a:uFillTx/>
                <a:latin typeface="Arial"/>
                <a:cs typeface="+mn-cs"/>
              </a:rPr>
              <a:t>در فرهنگ های غربی که تنها می خوابند و بارها در طول روز جدایی از والدین را تجربه میکنند ،گاهی با چیزهای در آغوش گرفتنی ،مانند پتو و خرس اسباب بازی،که هرگز در تغذیه بچه نقشی ندارند، پیوند عاطفی عمیق برقرار می کنند</a:t>
            </a:r>
            <a:endParaRPr kumimoji="0" lang="en-US" sz="32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5111287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8" name="图片 21"/>
          <p:cNvPicPr>
            <a:picLocks noChangeAspect="1"/>
          </p:cNvPicPr>
          <p:nvPr/>
        </p:nvPicPr>
        <p:blipFill rotWithShape="1">
          <a:blip r:embed="rId2" cstate="print"/>
          <a:srcRect t="131" b="15495"/>
          <a:stretch>
            <a:fillRect/>
          </a:stretch>
        </p:blipFill>
        <p:spPr>
          <a:xfrm>
            <a:off x="0" y="0"/>
            <a:ext cx="12192000" cy="6858000"/>
          </a:xfrm>
          <a:prstGeom prst="rect">
            <a:avLst/>
          </a:prstGeom>
        </p:spPr>
      </p:pic>
      <p:sp>
        <p:nvSpPr>
          <p:cNvPr id="1048611" name="矩形 2"/>
          <p:cNvSpPr/>
          <p:nvPr/>
        </p:nvSpPr>
        <p:spPr>
          <a:xfrm>
            <a:off x="1" y="537350"/>
            <a:ext cx="12191999" cy="544762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12" name="椭圆 12"/>
          <p:cNvSpPr/>
          <p:nvPr/>
        </p:nvSpPr>
        <p:spPr>
          <a:xfrm>
            <a:off x="10903492" y="537350"/>
            <a:ext cx="841728" cy="841728"/>
          </a:xfrm>
          <a:prstGeom prst="ellipse">
            <a:avLst/>
          </a:prstGeom>
          <a:solidFill>
            <a:srgbClr val="E4A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13" name="Freeform 13"/>
          <p:cNvSpPr>
            <a:spLocks noEditPoints="1"/>
          </p:cNvSpPr>
          <p:nvPr/>
        </p:nvSpPr>
        <p:spPr bwMode="auto">
          <a:xfrm>
            <a:off x="11075103" y="825657"/>
            <a:ext cx="498506" cy="413992"/>
          </a:xfrm>
          <a:custGeom>
            <a:avLst/>
            <a:gdLst>
              <a:gd name="T0" fmla="*/ 111 w 197"/>
              <a:gd name="T1" fmla="*/ 11 h 164"/>
              <a:gd name="T2" fmla="*/ 0 w 197"/>
              <a:gd name="T3" fmla="*/ 15 h 164"/>
              <a:gd name="T4" fmla="*/ 105 w 197"/>
              <a:gd name="T5" fmla="*/ 164 h 164"/>
              <a:gd name="T6" fmla="*/ 136 w 197"/>
              <a:gd name="T7" fmla="*/ 159 h 164"/>
              <a:gd name="T8" fmla="*/ 196 w 197"/>
              <a:gd name="T9" fmla="*/ 142 h 164"/>
              <a:gd name="T10" fmla="*/ 52 w 197"/>
              <a:gd name="T11" fmla="*/ 150 h 164"/>
              <a:gd name="T12" fmla="*/ 52 w 197"/>
              <a:gd name="T13" fmla="*/ 22 h 164"/>
              <a:gd name="T14" fmla="*/ 99 w 197"/>
              <a:gd name="T15" fmla="*/ 150 h 164"/>
              <a:gd name="T16" fmla="*/ 99 w 197"/>
              <a:gd name="T17" fmla="*/ 22 h 164"/>
              <a:gd name="T18" fmla="*/ 147 w 197"/>
              <a:gd name="T19" fmla="*/ 149 h 164"/>
              <a:gd name="T20" fmla="*/ 181 w 197"/>
              <a:gd name="T21" fmla="*/ 139 h 164"/>
              <a:gd name="T22" fmla="*/ 23 w 197"/>
              <a:gd name="T23" fmla="*/ 133 h 164"/>
              <a:gd name="T24" fmla="*/ 42 w 197"/>
              <a:gd name="T25" fmla="*/ 134 h 164"/>
              <a:gd name="T26" fmla="*/ 43 w 197"/>
              <a:gd name="T27" fmla="*/ 114 h 164"/>
              <a:gd name="T28" fmla="*/ 23 w 197"/>
              <a:gd name="T29" fmla="*/ 114 h 164"/>
              <a:gd name="T30" fmla="*/ 29 w 197"/>
              <a:gd name="T31" fmla="*/ 120 h 164"/>
              <a:gd name="T32" fmla="*/ 37 w 197"/>
              <a:gd name="T33" fmla="*/ 120 h 164"/>
              <a:gd name="T34" fmla="*/ 37 w 197"/>
              <a:gd name="T35" fmla="*/ 128 h 164"/>
              <a:gd name="T36" fmla="*/ 29 w 197"/>
              <a:gd name="T37" fmla="*/ 127 h 164"/>
              <a:gd name="T38" fmla="*/ 32 w 197"/>
              <a:gd name="T39" fmla="*/ 91 h 164"/>
              <a:gd name="T40" fmla="*/ 36 w 197"/>
              <a:gd name="T41" fmla="*/ 38 h 164"/>
              <a:gd name="T42" fmla="*/ 28 w 197"/>
              <a:gd name="T43" fmla="*/ 87 h 164"/>
              <a:gd name="T44" fmla="*/ 134 w 197"/>
              <a:gd name="T45" fmla="*/ 31 h 164"/>
              <a:gd name="T46" fmla="*/ 149 w 197"/>
              <a:gd name="T47" fmla="*/ 86 h 164"/>
              <a:gd name="T48" fmla="*/ 134 w 197"/>
              <a:gd name="T49" fmla="*/ 31 h 164"/>
              <a:gd name="T50" fmla="*/ 69 w 197"/>
              <a:gd name="T51" fmla="*/ 133 h 164"/>
              <a:gd name="T52" fmla="*/ 88 w 197"/>
              <a:gd name="T53" fmla="*/ 133 h 164"/>
              <a:gd name="T54" fmla="*/ 79 w 197"/>
              <a:gd name="T55" fmla="*/ 110 h 164"/>
              <a:gd name="T56" fmla="*/ 65 w 197"/>
              <a:gd name="T57" fmla="*/ 124 h 164"/>
              <a:gd name="T58" fmla="*/ 75 w 197"/>
              <a:gd name="T59" fmla="*/ 120 h 164"/>
              <a:gd name="T60" fmla="*/ 82 w 197"/>
              <a:gd name="T61" fmla="*/ 120 h 164"/>
              <a:gd name="T62" fmla="*/ 82 w 197"/>
              <a:gd name="T63" fmla="*/ 128 h 164"/>
              <a:gd name="T64" fmla="*/ 74 w 197"/>
              <a:gd name="T65" fmla="*/ 127 h 164"/>
              <a:gd name="T66" fmla="*/ 81 w 197"/>
              <a:gd name="T67" fmla="*/ 91 h 164"/>
              <a:gd name="T68" fmla="*/ 85 w 197"/>
              <a:gd name="T69" fmla="*/ 38 h 164"/>
              <a:gd name="T70" fmla="*/ 77 w 197"/>
              <a:gd name="T71" fmla="*/ 87 h 164"/>
              <a:gd name="T72" fmla="*/ 148 w 197"/>
              <a:gd name="T73" fmla="*/ 109 h 164"/>
              <a:gd name="T74" fmla="*/ 148 w 197"/>
              <a:gd name="T75" fmla="*/ 128 h 164"/>
              <a:gd name="T76" fmla="*/ 167 w 197"/>
              <a:gd name="T77" fmla="*/ 128 h 164"/>
              <a:gd name="T78" fmla="*/ 168 w 197"/>
              <a:gd name="T79" fmla="*/ 109 h 164"/>
              <a:gd name="T80" fmla="*/ 158 w 197"/>
              <a:gd name="T81" fmla="*/ 105 h 164"/>
              <a:gd name="T82" fmla="*/ 154 w 197"/>
              <a:gd name="T83" fmla="*/ 114 h 164"/>
              <a:gd name="T84" fmla="*/ 163 w 197"/>
              <a:gd name="T85" fmla="*/ 118 h 164"/>
              <a:gd name="T86" fmla="*/ 154 w 197"/>
              <a:gd name="T87" fmla="*/ 122 h 164"/>
              <a:gd name="T88" fmla="*/ 154 w 197"/>
              <a:gd name="T89" fmla="*/ 11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164">
                <a:moveTo>
                  <a:pt x="159" y="6"/>
                </a:moveTo>
                <a:cubicBezTo>
                  <a:pt x="158" y="2"/>
                  <a:pt x="155" y="0"/>
                  <a:pt x="151" y="1"/>
                </a:cubicBezTo>
                <a:cubicBezTo>
                  <a:pt x="111" y="11"/>
                  <a:pt x="111" y="11"/>
                  <a:pt x="111" y="11"/>
                </a:cubicBezTo>
                <a:cubicBezTo>
                  <a:pt x="110" y="10"/>
                  <a:pt x="108" y="8"/>
                  <a:pt x="105" y="8"/>
                </a:cubicBezTo>
                <a:cubicBezTo>
                  <a:pt x="7" y="8"/>
                  <a:pt x="7" y="8"/>
                  <a:pt x="7" y="8"/>
                </a:cubicBezTo>
                <a:cubicBezTo>
                  <a:pt x="3" y="8"/>
                  <a:pt x="0" y="11"/>
                  <a:pt x="0" y="15"/>
                </a:cubicBezTo>
                <a:cubicBezTo>
                  <a:pt x="0" y="157"/>
                  <a:pt x="0" y="157"/>
                  <a:pt x="0" y="157"/>
                </a:cubicBezTo>
                <a:cubicBezTo>
                  <a:pt x="0" y="161"/>
                  <a:pt x="3" y="164"/>
                  <a:pt x="7" y="164"/>
                </a:cubicBezTo>
                <a:cubicBezTo>
                  <a:pt x="105" y="164"/>
                  <a:pt x="105" y="164"/>
                  <a:pt x="105" y="164"/>
                </a:cubicBezTo>
                <a:cubicBezTo>
                  <a:pt x="109" y="164"/>
                  <a:pt x="112" y="161"/>
                  <a:pt x="112" y="157"/>
                </a:cubicBezTo>
                <a:cubicBezTo>
                  <a:pt x="112" y="71"/>
                  <a:pt x="112" y="71"/>
                  <a:pt x="112" y="71"/>
                </a:cubicBezTo>
                <a:cubicBezTo>
                  <a:pt x="136" y="159"/>
                  <a:pt x="136" y="159"/>
                  <a:pt x="136" y="159"/>
                </a:cubicBezTo>
                <a:cubicBezTo>
                  <a:pt x="136" y="162"/>
                  <a:pt x="140" y="164"/>
                  <a:pt x="144" y="163"/>
                </a:cubicBezTo>
                <a:cubicBezTo>
                  <a:pt x="191" y="151"/>
                  <a:pt x="191" y="151"/>
                  <a:pt x="191" y="151"/>
                </a:cubicBezTo>
                <a:cubicBezTo>
                  <a:pt x="195" y="150"/>
                  <a:pt x="197" y="146"/>
                  <a:pt x="196" y="142"/>
                </a:cubicBezTo>
                <a:cubicBezTo>
                  <a:pt x="159" y="6"/>
                  <a:pt x="159" y="6"/>
                  <a:pt x="159" y="6"/>
                </a:cubicBezTo>
                <a:close/>
                <a:moveTo>
                  <a:pt x="52" y="150"/>
                </a:moveTo>
                <a:cubicBezTo>
                  <a:pt x="52" y="150"/>
                  <a:pt x="52" y="150"/>
                  <a:pt x="52" y="150"/>
                </a:cubicBezTo>
                <a:cubicBezTo>
                  <a:pt x="14" y="150"/>
                  <a:pt x="14" y="150"/>
                  <a:pt x="14" y="150"/>
                </a:cubicBezTo>
                <a:cubicBezTo>
                  <a:pt x="14" y="22"/>
                  <a:pt x="14" y="22"/>
                  <a:pt x="14" y="22"/>
                </a:cubicBezTo>
                <a:cubicBezTo>
                  <a:pt x="52" y="22"/>
                  <a:pt x="52" y="22"/>
                  <a:pt x="52" y="22"/>
                </a:cubicBezTo>
                <a:cubicBezTo>
                  <a:pt x="52" y="150"/>
                  <a:pt x="52" y="150"/>
                  <a:pt x="52" y="150"/>
                </a:cubicBezTo>
                <a:close/>
                <a:moveTo>
                  <a:pt x="99" y="150"/>
                </a:moveTo>
                <a:cubicBezTo>
                  <a:pt x="99" y="150"/>
                  <a:pt x="99" y="150"/>
                  <a:pt x="99" y="150"/>
                </a:cubicBezTo>
                <a:cubicBezTo>
                  <a:pt x="60" y="150"/>
                  <a:pt x="60" y="150"/>
                  <a:pt x="60" y="150"/>
                </a:cubicBezTo>
                <a:cubicBezTo>
                  <a:pt x="60" y="22"/>
                  <a:pt x="60" y="22"/>
                  <a:pt x="60" y="22"/>
                </a:cubicBezTo>
                <a:cubicBezTo>
                  <a:pt x="99" y="22"/>
                  <a:pt x="99" y="22"/>
                  <a:pt x="99" y="22"/>
                </a:cubicBezTo>
                <a:cubicBezTo>
                  <a:pt x="99" y="150"/>
                  <a:pt x="99" y="150"/>
                  <a:pt x="99" y="150"/>
                </a:cubicBezTo>
                <a:close/>
                <a:moveTo>
                  <a:pt x="147" y="149"/>
                </a:moveTo>
                <a:cubicBezTo>
                  <a:pt x="147" y="149"/>
                  <a:pt x="147" y="149"/>
                  <a:pt x="147" y="149"/>
                </a:cubicBezTo>
                <a:cubicBezTo>
                  <a:pt x="114" y="25"/>
                  <a:pt x="114" y="25"/>
                  <a:pt x="114" y="25"/>
                </a:cubicBezTo>
                <a:cubicBezTo>
                  <a:pt x="148" y="16"/>
                  <a:pt x="148" y="16"/>
                  <a:pt x="148" y="16"/>
                </a:cubicBezTo>
                <a:cubicBezTo>
                  <a:pt x="181" y="139"/>
                  <a:pt x="181" y="139"/>
                  <a:pt x="181" y="139"/>
                </a:cubicBezTo>
                <a:cubicBezTo>
                  <a:pt x="147" y="149"/>
                  <a:pt x="147" y="149"/>
                  <a:pt x="147" y="149"/>
                </a:cubicBezTo>
                <a:close/>
                <a:moveTo>
                  <a:pt x="23" y="133"/>
                </a:moveTo>
                <a:cubicBezTo>
                  <a:pt x="23" y="133"/>
                  <a:pt x="23" y="133"/>
                  <a:pt x="23" y="133"/>
                </a:cubicBezTo>
                <a:cubicBezTo>
                  <a:pt x="23" y="133"/>
                  <a:pt x="23" y="133"/>
                  <a:pt x="23" y="133"/>
                </a:cubicBezTo>
                <a:cubicBezTo>
                  <a:pt x="26" y="136"/>
                  <a:pt x="29" y="137"/>
                  <a:pt x="33" y="137"/>
                </a:cubicBezTo>
                <a:cubicBezTo>
                  <a:pt x="37" y="137"/>
                  <a:pt x="40" y="136"/>
                  <a:pt x="42" y="134"/>
                </a:cubicBezTo>
                <a:cubicBezTo>
                  <a:pt x="43" y="133"/>
                  <a:pt x="43" y="133"/>
                  <a:pt x="43" y="133"/>
                </a:cubicBezTo>
                <a:cubicBezTo>
                  <a:pt x="45" y="131"/>
                  <a:pt x="47" y="127"/>
                  <a:pt x="47" y="124"/>
                </a:cubicBezTo>
                <a:cubicBezTo>
                  <a:pt x="47" y="120"/>
                  <a:pt x="45" y="116"/>
                  <a:pt x="43" y="114"/>
                </a:cubicBezTo>
                <a:cubicBezTo>
                  <a:pt x="42" y="114"/>
                  <a:pt x="42" y="114"/>
                  <a:pt x="42" y="114"/>
                </a:cubicBezTo>
                <a:cubicBezTo>
                  <a:pt x="40" y="112"/>
                  <a:pt x="37" y="110"/>
                  <a:pt x="33" y="110"/>
                </a:cubicBezTo>
                <a:cubicBezTo>
                  <a:pt x="29" y="110"/>
                  <a:pt x="26" y="112"/>
                  <a:pt x="23" y="114"/>
                </a:cubicBezTo>
                <a:cubicBezTo>
                  <a:pt x="21" y="116"/>
                  <a:pt x="19" y="120"/>
                  <a:pt x="19" y="124"/>
                </a:cubicBezTo>
                <a:cubicBezTo>
                  <a:pt x="19" y="127"/>
                  <a:pt x="21" y="131"/>
                  <a:pt x="23" y="133"/>
                </a:cubicBezTo>
                <a:close/>
                <a:moveTo>
                  <a:pt x="29" y="120"/>
                </a:moveTo>
                <a:cubicBezTo>
                  <a:pt x="29" y="120"/>
                  <a:pt x="29" y="120"/>
                  <a:pt x="29" y="120"/>
                </a:cubicBezTo>
                <a:cubicBezTo>
                  <a:pt x="30" y="119"/>
                  <a:pt x="31" y="118"/>
                  <a:pt x="33" y="118"/>
                </a:cubicBezTo>
                <a:cubicBezTo>
                  <a:pt x="34" y="118"/>
                  <a:pt x="36" y="119"/>
                  <a:pt x="37" y="120"/>
                </a:cubicBezTo>
                <a:cubicBezTo>
                  <a:pt x="37" y="120"/>
                  <a:pt x="37" y="120"/>
                  <a:pt x="37" y="120"/>
                </a:cubicBezTo>
                <a:cubicBezTo>
                  <a:pt x="38" y="121"/>
                  <a:pt x="38" y="122"/>
                  <a:pt x="38" y="124"/>
                </a:cubicBezTo>
                <a:cubicBezTo>
                  <a:pt x="38" y="125"/>
                  <a:pt x="38" y="127"/>
                  <a:pt x="37" y="128"/>
                </a:cubicBezTo>
                <a:cubicBezTo>
                  <a:pt x="36" y="129"/>
                  <a:pt x="34" y="129"/>
                  <a:pt x="33" y="129"/>
                </a:cubicBezTo>
                <a:cubicBezTo>
                  <a:pt x="31" y="129"/>
                  <a:pt x="30" y="129"/>
                  <a:pt x="29" y="128"/>
                </a:cubicBezTo>
                <a:cubicBezTo>
                  <a:pt x="29" y="127"/>
                  <a:pt x="29" y="127"/>
                  <a:pt x="29" y="127"/>
                </a:cubicBezTo>
                <a:cubicBezTo>
                  <a:pt x="28" y="126"/>
                  <a:pt x="27" y="125"/>
                  <a:pt x="27" y="124"/>
                </a:cubicBezTo>
                <a:cubicBezTo>
                  <a:pt x="27" y="122"/>
                  <a:pt x="28" y="121"/>
                  <a:pt x="29" y="120"/>
                </a:cubicBezTo>
                <a:close/>
                <a:moveTo>
                  <a:pt x="32" y="91"/>
                </a:moveTo>
                <a:cubicBezTo>
                  <a:pt x="32" y="91"/>
                  <a:pt x="32" y="91"/>
                  <a:pt x="32" y="91"/>
                </a:cubicBezTo>
                <a:cubicBezTo>
                  <a:pt x="34" y="91"/>
                  <a:pt x="36" y="89"/>
                  <a:pt x="36" y="87"/>
                </a:cubicBezTo>
                <a:cubicBezTo>
                  <a:pt x="36" y="38"/>
                  <a:pt x="36" y="38"/>
                  <a:pt x="36" y="38"/>
                </a:cubicBezTo>
                <a:cubicBezTo>
                  <a:pt x="36" y="35"/>
                  <a:pt x="34" y="34"/>
                  <a:pt x="32" y="34"/>
                </a:cubicBezTo>
                <a:cubicBezTo>
                  <a:pt x="29" y="34"/>
                  <a:pt x="28" y="35"/>
                  <a:pt x="28" y="38"/>
                </a:cubicBezTo>
                <a:cubicBezTo>
                  <a:pt x="28" y="87"/>
                  <a:pt x="28" y="87"/>
                  <a:pt x="28" y="87"/>
                </a:cubicBezTo>
                <a:cubicBezTo>
                  <a:pt x="28" y="89"/>
                  <a:pt x="29" y="91"/>
                  <a:pt x="32" y="91"/>
                </a:cubicBezTo>
                <a:close/>
                <a:moveTo>
                  <a:pt x="134" y="31"/>
                </a:moveTo>
                <a:cubicBezTo>
                  <a:pt x="134" y="31"/>
                  <a:pt x="134" y="31"/>
                  <a:pt x="134" y="31"/>
                </a:cubicBezTo>
                <a:cubicBezTo>
                  <a:pt x="132" y="32"/>
                  <a:pt x="131" y="34"/>
                  <a:pt x="131" y="36"/>
                </a:cubicBezTo>
                <a:cubicBezTo>
                  <a:pt x="144" y="84"/>
                  <a:pt x="144" y="84"/>
                  <a:pt x="144" y="84"/>
                </a:cubicBezTo>
                <a:cubicBezTo>
                  <a:pt x="144" y="86"/>
                  <a:pt x="146" y="87"/>
                  <a:pt x="149" y="86"/>
                </a:cubicBezTo>
                <a:cubicBezTo>
                  <a:pt x="151" y="86"/>
                  <a:pt x="152" y="84"/>
                  <a:pt x="152" y="82"/>
                </a:cubicBezTo>
                <a:cubicBezTo>
                  <a:pt x="139" y="34"/>
                  <a:pt x="139" y="34"/>
                  <a:pt x="139" y="34"/>
                </a:cubicBezTo>
                <a:cubicBezTo>
                  <a:pt x="138" y="32"/>
                  <a:pt x="136" y="31"/>
                  <a:pt x="134" y="31"/>
                </a:cubicBezTo>
                <a:close/>
                <a:moveTo>
                  <a:pt x="69" y="133"/>
                </a:moveTo>
                <a:cubicBezTo>
                  <a:pt x="69" y="133"/>
                  <a:pt x="69" y="133"/>
                  <a:pt x="69" y="133"/>
                </a:cubicBezTo>
                <a:cubicBezTo>
                  <a:pt x="69" y="133"/>
                  <a:pt x="69" y="133"/>
                  <a:pt x="69" y="133"/>
                </a:cubicBezTo>
                <a:cubicBezTo>
                  <a:pt x="71" y="136"/>
                  <a:pt x="75" y="137"/>
                  <a:pt x="79" y="137"/>
                </a:cubicBezTo>
                <a:cubicBezTo>
                  <a:pt x="82" y="137"/>
                  <a:pt x="86" y="136"/>
                  <a:pt x="88" y="134"/>
                </a:cubicBezTo>
                <a:cubicBezTo>
                  <a:pt x="88" y="133"/>
                  <a:pt x="88" y="133"/>
                  <a:pt x="88" y="133"/>
                </a:cubicBezTo>
                <a:cubicBezTo>
                  <a:pt x="91" y="131"/>
                  <a:pt x="92" y="127"/>
                  <a:pt x="92" y="124"/>
                </a:cubicBezTo>
                <a:cubicBezTo>
                  <a:pt x="92" y="120"/>
                  <a:pt x="91" y="116"/>
                  <a:pt x="88" y="114"/>
                </a:cubicBezTo>
                <a:cubicBezTo>
                  <a:pt x="86" y="112"/>
                  <a:pt x="82" y="110"/>
                  <a:pt x="79" y="110"/>
                </a:cubicBezTo>
                <a:cubicBezTo>
                  <a:pt x="75" y="110"/>
                  <a:pt x="71" y="112"/>
                  <a:pt x="69" y="114"/>
                </a:cubicBezTo>
                <a:cubicBezTo>
                  <a:pt x="69" y="114"/>
                  <a:pt x="69" y="114"/>
                  <a:pt x="69" y="114"/>
                </a:cubicBezTo>
                <a:cubicBezTo>
                  <a:pt x="66" y="116"/>
                  <a:pt x="65" y="120"/>
                  <a:pt x="65" y="124"/>
                </a:cubicBezTo>
                <a:cubicBezTo>
                  <a:pt x="65" y="127"/>
                  <a:pt x="66" y="131"/>
                  <a:pt x="69" y="133"/>
                </a:cubicBezTo>
                <a:close/>
                <a:moveTo>
                  <a:pt x="75" y="120"/>
                </a:moveTo>
                <a:cubicBezTo>
                  <a:pt x="75" y="120"/>
                  <a:pt x="75" y="120"/>
                  <a:pt x="75" y="120"/>
                </a:cubicBezTo>
                <a:cubicBezTo>
                  <a:pt x="76" y="119"/>
                  <a:pt x="77" y="118"/>
                  <a:pt x="79" y="118"/>
                </a:cubicBezTo>
                <a:cubicBezTo>
                  <a:pt x="80" y="118"/>
                  <a:pt x="81" y="119"/>
                  <a:pt x="82" y="120"/>
                </a:cubicBezTo>
                <a:cubicBezTo>
                  <a:pt x="82" y="120"/>
                  <a:pt x="82" y="120"/>
                  <a:pt x="82" y="120"/>
                </a:cubicBezTo>
                <a:cubicBezTo>
                  <a:pt x="84" y="121"/>
                  <a:pt x="84" y="122"/>
                  <a:pt x="84" y="124"/>
                </a:cubicBezTo>
                <a:cubicBezTo>
                  <a:pt x="84" y="125"/>
                  <a:pt x="84" y="127"/>
                  <a:pt x="83" y="128"/>
                </a:cubicBezTo>
                <a:cubicBezTo>
                  <a:pt x="82" y="128"/>
                  <a:pt x="82" y="128"/>
                  <a:pt x="82" y="128"/>
                </a:cubicBezTo>
                <a:cubicBezTo>
                  <a:pt x="81" y="129"/>
                  <a:pt x="80" y="129"/>
                  <a:pt x="79" y="129"/>
                </a:cubicBezTo>
                <a:cubicBezTo>
                  <a:pt x="77" y="129"/>
                  <a:pt x="76" y="129"/>
                  <a:pt x="75" y="128"/>
                </a:cubicBezTo>
                <a:cubicBezTo>
                  <a:pt x="74" y="127"/>
                  <a:pt x="74" y="127"/>
                  <a:pt x="74" y="127"/>
                </a:cubicBezTo>
                <a:cubicBezTo>
                  <a:pt x="74" y="126"/>
                  <a:pt x="73" y="125"/>
                  <a:pt x="73" y="124"/>
                </a:cubicBezTo>
                <a:cubicBezTo>
                  <a:pt x="73" y="122"/>
                  <a:pt x="74" y="121"/>
                  <a:pt x="75" y="120"/>
                </a:cubicBezTo>
                <a:close/>
                <a:moveTo>
                  <a:pt x="81" y="91"/>
                </a:moveTo>
                <a:cubicBezTo>
                  <a:pt x="81" y="91"/>
                  <a:pt x="81" y="91"/>
                  <a:pt x="81" y="91"/>
                </a:cubicBezTo>
                <a:cubicBezTo>
                  <a:pt x="83" y="91"/>
                  <a:pt x="85" y="89"/>
                  <a:pt x="85" y="87"/>
                </a:cubicBezTo>
                <a:cubicBezTo>
                  <a:pt x="85" y="38"/>
                  <a:pt x="85" y="38"/>
                  <a:pt x="85" y="38"/>
                </a:cubicBezTo>
                <a:cubicBezTo>
                  <a:pt x="85" y="35"/>
                  <a:pt x="83" y="34"/>
                  <a:pt x="81" y="34"/>
                </a:cubicBezTo>
                <a:cubicBezTo>
                  <a:pt x="79" y="34"/>
                  <a:pt x="77" y="35"/>
                  <a:pt x="77" y="38"/>
                </a:cubicBezTo>
                <a:cubicBezTo>
                  <a:pt x="77" y="87"/>
                  <a:pt x="77" y="87"/>
                  <a:pt x="77" y="87"/>
                </a:cubicBezTo>
                <a:cubicBezTo>
                  <a:pt x="77" y="89"/>
                  <a:pt x="79" y="91"/>
                  <a:pt x="81" y="91"/>
                </a:cubicBezTo>
                <a:close/>
                <a:moveTo>
                  <a:pt x="148" y="109"/>
                </a:moveTo>
                <a:cubicBezTo>
                  <a:pt x="148" y="109"/>
                  <a:pt x="148" y="109"/>
                  <a:pt x="148" y="109"/>
                </a:cubicBezTo>
                <a:cubicBezTo>
                  <a:pt x="146" y="111"/>
                  <a:pt x="144" y="114"/>
                  <a:pt x="144" y="118"/>
                </a:cubicBezTo>
                <a:cubicBezTo>
                  <a:pt x="144" y="122"/>
                  <a:pt x="146" y="125"/>
                  <a:pt x="148" y="128"/>
                </a:cubicBezTo>
                <a:cubicBezTo>
                  <a:pt x="148" y="128"/>
                  <a:pt x="148" y="128"/>
                  <a:pt x="148" y="128"/>
                </a:cubicBezTo>
                <a:cubicBezTo>
                  <a:pt x="151" y="130"/>
                  <a:pt x="154" y="132"/>
                  <a:pt x="158" y="132"/>
                </a:cubicBezTo>
                <a:cubicBezTo>
                  <a:pt x="161" y="132"/>
                  <a:pt x="165" y="131"/>
                  <a:pt x="167" y="128"/>
                </a:cubicBezTo>
                <a:cubicBezTo>
                  <a:pt x="167" y="128"/>
                  <a:pt x="167" y="128"/>
                  <a:pt x="167" y="128"/>
                </a:cubicBezTo>
                <a:cubicBezTo>
                  <a:pt x="168" y="128"/>
                  <a:pt x="168" y="128"/>
                  <a:pt x="168" y="128"/>
                </a:cubicBezTo>
                <a:cubicBezTo>
                  <a:pt x="170" y="126"/>
                  <a:pt x="171" y="122"/>
                  <a:pt x="171" y="118"/>
                </a:cubicBezTo>
                <a:cubicBezTo>
                  <a:pt x="171" y="114"/>
                  <a:pt x="170" y="111"/>
                  <a:pt x="168" y="109"/>
                </a:cubicBezTo>
                <a:cubicBezTo>
                  <a:pt x="168" y="109"/>
                  <a:pt x="168" y="109"/>
                  <a:pt x="168" y="109"/>
                </a:cubicBezTo>
                <a:cubicBezTo>
                  <a:pt x="168" y="109"/>
                  <a:pt x="168" y="109"/>
                  <a:pt x="168" y="109"/>
                </a:cubicBezTo>
                <a:cubicBezTo>
                  <a:pt x="165" y="106"/>
                  <a:pt x="162" y="105"/>
                  <a:pt x="158" y="105"/>
                </a:cubicBezTo>
                <a:cubicBezTo>
                  <a:pt x="154" y="105"/>
                  <a:pt x="151" y="106"/>
                  <a:pt x="148" y="109"/>
                </a:cubicBezTo>
                <a:close/>
                <a:moveTo>
                  <a:pt x="154" y="114"/>
                </a:moveTo>
                <a:cubicBezTo>
                  <a:pt x="154" y="114"/>
                  <a:pt x="154" y="114"/>
                  <a:pt x="154" y="114"/>
                </a:cubicBezTo>
                <a:cubicBezTo>
                  <a:pt x="155" y="113"/>
                  <a:pt x="156" y="113"/>
                  <a:pt x="158" y="113"/>
                </a:cubicBezTo>
                <a:cubicBezTo>
                  <a:pt x="159" y="113"/>
                  <a:pt x="161" y="113"/>
                  <a:pt x="162" y="114"/>
                </a:cubicBezTo>
                <a:cubicBezTo>
                  <a:pt x="163" y="115"/>
                  <a:pt x="163" y="117"/>
                  <a:pt x="163" y="118"/>
                </a:cubicBezTo>
                <a:cubicBezTo>
                  <a:pt x="163" y="120"/>
                  <a:pt x="163" y="121"/>
                  <a:pt x="162" y="122"/>
                </a:cubicBezTo>
                <a:cubicBezTo>
                  <a:pt x="161" y="123"/>
                  <a:pt x="159" y="124"/>
                  <a:pt x="158" y="124"/>
                </a:cubicBezTo>
                <a:cubicBezTo>
                  <a:pt x="156" y="124"/>
                  <a:pt x="155" y="123"/>
                  <a:pt x="154" y="122"/>
                </a:cubicBezTo>
                <a:cubicBezTo>
                  <a:pt x="154" y="122"/>
                  <a:pt x="154" y="122"/>
                  <a:pt x="154" y="122"/>
                </a:cubicBezTo>
                <a:cubicBezTo>
                  <a:pt x="153" y="121"/>
                  <a:pt x="152" y="120"/>
                  <a:pt x="152" y="118"/>
                </a:cubicBezTo>
                <a:cubicBezTo>
                  <a:pt x="152" y="117"/>
                  <a:pt x="153" y="115"/>
                  <a:pt x="154" y="11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Arial"/>
              <a:sym typeface="+mn-lt"/>
            </a:endParaRPr>
          </a:p>
        </p:txBody>
      </p:sp>
      <p:sp>
        <p:nvSpPr>
          <p:cNvPr id="1048614" name="Freeform 10"/>
          <p:cNvSpPr>
            <a:spLocks noEditPoints="1"/>
          </p:cNvSpPr>
          <p:nvPr/>
        </p:nvSpPr>
        <p:spPr bwMode="auto">
          <a:xfrm>
            <a:off x="3850331" y="2017004"/>
            <a:ext cx="286864" cy="287612"/>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Arial"/>
              <a:sym typeface="+mn-lt"/>
            </a:endParaRPr>
          </a:p>
        </p:txBody>
      </p:sp>
      <p:sp>
        <p:nvSpPr>
          <p:cNvPr id="1048615" name="Freeform 10"/>
          <p:cNvSpPr>
            <a:spLocks noEditPoints="1"/>
          </p:cNvSpPr>
          <p:nvPr/>
        </p:nvSpPr>
        <p:spPr bwMode="auto">
          <a:xfrm>
            <a:off x="4567794" y="3049066"/>
            <a:ext cx="395168" cy="379934"/>
          </a:xfrm>
          <a:custGeom>
            <a:avLst/>
            <a:gdLst>
              <a:gd name="T0" fmla="*/ 47 w 162"/>
              <a:gd name="T1" fmla="*/ 34 h 163"/>
              <a:gd name="T2" fmla="*/ 34 w 162"/>
              <a:gd name="T3" fmla="*/ 47 h 163"/>
              <a:gd name="T4" fmla="*/ 32 w 162"/>
              <a:gd name="T5" fmla="*/ 61 h 163"/>
              <a:gd name="T6" fmla="*/ 41 w 162"/>
              <a:gd name="T7" fmla="*/ 52 h 163"/>
              <a:gd name="T8" fmla="*/ 52 w 162"/>
              <a:gd name="T9" fmla="*/ 41 h 163"/>
              <a:gd name="T10" fmla="*/ 60 w 162"/>
              <a:gd name="T11" fmla="*/ 32 h 163"/>
              <a:gd name="T12" fmla="*/ 160 w 162"/>
              <a:gd name="T13" fmla="*/ 150 h 163"/>
              <a:gd name="T14" fmla="*/ 130 w 162"/>
              <a:gd name="T15" fmla="*/ 121 h 163"/>
              <a:gd name="T16" fmla="*/ 147 w 162"/>
              <a:gd name="T17" fmla="*/ 74 h 163"/>
              <a:gd name="T18" fmla="*/ 142 w 162"/>
              <a:gd name="T19" fmla="*/ 46 h 163"/>
              <a:gd name="T20" fmla="*/ 126 w 162"/>
              <a:gd name="T21" fmla="*/ 22 h 163"/>
              <a:gd name="T22" fmla="*/ 74 w 162"/>
              <a:gd name="T23" fmla="*/ 0 h 163"/>
              <a:gd name="T24" fmla="*/ 6 w 162"/>
              <a:gd name="T25" fmla="*/ 46 h 163"/>
              <a:gd name="T26" fmla="*/ 5 w 162"/>
              <a:gd name="T27" fmla="*/ 102 h 163"/>
              <a:gd name="T28" fmla="*/ 21 w 162"/>
              <a:gd name="T29" fmla="*/ 126 h 163"/>
              <a:gd name="T30" fmla="*/ 45 w 162"/>
              <a:gd name="T31" fmla="*/ 142 h 163"/>
              <a:gd name="T32" fmla="*/ 45 w 162"/>
              <a:gd name="T33" fmla="*/ 142 h 163"/>
              <a:gd name="T34" fmla="*/ 102 w 162"/>
              <a:gd name="T35" fmla="*/ 142 h 163"/>
              <a:gd name="T36" fmla="*/ 150 w 162"/>
              <a:gd name="T37" fmla="*/ 160 h 163"/>
              <a:gd name="T38" fmla="*/ 160 w 162"/>
              <a:gd name="T39" fmla="*/ 150 h 163"/>
              <a:gd name="T40" fmla="*/ 116 w 162"/>
              <a:gd name="T41" fmla="*/ 117 h 163"/>
              <a:gd name="T42" fmla="*/ 97 w 162"/>
              <a:gd name="T43" fmla="*/ 130 h 163"/>
              <a:gd name="T44" fmla="*/ 51 w 162"/>
              <a:gd name="T45" fmla="*/ 130 h 163"/>
              <a:gd name="T46" fmla="*/ 31 w 162"/>
              <a:gd name="T47" fmla="*/ 117 h 163"/>
              <a:gd name="T48" fmla="*/ 31 w 162"/>
              <a:gd name="T49" fmla="*/ 117 h 163"/>
              <a:gd name="T50" fmla="*/ 18 w 162"/>
              <a:gd name="T51" fmla="*/ 97 h 163"/>
              <a:gd name="T52" fmla="*/ 18 w 162"/>
              <a:gd name="T53" fmla="*/ 51 h 163"/>
              <a:gd name="T54" fmla="*/ 74 w 162"/>
              <a:gd name="T55" fmla="*/ 14 h 163"/>
              <a:gd name="T56" fmla="*/ 116 w 162"/>
              <a:gd name="T57" fmla="*/ 31 h 163"/>
              <a:gd name="T58" fmla="*/ 129 w 162"/>
              <a:gd name="T59" fmla="*/ 51 h 163"/>
              <a:gd name="T60" fmla="*/ 134 w 162"/>
              <a:gd name="T61" fmla="*/ 74 h 163"/>
              <a:gd name="T62" fmla="*/ 116 w 162"/>
              <a:gd name="T63" fmla="*/ 117 h 163"/>
              <a:gd name="T64" fmla="*/ 117 w 162"/>
              <a:gd name="T65" fmla="*/ 70 h 163"/>
              <a:gd name="T66" fmla="*/ 110 w 162"/>
              <a:gd name="T67" fmla="*/ 89 h 163"/>
              <a:gd name="T68" fmla="*/ 102 w 162"/>
              <a:gd name="T69" fmla="*/ 102 h 163"/>
              <a:gd name="T70" fmla="*/ 74 w 162"/>
              <a:gd name="T71" fmla="*/ 114 h 163"/>
              <a:gd name="T72" fmla="*/ 74 w 162"/>
              <a:gd name="T73" fmla="*/ 122 h 163"/>
              <a:gd name="T74" fmla="*/ 107 w 162"/>
              <a:gd name="T75" fmla="*/ 108 h 163"/>
              <a:gd name="T76" fmla="*/ 118 w 162"/>
              <a:gd name="T77" fmla="*/ 92 h 163"/>
              <a:gd name="T78" fmla="*/ 117 w 162"/>
              <a:gd name="T79" fmla="*/ 7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2" h="163">
                <a:moveTo>
                  <a:pt x="55" y="30"/>
                </a:moveTo>
                <a:cubicBezTo>
                  <a:pt x="52" y="31"/>
                  <a:pt x="50" y="33"/>
                  <a:pt x="47" y="34"/>
                </a:cubicBezTo>
                <a:cubicBezTo>
                  <a:pt x="44" y="36"/>
                  <a:pt x="42" y="38"/>
                  <a:pt x="40" y="40"/>
                </a:cubicBezTo>
                <a:cubicBezTo>
                  <a:pt x="38" y="42"/>
                  <a:pt x="36" y="45"/>
                  <a:pt x="34" y="47"/>
                </a:cubicBezTo>
                <a:cubicBezTo>
                  <a:pt x="32" y="50"/>
                  <a:pt x="31" y="53"/>
                  <a:pt x="30" y="55"/>
                </a:cubicBezTo>
                <a:cubicBezTo>
                  <a:pt x="29" y="57"/>
                  <a:pt x="30" y="60"/>
                  <a:pt x="32" y="61"/>
                </a:cubicBezTo>
                <a:cubicBezTo>
                  <a:pt x="34" y="62"/>
                  <a:pt x="36" y="61"/>
                  <a:pt x="37" y="59"/>
                </a:cubicBezTo>
                <a:cubicBezTo>
                  <a:pt x="38" y="56"/>
                  <a:pt x="39" y="54"/>
                  <a:pt x="41" y="52"/>
                </a:cubicBezTo>
                <a:cubicBezTo>
                  <a:pt x="42" y="50"/>
                  <a:pt x="44" y="48"/>
                  <a:pt x="46" y="46"/>
                </a:cubicBezTo>
                <a:cubicBezTo>
                  <a:pt x="48" y="44"/>
                  <a:pt x="49" y="43"/>
                  <a:pt x="52" y="41"/>
                </a:cubicBezTo>
                <a:cubicBezTo>
                  <a:pt x="54" y="40"/>
                  <a:pt x="56" y="38"/>
                  <a:pt x="58" y="37"/>
                </a:cubicBezTo>
                <a:cubicBezTo>
                  <a:pt x="60" y="37"/>
                  <a:pt x="61" y="34"/>
                  <a:pt x="60" y="32"/>
                </a:cubicBezTo>
                <a:cubicBezTo>
                  <a:pt x="59" y="30"/>
                  <a:pt x="57" y="29"/>
                  <a:pt x="55" y="30"/>
                </a:cubicBezTo>
                <a:close/>
                <a:moveTo>
                  <a:pt x="160" y="150"/>
                </a:moveTo>
                <a:cubicBezTo>
                  <a:pt x="160" y="150"/>
                  <a:pt x="160" y="150"/>
                  <a:pt x="160" y="150"/>
                </a:cubicBezTo>
                <a:cubicBezTo>
                  <a:pt x="130" y="121"/>
                  <a:pt x="130" y="121"/>
                  <a:pt x="130" y="121"/>
                </a:cubicBezTo>
                <a:cubicBezTo>
                  <a:pt x="135" y="115"/>
                  <a:pt x="139" y="109"/>
                  <a:pt x="142" y="102"/>
                </a:cubicBezTo>
                <a:cubicBezTo>
                  <a:pt x="145" y="93"/>
                  <a:pt x="147" y="84"/>
                  <a:pt x="147" y="74"/>
                </a:cubicBezTo>
                <a:cubicBezTo>
                  <a:pt x="147" y="64"/>
                  <a:pt x="145" y="55"/>
                  <a:pt x="142" y="46"/>
                </a:cubicBezTo>
                <a:cubicBezTo>
                  <a:pt x="142" y="46"/>
                  <a:pt x="142" y="46"/>
                  <a:pt x="142" y="46"/>
                </a:cubicBezTo>
                <a:cubicBezTo>
                  <a:pt x="138" y="37"/>
                  <a:pt x="133" y="29"/>
                  <a:pt x="126" y="22"/>
                </a:cubicBezTo>
                <a:cubicBezTo>
                  <a:pt x="126" y="22"/>
                  <a:pt x="126" y="22"/>
                  <a:pt x="126" y="22"/>
                </a:cubicBezTo>
                <a:cubicBezTo>
                  <a:pt x="119" y="15"/>
                  <a:pt x="111" y="10"/>
                  <a:pt x="102" y="6"/>
                </a:cubicBezTo>
                <a:cubicBezTo>
                  <a:pt x="93" y="2"/>
                  <a:pt x="84" y="0"/>
                  <a:pt x="74" y="0"/>
                </a:cubicBezTo>
                <a:cubicBezTo>
                  <a:pt x="53" y="0"/>
                  <a:pt x="35" y="8"/>
                  <a:pt x="21" y="22"/>
                </a:cubicBezTo>
                <a:cubicBezTo>
                  <a:pt x="15" y="29"/>
                  <a:pt x="9" y="37"/>
                  <a:pt x="6" y="46"/>
                </a:cubicBezTo>
                <a:cubicBezTo>
                  <a:pt x="2" y="55"/>
                  <a:pt x="0" y="64"/>
                  <a:pt x="0" y="74"/>
                </a:cubicBezTo>
                <a:cubicBezTo>
                  <a:pt x="0" y="84"/>
                  <a:pt x="2" y="93"/>
                  <a:pt x="5" y="102"/>
                </a:cubicBezTo>
                <a:cubicBezTo>
                  <a:pt x="6" y="102"/>
                  <a:pt x="6" y="102"/>
                  <a:pt x="6" y="102"/>
                </a:cubicBezTo>
                <a:cubicBezTo>
                  <a:pt x="9" y="111"/>
                  <a:pt x="15" y="119"/>
                  <a:pt x="21" y="126"/>
                </a:cubicBezTo>
                <a:cubicBezTo>
                  <a:pt x="22" y="126"/>
                  <a:pt x="22" y="126"/>
                  <a:pt x="22" y="126"/>
                </a:cubicBezTo>
                <a:cubicBezTo>
                  <a:pt x="28" y="133"/>
                  <a:pt x="36" y="138"/>
                  <a:pt x="45" y="142"/>
                </a:cubicBezTo>
                <a:cubicBezTo>
                  <a:pt x="45" y="142"/>
                  <a:pt x="45" y="142"/>
                  <a:pt x="45" y="142"/>
                </a:cubicBezTo>
                <a:cubicBezTo>
                  <a:pt x="45" y="142"/>
                  <a:pt x="45" y="142"/>
                  <a:pt x="45" y="142"/>
                </a:cubicBezTo>
                <a:cubicBezTo>
                  <a:pt x="54" y="146"/>
                  <a:pt x="64" y="148"/>
                  <a:pt x="74" y="148"/>
                </a:cubicBezTo>
                <a:cubicBezTo>
                  <a:pt x="84" y="148"/>
                  <a:pt x="93" y="146"/>
                  <a:pt x="102" y="142"/>
                </a:cubicBezTo>
                <a:cubicBezTo>
                  <a:pt x="109" y="139"/>
                  <a:pt x="115" y="135"/>
                  <a:pt x="121" y="131"/>
                </a:cubicBezTo>
                <a:cubicBezTo>
                  <a:pt x="150" y="160"/>
                  <a:pt x="150" y="160"/>
                  <a:pt x="150" y="160"/>
                </a:cubicBezTo>
                <a:cubicBezTo>
                  <a:pt x="153" y="163"/>
                  <a:pt x="157" y="163"/>
                  <a:pt x="160" y="160"/>
                </a:cubicBezTo>
                <a:cubicBezTo>
                  <a:pt x="162" y="157"/>
                  <a:pt x="162" y="153"/>
                  <a:pt x="160" y="150"/>
                </a:cubicBezTo>
                <a:close/>
                <a:moveTo>
                  <a:pt x="116" y="117"/>
                </a:moveTo>
                <a:cubicBezTo>
                  <a:pt x="116" y="117"/>
                  <a:pt x="116" y="117"/>
                  <a:pt x="116" y="117"/>
                </a:cubicBezTo>
                <a:cubicBezTo>
                  <a:pt x="116" y="117"/>
                  <a:pt x="116" y="117"/>
                  <a:pt x="116" y="117"/>
                </a:cubicBezTo>
                <a:cubicBezTo>
                  <a:pt x="111" y="122"/>
                  <a:pt x="104" y="127"/>
                  <a:pt x="97" y="130"/>
                </a:cubicBezTo>
                <a:cubicBezTo>
                  <a:pt x="90" y="133"/>
                  <a:pt x="82" y="134"/>
                  <a:pt x="74" y="134"/>
                </a:cubicBezTo>
                <a:cubicBezTo>
                  <a:pt x="65" y="134"/>
                  <a:pt x="58" y="133"/>
                  <a:pt x="51" y="130"/>
                </a:cubicBezTo>
                <a:cubicBezTo>
                  <a:pt x="51" y="130"/>
                  <a:pt x="51" y="130"/>
                  <a:pt x="51" y="130"/>
                </a:cubicBezTo>
                <a:cubicBezTo>
                  <a:pt x="43" y="127"/>
                  <a:pt x="37" y="122"/>
                  <a:pt x="31" y="117"/>
                </a:cubicBezTo>
                <a:cubicBezTo>
                  <a:pt x="31" y="117"/>
                  <a:pt x="31" y="117"/>
                  <a:pt x="31" y="117"/>
                </a:cubicBezTo>
                <a:cubicBezTo>
                  <a:pt x="31" y="117"/>
                  <a:pt x="31" y="117"/>
                  <a:pt x="31" y="117"/>
                </a:cubicBezTo>
                <a:cubicBezTo>
                  <a:pt x="26" y="111"/>
                  <a:pt x="21" y="104"/>
                  <a:pt x="18" y="97"/>
                </a:cubicBezTo>
                <a:cubicBezTo>
                  <a:pt x="18" y="97"/>
                  <a:pt x="18" y="97"/>
                  <a:pt x="18" y="97"/>
                </a:cubicBezTo>
                <a:cubicBezTo>
                  <a:pt x="15" y="90"/>
                  <a:pt x="13" y="82"/>
                  <a:pt x="13" y="74"/>
                </a:cubicBezTo>
                <a:cubicBezTo>
                  <a:pt x="13" y="66"/>
                  <a:pt x="15" y="58"/>
                  <a:pt x="18" y="51"/>
                </a:cubicBezTo>
                <a:cubicBezTo>
                  <a:pt x="21" y="44"/>
                  <a:pt x="26" y="37"/>
                  <a:pt x="31" y="31"/>
                </a:cubicBezTo>
                <a:cubicBezTo>
                  <a:pt x="42" y="21"/>
                  <a:pt x="57" y="14"/>
                  <a:pt x="74" y="14"/>
                </a:cubicBezTo>
                <a:cubicBezTo>
                  <a:pt x="82" y="14"/>
                  <a:pt x="90" y="15"/>
                  <a:pt x="97" y="18"/>
                </a:cubicBezTo>
                <a:cubicBezTo>
                  <a:pt x="104" y="21"/>
                  <a:pt x="111" y="26"/>
                  <a:pt x="116" y="31"/>
                </a:cubicBezTo>
                <a:cubicBezTo>
                  <a:pt x="117" y="32"/>
                  <a:pt x="117" y="32"/>
                  <a:pt x="117" y="32"/>
                </a:cubicBezTo>
                <a:cubicBezTo>
                  <a:pt x="122" y="37"/>
                  <a:pt x="126" y="44"/>
                  <a:pt x="129" y="51"/>
                </a:cubicBezTo>
                <a:cubicBezTo>
                  <a:pt x="129" y="51"/>
                  <a:pt x="129" y="51"/>
                  <a:pt x="129" y="51"/>
                </a:cubicBezTo>
                <a:cubicBezTo>
                  <a:pt x="132" y="58"/>
                  <a:pt x="134" y="66"/>
                  <a:pt x="134" y="74"/>
                </a:cubicBezTo>
                <a:cubicBezTo>
                  <a:pt x="134" y="82"/>
                  <a:pt x="132" y="90"/>
                  <a:pt x="129" y="97"/>
                </a:cubicBezTo>
                <a:cubicBezTo>
                  <a:pt x="126" y="104"/>
                  <a:pt x="122" y="111"/>
                  <a:pt x="116" y="117"/>
                </a:cubicBezTo>
                <a:close/>
                <a:moveTo>
                  <a:pt x="117" y="70"/>
                </a:moveTo>
                <a:cubicBezTo>
                  <a:pt x="117" y="70"/>
                  <a:pt x="117" y="70"/>
                  <a:pt x="117" y="70"/>
                </a:cubicBezTo>
                <a:cubicBezTo>
                  <a:pt x="115" y="70"/>
                  <a:pt x="113" y="72"/>
                  <a:pt x="113" y="74"/>
                </a:cubicBezTo>
                <a:cubicBezTo>
                  <a:pt x="113" y="79"/>
                  <a:pt x="112" y="84"/>
                  <a:pt x="110" y="89"/>
                </a:cubicBezTo>
                <a:cubicBezTo>
                  <a:pt x="110" y="89"/>
                  <a:pt x="110" y="89"/>
                  <a:pt x="110" y="89"/>
                </a:cubicBezTo>
                <a:cubicBezTo>
                  <a:pt x="108" y="94"/>
                  <a:pt x="105" y="98"/>
                  <a:pt x="102" y="102"/>
                </a:cubicBezTo>
                <a:cubicBezTo>
                  <a:pt x="98" y="106"/>
                  <a:pt x="94" y="109"/>
                  <a:pt x="89" y="111"/>
                </a:cubicBezTo>
                <a:cubicBezTo>
                  <a:pt x="84" y="113"/>
                  <a:pt x="79" y="114"/>
                  <a:pt x="74" y="114"/>
                </a:cubicBezTo>
                <a:cubicBezTo>
                  <a:pt x="71" y="114"/>
                  <a:pt x="70" y="115"/>
                  <a:pt x="70" y="118"/>
                </a:cubicBezTo>
                <a:cubicBezTo>
                  <a:pt x="70" y="120"/>
                  <a:pt x="71" y="122"/>
                  <a:pt x="74" y="122"/>
                </a:cubicBezTo>
                <a:cubicBezTo>
                  <a:pt x="80" y="122"/>
                  <a:pt x="86" y="120"/>
                  <a:pt x="92" y="118"/>
                </a:cubicBezTo>
                <a:cubicBezTo>
                  <a:pt x="98" y="116"/>
                  <a:pt x="103" y="112"/>
                  <a:pt x="107" y="108"/>
                </a:cubicBezTo>
                <a:cubicBezTo>
                  <a:pt x="112" y="103"/>
                  <a:pt x="115" y="98"/>
                  <a:pt x="118" y="92"/>
                </a:cubicBezTo>
                <a:cubicBezTo>
                  <a:pt x="118" y="92"/>
                  <a:pt x="118" y="92"/>
                  <a:pt x="118" y="92"/>
                </a:cubicBezTo>
                <a:cubicBezTo>
                  <a:pt x="120" y="86"/>
                  <a:pt x="121" y="80"/>
                  <a:pt x="121" y="74"/>
                </a:cubicBezTo>
                <a:cubicBezTo>
                  <a:pt x="121" y="72"/>
                  <a:pt x="120" y="70"/>
                  <a:pt x="117" y="7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Arial"/>
              <a:sym typeface="+mn-lt"/>
            </a:endParaRPr>
          </a:p>
        </p:txBody>
      </p:sp>
      <p:sp>
        <p:nvSpPr>
          <p:cNvPr id="1048616" name="Freeform 11"/>
          <p:cNvSpPr>
            <a:spLocks noEditPoints="1"/>
          </p:cNvSpPr>
          <p:nvPr/>
        </p:nvSpPr>
        <p:spPr bwMode="auto">
          <a:xfrm>
            <a:off x="9522655" y="3015008"/>
            <a:ext cx="387827" cy="413992"/>
          </a:xfrm>
          <a:custGeom>
            <a:avLst/>
            <a:gdLst>
              <a:gd name="T0" fmla="*/ 104 w 139"/>
              <a:gd name="T1" fmla="*/ 99 h 177"/>
              <a:gd name="T2" fmla="*/ 91 w 139"/>
              <a:gd name="T3" fmla="*/ 160 h 177"/>
              <a:gd name="T4" fmla="*/ 133 w 139"/>
              <a:gd name="T5" fmla="*/ 164 h 177"/>
              <a:gd name="T6" fmla="*/ 133 w 139"/>
              <a:gd name="T7" fmla="*/ 177 h 177"/>
              <a:gd name="T8" fmla="*/ 0 w 139"/>
              <a:gd name="T9" fmla="*/ 170 h 177"/>
              <a:gd name="T10" fmla="*/ 51 w 139"/>
              <a:gd name="T11" fmla="*/ 164 h 177"/>
              <a:gd name="T12" fmla="*/ 81 w 139"/>
              <a:gd name="T13" fmla="*/ 151 h 177"/>
              <a:gd name="T14" fmla="*/ 10 w 139"/>
              <a:gd name="T15" fmla="*/ 147 h 177"/>
              <a:gd name="T16" fmla="*/ 10 w 139"/>
              <a:gd name="T17" fmla="*/ 139 h 177"/>
              <a:gd name="T18" fmla="*/ 94 w 139"/>
              <a:gd name="T19" fmla="*/ 120 h 177"/>
              <a:gd name="T20" fmla="*/ 84 w 139"/>
              <a:gd name="T21" fmla="*/ 92 h 177"/>
              <a:gd name="T22" fmla="*/ 69 w 139"/>
              <a:gd name="T23" fmla="*/ 94 h 177"/>
              <a:gd name="T24" fmla="*/ 53 w 139"/>
              <a:gd name="T25" fmla="*/ 113 h 177"/>
              <a:gd name="T26" fmla="*/ 46 w 139"/>
              <a:gd name="T27" fmla="*/ 117 h 177"/>
              <a:gd name="T28" fmla="*/ 24 w 139"/>
              <a:gd name="T29" fmla="*/ 109 h 177"/>
              <a:gd name="T30" fmla="*/ 26 w 139"/>
              <a:gd name="T31" fmla="*/ 97 h 177"/>
              <a:gd name="T32" fmla="*/ 21 w 139"/>
              <a:gd name="T33" fmla="*/ 89 h 177"/>
              <a:gd name="T34" fmla="*/ 63 w 139"/>
              <a:gd name="T35" fmla="*/ 24 h 177"/>
              <a:gd name="T36" fmla="*/ 67 w 139"/>
              <a:gd name="T37" fmla="*/ 26 h 177"/>
              <a:gd name="T38" fmla="*/ 69 w 139"/>
              <a:gd name="T39" fmla="*/ 14 h 177"/>
              <a:gd name="T40" fmla="*/ 76 w 139"/>
              <a:gd name="T41" fmla="*/ 2 h 177"/>
              <a:gd name="T42" fmla="*/ 109 w 139"/>
              <a:gd name="T43" fmla="*/ 29 h 177"/>
              <a:gd name="T44" fmla="*/ 96 w 139"/>
              <a:gd name="T45" fmla="*/ 30 h 177"/>
              <a:gd name="T46" fmla="*/ 94 w 139"/>
              <a:gd name="T47" fmla="*/ 42 h 177"/>
              <a:gd name="T48" fmla="*/ 87 w 139"/>
              <a:gd name="T49" fmla="*/ 63 h 177"/>
              <a:gd name="T50" fmla="*/ 92 w 139"/>
              <a:gd name="T51" fmla="*/ 81 h 177"/>
              <a:gd name="T52" fmla="*/ 89 w 139"/>
              <a:gd name="T53" fmla="*/ 26 h 177"/>
              <a:gd name="T54" fmla="*/ 74 w 139"/>
              <a:gd name="T55" fmla="*/ 30 h 177"/>
              <a:gd name="T56" fmla="*/ 89 w 139"/>
              <a:gd name="T57" fmla="*/ 26 h 177"/>
              <a:gd name="T58" fmla="*/ 80 w 139"/>
              <a:gd name="T59" fmla="*/ 59 h 177"/>
              <a:gd name="T60" fmla="*/ 62 w 139"/>
              <a:gd name="T61" fmla="*/ 33 h 177"/>
              <a:gd name="T62" fmla="*/ 54 w 139"/>
              <a:gd name="T63" fmla="*/ 104 h 177"/>
              <a:gd name="T64" fmla="*/ 56 w 139"/>
              <a:gd name="T65" fmla="*/ 76 h 177"/>
              <a:gd name="T66" fmla="*/ 62 w 139"/>
              <a:gd name="T67" fmla="*/ 63 h 177"/>
              <a:gd name="T68" fmla="*/ 82 w 139"/>
              <a:gd name="T69" fmla="*/ 69 h 177"/>
              <a:gd name="T70" fmla="*/ 67 w 139"/>
              <a:gd name="T71" fmla="*/ 69 h 177"/>
              <a:gd name="T72" fmla="*/ 67 w 139"/>
              <a:gd name="T73" fmla="*/ 69 h 177"/>
              <a:gd name="T74" fmla="*/ 75 w 139"/>
              <a:gd name="T75" fmla="*/ 86 h 177"/>
              <a:gd name="T76" fmla="*/ 82 w 139"/>
              <a:gd name="T77" fmla="*/ 83 h 177"/>
              <a:gd name="T78" fmla="*/ 82 w 139"/>
              <a:gd name="T79" fmla="*/ 69 h 177"/>
              <a:gd name="T80" fmla="*/ 33 w 139"/>
              <a:gd name="T81" fmla="*/ 101 h 177"/>
              <a:gd name="T82" fmla="*/ 31 w 139"/>
              <a:gd name="T83" fmla="*/ 104 h 177"/>
              <a:gd name="T84" fmla="*/ 42 w 139"/>
              <a:gd name="T85" fmla="*/ 10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9" h="177">
                <a:moveTo>
                  <a:pt x="92" y="81"/>
                </a:moveTo>
                <a:cubicBezTo>
                  <a:pt x="97" y="87"/>
                  <a:pt x="101" y="92"/>
                  <a:pt x="104" y="99"/>
                </a:cubicBezTo>
                <a:cubicBezTo>
                  <a:pt x="106" y="106"/>
                  <a:pt x="108" y="113"/>
                  <a:pt x="108" y="120"/>
                </a:cubicBezTo>
                <a:cubicBezTo>
                  <a:pt x="108" y="136"/>
                  <a:pt x="101" y="150"/>
                  <a:pt x="91" y="160"/>
                </a:cubicBezTo>
                <a:cubicBezTo>
                  <a:pt x="90" y="162"/>
                  <a:pt x="89" y="163"/>
                  <a:pt x="88" y="164"/>
                </a:cubicBezTo>
                <a:cubicBezTo>
                  <a:pt x="133" y="164"/>
                  <a:pt x="133" y="164"/>
                  <a:pt x="133" y="164"/>
                </a:cubicBezTo>
                <a:cubicBezTo>
                  <a:pt x="136" y="164"/>
                  <a:pt x="139" y="167"/>
                  <a:pt x="139" y="170"/>
                </a:cubicBezTo>
                <a:cubicBezTo>
                  <a:pt x="139" y="174"/>
                  <a:pt x="136" y="177"/>
                  <a:pt x="133" y="177"/>
                </a:cubicBezTo>
                <a:cubicBezTo>
                  <a:pt x="91" y="177"/>
                  <a:pt x="49" y="177"/>
                  <a:pt x="7" y="177"/>
                </a:cubicBezTo>
                <a:cubicBezTo>
                  <a:pt x="3" y="177"/>
                  <a:pt x="0" y="174"/>
                  <a:pt x="0" y="170"/>
                </a:cubicBezTo>
                <a:cubicBezTo>
                  <a:pt x="0" y="167"/>
                  <a:pt x="3" y="164"/>
                  <a:pt x="7" y="164"/>
                </a:cubicBezTo>
                <a:cubicBezTo>
                  <a:pt x="51" y="164"/>
                  <a:pt x="51" y="164"/>
                  <a:pt x="51" y="164"/>
                </a:cubicBezTo>
                <a:cubicBezTo>
                  <a:pt x="51" y="164"/>
                  <a:pt x="51" y="164"/>
                  <a:pt x="51" y="164"/>
                </a:cubicBezTo>
                <a:cubicBezTo>
                  <a:pt x="63" y="164"/>
                  <a:pt x="74" y="159"/>
                  <a:pt x="81" y="151"/>
                </a:cubicBezTo>
                <a:cubicBezTo>
                  <a:pt x="83" y="150"/>
                  <a:pt x="84" y="148"/>
                  <a:pt x="85" y="147"/>
                </a:cubicBezTo>
                <a:cubicBezTo>
                  <a:pt x="10" y="147"/>
                  <a:pt x="10" y="147"/>
                  <a:pt x="10" y="147"/>
                </a:cubicBezTo>
                <a:cubicBezTo>
                  <a:pt x="8" y="147"/>
                  <a:pt x="6" y="145"/>
                  <a:pt x="6" y="143"/>
                </a:cubicBezTo>
                <a:cubicBezTo>
                  <a:pt x="6" y="141"/>
                  <a:pt x="8" y="139"/>
                  <a:pt x="10" y="139"/>
                </a:cubicBezTo>
                <a:cubicBezTo>
                  <a:pt x="90" y="139"/>
                  <a:pt x="90" y="139"/>
                  <a:pt x="90" y="139"/>
                </a:cubicBezTo>
                <a:cubicBezTo>
                  <a:pt x="93" y="133"/>
                  <a:pt x="94" y="127"/>
                  <a:pt x="94" y="120"/>
                </a:cubicBezTo>
                <a:cubicBezTo>
                  <a:pt x="94" y="114"/>
                  <a:pt x="93" y="109"/>
                  <a:pt x="91" y="104"/>
                </a:cubicBezTo>
                <a:cubicBezTo>
                  <a:pt x="89" y="100"/>
                  <a:pt x="87" y="96"/>
                  <a:pt x="84" y="92"/>
                </a:cubicBezTo>
                <a:cubicBezTo>
                  <a:pt x="81" y="94"/>
                  <a:pt x="78" y="94"/>
                  <a:pt x="75" y="94"/>
                </a:cubicBezTo>
                <a:cubicBezTo>
                  <a:pt x="73" y="94"/>
                  <a:pt x="71" y="94"/>
                  <a:pt x="69" y="94"/>
                </a:cubicBezTo>
                <a:cubicBezTo>
                  <a:pt x="59" y="111"/>
                  <a:pt x="59" y="111"/>
                  <a:pt x="59" y="111"/>
                </a:cubicBezTo>
                <a:cubicBezTo>
                  <a:pt x="58" y="113"/>
                  <a:pt x="55" y="114"/>
                  <a:pt x="53" y="113"/>
                </a:cubicBezTo>
                <a:cubicBezTo>
                  <a:pt x="50" y="111"/>
                  <a:pt x="50" y="111"/>
                  <a:pt x="50" y="111"/>
                </a:cubicBezTo>
                <a:cubicBezTo>
                  <a:pt x="46" y="117"/>
                  <a:pt x="46" y="117"/>
                  <a:pt x="46" y="117"/>
                </a:cubicBezTo>
                <a:cubicBezTo>
                  <a:pt x="45" y="119"/>
                  <a:pt x="42" y="119"/>
                  <a:pt x="40" y="118"/>
                </a:cubicBezTo>
                <a:cubicBezTo>
                  <a:pt x="24" y="109"/>
                  <a:pt x="24" y="109"/>
                  <a:pt x="24" y="109"/>
                </a:cubicBezTo>
                <a:cubicBezTo>
                  <a:pt x="22" y="108"/>
                  <a:pt x="21" y="105"/>
                  <a:pt x="22" y="103"/>
                </a:cubicBezTo>
                <a:cubicBezTo>
                  <a:pt x="26" y="97"/>
                  <a:pt x="26" y="97"/>
                  <a:pt x="26" y="97"/>
                </a:cubicBezTo>
                <a:cubicBezTo>
                  <a:pt x="22" y="95"/>
                  <a:pt x="22" y="95"/>
                  <a:pt x="22" y="95"/>
                </a:cubicBezTo>
                <a:cubicBezTo>
                  <a:pt x="20" y="94"/>
                  <a:pt x="20" y="91"/>
                  <a:pt x="21" y="89"/>
                </a:cubicBezTo>
                <a:cubicBezTo>
                  <a:pt x="57" y="26"/>
                  <a:pt x="57" y="26"/>
                  <a:pt x="57" y="26"/>
                </a:cubicBezTo>
                <a:cubicBezTo>
                  <a:pt x="58" y="24"/>
                  <a:pt x="61" y="23"/>
                  <a:pt x="63" y="24"/>
                </a:cubicBezTo>
                <a:cubicBezTo>
                  <a:pt x="63" y="24"/>
                  <a:pt x="63" y="24"/>
                  <a:pt x="63" y="24"/>
                </a:cubicBezTo>
                <a:cubicBezTo>
                  <a:pt x="67" y="26"/>
                  <a:pt x="67" y="26"/>
                  <a:pt x="67" y="26"/>
                </a:cubicBezTo>
                <a:cubicBezTo>
                  <a:pt x="73" y="16"/>
                  <a:pt x="73" y="16"/>
                  <a:pt x="73" y="16"/>
                </a:cubicBezTo>
                <a:cubicBezTo>
                  <a:pt x="69" y="14"/>
                  <a:pt x="69" y="14"/>
                  <a:pt x="69" y="14"/>
                </a:cubicBezTo>
                <a:cubicBezTo>
                  <a:pt x="66" y="12"/>
                  <a:pt x="65" y="8"/>
                  <a:pt x="66" y="5"/>
                </a:cubicBezTo>
                <a:cubicBezTo>
                  <a:pt x="68" y="1"/>
                  <a:pt x="72" y="0"/>
                  <a:pt x="76" y="2"/>
                </a:cubicBezTo>
                <a:cubicBezTo>
                  <a:pt x="86" y="8"/>
                  <a:pt x="96" y="14"/>
                  <a:pt x="107" y="20"/>
                </a:cubicBezTo>
                <a:cubicBezTo>
                  <a:pt x="110" y="22"/>
                  <a:pt x="111" y="26"/>
                  <a:pt x="109" y="29"/>
                </a:cubicBezTo>
                <a:cubicBezTo>
                  <a:pt x="107" y="33"/>
                  <a:pt x="103" y="34"/>
                  <a:pt x="100" y="32"/>
                </a:cubicBezTo>
                <a:cubicBezTo>
                  <a:pt x="96" y="30"/>
                  <a:pt x="96" y="30"/>
                  <a:pt x="96" y="30"/>
                </a:cubicBezTo>
                <a:cubicBezTo>
                  <a:pt x="90" y="40"/>
                  <a:pt x="90" y="40"/>
                  <a:pt x="90" y="40"/>
                </a:cubicBezTo>
                <a:cubicBezTo>
                  <a:pt x="94" y="42"/>
                  <a:pt x="94" y="42"/>
                  <a:pt x="94" y="42"/>
                </a:cubicBezTo>
                <a:cubicBezTo>
                  <a:pt x="96" y="43"/>
                  <a:pt x="97" y="46"/>
                  <a:pt x="96" y="48"/>
                </a:cubicBezTo>
                <a:cubicBezTo>
                  <a:pt x="87" y="63"/>
                  <a:pt x="87" y="63"/>
                  <a:pt x="87" y="63"/>
                </a:cubicBezTo>
                <a:cubicBezTo>
                  <a:pt x="91" y="66"/>
                  <a:pt x="93" y="71"/>
                  <a:pt x="93" y="76"/>
                </a:cubicBezTo>
                <a:cubicBezTo>
                  <a:pt x="93" y="78"/>
                  <a:pt x="93" y="80"/>
                  <a:pt x="92" y="81"/>
                </a:cubicBezTo>
                <a:close/>
                <a:moveTo>
                  <a:pt x="89" y="26"/>
                </a:moveTo>
                <a:cubicBezTo>
                  <a:pt x="89" y="26"/>
                  <a:pt x="89" y="26"/>
                  <a:pt x="89" y="26"/>
                </a:cubicBezTo>
                <a:cubicBezTo>
                  <a:pt x="86" y="24"/>
                  <a:pt x="83" y="22"/>
                  <a:pt x="80" y="20"/>
                </a:cubicBezTo>
                <a:cubicBezTo>
                  <a:pt x="74" y="30"/>
                  <a:pt x="74" y="30"/>
                  <a:pt x="74" y="30"/>
                </a:cubicBezTo>
                <a:cubicBezTo>
                  <a:pt x="83" y="36"/>
                  <a:pt x="83" y="36"/>
                  <a:pt x="83" y="36"/>
                </a:cubicBezTo>
                <a:cubicBezTo>
                  <a:pt x="89" y="26"/>
                  <a:pt x="89" y="26"/>
                  <a:pt x="89" y="26"/>
                </a:cubicBezTo>
                <a:close/>
                <a:moveTo>
                  <a:pt x="80" y="59"/>
                </a:moveTo>
                <a:cubicBezTo>
                  <a:pt x="80" y="59"/>
                  <a:pt x="80" y="59"/>
                  <a:pt x="80" y="59"/>
                </a:cubicBezTo>
                <a:cubicBezTo>
                  <a:pt x="87" y="47"/>
                  <a:pt x="87" y="47"/>
                  <a:pt x="87" y="47"/>
                </a:cubicBezTo>
                <a:cubicBezTo>
                  <a:pt x="78" y="43"/>
                  <a:pt x="70" y="38"/>
                  <a:pt x="62" y="33"/>
                </a:cubicBezTo>
                <a:cubicBezTo>
                  <a:pt x="30" y="90"/>
                  <a:pt x="30" y="90"/>
                  <a:pt x="30" y="90"/>
                </a:cubicBezTo>
                <a:cubicBezTo>
                  <a:pt x="38" y="94"/>
                  <a:pt x="46" y="99"/>
                  <a:pt x="54" y="104"/>
                </a:cubicBezTo>
                <a:cubicBezTo>
                  <a:pt x="62" y="90"/>
                  <a:pt x="62" y="90"/>
                  <a:pt x="62" y="90"/>
                </a:cubicBezTo>
                <a:cubicBezTo>
                  <a:pt x="58" y="86"/>
                  <a:pt x="56" y="81"/>
                  <a:pt x="56" y="76"/>
                </a:cubicBezTo>
                <a:cubicBezTo>
                  <a:pt x="56" y="71"/>
                  <a:pt x="58" y="66"/>
                  <a:pt x="62" y="63"/>
                </a:cubicBezTo>
                <a:cubicBezTo>
                  <a:pt x="62" y="63"/>
                  <a:pt x="62" y="63"/>
                  <a:pt x="62" y="63"/>
                </a:cubicBezTo>
                <a:cubicBezTo>
                  <a:pt x="67" y="58"/>
                  <a:pt x="73" y="57"/>
                  <a:pt x="80" y="59"/>
                </a:cubicBezTo>
                <a:close/>
                <a:moveTo>
                  <a:pt x="82" y="69"/>
                </a:moveTo>
                <a:cubicBezTo>
                  <a:pt x="82" y="69"/>
                  <a:pt x="82" y="69"/>
                  <a:pt x="82" y="69"/>
                </a:cubicBezTo>
                <a:cubicBezTo>
                  <a:pt x="78" y="65"/>
                  <a:pt x="71" y="65"/>
                  <a:pt x="67" y="69"/>
                </a:cubicBezTo>
                <a:cubicBezTo>
                  <a:pt x="67" y="69"/>
                  <a:pt x="67" y="69"/>
                  <a:pt x="67" y="69"/>
                </a:cubicBezTo>
                <a:cubicBezTo>
                  <a:pt x="67" y="69"/>
                  <a:pt x="67" y="69"/>
                  <a:pt x="67" y="69"/>
                </a:cubicBezTo>
                <a:cubicBezTo>
                  <a:pt x="65" y="71"/>
                  <a:pt x="64" y="73"/>
                  <a:pt x="64" y="76"/>
                </a:cubicBezTo>
                <a:cubicBezTo>
                  <a:pt x="64" y="82"/>
                  <a:pt x="69" y="86"/>
                  <a:pt x="75" y="86"/>
                </a:cubicBezTo>
                <a:cubicBezTo>
                  <a:pt x="77" y="86"/>
                  <a:pt x="80" y="85"/>
                  <a:pt x="82" y="83"/>
                </a:cubicBezTo>
                <a:cubicBezTo>
                  <a:pt x="82" y="83"/>
                  <a:pt x="82" y="83"/>
                  <a:pt x="82" y="83"/>
                </a:cubicBezTo>
                <a:cubicBezTo>
                  <a:pt x="84" y="81"/>
                  <a:pt x="85" y="79"/>
                  <a:pt x="85" y="76"/>
                </a:cubicBezTo>
                <a:cubicBezTo>
                  <a:pt x="85" y="73"/>
                  <a:pt x="84" y="71"/>
                  <a:pt x="82" y="69"/>
                </a:cubicBezTo>
                <a:cubicBezTo>
                  <a:pt x="82" y="69"/>
                  <a:pt x="82" y="69"/>
                  <a:pt x="82" y="69"/>
                </a:cubicBezTo>
                <a:close/>
                <a:moveTo>
                  <a:pt x="33" y="101"/>
                </a:moveTo>
                <a:cubicBezTo>
                  <a:pt x="33" y="101"/>
                  <a:pt x="33" y="101"/>
                  <a:pt x="33" y="101"/>
                </a:cubicBezTo>
                <a:cubicBezTo>
                  <a:pt x="31" y="104"/>
                  <a:pt x="31" y="104"/>
                  <a:pt x="31" y="104"/>
                </a:cubicBezTo>
                <a:cubicBezTo>
                  <a:pt x="41" y="109"/>
                  <a:pt x="41" y="109"/>
                  <a:pt x="41" y="109"/>
                </a:cubicBezTo>
                <a:cubicBezTo>
                  <a:pt x="42" y="106"/>
                  <a:pt x="42" y="106"/>
                  <a:pt x="42" y="106"/>
                </a:cubicBezTo>
                <a:cubicBezTo>
                  <a:pt x="33" y="101"/>
                  <a:pt x="33" y="101"/>
                  <a:pt x="33" y="10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Arial"/>
              <a:sym typeface="+mn-lt"/>
            </a:endParaRPr>
          </a:p>
        </p:txBody>
      </p:sp>
      <p:sp>
        <p:nvSpPr>
          <p:cNvPr id="1048617" name="TextBox 1048616"/>
          <p:cNvSpPr txBox="1"/>
          <p:nvPr/>
        </p:nvSpPr>
        <p:spPr>
          <a:xfrm>
            <a:off x="6903492" y="729108"/>
            <a:ext cx="4000000" cy="523220"/>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Arial"/>
                <a:cs typeface="+mn-cs"/>
              </a:rPr>
              <a:t> </a:t>
            </a:r>
            <a:r>
              <a:rPr kumimoji="0" lang="fa-IR" altLang="en-US" sz="2800" b="0" i="0" u="none" strike="noStrike" kern="1200" cap="none" spc="0" normalizeH="0" baseline="0" noProof="0" dirty="0" smtClean="0">
                <a:ln>
                  <a:noFill/>
                </a:ln>
                <a:solidFill>
                  <a:srgbClr val="000000"/>
                </a:solidFill>
                <a:effectLst/>
                <a:uLnTx/>
                <a:uFillTx/>
                <a:latin typeface="Arial"/>
                <a:cs typeface="+mn-cs"/>
              </a:rPr>
              <a:t>نظریه کردار شناختی بولبی</a:t>
            </a:r>
            <a:endParaRPr kumimoji="0" lang="fa-IR" sz="2800" b="0" i="0" u="none" strike="noStrike" kern="1200" cap="none" spc="0" normalizeH="0" baseline="0" noProof="0" dirty="0">
              <a:ln>
                <a:noFill/>
              </a:ln>
              <a:solidFill>
                <a:srgbClr val="000000"/>
              </a:solidFill>
              <a:effectLst/>
              <a:uLnTx/>
              <a:uFillTx/>
              <a:latin typeface="Arial"/>
              <a:cs typeface="+mn-cs"/>
            </a:endParaRPr>
          </a:p>
        </p:txBody>
      </p:sp>
      <p:sp>
        <p:nvSpPr>
          <p:cNvPr id="1048618" name="TextBox 1048617"/>
          <p:cNvSpPr txBox="1"/>
          <p:nvPr/>
        </p:nvSpPr>
        <p:spPr>
          <a:xfrm>
            <a:off x="208782" y="1239648"/>
            <a:ext cx="11983218" cy="4401205"/>
          </a:xfrm>
          <a:prstGeom prst="rect">
            <a:avLst/>
          </a:prstGeom>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2800" b="0" i="0" u="none" strike="noStrike" kern="1200" cap="none" spc="0" normalizeH="0" baseline="0" noProof="0" dirty="0">
                <a:ln>
                  <a:noFill/>
                </a:ln>
                <a:solidFill>
                  <a:srgbClr val="000000"/>
                </a:solidFill>
                <a:effectLst/>
                <a:uLnTx/>
                <a:uFillTx/>
                <a:latin typeface="Arial"/>
                <a:cs typeface="+mn-cs"/>
              </a:rPr>
              <a:t>. </a:t>
            </a:r>
            <a:r>
              <a:rPr kumimoji="0" lang="fa-IR" altLang="en-US" sz="2800" b="0" i="0" u="none" strike="noStrike" kern="1200" cap="none" spc="0" normalizeH="0" baseline="0" noProof="0" dirty="0" smtClean="0">
                <a:ln>
                  <a:noFill/>
                </a:ln>
                <a:solidFill>
                  <a:srgbClr val="000000"/>
                </a:solidFill>
                <a:effectLst/>
                <a:uLnTx/>
                <a:uFillTx/>
                <a:latin typeface="Arial"/>
                <a:cs typeface="+mn-cs"/>
              </a:rPr>
              <a:t>نظریه  </a:t>
            </a:r>
            <a:r>
              <a:rPr kumimoji="0" lang="fa-IR" altLang="en-US" sz="2800" b="0" i="0" u="none" strike="noStrike" kern="1200" cap="none" spc="0" normalizeH="0" baseline="0" noProof="0" dirty="0">
                <a:ln>
                  <a:noFill/>
                </a:ln>
                <a:solidFill>
                  <a:srgbClr val="000000"/>
                </a:solidFill>
                <a:effectLst/>
                <a:uLnTx/>
                <a:uFillTx/>
                <a:latin typeface="Arial"/>
                <a:cs typeface="+mn-cs"/>
              </a:rPr>
              <a:t>کردار شناختی دلبستگی که پیوند عاطفی بچه به مراقبت کننده را به صورت پاسخ تکامل یافته ای می داند که به بقا کمک می کنند ، دیدگاهی است که مقبولیت زیادی دارد.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2800" b="0" i="0" u="none" strike="noStrike" kern="1200" cap="none" spc="0" normalizeH="0" baseline="0" noProof="0" dirty="0">
                <a:ln>
                  <a:noFill/>
                </a:ln>
                <a:solidFill>
                  <a:srgbClr val="000000"/>
                </a:solidFill>
                <a:effectLst/>
                <a:uLnTx/>
                <a:uFillTx/>
                <a:latin typeface="Arial"/>
                <a:cs typeface="+mn-cs"/>
              </a:rPr>
              <a:t>جان بولبی اولین بار این مفهوم در مورد پیوند نوباوهـ مراقبت کننده را ب کار برد. به عقیده روان کاوی در مورد اینکه کیفیت دلبستگی به مراقبت کننده، برای احساس امنیت و توانایی برقراری روابط قابل اعتماد کودک اشارات عمیقی دارد ،الهام گرفت. بولبی در عین حال از تحقیقات کنراد لورنز  در مورد نقش پذیری الهام گرفت.بولبی معتقد بود که بچه انسان مانند بچه گونه های حیوانی دیگر ، از یک رشته رفتار های فطری برخوردار است که به نگهداشتن والد نزدیک او برای محافظت از وی دربرابر خطر و حمایت از او در کاوش کردن محیط و تسلط یافتن بر آن کمک می </a:t>
            </a:r>
            <a:r>
              <a:rPr kumimoji="0" lang="fa-IR" altLang="en-US" sz="2800" b="0" i="0" u="none" strike="noStrike" kern="1200" cap="none" spc="0" normalizeH="0" baseline="0" noProof="0" dirty="0" smtClean="0">
                <a:ln>
                  <a:noFill/>
                </a:ln>
                <a:solidFill>
                  <a:srgbClr val="000000"/>
                </a:solidFill>
                <a:effectLst/>
                <a:uLnTx/>
                <a:uFillTx/>
                <a:latin typeface="Arial"/>
                <a:cs typeface="+mn-cs"/>
              </a:rPr>
              <a:t>کند.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2800" b="0" i="0" u="none" strike="noStrike" kern="1200" cap="none" spc="0" normalizeH="0" baseline="0" noProof="0" dirty="0" smtClean="0">
                <a:ln>
                  <a:noFill/>
                </a:ln>
                <a:solidFill>
                  <a:srgbClr val="000000"/>
                </a:solidFill>
                <a:effectLst/>
                <a:uLnTx/>
                <a:uFillTx/>
                <a:latin typeface="Arial"/>
                <a:cs typeface="+mn-cs"/>
              </a:rPr>
              <a:t>به </a:t>
            </a:r>
            <a:r>
              <a:rPr kumimoji="0" lang="fa-IR" altLang="en-US" sz="2800" b="0" i="0" u="none" strike="noStrike" kern="1200" cap="none" spc="0" normalizeH="0" baseline="0" noProof="0" dirty="0">
                <a:ln>
                  <a:noFill/>
                </a:ln>
                <a:solidFill>
                  <a:srgbClr val="000000"/>
                </a:solidFill>
                <a:effectLst/>
                <a:uLnTx/>
                <a:uFillTx/>
                <a:latin typeface="Arial"/>
                <a:cs typeface="+mn-cs"/>
              </a:rPr>
              <a:t>عقیده بولبی رابطه نوباوه با والد ، به صورت یک رشته علایم فطری </a:t>
            </a:r>
            <a:r>
              <a:rPr kumimoji="0" lang="fa-IR" altLang="en-US" sz="2800" b="0" i="0" u="none" strike="noStrike" kern="1200" cap="none" spc="0" normalizeH="0" baseline="0" noProof="0" dirty="0" smtClean="0">
                <a:ln>
                  <a:noFill/>
                </a:ln>
                <a:solidFill>
                  <a:srgbClr val="000000"/>
                </a:solidFill>
                <a:effectLst/>
                <a:uLnTx/>
                <a:uFillTx/>
                <a:latin typeface="Arial"/>
                <a:cs typeface="+mn-cs"/>
              </a:rPr>
              <a:t>آغاز </a:t>
            </a:r>
            <a:r>
              <a:rPr kumimoji="0" lang="fa-IR" altLang="en-US" sz="2800" b="0" i="0" u="none" strike="noStrike" kern="1200" cap="none" spc="0" normalizeH="0" baseline="0" noProof="0" dirty="0">
                <a:ln>
                  <a:noFill/>
                </a:ln>
                <a:solidFill>
                  <a:srgbClr val="000000"/>
                </a:solidFill>
                <a:effectLst/>
                <a:uLnTx/>
                <a:uFillTx/>
                <a:latin typeface="Arial"/>
                <a:cs typeface="+mn-cs"/>
              </a:rPr>
              <a:t>می‌شود که والد را به سمت بچه می کشاند . دلبستگی در چهار مرحله شکل می گیرد :</a:t>
            </a:r>
            <a:r>
              <a:rPr kumimoji="0" lang="en-US" altLang="en-US" sz="2800" b="0" i="0" u="none" strike="noStrike" kern="1200" cap="none" spc="0" normalizeH="0" baseline="0" noProof="0" dirty="0" smtClean="0">
                <a:ln>
                  <a:noFill/>
                </a:ln>
                <a:solidFill>
                  <a:srgbClr val="000000"/>
                </a:solidFill>
                <a:effectLst/>
                <a:uLnTx/>
                <a:uFillTx/>
                <a:latin typeface="Arial"/>
                <a:cs typeface="+mn-cs"/>
              </a:rPr>
              <a:t>:</a:t>
            </a:r>
            <a:endParaRPr kumimoji="0" lang="fa-IR" sz="2800" b="0" i="0" u="none" strike="noStrike" kern="1200" cap="none" spc="0" normalizeH="0" baseline="0" noProof="0" dirty="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280069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729" name="直接连接符 5"/>
          <p:cNvCxnSpPr>
            <a:cxnSpLocks/>
          </p:cNvCxnSpPr>
          <p:nvPr/>
        </p:nvCxnSpPr>
        <p:spPr>
          <a:xfrm flipH="1">
            <a:off x="363053" y="377486"/>
            <a:ext cx="3746160" cy="0"/>
          </a:xfrm>
          <a:prstGeom prst="line">
            <a:avLst/>
          </a:prstGeom>
          <a:ln w="19050">
            <a:solidFill>
              <a:srgbClr val="E4AAB0"/>
            </a:solidFill>
          </a:ln>
        </p:spPr>
        <p:style>
          <a:lnRef idx="1">
            <a:schemeClr val="accent1"/>
          </a:lnRef>
          <a:fillRef idx="0">
            <a:schemeClr val="accent1"/>
          </a:fillRef>
          <a:effectRef idx="0">
            <a:schemeClr val="accent1"/>
          </a:effectRef>
          <a:fontRef idx="minor">
            <a:schemeClr val="tx1"/>
          </a:fontRef>
        </p:style>
      </p:cxnSp>
      <p:sp>
        <p:nvSpPr>
          <p:cNvPr id="1048619" name="矩形 6"/>
          <p:cNvSpPr/>
          <p:nvPr/>
        </p:nvSpPr>
        <p:spPr>
          <a:xfrm>
            <a:off x="79035" y="266444"/>
            <a:ext cx="1524630" cy="111043"/>
          </a:xfrm>
          <a:prstGeom prst="rect">
            <a:avLst/>
          </a:prstGeom>
          <a:solidFill>
            <a:srgbClr val="E4AAB0"/>
          </a:solidFill>
          <a:ln>
            <a:solidFill>
              <a:srgbClr val="E4AA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pic>
        <p:nvPicPr>
          <p:cNvPr id="2097159" name="Picture 2097158"/>
          <p:cNvPicPr>
            <a:picLocks/>
          </p:cNvPicPr>
          <p:nvPr/>
        </p:nvPicPr>
        <p:blipFill>
          <a:blip r:embed="rId2"/>
          <a:stretch>
            <a:fillRect/>
          </a:stretch>
        </p:blipFill>
        <p:spPr>
          <a:xfrm>
            <a:off x="5744905" y="0"/>
            <a:ext cx="6447095" cy="6858000"/>
          </a:xfrm>
          <a:prstGeom prst="rect">
            <a:avLst/>
          </a:prstGeom>
        </p:spPr>
      </p:pic>
      <p:sp>
        <p:nvSpPr>
          <p:cNvPr id="1048620" name="TextBox 1048619"/>
          <p:cNvSpPr txBox="1"/>
          <p:nvPr/>
        </p:nvSpPr>
        <p:spPr>
          <a:xfrm>
            <a:off x="79035" y="377486"/>
            <a:ext cx="5087580" cy="523220"/>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a:cs typeface="+mn-cs"/>
              </a:rPr>
              <a:t>. </a:t>
            </a:r>
            <a:r>
              <a:rPr kumimoji="0" lang="en-US" altLang="en-US" sz="2800" b="0" i="0" u="none" strike="noStrike" kern="1200" cap="none" spc="0" normalizeH="0" baseline="0" noProof="0" dirty="0" smtClean="0">
                <a:ln>
                  <a:noFill/>
                </a:ln>
                <a:solidFill>
                  <a:srgbClr val="000000"/>
                </a:solidFill>
                <a:effectLst/>
                <a:uLnTx/>
                <a:uFillTx/>
                <a:latin typeface="Arial"/>
                <a:cs typeface="+mn-cs"/>
              </a:rPr>
              <a:t> </a:t>
            </a:r>
            <a:endParaRPr kumimoji="0" lang="fa-IR" sz="2800" b="0" i="0" u="none" strike="noStrike" kern="1200" cap="none" spc="0" normalizeH="0" baseline="0" noProof="0" dirty="0">
              <a:ln>
                <a:noFill/>
              </a:ln>
              <a:solidFill>
                <a:srgbClr val="000000"/>
              </a:solidFill>
              <a:effectLst/>
              <a:uLnTx/>
              <a:uFillTx/>
              <a:latin typeface="Arial"/>
              <a:cs typeface="+mn-cs"/>
            </a:endParaRPr>
          </a:p>
        </p:txBody>
      </p:sp>
      <p:sp>
        <p:nvSpPr>
          <p:cNvPr id="1048621" name="TextBox 1048620"/>
          <p:cNvSpPr txBox="1"/>
          <p:nvPr/>
        </p:nvSpPr>
        <p:spPr>
          <a:xfrm>
            <a:off x="216497" y="2716825"/>
            <a:ext cx="5071274" cy="400110"/>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smtClean="0">
                <a:ln>
                  <a:noFill/>
                </a:ln>
                <a:solidFill>
                  <a:srgbClr val="000000"/>
                </a:solidFill>
                <a:effectLst/>
                <a:uLnTx/>
                <a:uFillTx/>
                <a:latin typeface="Arial"/>
                <a:cs typeface="+mn-cs"/>
              </a:rPr>
              <a:t>. </a:t>
            </a:r>
            <a:endParaRPr kumimoji="0" lang="fa-IR" sz="2800" b="0" i="0" u="none" strike="noStrike" kern="1200" cap="none" spc="0" normalizeH="0" baseline="0" noProof="0" dirty="0">
              <a:ln>
                <a:noFill/>
              </a:ln>
              <a:solidFill>
                <a:srgbClr val="000000"/>
              </a:solidFill>
              <a:effectLst/>
              <a:uLnTx/>
              <a:uFillTx/>
              <a:latin typeface="Arial"/>
              <a:cs typeface="+mn-cs"/>
            </a:endParaRPr>
          </a:p>
        </p:txBody>
      </p:sp>
      <p:sp>
        <p:nvSpPr>
          <p:cNvPr id="1048622" name="Oval 13"/>
          <p:cNvSpPr>
            <a:spLocks noChangeArrowheads="1"/>
          </p:cNvSpPr>
          <p:nvPr/>
        </p:nvSpPr>
        <p:spPr bwMode="auto">
          <a:xfrm>
            <a:off x="5119555" y="545683"/>
            <a:ext cx="348384" cy="316139"/>
          </a:xfrm>
          <a:prstGeom prst="ellipse">
            <a:avLst/>
          </a:prstGeom>
          <a:solidFill>
            <a:srgbClr val="E4AAB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23" name="Oval 13"/>
          <p:cNvSpPr>
            <a:spLocks noChangeArrowheads="1"/>
          </p:cNvSpPr>
          <p:nvPr/>
        </p:nvSpPr>
        <p:spPr bwMode="auto">
          <a:xfrm>
            <a:off x="5228659" y="2802724"/>
            <a:ext cx="348384" cy="316139"/>
          </a:xfrm>
          <a:prstGeom prst="ellipse">
            <a:avLst/>
          </a:prstGeom>
          <a:solidFill>
            <a:srgbClr val="E4AAB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2" name="Rectangle 1"/>
          <p:cNvSpPr/>
          <p:nvPr/>
        </p:nvSpPr>
        <p:spPr>
          <a:xfrm>
            <a:off x="-1" y="860473"/>
            <a:ext cx="5744905" cy="17543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mn-cs"/>
              </a:rPr>
              <a:t>. مرحله پیش دلبستگی(تولد تا۶ هفتگی)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mn-cs"/>
              </a:rPr>
              <a:t>علایم فطری چنگ زدن ، لبخند زدن، گریه کردن، و خیره شدن به چشمان فرد بزرگسالبه نوزادان کمک میکنند تا با انسان های دیکر، که به آن ها </a:t>
            </a:r>
            <a:r>
              <a:rPr kumimoji="0" lang="fa-IR" sz="1800" b="0" i="0" u="none" strike="noStrike" kern="1200" cap="none" spc="0" normalizeH="0" baseline="0" noProof="0" dirty="0" smtClean="0">
                <a:ln>
                  <a:noFill/>
                </a:ln>
                <a:solidFill>
                  <a:prstClr val="black"/>
                </a:solidFill>
                <a:effectLst/>
                <a:uLnTx/>
                <a:uFillTx/>
                <a:latin typeface="Arial"/>
                <a:cs typeface="+mn-cs"/>
              </a:rPr>
              <a:t>آرامش </a:t>
            </a:r>
            <a:r>
              <a:rPr kumimoji="0" lang="fa-IR" sz="1800" b="0" i="0" u="none" strike="noStrike" kern="1200" cap="none" spc="0" normalizeH="0" baseline="0" noProof="0" dirty="0">
                <a:ln>
                  <a:noFill/>
                </a:ln>
                <a:solidFill>
                  <a:prstClr val="black"/>
                </a:solidFill>
                <a:effectLst/>
                <a:uLnTx/>
                <a:uFillTx/>
                <a:latin typeface="Arial"/>
                <a:cs typeface="+mn-cs"/>
              </a:rPr>
              <a:t>می دهند، تماس نزدیک برقرار کنند. گرچه بچه ها در این سن بو،صدا، پچهره مادر خود را تشخیص می دهند ولی هنوز به او دلبسته نیستند.</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3" name="Rectangle 2"/>
          <p:cNvSpPr/>
          <p:nvPr/>
        </p:nvSpPr>
        <p:spPr>
          <a:xfrm>
            <a:off x="79035" y="2899278"/>
            <a:ext cx="5388904" cy="3170099"/>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1800" b="0" i="0" u="none" strike="noStrike" kern="1200" cap="none" spc="0" normalizeH="0" baseline="0" noProof="0" dirty="0">
                <a:ln>
                  <a:noFill/>
                </a:ln>
                <a:solidFill>
                  <a:prstClr val="black"/>
                </a:solidFill>
                <a:effectLst/>
                <a:uLnTx/>
                <a:uFillTx/>
                <a:latin typeface="Arial"/>
                <a:cs typeface="+mn-cs"/>
              </a:rPr>
              <a:t>. </a:t>
            </a:r>
            <a:r>
              <a:rPr kumimoji="0" lang="fa-IR" sz="2000" b="0" i="0" u="none" strike="noStrike" kern="1200" cap="none" spc="0" normalizeH="0" baseline="0" noProof="0" dirty="0">
                <a:ln>
                  <a:noFill/>
                </a:ln>
                <a:solidFill>
                  <a:prstClr val="black"/>
                </a:solidFill>
                <a:effectLst/>
                <a:uLnTx/>
                <a:uFillTx/>
                <a:latin typeface="Arial"/>
                <a:cs typeface="+mn-cs"/>
              </a:rPr>
              <a:t>مرحله دلبستگی در حال تشکیل (۶هفتگی تا۶۸ماهگی)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Arial"/>
                <a:cs typeface="+mn-cs"/>
              </a:rPr>
              <a:t>نوباوگان در طول این مرحله به مراقبت کننده آشنا به صورت متفاوت به یک غریبه پاسخ می دهند.برای مثال ، تیمی در در ۴ماهگی وقتی  با مادرش تعامل می کرد ، آزادانه تر لبخند می زد ، می خندید ، و </a:t>
            </a:r>
            <a:r>
              <a:rPr kumimoji="0" lang="fa-IR" sz="2000" b="0" i="0" u="none" strike="noStrike" kern="1200" cap="none" spc="0" normalizeH="0" baseline="0" noProof="0" dirty="0" smtClean="0">
                <a:ln>
                  <a:noFill/>
                </a:ln>
                <a:solidFill>
                  <a:prstClr val="black"/>
                </a:solidFill>
                <a:effectLst/>
                <a:uLnTx/>
                <a:uFillTx/>
                <a:latin typeface="Arial"/>
                <a:cs typeface="+mn-cs"/>
              </a:rPr>
              <a:t>غان </a:t>
            </a:r>
            <a:r>
              <a:rPr kumimoji="0" lang="fa-IR" sz="2000" b="0" i="0" u="none" strike="noStrike" kern="1200" cap="none" spc="0" normalizeH="0" baseline="0" noProof="0" dirty="0">
                <a:ln>
                  <a:noFill/>
                </a:ln>
                <a:solidFill>
                  <a:prstClr val="black"/>
                </a:solidFill>
                <a:effectLst/>
                <a:uLnTx/>
                <a:uFillTx/>
                <a:latin typeface="Arial"/>
                <a:cs typeface="+mn-cs"/>
              </a:rPr>
              <a:t>و </a:t>
            </a:r>
            <a:r>
              <a:rPr kumimoji="0" lang="fa-IR" sz="2000" b="0" i="0" u="none" strike="noStrike" kern="1200" cap="none" spc="0" normalizeH="0" baseline="0" noProof="0" dirty="0" smtClean="0">
                <a:ln>
                  <a:noFill/>
                </a:ln>
                <a:solidFill>
                  <a:prstClr val="black"/>
                </a:solidFill>
                <a:effectLst/>
                <a:uLnTx/>
                <a:uFillTx/>
                <a:latin typeface="Arial"/>
                <a:cs typeface="+mn-cs"/>
              </a:rPr>
              <a:t>غون </a:t>
            </a:r>
            <a:r>
              <a:rPr kumimoji="0" lang="fa-IR" sz="2000" b="0" i="0" u="none" strike="noStrike" kern="1200" cap="none" spc="0" normalizeH="0" baseline="0" noProof="0" dirty="0">
                <a:ln>
                  <a:noFill/>
                </a:ln>
                <a:solidFill>
                  <a:prstClr val="black"/>
                </a:solidFill>
                <a:effectLst/>
                <a:uLnTx/>
                <a:uFillTx/>
                <a:latin typeface="Arial"/>
                <a:cs typeface="+mn-cs"/>
              </a:rPr>
              <a:t>به پا می کرد و وقتی مادر را بلند می کرد،سریعتر </a:t>
            </a:r>
            <a:r>
              <a:rPr kumimoji="0" lang="fa-IR" sz="2000" b="0" i="0" u="none" strike="noStrike" kern="1200" cap="none" spc="0" normalizeH="0" baseline="0" noProof="0" dirty="0" smtClean="0">
                <a:ln>
                  <a:noFill/>
                </a:ln>
                <a:solidFill>
                  <a:prstClr val="black"/>
                </a:solidFill>
                <a:effectLst/>
                <a:uLnTx/>
                <a:uFillTx/>
                <a:latin typeface="Arial"/>
                <a:cs typeface="+mn-cs"/>
              </a:rPr>
              <a:t>آرام </a:t>
            </a:r>
            <a:r>
              <a:rPr kumimoji="0" lang="fa-IR" sz="2000" b="0" i="0" u="none" strike="noStrike" kern="1200" cap="none" spc="0" normalizeH="0" baseline="0" noProof="0" dirty="0">
                <a:ln>
                  <a:noFill/>
                </a:ln>
                <a:solidFill>
                  <a:prstClr val="black"/>
                </a:solidFill>
                <a:effectLst/>
                <a:uLnTx/>
                <a:uFillTx/>
                <a:latin typeface="Arial"/>
                <a:cs typeface="+mn-cs"/>
              </a:rPr>
              <a:t>می شد</a:t>
            </a:r>
            <a:r>
              <a:rPr kumimoji="0" lang="fa-IR" sz="2000" b="0" i="0" u="none" strike="noStrike" kern="1200" cap="none" spc="0" normalizeH="0" baseline="0" noProof="0" dirty="0" smtClean="0">
                <a:ln>
                  <a:noFill/>
                </a:ln>
                <a:solidFill>
                  <a:prstClr val="black"/>
                </a:solidFill>
                <a:effectLst/>
                <a:uLnTx/>
                <a:uFillTx/>
                <a:latin typeface="Arial"/>
                <a:cs typeface="+mn-cs"/>
              </a:rPr>
              <a:t>. وقتی </a:t>
            </a:r>
            <a:r>
              <a:rPr kumimoji="0" lang="fa-IR" sz="2000" b="0" i="0" u="none" strike="noStrike" kern="1200" cap="none" spc="0" normalizeH="0" baseline="0" noProof="0" dirty="0">
                <a:ln>
                  <a:noFill/>
                </a:ln>
                <a:solidFill>
                  <a:prstClr val="black"/>
                </a:solidFill>
                <a:effectLst/>
                <a:uLnTx/>
                <a:uFillTx/>
                <a:latin typeface="Arial"/>
                <a:cs typeface="+mn-cs"/>
              </a:rPr>
              <a:t>کودکان یاد میگیرند که اعمالشان بر رفتار افراد پیرامونش تاثیر می گذارد، احساس اعتماد را پرورش می دهنداین انتظار که وقتی به مراقبت کننده علامت داده شود ، پاسخ خواهد داد_ولی هنوز وقتی از او جدا می شوند ، اعتراض نمی کنند</a:t>
            </a:r>
            <a:r>
              <a:rPr kumimoji="0" lang="fa-IR" sz="1800" b="0" i="0" u="none" strike="noStrike" kern="1200" cap="none" spc="0" normalizeH="0" baseline="0" noProof="0" dirty="0">
                <a:ln>
                  <a:noFill/>
                </a:ln>
                <a:solidFill>
                  <a:prstClr val="black"/>
                </a:solidFill>
                <a:effectLst/>
                <a:uLnTx/>
                <a:uFillTx/>
                <a:latin typeface="Arial"/>
                <a:cs typeface="+mn-cs"/>
              </a:rPr>
              <a:t>.</a:t>
            </a:r>
            <a:endParaRPr kumimoji="0" lang="en-US" sz="1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9154868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4" name="Oval 12"/>
          <p:cNvSpPr>
            <a:spLocks noChangeArrowheads="1"/>
          </p:cNvSpPr>
          <p:nvPr/>
        </p:nvSpPr>
        <p:spPr bwMode="auto">
          <a:xfrm>
            <a:off x="3108818" y="3296574"/>
            <a:ext cx="1012825" cy="1014725"/>
          </a:xfrm>
          <a:prstGeom prst="ellipse">
            <a:avLst/>
          </a:prstGeom>
          <a:noFill/>
          <a:ln w="20701">
            <a:solidFill>
              <a:srgbClr val="E4AAB0"/>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25" name="Freeform 14"/>
          <p:cNvSpPr/>
          <p:nvPr/>
        </p:nvSpPr>
        <p:spPr bwMode="auto">
          <a:xfrm>
            <a:off x="2702417" y="3803142"/>
            <a:ext cx="1824038" cy="916271"/>
          </a:xfrm>
          <a:custGeom>
            <a:avLst/>
            <a:gdLst>
              <a:gd name="T0" fmla="*/ 342 w 683"/>
              <a:gd name="T1" fmla="*/ 305 h 342"/>
              <a:gd name="T2" fmla="*/ 37 w 683"/>
              <a:gd name="T3" fmla="*/ 0 h 342"/>
              <a:gd name="T4" fmla="*/ 0 w 683"/>
              <a:gd name="T5" fmla="*/ 0 h 342"/>
              <a:gd name="T6" fmla="*/ 342 w 683"/>
              <a:gd name="T7" fmla="*/ 342 h 342"/>
              <a:gd name="T8" fmla="*/ 683 w 683"/>
              <a:gd name="T9" fmla="*/ 0 h 342"/>
              <a:gd name="T10" fmla="*/ 646 w 683"/>
              <a:gd name="T11" fmla="*/ 0 h 342"/>
              <a:gd name="T12" fmla="*/ 342 w 683"/>
              <a:gd name="T13" fmla="*/ 305 h 342"/>
            </a:gdLst>
            <a:ahLst/>
            <a:cxnLst>
              <a:cxn ang="0">
                <a:pos x="T0" y="T1"/>
              </a:cxn>
              <a:cxn ang="0">
                <a:pos x="T2" y="T3"/>
              </a:cxn>
              <a:cxn ang="0">
                <a:pos x="T4" y="T5"/>
              </a:cxn>
              <a:cxn ang="0">
                <a:pos x="T6" y="T7"/>
              </a:cxn>
              <a:cxn ang="0">
                <a:pos x="T8" y="T9"/>
              </a:cxn>
              <a:cxn ang="0">
                <a:pos x="T10" y="T11"/>
              </a:cxn>
              <a:cxn ang="0">
                <a:pos x="T12" y="T13"/>
              </a:cxn>
            </a:cxnLst>
            <a:rect l="0" t="0" r="r" b="b"/>
            <a:pathLst>
              <a:path w="683" h="342">
                <a:moveTo>
                  <a:pt x="342" y="305"/>
                </a:moveTo>
                <a:cubicBezTo>
                  <a:pt x="173" y="305"/>
                  <a:pt x="37" y="169"/>
                  <a:pt x="37" y="0"/>
                </a:cubicBezTo>
                <a:cubicBezTo>
                  <a:pt x="0" y="0"/>
                  <a:pt x="0" y="0"/>
                  <a:pt x="0" y="0"/>
                </a:cubicBezTo>
                <a:cubicBezTo>
                  <a:pt x="0" y="189"/>
                  <a:pt x="153" y="342"/>
                  <a:pt x="342" y="342"/>
                </a:cubicBezTo>
                <a:cubicBezTo>
                  <a:pt x="530" y="342"/>
                  <a:pt x="683" y="189"/>
                  <a:pt x="683" y="0"/>
                </a:cubicBezTo>
                <a:cubicBezTo>
                  <a:pt x="646" y="0"/>
                  <a:pt x="646" y="0"/>
                  <a:pt x="646" y="0"/>
                </a:cubicBezTo>
                <a:cubicBezTo>
                  <a:pt x="646" y="169"/>
                  <a:pt x="510" y="305"/>
                  <a:pt x="342" y="305"/>
                </a:cubicBezTo>
                <a:close/>
              </a:path>
            </a:pathLst>
          </a:custGeom>
          <a:solidFill>
            <a:schemeClr val="bg2">
              <a:lumMod val="10000"/>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26" name="Oval 16"/>
          <p:cNvSpPr>
            <a:spLocks noChangeArrowheads="1"/>
          </p:cNvSpPr>
          <p:nvPr/>
        </p:nvSpPr>
        <p:spPr bwMode="auto">
          <a:xfrm>
            <a:off x="4836018" y="3296574"/>
            <a:ext cx="1012825" cy="1014725"/>
          </a:xfrm>
          <a:prstGeom prst="ellipse">
            <a:avLst/>
          </a:prstGeom>
          <a:noFill/>
          <a:ln w="20638">
            <a:solidFill>
              <a:srgbClr val="E4AAB0"/>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lumMod val="50000"/>
                </a:prstClr>
              </a:solidFill>
              <a:effectLst/>
              <a:uLnTx/>
              <a:uFillTx/>
              <a:latin typeface="Arial"/>
              <a:cs typeface="Arial"/>
              <a:sym typeface="+mn-lt"/>
            </a:endParaRPr>
          </a:p>
        </p:txBody>
      </p:sp>
      <p:sp>
        <p:nvSpPr>
          <p:cNvPr id="1048627" name="Freeform 18"/>
          <p:cNvSpPr/>
          <p:nvPr/>
        </p:nvSpPr>
        <p:spPr bwMode="auto">
          <a:xfrm>
            <a:off x="4428030" y="2888460"/>
            <a:ext cx="1827212" cy="914682"/>
          </a:xfrm>
          <a:custGeom>
            <a:avLst/>
            <a:gdLst>
              <a:gd name="T0" fmla="*/ 342 w 684"/>
              <a:gd name="T1" fmla="*/ 37 h 341"/>
              <a:gd name="T2" fmla="*/ 647 w 684"/>
              <a:gd name="T3" fmla="*/ 341 h 341"/>
              <a:gd name="T4" fmla="*/ 684 w 684"/>
              <a:gd name="T5" fmla="*/ 341 h 341"/>
              <a:gd name="T6" fmla="*/ 342 w 684"/>
              <a:gd name="T7" fmla="*/ 0 h 341"/>
              <a:gd name="T8" fmla="*/ 0 w 684"/>
              <a:gd name="T9" fmla="*/ 341 h 341"/>
              <a:gd name="T10" fmla="*/ 37 w 684"/>
              <a:gd name="T11" fmla="*/ 341 h 341"/>
              <a:gd name="T12" fmla="*/ 342 w 684"/>
              <a:gd name="T13" fmla="*/ 37 h 341"/>
            </a:gdLst>
            <a:ahLst/>
            <a:cxnLst>
              <a:cxn ang="0">
                <a:pos x="T0" y="T1"/>
              </a:cxn>
              <a:cxn ang="0">
                <a:pos x="T2" y="T3"/>
              </a:cxn>
              <a:cxn ang="0">
                <a:pos x="T4" y="T5"/>
              </a:cxn>
              <a:cxn ang="0">
                <a:pos x="T6" y="T7"/>
              </a:cxn>
              <a:cxn ang="0">
                <a:pos x="T8" y="T9"/>
              </a:cxn>
              <a:cxn ang="0">
                <a:pos x="T10" y="T11"/>
              </a:cxn>
              <a:cxn ang="0">
                <a:pos x="T12" y="T13"/>
              </a:cxn>
            </a:cxnLst>
            <a:rect l="0" t="0" r="r" b="b"/>
            <a:pathLst>
              <a:path w="684" h="341">
                <a:moveTo>
                  <a:pt x="342" y="37"/>
                </a:moveTo>
                <a:cubicBezTo>
                  <a:pt x="511" y="37"/>
                  <a:pt x="647" y="173"/>
                  <a:pt x="647" y="341"/>
                </a:cubicBezTo>
                <a:cubicBezTo>
                  <a:pt x="684" y="341"/>
                  <a:pt x="684" y="341"/>
                  <a:pt x="684" y="341"/>
                </a:cubicBezTo>
                <a:cubicBezTo>
                  <a:pt x="684" y="153"/>
                  <a:pt x="531" y="0"/>
                  <a:pt x="342" y="0"/>
                </a:cubicBezTo>
                <a:cubicBezTo>
                  <a:pt x="153" y="0"/>
                  <a:pt x="0" y="153"/>
                  <a:pt x="0" y="341"/>
                </a:cubicBezTo>
                <a:cubicBezTo>
                  <a:pt x="37" y="341"/>
                  <a:pt x="37" y="341"/>
                  <a:pt x="37" y="341"/>
                </a:cubicBezTo>
                <a:cubicBezTo>
                  <a:pt x="37" y="173"/>
                  <a:pt x="174" y="37"/>
                  <a:pt x="342" y="37"/>
                </a:cubicBezTo>
                <a:close/>
              </a:path>
            </a:pathLst>
          </a:custGeom>
          <a:solidFill>
            <a:schemeClr val="bg2">
              <a:lumMod val="10000"/>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28" name="Oval 20"/>
          <p:cNvSpPr>
            <a:spLocks noChangeArrowheads="1"/>
          </p:cNvSpPr>
          <p:nvPr/>
        </p:nvSpPr>
        <p:spPr bwMode="auto">
          <a:xfrm>
            <a:off x="6561630" y="3296574"/>
            <a:ext cx="1014412" cy="1014725"/>
          </a:xfrm>
          <a:prstGeom prst="ellipse">
            <a:avLst/>
          </a:prstGeom>
          <a:noFill/>
          <a:ln w="20701">
            <a:solidFill>
              <a:srgbClr val="E4AAB0"/>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29" name="Oval 21"/>
          <p:cNvSpPr>
            <a:spLocks noChangeArrowheads="1"/>
          </p:cNvSpPr>
          <p:nvPr/>
        </p:nvSpPr>
        <p:spPr bwMode="auto">
          <a:xfrm>
            <a:off x="5099542" y="3561768"/>
            <a:ext cx="485775" cy="484337"/>
          </a:xfrm>
          <a:prstGeom prst="ellipse">
            <a:avLst/>
          </a:prstGeom>
          <a:solidFill>
            <a:srgbClr val="E4AAB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30" name="Freeform 22"/>
          <p:cNvSpPr/>
          <p:nvPr/>
        </p:nvSpPr>
        <p:spPr bwMode="auto">
          <a:xfrm>
            <a:off x="6155230" y="3803142"/>
            <a:ext cx="1827212" cy="916271"/>
          </a:xfrm>
          <a:custGeom>
            <a:avLst/>
            <a:gdLst>
              <a:gd name="T0" fmla="*/ 342 w 684"/>
              <a:gd name="T1" fmla="*/ 305 h 342"/>
              <a:gd name="T2" fmla="*/ 37 w 684"/>
              <a:gd name="T3" fmla="*/ 0 h 342"/>
              <a:gd name="T4" fmla="*/ 0 w 684"/>
              <a:gd name="T5" fmla="*/ 0 h 342"/>
              <a:gd name="T6" fmla="*/ 342 w 684"/>
              <a:gd name="T7" fmla="*/ 342 h 342"/>
              <a:gd name="T8" fmla="*/ 684 w 684"/>
              <a:gd name="T9" fmla="*/ 0 h 342"/>
              <a:gd name="T10" fmla="*/ 647 w 684"/>
              <a:gd name="T11" fmla="*/ 0 h 342"/>
              <a:gd name="T12" fmla="*/ 342 w 684"/>
              <a:gd name="T13" fmla="*/ 305 h 342"/>
            </a:gdLst>
            <a:ahLst/>
            <a:cxnLst>
              <a:cxn ang="0">
                <a:pos x="T0" y="T1"/>
              </a:cxn>
              <a:cxn ang="0">
                <a:pos x="T2" y="T3"/>
              </a:cxn>
              <a:cxn ang="0">
                <a:pos x="T4" y="T5"/>
              </a:cxn>
              <a:cxn ang="0">
                <a:pos x="T6" y="T7"/>
              </a:cxn>
              <a:cxn ang="0">
                <a:pos x="T8" y="T9"/>
              </a:cxn>
              <a:cxn ang="0">
                <a:pos x="T10" y="T11"/>
              </a:cxn>
              <a:cxn ang="0">
                <a:pos x="T12" y="T13"/>
              </a:cxn>
            </a:cxnLst>
            <a:rect l="0" t="0" r="r" b="b"/>
            <a:pathLst>
              <a:path w="684" h="342">
                <a:moveTo>
                  <a:pt x="342" y="305"/>
                </a:moveTo>
                <a:cubicBezTo>
                  <a:pt x="174" y="305"/>
                  <a:pt x="37" y="169"/>
                  <a:pt x="37" y="0"/>
                </a:cubicBezTo>
                <a:cubicBezTo>
                  <a:pt x="0" y="0"/>
                  <a:pt x="0" y="0"/>
                  <a:pt x="0" y="0"/>
                </a:cubicBezTo>
                <a:cubicBezTo>
                  <a:pt x="0" y="189"/>
                  <a:pt x="153" y="342"/>
                  <a:pt x="342" y="342"/>
                </a:cubicBezTo>
                <a:cubicBezTo>
                  <a:pt x="531" y="342"/>
                  <a:pt x="684" y="189"/>
                  <a:pt x="684" y="0"/>
                </a:cubicBezTo>
                <a:cubicBezTo>
                  <a:pt x="647" y="0"/>
                  <a:pt x="647" y="0"/>
                  <a:pt x="647" y="0"/>
                </a:cubicBezTo>
                <a:cubicBezTo>
                  <a:pt x="647" y="169"/>
                  <a:pt x="510" y="305"/>
                  <a:pt x="342" y="305"/>
                </a:cubicBezTo>
                <a:close/>
              </a:path>
            </a:pathLst>
          </a:custGeom>
          <a:solidFill>
            <a:schemeClr val="bg2">
              <a:lumMod val="10000"/>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31" name="Line 23"/>
          <p:cNvSpPr>
            <a:spLocks noChangeShapeType="1"/>
          </p:cNvSpPr>
          <p:nvPr/>
        </p:nvSpPr>
        <p:spPr bwMode="auto">
          <a:xfrm flipV="1">
            <a:off x="7069630" y="2985328"/>
            <a:ext cx="0" cy="233434"/>
          </a:xfrm>
          <a:prstGeom prst="line">
            <a:avLst/>
          </a:prstGeom>
          <a:noFill/>
          <a:ln w="6350">
            <a:solidFill>
              <a:schemeClr val="bg1">
                <a:lumMod val="50000"/>
              </a:schemeClr>
            </a:solidFill>
            <a:prstDash val="solid"/>
            <a:round/>
            <a:tailEnd type="oval"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32" name="Oval 24"/>
          <p:cNvSpPr>
            <a:spLocks noChangeArrowheads="1"/>
          </p:cNvSpPr>
          <p:nvPr/>
        </p:nvSpPr>
        <p:spPr bwMode="auto">
          <a:xfrm>
            <a:off x="8290417" y="3296574"/>
            <a:ext cx="1011238" cy="1014725"/>
          </a:xfrm>
          <a:prstGeom prst="ellipse">
            <a:avLst/>
          </a:prstGeom>
          <a:noFill/>
          <a:ln w="20638">
            <a:solidFill>
              <a:srgbClr val="E4AAB0"/>
            </a:solidFill>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33" name="Oval 25"/>
          <p:cNvSpPr>
            <a:spLocks noChangeArrowheads="1"/>
          </p:cNvSpPr>
          <p:nvPr/>
        </p:nvSpPr>
        <p:spPr bwMode="auto">
          <a:xfrm>
            <a:off x="8553942" y="3561768"/>
            <a:ext cx="484188" cy="484337"/>
          </a:xfrm>
          <a:prstGeom prst="ellipse">
            <a:avLst/>
          </a:prstGeom>
          <a:solidFill>
            <a:srgbClr val="E4AAB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34" name="Freeform 26"/>
          <p:cNvSpPr/>
          <p:nvPr/>
        </p:nvSpPr>
        <p:spPr bwMode="auto">
          <a:xfrm>
            <a:off x="7884017" y="2888460"/>
            <a:ext cx="1824038" cy="914682"/>
          </a:xfrm>
          <a:custGeom>
            <a:avLst/>
            <a:gdLst>
              <a:gd name="T0" fmla="*/ 341 w 683"/>
              <a:gd name="T1" fmla="*/ 37 h 341"/>
              <a:gd name="T2" fmla="*/ 646 w 683"/>
              <a:gd name="T3" fmla="*/ 341 h 341"/>
              <a:gd name="T4" fmla="*/ 683 w 683"/>
              <a:gd name="T5" fmla="*/ 341 h 341"/>
              <a:gd name="T6" fmla="*/ 341 w 683"/>
              <a:gd name="T7" fmla="*/ 0 h 341"/>
              <a:gd name="T8" fmla="*/ 0 w 683"/>
              <a:gd name="T9" fmla="*/ 341 h 341"/>
              <a:gd name="T10" fmla="*/ 37 w 683"/>
              <a:gd name="T11" fmla="*/ 341 h 341"/>
              <a:gd name="T12" fmla="*/ 341 w 683"/>
              <a:gd name="T13" fmla="*/ 37 h 341"/>
            </a:gdLst>
            <a:ahLst/>
            <a:cxnLst>
              <a:cxn ang="0">
                <a:pos x="T0" y="T1"/>
              </a:cxn>
              <a:cxn ang="0">
                <a:pos x="T2" y="T3"/>
              </a:cxn>
              <a:cxn ang="0">
                <a:pos x="T4" y="T5"/>
              </a:cxn>
              <a:cxn ang="0">
                <a:pos x="T6" y="T7"/>
              </a:cxn>
              <a:cxn ang="0">
                <a:pos x="T8" y="T9"/>
              </a:cxn>
              <a:cxn ang="0">
                <a:pos x="T10" y="T11"/>
              </a:cxn>
              <a:cxn ang="0">
                <a:pos x="T12" y="T13"/>
              </a:cxn>
            </a:cxnLst>
            <a:rect l="0" t="0" r="r" b="b"/>
            <a:pathLst>
              <a:path w="683" h="341">
                <a:moveTo>
                  <a:pt x="341" y="37"/>
                </a:moveTo>
                <a:cubicBezTo>
                  <a:pt x="510" y="37"/>
                  <a:pt x="646" y="173"/>
                  <a:pt x="646" y="341"/>
                </a:cubicBezTo>
                <a:cubicBezTo>
                  <a:pt x="683" y="341"/>
                  <a:pt x="683" y="341"/>
                  <a:pt x="683" y="341"/>
                </a:cubicBezTo>
                <a:cubicBezTo>
                  <a:pt x="683" y="153"/>
                  <a:pt x="530" y="0"/>
                  <a:pt x="341" y="0"/>
                </a:cubicBezTo>
                <a:cubicBezTo>
                  <a:pt x="153" y="0"/>
                  <a:pt x="0" y="153"/>
                  <a:pt x="0" y="341"/>
                </a:cubicBezTo>
                <a:cubicBezTo>
                  <a:pt x="37" y="341"/>
                  <a:pt x="37" y="341"/>
                  <a:pt x="37" y="341"/>
                </a:cubicBezTo>
                <a:cubicBezTo>
                  <a:pt x="37" y="173"/>
                  <a:pt x="173" y="37"/>
                  <a:pt x="341" y="37"/>
                </a:cubicBezTo>
                <a:close/>
              </a:path>
            </a:pathLst>
          </a:custGeom>
          <a:solidFill>
            <a:schemeClr val="bg2">
              <a:lumMod val="10000"/>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35" name="Line 27"/>
          <p:cNvSpPr>
            <a:spLocks noChangeShapeType="1"/>
          </p:cNvSpPr>
          <p:nvPr/>
        </p:nvSpPr>
        <p:spPr bwMode="auto">
          <a:xfrm>
            <a:off x="8795242" y="4387523"/>
            <a:ext cx="0" cy="231847"/>
          </a:xfrm>
          <a:prstGeom prst="line">
            <a:avLst/>
          </a:prstGeom>
          <a:noFill/>
          <a:ln w="6350">
            <a:solidFill>
              <a:schemeClr val="bg1">
                <a:lumMod val="50000"/>
              </a:schemeClr>
            </a:solidFill>
            <a:prstDash val="solid"/>
            <a:round/>
            <a:tailEnd type="oval"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36" name="Freeform 35"/>
          <p:cNvSpPr>
            <a:spLocks noEditPoints="1"/>
          </p:cNvSpPr>
          <p:nvPr/>
        </p:nvSpPr>
        <p:spPr bwMode="auto">
          <a:xfrm>
            <a:off x="3499342" y="3706275"/>
            <a:ext cx="223838" cy="195322"/>
          </a:xfrm>
          <a:custGeom>
            <a:avLst/>
            <a:gdLst>
              <a:gd name="T0" fmla="*/ 79 w 84"/>
              <a:gd name="T1" fmla="*/ 52 h 73"/>
              <a:gd name="T2" fmla="*/ 70 w 84"/>
              <a:gd name="T3" fmla="*/ 45 h 73"/>
              <a:gd name="T4" fmla="*/ 60 w 84"/>
              <a:gd name="T5" fmla="*/ 8 h 73"/>
              <a:gd name="T6" fmla="*/ 38 w 84"/>
              <a:gd name="T7" fmla="*/ 0 h 73"/>
              <a:gd name="T8" fmla="*/ 12 w 84"/>
              <a:gd name="T9" fmla="*/ 12 h 73"/>
              <a:gd name="T10" fmla="*/ 16 w 84"/>
              <a:gd name="T11" fmla="*/ 59 h 73"/>
              <a:gd name="T12" fmla="*/ 38 w 84"/>
              <a:gd name="T13" fmla="*/ 67 h 73"/>
              <a:gd name="T14" fmla="*/ 55 w 84"/>
              <a:gd name="T15" fmla="*/ 63 h 73"/>
              <a:gd name="T16" fmla="*/ 63 w 84"/>
              <a:gd name="T17" fmla="*/ 70 h 73"/>
              <a:gd name="T18" fmla="*/ 71 w 84"/>
              <a:gd name="T19" fmla="*/ 73 h 73"/>
              <a:gd name="T20" fmla="*/ 80 w 84"/>
              <a:gd name="T21" fmla="*/ 69 h 73"/>
              <a:gd name="T22" fmla="*/ 79 w 84"/>
              <a:gd name="T23" fmla="*/ 52 h 73"/>
              <a:gd name="T24" fmla="*/ 19 w 84"/>
              <a:gd name="T25" fmla="*/ 35 h 73"/>
              <a:gd name="T26" fmla="*/ 23 w 84"/>
              <a:gd name="T27" fmla="*/ 21 h 73"/>
              <a:gd name="T28" fmla="*/ 38 w 84"/>
              <a:gd name="T29" fmla="*/ 14 h 73"/>
              <a:gd name="T30" fmla="*/ 51 w 84"/>
              <a:gd name="T31" fmla="*/ 19 h 73"/>
              <a:gd name="T32" fmla="*/ 57 w 84"/>
              <a:gd name="T33" fmla="*/ 32 h 73"/>
              <a:gd name="T34" fmla="*/ 53 w 84"/>
              <a:gd name="T35" fmla="*/ 46 h 73"/>
              <a:gd name="T36" fmla="*/ 38 w 84"/>
              <a:gd name="T37" fmla="*/ 53 h 73"/>
              <a:gd name="T38" fmla="*/ 26 w 84"/>
              <a:gd name="T39" fmla="*/ 48 h 73"/>
              <a:gd name="T40" fmla="*/ 19 w 84"/>
              <a:gd name="T41" fmla="*/ 3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 h="73">
                <a:moveTo>
                  <a:pt x="79" y="52"/>
                </a:moveTo>
                <a:cubicBezTo>
                  <a:pt x="70" y="45"/>
                  <a:pt x="70" y="45"/>
                  <a:pt x="70" y="45"/>
                </a:cubicBezTo>
                <a:cubicBezTo>
                  <a:pt x="75" y="32"/>
                  <a:pt x="71" y="17"/>
                  <a:pt x="60" y="8"/>
                </a:cubicBezTo>
                <a:cubicBezTo>
                  <a:pt x="54" y="3"/>
                  <a:pt x="46" y="0"/>
                  <a:pt x="38" y="0"/>
                </a:cubicBezTo>
                <a:cubicBezTo>
                  <a:pt x="28" y="0"/>
                  <a:pt x="19" y="4"/>
                  <a:pt x="12" y="12"/>
                </a:cubicBezTo>
                <a:cubicBezTo>
                  <a:pt x="0" y="26"/>
                  <a:pt x="2" y="47"/>
                  <a:pt x="16" y="59"/>
                </a:cubicBezTo>
                <a:cubicBezTo>
                  <a:pt x="23" y="64"/>
                  <a:pt x="30" y="67"/>
                  <a:pt x="38" y="67"/>
                </a:cubicBezTo>
                <a:cubicBezTo>
                  <a:pt x="44" y="67"/>
                  <a:pt x="50" y="66"/>
                  <a:pt x="55" y="63"/>
                </a:cubicBezTo>
                <a:cubicBezTo>
                  <a:pt x="63" y="70"/>
                  <a:pt x="63" y="70"/>
                  <a:pt x="63" y="70"/>
                </a:cubicBezTo>
                <a:cubicBezTo>
                  <a:pt x="66" y="72"/>
                  <a:pt x="68" y="73"/>
                  <a:pt x="71" y="73"/>
                </a:cubicBezTo>
                <a:cubicBezTo>
                  <a:pt x="75" y="73"/>
                  <a:pt x="78" y="71"/>
                  <a:pt x="80" y="69"/>
                </a:cubicBezTo>
                <a:cubicBezTo>
                  <a:pt x="84" y="64"/>
                  <a:pt x="84" y="56"/>
                  <a:pt x="79" y="52"/>
                </a:cubicBezTo>
                <a:close/>
                <a:moveTo>
                  <a:pt x="19" y="35"/>
                </a:moveTo>
                <a:cubicBezTo>
                  <a:pt x="18" y="30"/>
                  <a:pt x="20" y="25"/>
                  <a:pt x="23" y="21"/>
                </a:cubicBezTo>
                <a:cubicBezTo>
                  <a:pt x="27" y="17"/>
                  <a:pt x="32" y="14"/>
                  <a:pt x="38" y="14"/>
                </a:cubicBezTo>
                <a:cubicBezTo>
                  <a:pt x="43" y="14"/>
                  <a:pt x="47" y="16"/>
                  <a:pt x="51" y="19"/>
                </a:cubicBezTo>
                <a:cubicBezTo>
                  <a:pt x="55" y="22"/>
                  <a:pt x="57" y="27"/>
                  <a:pt x="57" y="32"/>
                </a:cubicBezTo>
                <a:cubicBezTo>
                  <a:pt x="58" y="37"/>
                  <a:pt x="56" y="42"/>
                  <a:pt x="53" y="46"/>
                </a:cubicBezTo>
                <a:cubicBezTo>
                  <a:pt x="49" y="50"/>
                  <a:pt x="44" y="53"/>
                  <a:pt x="38" y="53"/>
                </a:cubicBezTo>
                <a:cubicBezTo>
                  <a:pt x="34" y="53"/>
                  <a:pt x="29" y="51"/>
                  <a:pt x="26" y="48"/>
                </a:cubicBezTo>
                <a:cubicBezTo>
                  <a:pt x="22" y="45"/>
                  <a:pt x="19" y="40"/>
                  <a:pt x="19" y="35"/>
                </a:cubicBez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lumMod val="50000"/>
                </a:prstClr>
              </a:solidFill>
              <a:effectLst/>
              <a:uLnTx/>
              <a:uFillTx/>
              <a:latin typeface="Arial"/>
              <a:cs typeface="Arial"/>
              <a:sym typeface="+mn-lt"/>
            </a:endParaRPr>
          </a:p>
        </p:txBody>
      </p:sp>
      <p:sp>
        <p:nvSpPr>
          <p:cNvPr id="1048638" name="矩形 30"/>
          <p:cNvSpPr/>
          <p:nvPr/>
        </p:nvSpPr>
        <p:spPr>
          <a:xfrm>
            <a:off x="199095" y="152400"/>
            <a:ext cx="45719" cy="279400"/>
          </a:xfrm>
          <a:prstGeom prst="rect">
            <a:avLst/>
          </a:prstGeom>
          <a:solidFill>
            <a:srgbClr val="E4A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89192"/>
              </a:solidFill>
              <a:effectLst/>
              <a:uLnTx/>
              <a:uFillTx/>
              <a:latin typeface="Arial"/>
              <a:cs typeface="Arial"/>
              <a:sym typeface="+mn-lt"/>
            </a:endParaRPr>
          </a:p>
        </p:txBody>
      </p:sp>
      <p:sp>
        <p:nvSpPr>
          <p:cNvPr id="1048640" name="TextBox 1048639"/>
          <p:cNvSpPr txBox="1"/>
          <p:nvPr/>
        </p:nvSpPr>
        <p:spPr>
          <a:xfrm>
            <a:off x="2316287" y="4619369"/>
            <a:ext cx="8312481" cy="430887"/>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smtClean="0">
                <a:ln>
                  <a:noFill/>
                </a:ln>
                <a:solidFill>
                  <a:srgbClr val="000000"/>
                </a:solidFill>
                <a:effectLst/>
                <a:uLnTx/>
                <a:uFillTx/>
                <a:latin typeface="Arial"/>
                <a:cs typeface="+mn-cs"/>
              </a:rPr>
              <a:t>.</a:t>
            </a:r>
            <a:endParaRPr kumimoji="0" lang="fa-IR" sz="2200" b="0" i="0" u="none" strike="noStrike" kern="1200" cap="none" spc="0" normalizeH="0" baseline="0" noProof="0" dirty="0">
              <a:ln>
                <a:noFill/>
              </a:ln>
              <a:solidFill>
                <a:srgbClr val="000000"/>
              </a:solidFill>
              <a:effectLst/>
              <a:uLnTx/>
              <a:uFillTx/>
              <a:latin typeface="Arial"/>
              <a:cs typeface="+mn-cs"/>
            </a:endParaRPr>
          </a:p>
        </p:txBody>
      </p:sp>
      <p:sp>
        <p:nvSpPr>
          <p:cNvPr id="2" name="Rectangle 1"/>
          <p:cNvSpPr/>
          <p:nvPr/>
        </p:nvSpPr>
        <p:spPr>
          <a:xfrm>
            <a:off x="3048000" y="297089"/>
            <a:ext cx="7152068" cy="2677656"/>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Arial"/>
                <a:cs typeface="+mn-cs"/>
              </a:rPr>
              <a:t> ۳مرحله دلبستگی«واضح»(</a:t>
            </a:r>
            <a:r>
              <a:rPr kumimoji="0" lang="fa-IR" sz="2400" b="0" i="0" u="none" strike="noStrike" kern="1200" cap="none" spc="0" normalizeH="0" baseline="0" noProof="0" dirty="0" smtClean="0">
                <a:ln>
                  <a:noFill/>
                </a:ln>
                <a:solidFill>
                  <a:prstClr val="black"/>
                </a:solidFill>
                <a:effectLst/>
                <a:uLnTx/>
                <a:uFillTx/>
                <a:latin typeface="Arial"/>
                <a:cs typeface="+mn-cs"/>
              </a:rPr>
              <a:t>۶ - 8ماهگی </a:t>
            </a:r>
            <a:r>
              <a:rPr kumimoji="0" lang="fa-IR" sz="2400" b="0" i="0" u="none" strike="noStrike" kern="1200" cap="none" spc="0" normalizeH="0" baseline="0" noProof="0" dirty="0">
                <a:ln>
                  <a:noFill/>
                </a:ln>
                <a:solidFill>
                  <a:prstClr val="black"/>
                </a:solidFill>
                <a:effectLst/>
                <a:uLnTx/>
                <a:uFillTx/>
                <a:latin typeface="Arial"/>
                <a:cs typeface="+mn-cs"/>
              </a:rPr>
              <a:t>تا۱۸ماهگی الی۲سالگی)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Arial"/>
                <a:cs typeface="+mn-cs"/>
              </a:rPr>
              <a:t>اکنون دلبستگی به مراقبت کننده آشنا آشکار است. بچه ها اضطراب جدایی نشان می دهند، یعنی وقتی بزرگسالی که به او متکی هستند </a:t>
            </a:r>
            <a:r>
              <a:rPr kumimoji="0" lang="fa-IR" sz="2400" b="0" i="0" u="none" strike="noStrike" kern="1200" cap="none" spc="0" normalizeH="0" baseline="0" noProof="0" dirty="0" smtClean="0">
                <a:ln>
                  <a:noFill/>
                </a:ln>
                <a:solidFill>
                  <a:prstClr val="black"/>
                </a:solidFill>
                <a:effectLst/>
                <a:uLnTx/>
                <a:uFillTx/>
                <a:latin typeface="Arial"/>
                <a:cs typeface="+mn-cs"/>
              </a:rPr>
              <a:t>آنها </a:t>
            </a:r>
            <a:r>
              <a:rPr kumimoji="0" lang="fa-IR" sz="2400" b="0" i="0" u="none" strike="noStrike" kern="1200" cap="none" spc="0" normalizeH="0" baseline="0" noProof="0" dirty="0">
                <a:ln>
                  <a:noFill/>
                </a:ln>
                <a:solidFill>
                  <a:prstClr val="black"/>
                </a:solidFill>
                <a:effectLst/>
                <a:uLnTx/>
                <a:uFillTx/>
                <a:latin typeface="Arial"/>
                <a:cs typeface="+mn-cs"/>
              </a:rPr>
              <a:t>را ترک می کنند، ناراحت می شوند. اضطراب جدایی همیشه روی نمی دهد؛این نوع اضطراب، مانند اضطراب غریبه ، به خلق و خوی کودک و موقعیت جاری بستگی دارد با این حال ، در تعدادی فرهنگ ها ، اضطراب جدایی بین ۶تا۱۵ماهگی افزایش می یابد</a:t>
            </a:r>
            <a:endParaRPr kumimoji="0" lang="en-US" sz="2400" b="0" i="0" u="none" strike="noStrike" kern="1200" cap="none" spc="0" normalizeH="0" baseline="0" noProof="0" dirty="0">
              <a:ln>
                <a:noFill/>
              </a:ln>
              <a:solidFill>
                <a:prstClr val="black"/>
              </a:solidFill>
              <a:effectLst/>
              <a:uLnTx/>
              <a:uFillTx/>
              <a:latin typeface="Arial"/>
              <a:cs typeface="+mn-cs"/>
            </a:endParaRPr>
          </a:p>
        </p:txBody>
      </p:sp>
      <p:sp>
        <p:nvSpPr>
          <p:cNvPr id="3" name="Rectangle 2"/>
          <p:cNvSpPr/>
          <p:nvPr/>
        </p:nvSpPr>
        <p:spPr>
          <a:xfrm>
            <a:off x="2985596" y="4046105"/>
            <a:ext cx="7152068" cy="2677656"/>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smtClean="0">
                <a:ln>
                  <a:noFill/>
                </a:ln>
                <a:solidFill>
                  <a:prstClr val="black"/>
                </a:solidFill>
                <a:effectLst/>
                <a:uLnTx/>
                <a:uFillTx/>
                <a:latin typeface="Arial"/>
                <a:cs typeface="+mn-cs"/>
              </a:rPr>
              <a:t>۴</a:t>
            </a:r>
            <a:r>
              <a:rPr kumimoji="0" lang="fa-IR" sz="2400" b="0" i="0" u="none" strike="noStrike" kern="1200" cap="none" spc="0" normalizeH="0" baseline="0" noProof="0" dirty="0" smtClean="0">
                <a:ln>
                  <a:noFill/>
                </a:ln>
                <a:solidFill>
                  <a:prstClr val="black"/>
                </a:solidFill>
                <a:effectLst/>
                <a:uLnTx/>
                <a:uFillTx/>
                <a:latin typeface="Arial"/>
                <a:cs typeface="+mn-cs"/>
              </a:rPr>
              <a:t>_تشکیل رابطه متقابل(۱۸ماهگی تا۲سالکی و بعد از آن)</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smtClean="0">
                <a:ln>
                  <a:noFill/>
                </a:ln>
                <a:solidFill>
                  <a:prstClr val="black"/>
                </a:solidFill>
                <a:effectLst/>
                <a:uLnTx/>
                <a:uFillTx/>
                <a:latin typeface="Arial"/>
                <a:cs typeface="+mn-cs"/>
              </a:rPr>
              <a:t>در پایان سال دوم ، رشد سریع بازنمایی ذهنی و زبان، به کودکان نوپا امکان می دهد تا از برخی عواملی که بر رفت و آمد والد تاثیر می گذارند ، آگاه شوند و برگشت او را پیش بینی کنند . در نتیجه اعتراض به جدایی کاهش می یابد . اکنون کودکان ، مذاکره  با مراقبت کننده را آغاز کرده  و برای تغییر دادن هدف های او از خواهش و ترغیب استفاده می کنند</a:t>
            </a:r>
            <a:r>
              <a:rPr kumimoji="0" lang="fa-IR" sz="2000" b="0" i="0" u="none" strike="noStrike" kern="1200" cap="none" spc="0" normalizeH="0" baseline="0" noProof="0" dirty="0" smtClean="0">
                <a:ln>
                  <a:noFill/>
                </a:ln>
                <a:solidFill>
                  <a:prstClr val="black"/>
                </a:solidFill>
                <a:effectLst/>
                <a:uLnTx/>
                <a:uFillTx/>
                <a:latin typeface="Arial"/>
                <a:cs typeface="+mn-cs"/>
              </a:rPr>
              <a:t>.</a:t>
            </a:r>
            <a:endParaRPr kumimoji="0" lang="en-US" sz="20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3257088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1" name="矩形 49"/>
          <p:cNvSpPr/>
          <p:nvPr/>
        </p:nvSpPr>
        <p:spPr>
          <a:xfrm>
            <a:off x="199095" y="152400"/>
            <a:ext cx="45719" cy="279400"/>
          </a:xfrm>
          <a:prstGeom prst="rect">
            <a:avLst/>
          </a:prstGeom>
          <a:solidFill>
            <a:srgbClr val="E4A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89192"/>
              </a:solidFill>
              <a:effectLst/>
              <a:uLnTx/>
              <a:uFillTx/>
              <a:latin typeface="Arial"/>
              <a:cs typeface="Arial"/>
              <a:sym typeface="+mn-lt"/>
            </a:endParaRPr>
          </a:p>
        </p:txBody>
      </p:sp>
      <p:sp>
        <p:nvSpPr>
          <p:cNvPr id="1048642" name="TextBox 1048641"/>
          <p:cNvSpPr txBox="1"/>
          <p:nvPr/>
        </p:nvSpPr>
        <p:spPr>
          <a:xfrm>
            <a:off x="4226136" y="101599"/>
            <a:ext cx="7965864" cy="523220"/>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smtClean="0">
                <a:ln>
                  <a:noFill/>
                </a:ln>
                <a:solidFill>
                  <a:srgbClr val="000000"/>
                </a:solidFill>
                <a:effectLst/>
                <a:uLnTx/>
                <a:uFillTx/>
                <a:latin typeface="Arial"/>
                <a:cs typeface="+mn-cs"/>
              </a:rPr>
              <a:t>.</a:t>
            </a:r>
            <a:endParaRPr kumimoji="0" lang="fa-IR" sz="2800" b="0" i="0" u="none" strike="noStrike" kern="1200" cap="none" spc="0" normalizeH="0" baseline="0" noProof="0" dirty="0">
              <a:ln>
                <a:noFill/>
              </a:ln>
              <a:solidFill>
                <a:srgbClr val="000000"/>
              </a:solidFill>
              <a:effectLst/>
              <a:uLnTx/>
              <a:uFillTx/>
              <a:latin typeface="Arial"/>
              <a:cs typeface="+mn-cs"/>
            </a:endParaRPr>
          </a:p>
        </p:txBody>
      </p:sp>
      <p:pic>
        <p:nvPicPr>
          <p:cNvPr id="2097160" name="Picture 2097159"/>
          <p:cNvPicPr>
            <a:picLocks/>
          </p:cNvPicPr>
          <p:nvPr/>
        </p:nvPicPr>
        <p:blipFill>
          <a:blip r:embed="rId2"/>
          <a:stretch>
            <a:fillRect/>
          </a:stretch>
        </p:blipFill>
        <p:spPr>
          <a:xfrm>
            <a:off x="-1367636" y="373552"/>
            <a:ext cx="5593772" cy="6253132"/>
          </a:xfrm>
          <a:prstGeom prst="rect">
            <a:avLst/>
          </a:prstGeom>
        </p:spPr>
      </p:pic>
      <p:sp>
        <p:nvSpPr>
          <p:cNvPr id="2" name="Rectangle 1"/>
          <p:cNvSpPr/>
          <p:nvPr/>
        </p:nvSpPr>
        <p:spPr>
          <a:xfrm>
            <a:off x="4226136" y="416614"/>
            <a:ext cx="7808981" cy="6555641"/>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Arial"/>
                <a:cs typeface="+mn-cs"/>
              </a:rPr>
              <a:t>اندازه گیری ایمنی دلبستگی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Arial"/>
                <a:cs typeface="+mn-cs"/>
              </a:rPr>
              <a:t>گرچه تقریبا تمام بچه های که در خانواده بزرگ شده </a:t>
            </a:r>
            <a:r>
              <a:rPr kumimoji="0" lang="fa-IR" sz="2800" b="0" i="0" u="none" strike="noStrike" kern="1200" cap="none" spc="0" normalizeH="0" baseline="0" noProof="0" dirty="0" smtClean="0">
                <a:ln>
                  <a:noFill/>
                </a:ln>
                <a:solidFill>
                  <a:prstClr val="black"/>
                </a:solidFill>
                <a:effectLst/>
                <a:uLnTx/>
                <a:uFillTx/>
                <a:latin typeface="Arial"/>
                <a:cs typeface="+mn-cs"/>
              </a:rPr>
              <a:t>اند، </a:t>
            </a:r>
            <a:r>
              <a:rPr kumimoji="0" lang="fa-IR" sz="2800" b="0" i="0" u="none" strike="noStrike" kern="1200" cap="none" spc="0" normalizeH="0" baseline="0" noProof="0" dirty="0">
                <a:ln>
                  <a:noFill/>
                </a:ln>
                <a:solidFill>
                  <a:prstClr val="black"/>
                </a:solidFill>
                <a:effectLst/>
                <a:uLnTx/>
                <a:uFillTx/>
                <a:latin typeface="Arial"/>
                <a:cs typeface="+mn-cs"/>
              </a:rPr>
              <a:t>در سال دوم به مراقبت کننده آشنایی دلبسته می شوند، اما کیفیت این رابطه فرق می کند.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Arial"/>
                <a:cs typeface="+mn-cs"/>
              </a:rPr>
              <a:t>در این رابطه برخی کودکان ایمن هستند و مطمئن هستند که مراقبت کننده از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حمایت و محبت می کنند درحالیکه برخی کودکان مضطرب و ما ایمن به نظر می رسند</a:t>
            </a:r>
            <a:r>
              <a:rPr kumimoji="0" lang="fa-IR" sz="2800" b="0" i="0" u="none" strike="noStrike" kern="1200" cap="none" spc="0" normalizeH="0" baseline="0" noProof="0" dirty="0" smtClean="0">
                <a:ln>
                  <a:noFill/>
                </a:ln>
                <a:solidFill>
                  <a:prstClr val="black"/>
                </a:solidFill>
                <a:effectLst/>
                <a:uLnTx/>
                <a:uFillTx/>
                <a:latin typeface="Arial"/>
                <a:cs typeface="+mn-cs"/>
              </a:rPr>
              <a:t>. روش </a:t>
            </a:r>
            <a:r>
              <a:rPr kumimoji="0" lang="fa-IR" sz="2800" b="0" i="0" u="none" strike="noStrike" kern="1200" cap="none" spc="0" normalizeH="0" baseline="0" noProof="0" dirty="0">
                <a:ln>
                  <a:noFill/>
                </a:ln>
                <a:solidFill>
                  <a:prstClr val="black"/>
                </a:solidFill>
                <a:effectLst/>
                <a:uLnTx/>
                <a:uFillTx/>
                <a:latin typeface="Arial"/>
                <a:cs typeface="+mn-cs"/>
              </a:rPr>
              <a:t>آزمایشگاهی برای ارزیابی کیفیت دلبستگی بین ۱تا۲ سالگی مورد استفاده قرار گرفته موقعیت غریب است ماری اینسورث و همکاران وی در جریان طرح ریزی موقعیت غریب ،چنین استدلال کردند که کودکان نوپای دلبسته ایمن باید از والد به عنوان تکیه گاه امنی استفاده کنند که می‌توانند با اتکا به او اتاق بازی ناآشنا را کاوش کنند و وقتی والد </a:t>
            </a:r>
            <a:r>
              <a:rPr kumimoji="0" lang="fa-IR" sz="2800" b="0" i="0" u="none" strike="noStrike" kern="1200" cap="none" spc="0" normalizeH="0" baseline="0" noProof="0" dirty="0" smtClean="0">
                <a:ln>
                  <a:noFill/>
                </a:ln>
                <a:solidFill>
                  <a:prstClr val="black"/>
                </a:solidFill>
                <a:effectLst/>
                <a:uLnTx/>
                <a:uFillTx/>
                <a:latin typeface="Arial"/>
                <a:cs typeface="+mn-cs"/>
              </a:rPr>
              <a:t>او را </a:t>
            </a:r>
            <a:r>
              <a:rPr kumimoji="0" lang="fa-IR" sz="2800" b="0" i="0" u="none" strike="noStrike" kern="1200" cap="none" spc="0" normalizeH="0" baseline="0" noProof="0" dirty="0">
                <a:ln>
                  <a:noFill/>
                </a:ln>
                <a:solidFill>
                  <a:prstClr val="black"/>
                </a:solidFill>
                <a:effectLst/>
                <a:uLnTx/>
                <a:uFillTx/>
                <a:latin typeface="Arial"/>
                <a:cs typeface="+mn-cs"/>
              </a:rPr>
              <a:t>ترک میکند، بزرگسالی غریبه باید کمتر از والد تسلی بخش </a:t>
            </a:r>
            <a:r>
              <a:rPr kumimoji="0" lang="fa-IR" sz="2800" b="0" i="0" u="none" strike="noStrike" kern="1200" cap="none" spc="0" normalizeH="0" baseline="0" noProof="0" dirty="0" smtClean="0">
                <a:ln>
                  <a:noFill/>
                </a:ln>
                <a:solidFill>
                  <a:prstClr val="black"/>
                </a:solidFill>
                <a:effectLst/>
                <a:uLnTx/>
                <a:uFillTx/>
                <a:latin typeface="Arial"/>
                <a:cs typeface="+mn-cs"/>
              </a:rPr>
              <a:t>باشد. پژوهشگران </a:t>
            </a:r>
            <a:r>
              <a:rPr kumimoji="0" lang="fa-IR" sz="2800" b="0" i="0" u="none" strike="noStrike" kern="1200" cap="none" spc="0" normalizeH="0" baseline="0" noProof="0" dirty="0">
                <a:ln>
                  <a:noFill/>
                </a:ln>
                <a:solidFill>
                  <a:prstClr val="black"/>
                </a:solidFill>
                <a:effectLst/>
                <a:uLnTx/>
                <a:uFillTx/>
                <a:latin typeface="Arial"/>
                <a:cs typeface="+mn-cs"/>
              </a:rPr>
              <a:t>در صحنه یک حالت دلبستگی ایمن و سه حالت </a:t>
            </a:r>
            <a:r>
              <a:rPr kumimoji="0" lang="fa-IR" sz="2800" b="0" i="0" u="none" strike="noStrike" kern="1200" cap="none" spc="0" normalizeH="0" baseline="0" noProof="0" dirty="0" smtClean="0">
                <a:ln>
                  <a:noFill/>
                </a:ln>
                <a:solidFill>
                  <a:prstClr val="black"/>
                </a:solidFill>
                <a:effectLst/>
                <a:uLnTx/>
                <a:uFillTx/>
                <a:latin typeface="Arial"/>
                <a:cs typeface="+mn-cs"/>
              </a:rPr>
              <a:t>نا </a:t>
            </a:r>
            <a:r>
              <a:rPr kumimoji="0" lang="fa-IR" sz="2800" b="0" i="0" u="none" strike="noStrike" kern="1200" cap="none" spc="0" normalizeH="0" baseline="0" noProof="0" dirty="0">
                <a:ln>
                  <a:noFill/>
                </a:ln>
                <a:solidFill>
                  <a:prstClr val="black"/>
                </a:solidFill>
                <a:effectLst/>
                <a:uLnTx/>
                <a:uFillTx/>
                <a:latin typeface="Arial"/>
                <a:cs typeface="+mn-cs"/>
              </a:rPr>
              <a:t>ایمنی مشاهده کردند</a:t>
            </a:r>
            <a:endParaRPr kumimoji="0" lang="en-US" sz="2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116986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1" name="图片 7"/>
          <p:cNvPicPr>
            <a:picLocks noChangeAspect="1"/>
          </p:cNvPicPr>
          <p:nvPr/>
        </p:nvPicPr>
        <p:blipFill rotWithShape="1">
          <a:blip r:embed="rId2" cstate="print"/>
          <a:srcRect l="44" r="44"/>
          <a:stretch>
            <a:fillRect/>
          </a:stretch>
        </p:blipFill>
        <p:spPr>
          <a:xfrm>
            <a:off x="-12527" y="1306"/>
            <a:ext cx="12189677" cy="6856694"/>
          </a:xfrm>
          <a:prstGeom prst="rect">
            <a:avLst/>
          </a:prstGeom>
        </p:spPr>
      </p:pic>
      <p:sp>
        <p:nvSpPr>
          <p:cNvPr id="1048643" name="矩形 2"/>
          <p:cNvSpPr/>
          <p:nvPr/>
        </p:nvSpPr>
        <p:spPr>
          <a:xfrm>
            <a:off x="941242" y="241264"/>
            <a:ext cx="10309514" cy="6206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44" name="矩形 3"/>
          <p:cNvSpPr/>
          <p:nvPr/>
        </p:nvSpPr>
        <p:spPr>
          <a:xfrm>
            <a:off x="3648075" y="1946934"/>
            <a:ext cx="4895850" cy="2974600"/>
          </a:xfrm>
          <a:prstGeom prst="rect">
            <a:avLst/>
          </a:prstGeom>
          <a:solidFill>
            <a:schemeClr val="bg1"/>
          </a:solidFill>
          <a:ln w="12700">
            <a:solidFill>
              <a:srgbClr val="E7B6A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45" name="矩形 4"/>
          <p:cNvSpPr/>
          <p:nvPr/>
        </p:nvSpPr>
        <p:spPr>
          <a:xfrm>
            <a:off x="1357348" y="588004"/>
            <a:ext cx="9449926" cy="5512588"/>
          </a:xfrm>
          <a:prstGeom prst="rect">
            <a:avLst/>
          </a:prstGeom>
          <a:solidFill>
            <a:schemeClr val="bg1"/>
          </a:solidFill>
          <a:ln w="12700">
            <a:solidFill>
              <a:srgbClr val="E7B6A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46" name="TextBox 1048645"/>
          <p:cNvSpPr txBox="1"/>
          <p:nvPr/>
        </p:nvSpPr>
        <p:spPr>
          <a:xfrm>
            <a:off x="1524248" y="764763"/>
            <a:ext cx="9143501" cy="5509200"/>
          </a:xfrm>
          <a:prstGeom prst="rect">
            <a:avLst/>
          </a:prstGeom>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smtClean="0">
                <a:ln>
                  <a:noFill/>
                </a:ln>
                <a:solidFill>
                  <a:srgbClr val="000000"/>
                </a:solidFill>
                <a:effectLst/>
                <a:uLnTx/>
                <a:uFillTx/>
                <a:latin typeface="Arial"/>
                <a:cs typeface="+mn-cs"/>
              </a:rPr>
              <a:t>.</a:t>
            </a:r>
            <a:r>
              <a:rPr kumimoji="0" lang="fa-IR" altLang="en-US" sz="3200" b="0" i="0" u="none" strike="noStrike" kern="1200" cap="none" spc="0" normalizeH="0" baseline="0" noProof="0" dirty="0">
                <a:ln>
                  <a:noFill/>
                </a:ln>
                <a:solidFill>
                  <a:srgbClr val="000000"/>
                </a:solidFill>
                <a:effectLst/>
                <a:uLnTx/>
                <a:uFillTx/>
                <a:latin typeface="Arial"/>
                <a:cs typeface="+mn-cs"/>
              </a:rPr>
              <a:t> دلبستگی ایمن</a:t>
            </a:r>
            <a:r>
              <a:rPr kumimoji="0" lang="fa-IR" altLang="en-US" sz="3200" b="0" i="0" u="none" strike="noStrike" kern="1200" cap="none" spc="0" normalizeH="0" baseline="0" noProof="0" dirty="0" smtClean="0">
                <a:ln>
                  <a:noFill/>
                </a:ln>
                <a:solidFill>
                  <a:srgbClr val="000000"/>
                </a:solidFill>
                <a:effectLst/>
                <a:uLnTx/>
                <a:uFillTx/>
                <a:latin typeface="Arial"/>
                <a:cs typeface="+mn-cs"/>
              </a:rPr>
              <a:t>: این </a:t>
            </a:r>
            <a:r>
              <a:rPr kumimoji="0" lang="fa-IR" altLang="en-US" sz="3200" b="0" i="0" u="none" strike="noStrike" kern="1200" cap="none" spc="0" normalizeH="0" baseline="0" noProof="0" dirty="0">
                <a:ln>
                  <a:noFill/>
                </a:ln>
                <a:solidFill>
                  <a:srgbClr val="000000"/>
                </a:solidFill>
                <a:effectLst/>
                <a:uLnTx/>
                <a:uFillTx/>
                <a:latin typeface="Arial"/>
                <a:cs typeface="+mn-cs"/>
              </a:rPr>
              <a:t>نوباوگان از والد به عنوان تکیه امن استفاده می کنند وقتی از آن ها جدا می شوند ممکن است گریه کنند یا نکنند ، اما علت گریه این است که والد غایب است و و اورا به فرد غریبه ترجیح می دهند و با بازگشت والد به طور فعال به دنبال تماس با او هستند و گریه کاهش می یابد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altLang="en-US" sz="3200" b="0" i="0" u="none" strike="noStrike" kern="1200" cap="none" spc="0" normalizeH="0" baseline="0" noProof="0" dirty="0">
                <a:ln>
                  <a:noFill/>
                </a:ln>
                <a:solidFill>
                  <a:srgbClr val="000000"/>
                </a:solidFill>
                <a:effectLst/>
                <a:uLnTx/>
                <a:uFillTx/>
                <a:latin typeface="Arial"/>
                <a:cs typeface="+mn-cs"/>
              </a:rPr>
              <a:t>دلبستگی دوری جو:به نظر می رسد این نوباوگان هنگام حضور والد به او بی اعتنا هستند .وقتی او را ترک میکند ، معمولا ناراحت نمی شوند و به فرد غریبه خیلی شبیه والد خود واکنش نشان می دهند. </a:t>
            </a:r>
            <a:r>
              <a:rPr kumimoji="0" lang="fa-IR" altLang="en-US" sz="3200" b="0" i="0" u="none" strike="noStrike" kern="1200" cap="none" spc="0" normalizeH="0" baseline="0" noProof="0" dirty="0" smtClean="0">
                <a:ln>
                  <a:noFill/>
                </a:ln>
                <a:solidFill>
                  <a:srgbClr val="000000"/>
                </a:solidFill>
                <a:effectLst/>
                <a:uLnTx/>
                <a:uFillTx/>
                <a:latin typeface="Arial"/>
                <a:cs typeface="+mn-cs"/>
              </a:rPr>
              <a:t>آنها </a:t>
            </a:r>
            <a:r>
              <a:rPr kumimoji="0" lang="fa-IR" altLang="en-US" sz="3200" b="0" i="0" u="none" strike="noStrike" kern="1200" cap="none" spc="0" normalizeH="0" baseline="0" noProof="0" dirty="0">
                <a:ln>
                  <a:noFill/>
                </a:ln>
                <a:solidFill>
                  <a:srgbClr val="000000"/>
                </a:solidFill>
                <a:effectLst/>
                <a:uLnTx/>
                <a:uFillTx/>
                <a:latin typeface="Arial"/>
                <a:cs typeface="+mn-cs"/>
              </a:rPr>
              <a:t>هنگام پیوستن مجدد به والد خود استقبال نمی کنند و یا این مار به کندی صورت می گیرد و وقتی والد </a:t>
            </a:r>
            <a:r>
              <a:rPr kumimoji="0" lang="fa-IR" altLang="en-US" sz="3200" b="0" i="0" u="none" strike="noStrike" kern="1200" cap="none" spc="0" normalizeH="0" baseline="0" noProof="0" dirty="0" smtClean="0">
                <a:ln>
                  <a:noFill/>
                </a:ln>
                <a:solidFill>
                  <a:srgbClr val="000000"/>
                </a:solidFill>
                <a:effectLst/>
                <a:uLnTx/>
                <a:uFillTx/>
                <a:latin typeface="Arial"/>
                <a:cs typeface="+mn-cs"/>
              </a:rPr>
              <a:t>آنها </a:t>
            </a:r>
            <a:r>
              <a:rPr kumimoji="0" lang="fa-IR" altLang="en-US" sz="3200" b="0" i="0" u="none" strike="noStrike" kern="1200" cap="none" spc="0" normalizeH="0" baseline="0" noProof="0" dirty="0">
                <a:ln>
                  <a:noFill/>
                </a:ln>
                <a:solidFill>
                  <a:srgbClr val="000000"/>
                </a:solidFill>
                <a:effectLst/>
                <a:uLnTx/>
                <a:uFillTx/>
                <a:latin typeface="Arial"/>
                <a:cs typeface="+mn-cs"/>
              </a:rPr>
              <a:t>را بلند می کند ، اغلب به او نمی چسبد</a:t>
            </a:r>
            <a:r>
              <a:rPr kumimoji="0" lang="en-US" altLang="en-US" sz="3200" b="0" i="0" u="none" strike="noStrike" kern="1200" cap="none" spc="0" normalizeH="0" baseline="0" noProof="0" dirty="0" smtClean="0">
                <a:ln>
                  <a:noFill/>
                </a:ln>
                <a:solidFill>
                  <a:srgbClr val="000000"/>
                </a:solidFill>
                <a:effectLst/>
                <a:uLnTx/>
                <a:uFillTx/>
                <a:latin typeface="Arial"/>
                <a:cs typeface="+mn-cs"/>
              </a:rPr>
              <a:t> </a:t>
            </a:r>
            <a:endParaRPr kumimoji="0" lang="fa-IR" sz="3200" b="0" i="0" u="none" strike="noStrike" kern="1200" cap="none" spc="0" normalizeH="0" baseline="0" noProof="0" dirty="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2464549248"/>
      </p:ext>
    </p:extLst>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259" y="703803"/>
            <a:ext cx="10364451" cy="1596177"/>
          </a:xfrm>
        </p:spPr>
        <p:txBody>
          <a:bodyPr/>
          <a:lstStyle/>
          <a:p>
            <a:r>
              <a:rPr lang="fa-IR" dirty="0">
                <a:solidFill>
                  <a:srgbClr val="C00000"/>
                </a:solidFill>
              </a:rPr>
              <a:t>اعتماد در برابر بی اعتمادی:</a:t>
            </a:r>
            <a:endParaRPr lang="en-US" dirty="0">
              <a:solidFill>
                <a:srgbClr val="C00000"/>
              </a:solidFill>
            </a:endParaRPr>
          </a:p>
        </p:txBody>
      </p:sp>
      <p:sp>
        <p:nvSpPr>
          <p:cNvPr id="3" name="Content Placeholder 2"/>
          <p:cNvSpPr>
            <a:spLocks noGrp="1"/>
          </p:cNvSpPr>
          <p:nvPr>
            <p:ph sz="quarter" idx="13"/>
          </p:nvPr>
        </p:nvSpPr>
        <p:spPr>
          <a:xfrm>
            <a:off x="494949" y="2367092"/>
            <a:ext cx="11115413" cy="4025319"/>
          </a:xfrm>
        </p:spPr>
        <p:txBody>
          <a:bodyPr>
            <a:noAutofit/>
          </a:bodyPr>
          <a:lstStyle/>
          <a:p>
            <a:pPr marL="457200" indent="-457200" algn="just" rtl="1">
              <a:buFont typeface="Wingdings" pitchFamily="2" charset="2"/>
              <a:buChar char="v"/>
            </a:pPr>
            <a:r>
              <a:rPr lang="fa-IR" dirty="0"/>
              <a:t>اریکسون معتقد بود که نتیجه سالم در طول نوباوگی ، به کیفیت پرستاری و نه به مقدار غذا یا تحریک دهانی بستگی </a:t>
            </a:r>
            <a:r>
              <a:rPr lang="fa-IR" dirty="0" smtClean="0"/>
              <a:t>دارد.  برطرف </a:t>
            </a:r>
            <a:r>
              <a:rPr lang="fa-IR" dirty="0"/>
              <a:t>کردن ناراحتی کودک ،بغل کردن و نوازش او، صبورانه منتظرماندن تا بچه به قدر کافی شیر بخورد و...</a:t>
            </a:r>
          </a:p>
          <a:p>
            <a:pPr marL="457200" indent="-457200" algn="just" rtl="1">
              <a:buFont typeface="Wingdings" pitchFamily="2" charset="2"/>
              <a:buChar char="v"/>
            </a:pPr>
            <a:r>
              <a:rPr lang="fa-IR" dirty="0"/>
              <a:t>درصورتیکه تعادل مراقبت ، دلسوزانه و محبت آمیز باشد ، تعارض روان شناختی سال </a:t>
            </a:r>
            <a:r>
              <a:rPr lang="fa-IR" dirty="0" smtClean="0"/>
              <a:t>اول( </a:t>
            </a:r>
            <a:r>
              <a:rPr lang="fa-IR" dirty="0"/>
              <a:t>اعتماد در برابر بی </a:t>
            </a:r>
            <a:r>
              <a:rPr lang="fa-IR" dirty="0" smtClean="0"/>
              <a:t>اعتماد) </a:t>
            </a:r>
            <a:r>
              <a:rPr lang="fa-IR" dirty="0"/>
              <a:t>بصورت مثبت حل </a:t>
            </a:r>
            <a:r>
              <a:rPr lang="fa-IR" dirty="0" smtClean="0"/>
              <a:t>می شود </a:t>
            </a:r>
            <a:r>
              <a:rPr lang="fa-IR" dirty="0"/>
              <a:t>.</a:t>
            </a:r>
          </a:p>
          <a:p>
            <a:pPr marL="457200" indent="-457200" algn="just" rtl="1">
              <a:buFont typeface="Wingdings" pitchFamily="2" charset="2"/>
              <a:buChar char="v"/>
            </a:pPr>
            <a:r>
              <a:rPr lang="fa-IR" dirty="0"/>
              <a:t>بچه ایی که اعتماد میکند انتظار دارد دنیا خوب و ارضاکننده باشد، بنابراین ، درمورد کاوش آن احساس اطمینان می کند  بچه ایی که اعتماد ندارد، نمی تواند روی مهربانی و محبت دیگران حساب کند ، بنابراین با کناره گیری از دیگران و شرایط پیرامون خود ، از خویشتن محافظت می کند  . </a:t>
            </a:r>
            <a:endParaRPr lang="en-US" dirty="0"/>
          </a:p>
          <a:p>
            <a:endParaRPr lang="en-US" dirty="0"/>
          </a:p>
        </p:txBody>
      </p:sp>
    </p:spTree>
    <p:extLst>
      <p:ext uri="{BB962C8B-B14F-4D97-AF65-F5344CB8AC3E}">
        <p14:creationId xmlns:p14="http://schemas.microsoft.com/office/powerpoint/2010/main" val="592477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7" name="矩形 15"/>
          <p:cNvSpPr/>
          <p:nvPr/>
        </p:nvSpPr>
        <p:spPr>
          <a:xfrm>
            <a:off x="199095" y="152400"/>
            <a:ext cx="45719" cy="279400"/>
          </a:xfrm>
          <a:prstGeom prst="rect">
            <a:avLst/>
          </a:prstGeom>
          <a:solidFill>
            <a:srgbClr val="E4A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89192"/>
              </a:solidFill>
              <a:effectLst/>
              <a:uLnTx/>
              <a:uFillTx/>
              <a:latin typeface="Arial"/>
              <a:cs typeface="Arial"/>
              <a:sym typeface="+mn-lt"/>
            </a:endParaRPr>
          </a:p>
        </p:txBody>
      </p:sp>
      <p:pic>
        <p:nvPicPr>
          <p:cNvPr id="2097162" name="Picture 2097161"/>
          <p:cNvPicPr>
            <a:picLocks/>
          </p:cNvPicPr>
          <p:nvPr/>
        </p:nvPicPr>
        <p:blipFill>
          <a:blip r:embed="rId2"/>
          <a:stretch>
            <a:fillRect/>
          </a:stretch>
        </p:blipFill>
        <p:spPr>
          <a:xfrm>
            <a:off x="-570521" y="-293270"/>
            <a:ext cx="4945455" cy="7151270"/>
          </a:xfrm>
          <a:prstGeom prst="rect">
            <a:avLst/>
          </a:prstGeom>
        </p:spPr>
      </p:pic>
      <p:sp>
        <p:nvSpPr>
          <p:cNvPr id="2" name="Rectangle 1"/>
          <p:cNvSpPr/>
          <p:nvPr/>
        </p:nvSpPr>
        <p:spPr>
          <a:xfrm>
            <a:off x="4559121" y="157182"/>
            <a:ext cx="7392473" cy="6124754"/>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Arial"/>
                <a:cs typeface="+mn-cs"/>
              </a:rPr>
              <a:t> دلبستگی مقاوم:این نوباوگان قبل از جدایی به دنبال نزدیکی به والد خود هستند و اغلب به کاوش نمی پردازند ، وقتی او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را ترک میکند، معمولا ناراحت می شوند و پس از بازگشت با عصبانیت بی وی میچسبند ، و رفتارخصمانه، گاهی کتک زدن و هل دادن نشان می دهند و شماری از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وقتی بغل می شوند به گریه ادامه می دهند و به راحتی نمی توان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را </a:t>
            </a:r>
            <a:r>
              <a:rPr kumimoji="0" lang="fa-IR" sz="2800" b="0" i="0" u="none" strike="noStrike" kern="1200" cap="none" spc="0" normalizeH="0" baseline="0" noProof="0" dirty="0" smtClean="0">
                <a:ln>
                  <a:noFill/>
                </a:ln>
                <a:solidFill>
                  <a:prstClr val="black"/>
                </a:solidFill>
                <a:effectLst/>
                <a:uLnTx/>
                <a:uFillTx/>
                <a:latin typeface="Arial"/>
                <a:cs typeface="+mn-cs"/>
              </a:rPr>
              <a:t>آرام </a:t>
            </a:r>
            <a:r>
              <a:rPr kumimoji="0" lang="fa-IR" sz="2800" b="0" i="0" u="none" strike="noStrike" kern="1200" cap="none" spc="0" normalizeH="0" baseline="0" noProof="0" dirty="0" smtClean="0">
                <a:ln>
                  <a:noFill/>
                </a:ln>
                <a:solidFill>
                  <a:prstClr val="black"/>
                </a:solidFill>
                <a:effectLst/>
                <a:uLnTx/>
                <a:uFillTx/>
                <a:latin typeface="Arial"/>
                <a:cs typeface="+mn-cs"/>
              </a:rPr>
              <a:t>کرد</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fa-IR" sz="2800" b="0" i="0" u="none" strike="noStrike" kern="1200" cap="none" spc="0" normalizeH="0" baseline="0" noProof="0" dirty="0">
              <a:ln>
                <a:noFill/>
              </a:ln>
              <a:solidFill>
                <a:prstClr val="black"/>
              </a:solidFill>
              <a:effectLst/>
              <a:uLnTx/>
              <a:uFillTx/>
              <a:latin typeface="Arial"/>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Arial"/>
                <a:cs typeface="+mn-cs"/>
              </a:rPr>
              <a:t>دلبستگی آشفته /سردرگم:این حالت بیشترین ناایمنی را نشان می دهد . این بچه ها هنگام پیوستن مجدد والد به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رفتارهای سردرگم و متضاد انجام می دهند .امکان دارد در هنگام بغل کردن والد روی برگردانند، یا </a:t>
            </a:r>
            <a:r>
              <a:rPr kumimoji="0" lang="fa-IR" sz="2800" b="0" i="0" u="none" strike="noStrike" kern="1200" cap="none" spc="0" normalizeH="0" baseline="0" noProof="0" dirty="0" smtClean="0">
                <a:ln>
                  <a:noFill/>
                </a:ln>
                <a:solidFill>
                  <a:prstClr val="black"/>
                </a:solidFill>
                <a:effectLst/>
                <a:uLnTx/>
                <a:uFillTx/>
                <a:latin typeface="Arial"/>
                <a:cs typeface="+mn-cs"/>
              </a:rPr>
              <a:t>با هیجان </a:t>
            </a:r>
            <a:r>
              <a:rPr kumimoji="0" lang="fa-IR" sz="2800" b="0" i="0" u="none" strike="noStrike" kern="1200" cap="none" spc="0" normalizeH="0" baseline="0" noProof="0" dirty="0">
                <a:ln>
                  <a:noFill/>
                </a:ln>
                <a:solidFill>
                  <a:prstClr val="black"/>
                </a:solidFill>
                <a:effectLst/>
                <a:uLnTx/>
                <a:uFillTx/>
                <a:latin typeface="Arial"/>
                <a:cs typeface="+mn-cs"/>
              </a:rPr>
              <a:t>سطحی و افسردگی به او نزدیک شوند اغلب هیجان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به صورت جلوه صورت </a:t>
            </a:r>
            <a:r>
              <a:rPr kumimoji="0" lang="fa-IR" sz="2800" b="0" i="0" u="none" strike="noStrike" kern="1200" cap="none" spc="0" normalizeH="0" baseline="0" noProof="0" dirty="0" smtClean="0">
                <a:ln>
                  <a:noFill/>
                </a:ln>
                <a:solidFill>
                  <a:prstClr val="black"/>
                </a:solidFill>
                <a:effectLst/>
                <a:uLnTx/>
                <a:uFillTx/>
                <a:latin typeface="Arial"/>
                <a:cs typeface="+mn-cs"/>
              </a:rPr>
              <a:t>بهت </a:t>
            </a:r>
            <a:r>
              <a:rPr kumimoji="0" lang="fa-IR" sz="2800" b="0" i="0" u="none" strike="noStrike" kern="1200" cap="none" spc="0" normalizeH="0" baseline="0" noProof="0" dirty="0">
                <a:ln>
                  <a:noFill/>
                </a:ln>
                <a:solidFill>
                  <a:prstClr val="black"/>
                </a:solidFill>
                <a:effectLst/>
                <a:uLnTx/>
                <a:uFillTx/>
                <a:latin typeface="Arial"/>
                <a:cs typeface="+mn-cs"/>
              </a:rPr>
              <a:t>زده انتقال می یابد و </a:t>
            </a:r>
            <a:r>
              <a:rPr kumimoji="0" lang="fa-IR" sz="2800" b="0" i="0" u="none" strike="noStrike" kern="1200" cap="none" spc="0" normalizeH="0" baseline="0" noProof="0" dirty="0" smtClean="0">
                <a:ln>
                  <a:noFill/>
                </a:ln>
                <a:solidFill>
                  <a:prstClr val="black"/>
                </a:solidFill>
                <a:effectLst/>
                <a:uLnTx/>
                <a:uFillTx/>
                <a:latin typeface="Arial"/>
                <a:cs typeface="+mn-cs"/>
              </a:rPr>
              <a:t>آنها </a:t>
            </a:r>
            <a:r>
              <a:rPr kumimoji="0" lang="fa-IR" sz="2800" b="0" i="0" u="none" strike="noStrike" kern="1200" cap="none" spc="0" normalizeH="0" baseline="0" noProof="0" dirty="0">
                <a:ln>
                  <a:noFill/>
                </a:ln>
                <a:solidFill>
                  <a:prstClr val="black"/>
                </a:solidFill>
                <a:effectLst/>
                <a:uLnTx/>
                <a:uFillTx/>
                <a:latin typeface="Arial"/>
                <a:cs typeface="+mn-cs"/>
              </a:rPr>
              <a:t>بعد از </a:t>
            </a:r>
            <a:r>
              <a:rPr kumimoji="0" lang="fa-IR" sz="2800" b="0" i="0" u="none" strike="noStrike" kern="1200" cap="none" spc="0" normalizeH="0" baseline="0" noProof="0" dirty="0" smtClean="0">
                <a:ln>
                  <a:noFill/>
                </a:ln>
                <a:solidFill>
                  <a:prstClr val="black"/>
                </a:solidFill>
                <a:effectLst/>
                <a:uLnTx/>
                <a:uFillTx/>
                <a:latin typeface="Arial"/>
                <a:cs typeface="+mn-cs"/>
              </a:rPr>
              <a:t>آرام </a:t>
            </a:r>
            <a:r>
              <a:rPr kumimoji="0" lang="fa-IR" sz="2800" b="0" i="0" u="none" strike="noStrike" kern="1200" cap="none" spc="0" normalizeH="0" baseline="0" noProof="0" dirty="0">
                <a:ln>
                  <a:noFill/>
                </a:ln>
                <a:solidFill>
                  <a:prstClr val="black"/>
                </a:solidFill>
                <a:effectLst/>
                <a:uLnTx/>
                <a:uFillTx/>
                <a:latin typeface="Arial"/>
                <a:cs typeface="+mn-cs"/>
              </a:rPr>
              <a:t>شدن گریه می کنند یا حالت های بدن عجیب غریب و خشک نشان می دهند</a:t>
            </a:r>
            <a:endParaRPr kumimoji="0" lang="en-US" sz="28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781677340"/>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730" name="直接连接符 4"/>
          <p:cNvCxnSpPr>
            <a:cxnSpLocks/>
          </p:cNvCxnSpPr>
          <p:nvPr/>
        </p:nvCxnSpPr>
        <p:spPr>
          <a:xfrm flipH="1">
            <a:off x="6022538" y="279414"/>
            <a:ext cx="3746160" cy="0"/>
          </a:xfrm>
          <a:prstGeom prst="line">
            <a:avLst/>
          </a:prstGeom>
          <a:ln w="19050">
            <a:solidFill>
              <a:srgbClr val="E4AAB0"/>
            </a:solidFill>
          </a:ln>
        </p:spPr>
        <p:style>
          <a:lnRef idx="1">
            <a:schemeClr val="accent1"/>
          </a:lnRef>
          <a:fillRef idx="0">
            <a:schemeClr val="accent1"/>
          </a:fillRef>
          <a:effectRef idx="0">
            <a:schemeClr val="accent1"/>
          </a:effectRef>
          <a:fontRef idx="minor">
            <a:schemeClr val="tx1"/>
          </a:fontRef>
        </p:style>
      </p:cxnSp>
      <p:sp>
        <p:nvSpPr>
          <p:cNvPr id="1048649" name="矩形 5"/>
          <p:cNvSpPr/>
          <p:nvPr/>
        </p:nvSpPr>
        <p:spPr>
          <a:xfrm>
            <a:off x="5714999" y="168371"/>
            <a:ext cx="1524630" cy="111043"/>
          </a:xfrm>
          <a:prstGeom prst="rect">
            <a:avLst/>
          </a:prstGeom>
          <a:solidFill>
            <a:srgbClr val="E4AAB0"/>
          </a:solidFill>
          <a:ln>
            <a:solidFill>
              <a:srgbClr val="E4AA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50" name="TextBox 1048649"/>
          <p:cNvSpPr txBox="1"/>
          <p:nvPr/>
        </p:nvSpPr>
        <p:spPr>
          <a:xfrm>
            <a:off x="5714999" y="279413"/>
            <a:ext cx="6254858" cy="461665"/>
          </a:xfrm>
          <a:prstGeom prst="rect">
            <a:avLst/>
          </a:prstGeom>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smtClean="0">
                <a:ln>
                  <a:noFill/>
                </a:ln>
                <a:solidFill>
                  <a:srgbClr val="000000"/>
                </a:solidFill>
                <a:effectLst/>
                <a:uLnTx/>
                <a:uFillTx/>
                <a:latin typeface="Arial"/>
                <a:cs typeface="+mn-cs"/>
              </a:rPr>
              <a:t>)</a:t>
            </a:r>
            <a:endParaRPr kumimoji="0" lang="fa-IR" sz="2500" b="1" i="0" u="none" strike="noStrike" kern="1200" cap="none" spc="0" normalizeH="0" baseline="0" noProof="0" dirty="0">
              <a:ln>
                <a:noFill/>
              </a:ln>
              <a:solidFill>
                <a:srgbClr val="000000"/>
              </a:solidFill>
              <a:effectLst/>
              <a:uLnTx/>
              <a:uFillTx/>
              <a:latin typeface="Arial"/>
              <a:cs typeface="+mn-cs"/>
            </a:endParaRPr>
          </a:p>
        </p:txBody>
      </p:sp>
      <p:pic>
        <p:nvPicPr>
          <p:cNvPr id="2097163" name="Picture 2097162"/>
          <p:cNvPicPr>
            <a:picLocks/>
          </p:cNvPicPr>
          <p:nvPr/>
        </p:nvPicPr>
        <p:blipFill>
          <a:blip r:embed="rId2"/>
          <a:stretch>
            <a:fillRect/>
          </a:stretch>
        </p:blipFill>
        <p:spPr>
          <a:xfrm>
            <a:off x="-536865" y="279413"/>
            <a:ext cx="6251864" cy="6348423"/>
          </a:xfrm>
          <a:prstGeom prst="rect">
            <a:avLst/>
          </a:prstGeom>
        </p:spPr>
      </p:pic>
      <p:sp>
        <p:nvSpPr>
          <p:cNvPr id="2" name="Rectangle 1"/>
          <p:cNvSpPr/>
          <p:nvPr/>
        </p:nvSpPr>
        <p:spPr>
          <a:xfrm>
            <a:off x="5794428" y="279414"/>
            <a:ext cx="6096000" cy="5632311"/>
          </a:xfrm>
          <a:prstGeom prst="rect">
            <a:avLst/>
          </a:prstGeom>
        </p:spPr>
        <p:txBody>
          <a:bodyPr>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Arial"/>
                <a:cs typeface="+mn-cs"/>
              </a:rPr>
              <a:t>ثبات </a:t>
            </a:r>
            <a:r>
              <a:rPr kumimoji="0" lang="fa-IR" sz="2400" b="0" i="0" u="none" strike="noStrike" kern="1200" cap="none" spc="0" normalizeH="0" baseline="0" noProof="0" dirty="0" smtClean="0">
                <a:ln>
                  <a:noFill/>
                </a:ln>
                <a:solidFill>
                  <a:prstClr val="black"/>
                </a:solidFill>
                <a:effectLst/>
                <a:uLnTx/>
                <a:uFillTx/>
                <a:latin typeface="Arial"/>
                <a:cs typeface="+mn-cs"/>
              </a:rPr>
              <a:t>دلبستگی)</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smtClean="0">
                <a:ln>
                  <a:noFill/>
                </a:ln>
                <a:solidFill>
                  <a:prstClr val="black"/>
                </a:solidFill>
                <a:effectLst/>
                <a:uLnTx/>
                <a:uFillTx/>
                <a:latin typeface="Arial"/>
                <a:cs typeface="+mn-cs"/>
              </a:rPr>
              <a:t> پژوهش </a:t>
            </a:r>
            <a:r>
              <a:rPr kumimoji="0" lang="fa-IR" sz="2400" b="0" i="0" u="none" strike="noStrike" kern="1200" cap="none" spc="0" normalizeH="0" baseline="0" noProof="0" dirty="0">
                <a:ln>
                  <a:noFill/>
                </a:ln>
                <a:solidFill>
                  <a:prstClr val="black"/>
                </a:solidFill>
                <a:effectLst/>
                <a:uLnTx/>
                <a:uFillTx/>
                <a:latin typeface="Arial"/>
                <a:cs typeface="+mn-cs"/>
              </a:rPr>
              <a:t>درباره ثبات حالت های دلبستگی بین کودکان </a:t>
            </a:r>
            <a:r>
              <a:rPr kumimoji="0" lang="fa-IR" sz="2400" b="0" i="0" u="none" strike="noStrike" kern="1200" cap="none" spc="0" normalizeH="0" baseline="0" noProof="0" dirty="0" smtClean="0">
                <a:ln>
                  <a:noFill/>
                </a:ln>
                <a:solidFill>
                  <a:prstClr val="black"/>
                </a:solidFill>
                <a:effectLst/>
                <a:uLnTx/>
                <a:uFillTx/>
                <a:latin typeface="Arial"/>
                <a:cs typeface="+mn-cs"/>
              </a:rPr>
              <a:t>۱تا 2ساله</a:t>
            </a:r>
            <a:r>
              <a:rPr kumimoji="0" lang="fa-IR" sz="2400" b="0" i="0" u="none" strike="noStrike" kern="1200" cap="none" spc="0" normalizeH="0" baseline="0" noProof="0" dirty="0">
                <a:ln>
                  <a:noFill/>
                </a:ln>
                <a:solidFill>
                  <a:prstClr val="black"/>
                </a:solidFill>
                <a:effectLst/>
                <a:uLnTx/>
                <a:uFillTx/>
                <a:latin typeface="Arial"/>
                <a:cs typeface="+mn-cs"/>
              </a:rPr>
              <a:t>، یافته های زیادی را در اختیار می گذارد کیفیت دلبستگی برای بچه های خانواده های دارای جایگاه اجتماعی اقتصادی متوسط که شرایط زندگی مطلوبی دارند ، معمولا </a:t>
            </a:r>
            <a:r>
              <a:rPr kumimoji="0" lang="fa-IR" sz="2400" b="0" i="0" u="none" strike="noStrike" kern="1200" cap="none" spc="0" normalizeH="0" baseline="0" noProof="0" dirty="0" smtClean="0">
                <a:ln>
                  <a:noFill/>
                </a:ln>
                <a:solidFill>
                  <a:prstClr val="black"/>
                </a:solidFill>
                <a:effectLst/>
                <a:uLnTx/>
                <a:uFillTx/>
                <a:latin typeface="Arial"/>
                <a:cs typeface="+mn-cs"/>
              </a:rPr>
              <a:t>ایمن </a:t>
            </a:r>
            <a:r>
              <a:rPr kumimoji="0" lang="fa-IR" sz="2400" b="0" i="0" u="none" strike="noStrike" kern="1200" cap="none" spc="0" normalizeH="0" baseline="0" noProof="0" dirty="0">
                <a:ln>
                  <a:noFill/>
                </a:ln>
                <a:solidFill>
                  <a:prstClr val="black"/>
                </a:solidFill>
                <a:effectLst/>
                <a:uLnTx/>
                <a:uFillTx/>
                <a:latin typeface="Arial"/>
                <a:cs typeface="+mn-cs"/>
              </a:rPr>
              <a:t>و با ثبات است. نوباوگان که ایمن </a:t>
            </a:r>
            <a:r>
              <a:rPr kumimoji="0" lang="fa-IR" sz="2400" b="0" i="0" u="none" strike="noStrike" kern="1200" cap="none" spc="0" normalizeH="0" baseline="0" noProof="0" dirty="0" smtClean="0">
                <a:ln>
                  <a:noFill/>
                </a:ln>
                <a:solidFill>
                  <a:prstClr val="black"/>
                </a:solidFill>
                <a:effectLst/>
                <a:uLnTx/>
                <a:uFillTx/>
                <a:latin typeface="Arial"/>
                <a:cs typeface="+mn-cs"/>
              </a:rPr>
              <a:t>هستند </a:t>
            </a:r>
            <a:r>
              <a:rPr kumimoji="0" lang="fa-IR" sz="2400" b="0" i="0" u="none" strike="noStrike" kern="1200" cap="none" spc="0" normalizeH="0" baseline="0" noProof="0" dirty="0">
                <a:ln>
                  <a:noFill/>
                </a:ln>
                <a:solidFill>
                  <a:prstClr val="black"/>
                </a:solidFill>
                <a:effectLst/>
                <a:uLnTx/>
                <a:uFillTx/>
                <a:latin typeface="Arial"/>
                <a:cs typeface="+mn-cs"/>
              </a:rPr>
              <a:t>معمولا مادران کاملا سازگار با پیوندهای خانوادگی مثبت دارند. در مقابل ، در خانواده های که از لحاظ </a:t>
            </a:r>
            <a:r>
              <a:rPr kumimoji="0" lang="fa-IR" sz="2400" b="0" i="0" u="none" strike="noStrike" kern="1200" cap="none" spc="0" normalizeH="0" baseline="0" noProof="0" dirty="0" smtClean="0">
                <a:ln>
                  <a:noFill/>
                </a:ln>
                <a:solidFill>
                  <a:prstClr val="black"/>
                </a:solidFill>
                <a:effectLst/>
                <a:uLnTx/>
                <a:uFillTx/>
                <a:latin typeface="Arial"/>
                <a:cs typeface="+mn-cs"/>
              </a:rPr>
              <a:t>اجتماعی اقتصادی </a:t>
            </a:r>
            <a:r>
              <a:rPr kumimoji="0" lang="fa-IR" sz="2400" b="0" i="0" u="none" strike="noStrike" kern="1200" cap="none" spc="0" normalizeH="0" baseline="0" noProof="0" dirty="0">
                <a:ln>
                  <a:noFill/>
                </a:ln>
                <a:solidFill>
                  <a:prstClr val="black"/>
                </a:solidFill>
                <a:effectLst/>
                <a:uLnTx/>
                <a:uFillTx/>
                <a:latin typeface="Arial"/>
                <a:cs typeface="+mn-cs"/>
              </a:rPr>
              <a:t>پایین هستند و استرس های زیادی </a:t>
            </a:r>
            <a:r>
              <a:rPr kumimoji="0" lang="fa-IR" sz="2400" b="0" i="0" u="none" strike="noStrike" kern="1200" cap="none" spc="0" normalizeH="0" baseline="0" noProof="0" dirty="0" smtClean="0">
                <a:ln>
                  <a:noFill/>
                </a:ln>
                <a:solidFill>
                  <a:prstClr val="black"/>
                </a:solidFill>
                <a:effectLst/>
                <a:uLnTx/>
                <a:uFillTx/>
                <a:latin typeface="Arial"/>
                <a:cs typeface="+mn-cs"/>
              </a:rPr>
              <a:t>دارند، </a:t>
            </a:r>
            <a:r>
              <a:rPr kumimoji="0" lang="fa-IR" sz="2400" b="0" i="0" u="none" strike="noStrike" kern="1200" cap="none" spc="0" normalizeH="0" baseline="0" noProof="0" dirty="0">
                <a:ln>
                  <a:noFill/>
                </a:ln>
                <a:solidFill>
                  <a:prstClr val="black"/>
                </a:solidFill>
                <a:effectLst/>
                <a:uLnTx/>
                <a:uFillTx/>
                <a:latin typeface="Arial"/>
                <a:cs typeface="+mn-cs"/>
              </a:rPr>
              <a:t>دلبستگی معمولا از ایمنی دور می شود یا از حالت ناایمنی به حالت دیگر تغییر </a:t>
            </a:r>
            <a:r>
              <a:rPr kumimoji="0" lang="fa-IR" sz="2400" b="0" i="0" u="none" strike="noStrike" kern="1200" cap="none" spc="0" normalizeH="0" baseline="0" noProof="0" dirty="0" smtClean="0">
                <a:ln>
                  <a:noFill/>
                </a:ln>
                <a:solidFill>
                  <a:prstClr val="black"/>
                </a:solidFill>
                <a:effectLst/>
                <a:uLnTx/>
                <a:uFillTx/>
                <a:latin typeface="Arial"/>
                <a:cs typeface="+mn-cs"/>
              </a:rPr>
              <a:t>میکند.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smtClean="0">
                <a:ln>
                  <a:noFill/>
                </a:ln>
                <a:solidFill>
                  <a:prstClr val="black"/>
                </a:solidFill>
                <a:effectLst/>
                <a:uLnTx/>
                <a:uFillTx/>
                <a:latin typeface="Arial"/>
                <a:cs typeface="+mn-cs"/>
              </a:rPr>
              <a:t>یافته </a:t>
            </a:r>
            <a:r>
              <a:rPr kumimoji="0" lang="fa-IR" sz="2400" b="0" i="0" u="none" strike="noStrike" kern="1200" cap="none" spc="0" normalizeH="0" baseline="0" noProof="0" dirty="0">
                <a:ln>
                  <a:noFill/>
                </a:ln>
                <a:solidFill>
                  <a:prstClr val="black"/>
                </a:solidFill>
                <a:effectLst/>
                <a:uLnTx/>
                <a:uFillTx/>
                <a:latin typeface="Arial"/>
                <a:cs typeface="+mn-cs"/>
              </a:rPr>
              <a:t>ها نشان می دهند که بچه های </a:t>
            </a:r>
            <a:r>
              <a:rPr kumimoji="0" lang="fa-IR" sz="2400" b="0" i="0" u="none" strike="noStrike" kern="1200" cap="none" spc="0" normalizeH="0" baseline="0" noProof="0" dirty="0" smtClean="0">
                <a:ln>
                  <a:noFill/>
                </a:ln>
                <a:solidFill>
                  <a:prstClr val="black"/>
                </a:solidFill>
                <a:effectLst/>
                <a:uLnTx/>
                <a:uFillTx/>
                <a:latin typeface="Arial"/>
                <a:cs typeface="+mn-cs"/>
              </a:rPr>
              <a:t>دلبسته </a:t>
            </a:r>
            <a:r>
              <a:rPr kumimoji="0" lang="fa-IR" sz="2400" b="0" i="0" u="none" strike="noStrike" kern="1200" cap="none" spc="0" normalizeH="0" baseline="0" noProof="0" dirty="0">
                <a:ln>
                  <a:noFill/>
                </a:ln>
                <a:solidFill>
                  <a:prstClr val="black"/>
                </a:solidFill>
                <a:effectLst/>
                <a:uLnTx/>
                <a:uFillTx/>
                <a:latin typeface="Arial"/>
                <a:cs typeface="+mn-cs"/>
              </a:rPr>
              <a:t>ایمن بیشتر از بچه های ناایمن، وضعیت دلبستگی خود را حفظ می‌کنند. دلبستگی آشفته/سردرگم مستثنی است </a:t>
            </a:r>
            <a:r>
              <a:rPr kumimoji="0" lang="fa-IR" sz="2400" b="0" i="0" u="none" strike="noStrike" kern="1200" cap="none" spc="0" normalizeH="0" baseline="0" noProof="0" dirty="0" smtClean="0">
                <a:ln>
                  <a:noFill/>
                </a:ln>
                <a:solidFill>
                  <a:prstClr val="black"/>
                </a:solidFill>
                <a:effectLst/>
                <a:uLnTx/>
                <a:uFillTx/>
                <a:latin typeface="Arial"/>
                <a:cs typeface="+mn-cs"/>
              </a:rPr>
              <a:t>_</a:t>
            </a:r>
            <a:r>
              <a:rPr kumimoji="0" lang="fa-IR" sz="2400" b="0" i="0" u="none" strike="noStrike" kern="1200" cap="none" spc="0" normalizeH="0" noProof="0" dirty="0" smtClean="0">
                <a:ln>
                  <a:noFill/>
                </a:ln>
                <a:solidFill>
                  <a:prstClr val="black"/>
                </a:solidFill>
                <a:effectLst/>
                <a:uLnTx/>
                <a:uFillTx/>
                <a:latin typeface="Arial"/>
                <a:cs typeface="+mn-cs"/>
              </a:rPr>
              <a:t> </a:t>
            </a:r>
            <a:r>
              <a:rPr kumimoji="0" lang="fa-IR" sz="2400" b="0" i="0" u="none" strike="noStrike" kern="1200" cap="none" spc="0" normalizeH="0" baseline="0" noProof="0" dirty="0" smtClean="0">
                <a:ln>
                  <a:noFill/>
                </a:ln>
                <a:solidFill>
                  <a:prstClr val="black"/>
                </a:solidFill>
                <a:effectLst/>
                <a:uLnTx/>
                <a:uFillTx/>
                <a:latin typeface="Arial"/>
                <a:cs typeface="+mn-cs"/>
              </a:rPr>
              <a:t>حالت </a:t>
            </a:r>
            <a:r>
              <a:rPr kumimoji="0" lang="fa-IR" sz="2400" b="0" i="0" u="none" strike="noStrike" kern="1200" cap="none" spc="0" normalizeH="0" baseline="0" noProof="0" dirty="0">
                <a:ln>
                  <a:noFill/>
                </a:ln>
                <a:solidFill>
                  <a:prstClr val="black"/>
                </a:solidFill>
                <a:effectLst/>
                <a:uLnTx/>
                <a:uFillTx/>
                <a:latin typeface="Arial"/>
                <a:cs typeface="+mn-cs"/>
              </a:rPr>
              <a:t>ناامنی که بسیار با ثبات </a:t>
            </a:r>
            <a:r>
              <a:rPr kumimoji="0" lang="fa-IR" sz="2400" b="0" i="0" u="none" strike="noStrike" kern="1200" cap="none" spc="0" normalizeH="0" baseline="0" noProof="0" dirty="0" smtClean="0">
                <a:ln>
                  <a:noFill/>
                </a:ln>
                <a:solidFill>
                  <a:prstClr val="black"/>
                </a:solidFill>
                <a:effectLst/>
                <a:uLnTx/>
                <a:uFillTx/>
                <a:latin typeface="Arial"/>
                <a:cs typeface="+mn-cs"/>
              </a:rPr>
              <a:t>می ماند. </a:t>
            </a:r>
            <a:r>
              <a:rPr kumimoji="0" lang="fa-IR" sz="2400" b="0" i="0" u="none" strike="noStrike" kern="1200" cap="none" spc="0" normalizeH="0" baseline="0" noProof="0" dirty="0">
                <a:ln>
                  <a:noFill/>
                </a:ln>
                <a:solidFill>
                  <a:prstClr val="black"/>
                </a:solidFill>
                <a:effectLst/>
                <a:uLnTx/>
                <a:uFillTx/>
                <a:latin typeface="Arial"/>
                <a:cs typeface="+mn-cs"/>
              </a:rPr>
              <a:t>یا همواره ناامنی از نوع دیگر را در نوجوانی و اوایل بزرگسالی پیش بینی میکند</a:t>
            </a:r>
            <a:endParaRPr kumimoji="0" lang="en-US" sz="24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398725746"/>
      </p:ext>
    </p:extLst>
  </p:cSld>
  <p:clrMapOvr>
    <a:masterClrMapping/>
  </p:clrMapOvr>
  <p:transition spd="slow">
    <p:blinds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9897" y="1002344"/>
            <a:ext cx="11035721" cy="4031873"/>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fa-IR" sz="1600" b="0" i="0" u="none" strike="noStrike" kern="1200" cap="none" spc="0" normalizeH="0" baseline="0" noProof="0" dirty="0" smtClean="0">
              <a:ln>
                <a:noFill/>
              </a:ln>
              <a:solidFill>
                <a:prstClr val="black"/>
              </a:solidFill>
              <a:effectLst/>
              <a:uLnTx/>
              <a:uFillTx/>
              <a:latin typeface="Arial"/>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lang="fa-IR" sz="2400" dirty="0" smtClean="0">
                <a:solidFill>
                  <a:prstClr val="black"/>
                </a:solidFill>
                <a:latin typeface="Arial"/>
              </a:rPr>
              <a:t>تنوع فرهنگی </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smtClean="0">
                <a:ln>
                  <a:noFill/>
                </a:ln>
                <a:solidFill>
                  <a:prstClr val="black"/>
                </a:solidFill>
                <a:effectLst/>
                <a:uLnTx/>
                <a:uFillTx/>
                <a:latin typeface="Arial"/>
                <a:cs typeface="+mn-cs"/>
              </a:rPr>
              <a:t>شواهد</a:t>
            </a:r>
            <a:r>
              <a:rPr kumimoji="0" lang="fa-IR" sz="1600" b="0" i="0" u="none" strike="noStrike" kern="1200" cap="none" spc="0" normalizeH="0" baseline="0" noProof="0" dirty="0" smtClean="0">
                <a:ln>
                  <a:noFill/>
                </a:ln>
                <a:solidFill>
                  <a:prstClr val="black"/>
                </a:solidFill>
                <a:effectLst/>
                <a:uLnTx/>
                <a:uFillTx/>
                <a:latin typeface="Arial"/>
                <a:cs typeface="+mn-cs"/>
              </a:rPr>
              <a:t> </a:t>
            </a:r>
            <a:r>
              <a:rPr kumimoji="0" lang="fa-IR" sz="2400" b="0" i="0" u="none" strike="noStrike" kern="1200" cap="none" spc="0" normalizeH="0" baseline="0" noProof="0" dirty="0">
                <a:ln>
                  <a:noFill/>
                </a:ln>
                <a:solidFill>
                  <a:prstClr val="black"/>
                </a:solidFill>
                <a:effectLst/>
                <a:uLnTx/>
                <a:uFillTx/>
                <a:latin typeface="Arial"/>
                <a:cs typeface="+mn-cs"/>
              </a:rPr>
              <a:t>میان فرهنگی نشان می دهد که حالت های دلبستگی در فرهنگ های خاص به صورت متفاوتی باید تعبیر کرد . برای مثال بچه های آلمانی نسبت به بچه های آمریکایی خیلی بیشتر دلبستگی دوری جو را نشان می دهند، اما والدین آلمانی به استقلال اهمیت می دهد و بچه های خود را تشویق به نچسبیده به والد می کنند در مقابل نوباوگان کشور مالی در آفریقا ، هیچ یک دلبستگی دوری جو به مادرشان نشان ندادند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400" b="0" i="0" u="none" strike="noStrike" kern="1200" cap="none" spc="0" normalizeH="0" baseline="0" noProof="0" dirty="0">
                <a:ln>
                  <a:noFill/>
                </a:ln>
                <a:solidFill>
                  <a:prstClr val="black"/>
                </a:solidFill>
                <a:effectLst/>
                <a:uLnTx/>
                <a:uFillTx/>
                <a:latin typeface="Arial"/>
                <a:cs typeface="+mn-cs"/>
              </a:rPr>
              <a:t>نوباوگان ژاپنی نیز به ندرت دلبستگی دوری جو را نشان می دهند .تعداد بسیار زیادی از </a:t>
            </a:r>
            <a:r>
              <a:rPr kumimoji="0" lang="fa-IR" sz="2400" b="0" i="0" u="none" strike="noStrike" kern="1200" cap="none" spc="0" normalizeH="0" baseline="0" noProof="0" dirty="0" smtClean="0">
                <a:ln>
                  <a:noFill/>
                </a:ln>
                <a:solidFill>
                  <a:prstClr val="black"/>
                </a:solidFill>
                <a:effectLst/>
                <a:uLnTx/>
                <a:uFillTx/>
                <a:latin typeface="Arial"/>
                <a:cs typeface="+mn-cs"/>
              </a:rPr>
              <a:t>آنها </a:t>
            </a:r>
            <a:r>
              <a:rPr kumimoji="0" lang="fa-IR" sz="2400" b="0" i="0" u="none" strike="noStrike" kern="1200" cap="none" spc="0" normalizeH="0" baseline="0" noProof="0" dirty="0">
                <a:ln>
                  <a:noFill/>
                </a:ln>
                <a:solidFill>
                  <a:prstClr val="black"/>
                </a:solidFill>
                <a:effectLst/>
                <a:uLnTx/>
                <a:uFillTx/>
                <a:latin typeface="Arial"/>
                <a:cs typeface="+mn-cs"/>
              </a:rPr>
              <a:t>دلبسته مقاوم هستند ولی این واکنش ممکن است ناایمنی واقعی را نشان ندهد.مادران ژاپنی به ندرت مراقبت از بچه های خود را به دیگران واگذار می کنند، بنابراین ، موقعیت غریب احتمالا برای </a:t>
            </a:r>
            <a:r>
              <a:rPr kumimoji="0" lang="fa-IR" sz="2400" b="0" i="0" u="none" strike="noStrike" kern="1200" cap="none" spc="0" normalizeH="0" baseline="0" noProof="0" dirty="0" smtClean="0">
                <a:ln>
                  <a:noFill/>
                </a:ln>
                <a:solidFill>
                  <a:prstClr val="black"/>
                </a:solidFill>
                <a:effectLst/>
                <a:uLnTx/>
                <a:uFillTx/>
                <a:latin typeface="Arial"/>
                <a:cs typeface="+mn-cs"/>
              </a:rPr>
              <a:t>آنها </a:t>
            </a:r>
            <a:r>
              <a:rPr kumimoji="0" lang="fa-IR" sz="2400" b="0" i="0" u="none" strike="noStrike" kern="1200" cap="none" spc="0" normalizeH="0" baseline="0" noProof="0" dirty="0">
                <a:ln>
                  <a:noFill/>
                </a:ln>
                <a:solidFill>
                  <a:prstClr val="black"/>
                </a:solidFill>
                <a:effectLst/>
                <a:uLnTx/>
                <a:uFillTx/>
                <a:latin typeface="Arial"/>
                <a:cs typeface="+mn-cs"/>
              </a:rPr>
              <a:t>بیشتر از نوباوگانی که بیشتر اوقات از مادر جدا می شوند تجربه می کنند استرس راست. .با وجود این نوع تنوع فرهنگی ، حالت ایمن باز هم </a:t>
            </a:r>
            <a:r>
              <a:rPr kumimoji="0" lang="fa-IR" sz="2400" b="0" i="0" u="none" strike="noStrike" kern="1200" cap="none" spc="0" normalizeH="0" baseline="0" noProof="0" dirty="0" smtClean="0">
                <a:ln>
                  <a:noFill/>
                </a:ln>
                <a:solidFill>
                  <a:prstClr val="black"/>
                </a:solidFill>
                <a:effectLst/>
                <a:uLnTx/>
                <a:uFillTx/>
                <a:latin typeface="Arial"/>
                <a:cs typeface="+mn-cs"/>
              </a:rPr>
              <a:t>رایجترین</a:t>
            </a:r>
            <a:r>
              <a:rPr kumimoji="0" lang="fa-IR" sz="2400" b="0" i="0" u="none" strike="noStrike" kern="1200" cap="none" spc="0" normalizeH="0" noProof="0" dirty="0" smtClean="0">
                <a:ln>
                  <a:noFill/>
                </a:ln>
                <a:solidFill>
                  <a:prstClr val="black"/>
                </a:solidFill>
                <a:effectLst/>
                <a:uLnTx/>
                <a:uFillTx/>
                <a:latin typeface="Arial"/>
                <a:cs typeface="+mn-cs"/>
              </a:rPr>
              <a:t> </a:t>
            </a:r>
            <a:r>
              <a:rPr kumimoji="0" lang="fa-IR" sz="2400" b="0" i="0" u="none" strike="noStrike" kern="1200" cap="none" spc="0" normalizeH="0" baseline="0" noProof="0" dirty="0" smtClean="0">
                <a:ln>
                  <a:noFill/>
                </a:ln>
                <a:solidFill>
                  <a:prstClr val="black"/>
                </a:solidFill>
                <a:effectLst/>
                <a:uLnTx/>
                <a:uFillTx/>
                <a:latin typeface="Arial"/>
                <a:cs typeface="+mn-cs"/>
              </a:rPr>
              <a:t>دلبستگی </a:t>
            </a:r>
            <a:r>
              <a:rPr kumimoji="0" lang="fa-IR" sz="2400" b="0" i="0" u="none" strike="noStrike" kern="1200" cap="none" spc="0" normalizeH="0" baseline="0" noProof="0" dirty="0">
                <a:ln>
                  <a:noFill/>
                </a:ln>
                <a:solidFill>
                  <a:prstClr val="black"/>
                </a:solidFill>
                <a:effectLst/>
                <a:uLnTx/>
                <a:uFillTx/>
                <a:latin typeface="Arial"/>
                <a:cs typeface="+mn-cs"/>
              </a:rPr>
              <a:t>در تمام جوامعی است که مورد بررسی قرار </a:t>
            </a:r>
            <a:r>
              <a:rPr kumimoji="0" lang="fa-IR" sz="2400" b="0" i="0" u="none" strike="noStrike" kern="1200" cap="none" spc="0" normalizeH="0" baseline="0" noProof="0" dirty="0" smtClean="0">
                <a:ln>
                  <a:noFill/>
                </a:ln>
                <a:solidFill>
                  <a:prstClr val="black"/>
                </a:solidFill>
                <a:effectLst/>
                <a:uLnTx/>
                <a:uFillTx/>
                <a:latin typeface="Arial"/>
                <a:cs typeface="+mn-cs"/>
              </a:rPr>
              <a:t>گرفته</a:t>
            </a:r>
            <a:r>
              <a:rPr kumimoji="0" lang="fa-IR" sz="2400" b="0" i="0" u="none" strike="noStrike" kern="1200" cap="none" spc="0" normalizeH="0" noProof="0" dirty="0" smtClean="0">
                <a:ln>
                  <a:noFill/>
                </a:ln>
                <a:solidFill>
                  <a:prstClr val="black"/>
                </a:solidFill>
                <a:effectLst/>
                <a:uLnTx/>
                <a:uFillTx/>
                <a:latin typeface="Arial"/>
                <a:cs typeface="+mn-cs"/>
              </a:rPr>
              <a:t> </a:t>
            </a:r>
            <a:r>
              <a:rPr kumimoji="0" lang="fa-IR" sz="2400" b="0" i="0" u="none" strike="noStrike" kern="1200" cap="none" spc="0" normalizeH="0" baseline="0" noProof="0" dirty="0" smtClean="0">
                <a:ln>
                  <a:noFill/>
                </a:ln>
                <a:solidFill>
                  <a:prstClr val="black"/>
                </a:solidFill>
                <a:effectLst/>
                <a:uLnTx/>
                <a:uFillTx/>
                <a:latin typeface="Arial"/>
                <a:cs typeface="+mn-cs"/>
              </a:rPr>
              <a:t>اند.</a:t>
            </a:r>
            <a:endParaRPr kumimoji="0" lang="en-US" sz="16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591749863"/>
      </p:ext>
    </p:extLst>
  </p:cSld>
  <p:clrMapOvr>
    <a:masterClrMapping/>
  </p:clrMapOvr>
  <p:transition>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45731" name="直接连接符 1"/>
          <p:cNvCxnSpPr>
            <a:cxnSpLocks/>
          </p:cNvCxnSpPr>
          <p:nvPr/>
        </p:nvCxnSpPr>
        <p:spPr>
          <a:xfrm>
            <a:off x="1588718" y="0"/>
            <a:ext cx="4081890" cy="6858000"/>
          </a:xfrm>
          <a:prstGeom prst="line">
            <a:avLst/>
          </a:prstGeom>
          <a:ln w="12700">
            <a:solidFill>
              <a:srgbClr val="BF8C80">
                <a:alpha val="60000"/>
              </a:srgbClr>
            </a:solidFill>
            <a:prstDash val="lgDash"/>
          </a:ln>
        </p:spPr>
        <p:style>
          <a:lnRef idx="1">
            <a:schemeClr val="accent1"/>
          </a:lnRef>
          <a:fillRef idx="0">
            <a:schemeClr val="accent1"/>
          </a:fillRef>
          <a:effectRef idx="0">
            <a:schemeClr val="accent1"/>
          </a:effectRef>
          <a:fontRef idx="minor">
            <a:schemeClr val="tx1"/>
          </a:fontRef>
        </p:style>
      </p:cxnSp>
      <p:sp>
        <p:nvSpPr>
          <p:cNvPr id="1048653" name="椭圆 2"/>
          <p:cNvSpPr/>
          <p:nvPr/>
        </p:nvSpPr>
        <p:spPr>
          <a:xfrm>
            <a:off x="2264775" y="1158478"/>
            <a:ext cx="216000" cy="216000"/>
          </a:xfrm>
          <a:prstGeom prst="ellipse">
            <a:avLst/>
          </a:prstGeom>
          <a:solidFill>
            <a:srgbClr val="E4A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54" name="椭圆 3"/>
          <p:cNvSpPr/>
          <p:nvPr/>
        </p:nvSpPr>
        <p:spPr>
          <a:xfrm>
            <a:off x="3503663" y="3231563"/>
            <a:ext cx="216000" cy="216000"/>
          </a:xfrm>
          <a:prstGeom prst="ellipse">
            <a:avLst/>
          </a:prstGeom>
          <a:solidFill>
            <a:srgbClr val="E4A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55" name="椭圆 4"/>
          <p:cNvSpPr/>
          <p:nvPr/>
        </p:nvSpPr>
        <p:spPr>
          <a:xfrm>
            <a:off x="4609807" y="5136563"/>
            <a:ext cx="216000" cy="216000"/>
          </a:xfrm>
          <a:prstGeom prst="ellipse">
            <a:avLst/>
          </a:prstGeom>
          <a:solidFill>
            <a:srgbClr val="E4A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cxnSp>
        <p:nvCxnSpPr>
          <p:cNvPr id="3145732" name="直接连接符 5"/>
          <p:cNvCxnSpPr>
            <a:cxnSpLocks/>
          </p:cNvCxnSpPr>
          <p:nvPr/>
        </p:nvCxnSpPr>
        <p:spPr>
          <a:xfrm flipH="1">
            <a:off x="2393549" y="1256606"/>
            <a:ext cx="2626126" cy="0"/>
          </a:xfrm>
          <a:prstGeom prst="line">
            <a:avLst/>
          </a:prstGeom>
          <a:ln w="12700">
            <a:solidFill>
              <a:srgbClr val="BF8C80">
                <a:alpha val="6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3145733" name="直接连接符 6"/>
          <p:cNvCxnSpPr>
            <a:cxnSpLocks/>
          </p:cNvCxnSpPr>
          <p:nvPr/>
        </p:nvCxnSpPr>
        <p:spPr>
          <a:xfrm flipH="1">
            <a:off x="3709544" y="3357563"/>
            <a:ext cx="2757931" cy="0"/>
          </a:xfrm>
          <a:prstGeom prst="line">
            <a:avLst/>
          </a:prstGeom>
          <a:ln w="12700">
            <a:solidFill>
              <a:srgbClr val="BF8C80">
                <a:alpha val="6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3145734" name="直接连接符 7"/>
          <p:cNvCxnSpPr>
            <a:cxnSpLocks/>
          </p:cNvCxnSpPr>
          <p:nvPr/>
        </p:nvCxnSpPr>
        <p:spPr>
          <a:xfrm flipH="1">
            <a:off x="4717808" y="5211226"/>
            <a:ext cx="2854567" cy="0"/>
          </a:xfrm>
          <a:prstGeom prst="line">
            <a:avLst/>
          </a:prstGeom>
          <a:ln w="12700">
            <a:solidFill>
              <a:srgbClr val="BF8C80">
                <a:alpha val="60000"/>
              </a:srgbClr>
            </a:solidFill>
            <a:prstDash val="lgDash"/>
          </a:ln>
        </p:spPr>
        <p:style>
          <a:lnRef idx="1">
            <a:schemeClr val="accent1"/>
          </a:lnRef>
          <a:fillRef idx="0">
            <a:schemeClr val="accent1"/>
          </a:fillRef>
          <a:effectRef idx="0">
            <a:schemeClr val="accent1"/>
          </a:effectRef>
          <a:fontRef idx="minor">
            <a:schemeClr val="tx1"/>
          </a:fontRef>
        </p:style>
      </p:cxnSp>
      <p:sp>
        <p:nvSpPr>
          <p:cNvPr id="1048656" name="梯形 15"/>
          <p:cNvSpPr/>
          <p:nvPr/>
        </p:nvSpPr>
        <p:spPr>
          <a:xfrm>
            <a:off x="-7607669" y="-828675"/>
            <a:ext cx="13039995" cy="7686675"/>
          </a:xfrm>
          <a:prstGeom prst="trapezoid">
            <a:avLst>
              <a:gd name="adj" fmla="val 60080"/>
            </a:avLst>
          </a:prstGeom>
          <a:blipFill dpi="0" rotWithShape="1">
            <a:blip r:embed="rId2"/>
            <a:srcRect/>
            <a:tile tx="0" ty="0" sx="100000" sy="100000" flip="none" algn="t"/>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57" name="TextBox 1048656"/>
          <p:cNvSpPr txBox="1"/>
          <p:nvPr/>
        </p:nvSpPr>
        <p:spPr>
          <a:xfrm>
            <a:off x="4274561" y="194497"/>
            <a:ext cx="7280520" cy="538609"/>
          </a:xfrm>
          <a:prstGeom prst="rect">
            <a:avLst/>
          </a:prstGeom>
        </p:spPr>
        <p:txBody>
          <a:bodyPr wrap="square" rtlCol="0">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fa-IR" altLang="en-US" sz="2900" b="1" i="0" u="none" strike="noStrike" kern="1200" cap="none" spc="0" normalizeH="0" baseline="0" noProof="0" dirty="0">
                <a:ln>
                  <a:noFill/>
                </a:ln>
                <a:solidFill>
                  <a:srgbClr val="000000"/>
                </a:solidFill>
                <a:effectLst/>
                <a:uLnTx/>
                <a:uFillTx/>
                <a:latin typeface="Arial"/>
                <a:cs typeface="+mn-cs"/>
              </a:rPr>
              <a:t>عواملی</a:t>
            </a:r>
            <a:r>
              <a:rPr kumimoji="0" lang="en-US" altLang="en-US" sz="2900" b="1" i="0" u="none" strike="noStrike" kern="1200" cap="none" spc="0" normalizeH="0" baseline="0" noProof="0" dirty="0">
                <a:ln>
                  <a:noFill/>
                </a:ln>
                <a:solidFill>
                  <a:srgbClr val="000000"/>
                </a:solidFill>
                <a:effectLst/>
                <a:uLnTx/>
                <a:uFillTx/>
                <a:latin typeface="Arial"/>
                <a:cs typeface="+mn-cs"/>
              </a:rPr>
              <a:t> </a:t>
            </a:r>
            <a:r>
              <a:rPr kumimoji="0" lang="fa-IR" altLang="en-US" sz="2900" b="1" i="0" u="none" strike="noStrike" kern="1200" cap="none" spc="0" normalizeH="0" baseline="0" noProof="0" dirty="0">
                <a:ln>
                  <a:noFill/>
                </a:ln>
                <a:solidFill>
                  <a:srgbClr val="000000"/>
                </a:solidFill>
                <a:effectLst/>
                <a:uLnTx/>
                <a:uFillTx/>
                <a:latin typeface="Arial"/>
                <a:cs typeface="+mn-cs"/>
              </a:rPr>
              <a:t>که</a:t>
            </a:r>
            <a:r>
              <a:rPr kumimoji="0" lang="en-US" altLang="en-US" sz="2900" b="1" i="0" u="none" strike="noStrike" kern="1200" cap="none" spc="0" normalizeH="0" baseline="0" noProof="0" dirty="0">
                <a:ln>
                  <a:noFill/>
                </a:ln>
                <a:solidFill>
                  <a:srgbClr val="000000"/>
                </a:solidFill>
                <a:effectLst/>
                <a:uLnTx/>
                <a:uFillTx/>
                <a:latin typeface="Arial"/>
                <a:cs typeface="+mn-cs"/>
              </a:rPr>
              <a:t> </a:t>
            </a:r>
            <a:r>
              <a:rPr kumimoji="0" lang="fa-IR" altLang="en-US" sz="2900" b="1" i="0" u="none" strike="noStrike" kern="1200" cap="none" spc="0" normalizeH="0" baseline="0" noProof="0" dirty="0">
                <a:ln>
                  <a:noFill/>
                </a:ln>
                <a:solidFill>
                  <a:srgbClr val="000000"/>
                </a:solidFill>
                <a:effectLst/>
                <a:uLnTx/>
                <a:uFillTx/>
                <a:latin typeface="Arial"/>
                <a:cs typeface="+mn-cs"/>
              </a:rPr>
              <a:t>بر</a:t>
            </a:r>
            <a:r>
              <a:rPr kumimoji="0" lang="en-US" altLang="en-US" sz="2900" b="1" i="0" u="none" strike="noStrike" kern="1200" cap="none" spc="0" normalizeH="0" baseline="0" noProof="0" dirty="0">
                <a:ln>
                  <a:noFill/>
                </a:ln>
                <a:solidFill>
                  <a:srgbClr val="000000"/>
                </a:solidFill>
                <a:effectLst/>
                <a:uLnTx/>
                <a:uFillTx/>
                <a:latin typeface="Arial"/>
                <a:cs typeface="+mn-cs"/>
              </a:rPr>
              <a:t> </a:t>
            </a:r>
            <a:r>
              <a:rPr kumimoji="0" lang="fa-IR" altLang="en-US" sz="2900" b="1" i="0" u="none" strike="noStrike" kern="1200" cap="none" spc="0" normalizeH="0" baseline="0" noProof="0" dirty="0">
                <a:ln>
                  <a:noFill/>
                </a:ln>
                <a:solidFill>
                  <a:srgbClr val="000000"/>
                </a:solidFill>
                <a:effectLst/>
                <a:uLnTx/>
                <a:uFillTx/>
                <a:latin typeface="Arial"/>
                <a:cs typeface="+mn-cs"/>
              </a:rPr>
              <a:t>ایمنی</a:t>
            </a:r>
            <a:r>
              <a:rPr kumimoji="0" lang="en-US" altLang="en-US" sz="2900" b="1" i="0" u="none" strike="noStrike" kern="1200" cap="none" spc="0" normalizeH="0" baseline="0" noProof="0" dirty="0">
                <a:ln>
                  <a:noFill/>
                </a:ln>
                <a:solidFill>
                  <a:srgbClr val="000000"/>
                </a:solidFill>
                <a:effectLst/>
                <a:uLnTx/>
                <a:uFillTx/>
                <a:latin typeface="Arial"/>
                <a:cs typeface="+mn-cs"/>
              </a:rPr>
              <a:t> </a:t>
            </a:r>
            <a:r>
              <a:rPr kumimoji="0" lang="fa-IR" altLang="en-US" sz="2900" b="1" i="0" u="none" strike="noStrike" kern="1200" cap="none" spc="0" normalizeH="0" baseline="0" noProof="0" dirty="0">
                <a:ln>
                  <a:noFill/>
                </a:ln>
                <a:solidFill>
                  <a:srgbClr val="000000"/>
                </a:solidFill>
                <a:effectLst/>
                <a:uLnTx/>
                <a:uFillTx/>
                <a:latin typeface="Arial"/>
                <a:cs typeface="+mn-cs"/>
              </a:rPr>
              <a:t>دلبستگی</a:t>
            </a:r>
            <a:r>
              <a:rPr kumimoji="0" lang="en-US" altLang="en-US" sz="2900" b="1" i="0" u="none" strike="noStrike" kern="1200" cap="none" spc="0" normalizeH="0" baseline="0" noProof="0" dirty="0">
                <a:ln>
                  <a:noFill/>
                </a:ln>
                <a:solidFill>
                  <a:srgbClr val="000000"/>
                </a:solidFill>
                <a:effectLst/>
                <a:uLnTx/>
                <a:uFillTx/>
                <a:latin typeface="Arial"/>
                <a:cs typeface="+mn-cs"/>
              </a:rPr>
              <a:t> </a:t>
            </a:r>
            <a:r>
              <a:rPr kumimoji="0" lang="fa-IR" altLang="en-US" sz="2900" b="1" i="0" u="none" strike="noStrike" kern="1200" cap="none" spc="0" normalizeH="0" baseline="0" noProof="0" dirty="0">
                <a:ln>
                  <a:noFill/>
                </a:ln>
                <a:solidFill>
                  <a:srgbClr val="000000"/>
                </a:solidFill>
                <a:effectLst/>
                <a:uLnTx/>
                <a:uFillTx/>
                <a:latin typeface="Arial"/>
                <a:cs typeface="+mn-cs"/>
              </a:rPr>
              <a:t>تاثیر</a:t>
            </a:r>
            <a:r>
              <a:rPr kumimoji="0" lang="en-US" altLang="en-US" sz="2900" b="1" i="0" u="none" strike="noStrike" kern="1200" cap="none" spc="0" normalizeH="0" baseline="0" noProof="0" dirty="0">
                <a:ln>
                  <a:noFill/>
                </a:ln>
                <a:solidFill>
                  <a:srgbClr val="000000"/>
                </a:solidFill>
                <a:effectLst/>
                <a:uLnTx/>
                <a:uFillTx/>
                <a:latin typeface="Arial"/>
                <a:cs typeface="+mn-cs"/>
              </a:rPr>
              <a:t> </a:t>
            </a:r>
            <a:r>
              <a:rPr kumimoji="0" lang="fa-IR" altLang="en-US" sz="2900" b="1" i="0" u="none" strike="noStrike" kern="1200" cap="none" spc="0" normalizeH="0" baseline="0" noProof="0" dirty="0">
                <a:ln>
                  <a:noFill/>
                </a:ln>
                <a:solidFill>
                  <a:srgbClr val="000000"/>
                </a:solidFill>
                <a:effectLst/>
                <a:uLnTx/>
                <a:uFillTx/>
                <a:latin typeface="Arial"/>
                <a:cs typeface="+mn-cs"/>
              </a:rPr>
              <a:t>می</a:t>
            </a:r>
            <a:r>
              <a:rPr kumimoji="0" lang="en-US" altLang="en-US" sz="2900" b="1" i="0" u="none" strike="noStrike" kern="1200" cap="none" spc="0" normalizeH="0" baseline="0" noProof="0" dirty="0">
                <a:ln>
                  <a:noFill/>
                </a:ln>
                <a:solidFill>
                  <a:srgbClr val="000000"/>
                </a:solidFill>
                <a:effectLst/>
                <a:uLnTx/>
                <a:uFillTx/>
                <a:latin typeface="Arial"/>
                <a:cs typeface="+mn-cs"/>
              </a:rPr>
              <a:t> </a:t>
            </a:r>
            <a:r>
              <a:rPr kumimoji="0" lang="fa-IR" altLang="en-US" sz="2900" b="1" i="0" u="none" strike="noStrike" kern="1200" cap="none" spc="0" normalizeH="0" baseline="0" noProof="0" dirty="0">
                <a:ln>
                  <a:noFill/>
                </a:ln>
                <a:solidFill>
                  <a:srgbClr val="000000"/>
                </a:solidFill>
                <a:effectLst/>
                <a:uLnTx/>
                <a:uFillTx/>
                <a:latin typeface="Arial"/>
                <a:cs typeface="+mn-cs"/>
              </a:rPr>
              <a:t>گذارند</a:t>
            </a:r>
            <a:endParaRPr kumimoji="0" lang="fa-IR" sz="2900" b="1" i="0" u="none" strike="noStrike" kern="1200" cap="none" spc="0" normalizeH="0" baseline="0" noProof="0" dirty="0">
              <a:ln>
                <a:noFill/>
              </a:ln>
              <a:solidFill>
                <a:srgbClr val="000000"/>
              </a:solidFill>
              <a:effectLst/>
              <a:uLnTx/>
              <a:uFillTx/>
              <a:latin typeface="Arial"/>
              <a:cs typeface="+mn-cs"/>
            </a:endParaRPr>
          </a:p>
        </p:txBody>
      </p:sp>
      <p:sp>
        <p:nvSpPr>
          <p:cNvPr id="1048658" name="TextBox 1048657"/>
          <p:cNvSpPr txBox="1"/>
          <p:nvPr/>
        </p:nvSpPr>
        <p:spPr>
          <a:xfrm>
            <a:off x="3925544" y="874442"/>
            <a:ext cx="7919443" cy="4893647"/>
          </a:xfrm>
          <a:prstGeom prst="rect">
            <a:avLst/>
          </a:prstGeom>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2400" b="0" i="0" u="none" strike="noStrike" kern="1200" cap="none" spc="0" normalizeH="0" baseline="0" noProof="0" dirty="0">
                <a:ln>
                  <a:noFill/>
                </a:ln>
                <a:solidFill>
                  <a:srgbClr val="000000"/>
                </a:solidFill>
                <a:effectLst/>
                <a:uLnTx/>
                <a:uFillTx/>
                <a:latin typeface="Arial"/>
                <a:cs typeface="+mn-cs"/>
              </a:rPr>
              <a:t> (۱)فرصت برای دلبستگی در صورت نبود فرصت برای برقراری پیوند عاطفی با مراقبت کننده چه می شود</a:t>
            </a:r>
            <a:r>
              <a:rPr kumimoji="0" lang="fa-IR" altLang="en-US" sz="2400" b="0" i="0" u="none" strike="noStrike" kern="1200" cap="none" spc="0" normalizeH="0" baseline="0" noProof="0" dirty="0" smtClean="0">
                <a:ln>
                  <a:noFill/>
                </a:ln>
                <a:solidFill>
                  <a:srgbClr val="000000"/>
                </a:solidFill>
                <a:effectLst/>
                <a:uLnTx/>
                <a:uFillTx/>
                <a:latin typeface="Arial"/>
                <a:cs typeface="+mn-cs"/>
              </a:rPr>
              <a:t>؟</a:t>
            </a:r>
            <a:r>
              <a:rPr kumimoji="0" lang="fa-IR" altLang="en-US" sz="2400" b="0" i="0" u="none" strike="noStrike" kern="1200" cap="none" spc="0" normalizeH="0" noProof="0" dirty="0" smtClean="0">
                <a:ln>
                  <a:noFill/>
                </a:ln>
                <a:solidFill>
                  <a:srgbClr val="000000"/>
                </a:solidFill>
                <a:effectLst/>
                <a:uLnTx/>
                <a:uFillTx/>
                <a:latin typeface="Arial"/>
                <a:cs typeface="+mn-cs"/>
              </a:rPr>
              <a:t> </a:t>
            </a:r>
            <a:r>
              <a:rPr kumimoji="0" lang="fa-IR" altLang="en-US" sz="2400" b="0" i="0" u="none" strike="noStrike" kern="1200" cap="none" spc="0" normalizeH="0" baseline="0" noProof="0" dirty="0" smtClean="0">
                <a:ln>
                  <a:noFill/>
                </a:ln>
                <a:solidFill>
                  <a:srgbClr val="000000"/>
                </a:solidFill>
                <a:effectLst/>
                <a:uLnTx/>
                <a:uFillTx/>
                <a:latin typeface="Arial"/>
                <a:cs typeface="+mn-cs"/>
              </a:rPr>
              <a:t> </a:t>
            </a:r>
            <a:r>
              <a:rPr kumimoji="0" lang="fa-IR" altLang="en-US" sz="2400" b="0" i="0" u="none" strike="noStrike" kern="1200" cap="none" spc="0" normalizeH="0" baseline="0" noProof="0" dirty="0">
                <a:ln>
                  <a:noFill/>
                </a:ln>
                <a:solidFill>
                  <a:srgbClr val="000000"/>
                </a:solidFill>
                <a:effectLst/>
                <a:uLnTx/>
                <a:uFillTx/>
                <a:latin typeface="Arial"/>
                <a:cs typeface="+mn-cs"/>
              </a:rPr>
              <a:t>در یک سری تحقیقات مورد مشاهده قرارگرفته که مادرشان </a:t>
            </a:r>
            <a:r>
              <a:rPr kumimoji="0" lang="fa-IR" altLang="en-US" sz="2400" b="0" i="0" u="none" strike="noStrike" kern="1200" cap="none" spc="0" normalizeH="0" baseline="0" noProof="0" dirty="0" smtClean="0">
                <a:ln>
                  <a:noFill/>
                </a:ln>
                <a:solidFill>
                  <a:srgbClr val="000000"/>
                </a:solidFill>
                <a:effectLst/>
                <a:uLnTx/>
                <a:uFillTx/>
                <a:latin typeface="Arial"/>
                <a:cs typeface="+mn-cs"/>
              </a:rPr>
              <a:t>آنها </a:t>
            </a:r>
            <a:r>
              <a:rPr kumimoji="0" lang="fa-IR" altLang="en-US" sz="2400" b="0" i="0" u="none" strike="noStrike" kern="1200" cap="none" spc="0" normalizeH="0" baseline="0" noProof="0" dirty="0">
                <a:ln>
                  <a:noFill/>
                </a:ln>
                <a:solidFill>
                  <a:srgbClr val="000000"/>
                </a:solidFill>
                <a:effectLst/>
                <a:uLnTx/>
                <a:uFillTx/>
                <a:latin typeface="Arial"/>
                <a:cs typeface="+mn-cs"/>
              </a:rPr>
              <a:t>را بین ۳تا۱۲ماهگی رهاکردند، بعد از آنکه </a:t>
            </a:r>
            <a:r>
              <a:rPr kumimoji="0" lang="fa-IR" altLang="en-US" sz="2400" b="0" i="0" u="none" strike="noStrike" kern="1200" cap="none" spc="0" normalizeH="0" baseline="0" noProof="0" dirty="0" smtClean="0">
                <a:ln>
                  <a:noFill/>
                </a:ln>
                <a:solidFill>
                  <a:srgbClr val="000000"/>
                </a:solidFill>
                <a:effectLst/>
                <a:uLnTx/>
                <a:uFillTx/>
                <a:latin typeface="Arial"/>
                <a:cs typeface="+mn-cs"/>
              </a:rPr>
              <a:t>آنها </a:t>
            </a:r>
            <a:r>
              <a:rPr kumimoji="0" lang="fa-IR" altLang="en-US" sz="2400" b="0" i="0" u="none" strike="noStrike" kern="1200" cap="none" spc="0" normalizeH="0" baseline="0" noProof="0" dirty="0">
                <a:ln>
                  <a:noFill/>
                </a:ln>
                <a:solidFill>
                  <a:srgbClr val="000000"/>
                </a:solidFill>
                <a:effectLst/>
                <a:uLnTx/>
                <a:uFillTx/>
                <a:latin typeface="Arial"/>
                <a:cs typeface="+mn-cs"/>
              </a:rPr>
              <a:t>را در بخش بزرگی قرار دادند که هر یک حداقل هفت کودک دیگر یک پرستار داشتند ، وزن </a:t>
            </a:r>
            <a:r>
              <a:rPr kumimoji="0" lang="fa-IR" altLang="en-US" sz="2400" b="0" i="0" u="none" strike="noStrike" kern="1200" cap="none" spc="0" normalizeH="0" baseline="0" noProof="0" dirty="0" smtClean="0">
                <a:ln>
                  <a:noFill/>
                </a:ln>
                <a:solidFill>
                  <a:srgbClr val="000000"/>
                </a:solidFill>
                <a:effectLst/>
                <a:uLnTx/>
                <a:uFillTx/>
                <a:latin typeface="Arial"/>
                <a:cs typeface="+mn-cs"/>
              </a:rPr>
              <a:t>آنها </a:t>
            </a:r>
            <a:r>
              <a:rPr kumimoji="0" lang="fa-IR" altLang="en-US" sz="2400" b="0" i="0" u="none" strike="noStrike" kern="1200" cap="none" spc="0" normalizeH="0" baseline="0" noProof="0" dirty="0">
                <a:ln>
                  <a:noFill/>
                </a:ln>
                <a:solidFill>
                  <a:srgbClr val="000000"/>
                </a:solidFill>
                <a:effectLst/>
                <a:uLnTx/>
                <a:uFillTx/>
                <a:latin typeface="Arial"/>
                <a:cs typeface="+mn-cs"/>
              </a:rPr>
              <a:t>کاهش یافت و از محیط اطراف خود کناره گیری کردند. این بچه پرورشگاهی ها مشکلات هیجانی داشتند زیرا از برقراری ارتباط با یک یا چند بزرگسال محروم </a:t>
            </a:r>
            <a:r>
              <a:rPr kumimoji="0" lang="fa-IR" altLang="en-US" sz="2400" b="0" i="0" u="none" strike="noStrike" kern="1200" cap="none" spc="0" normalizeH="0" baseline="0" noProof="0" dirty="0" smtClean="0">
                <a:ln>
                  <a:noFill/>
                </a:ln>
                <a:solidFill>
                  <a:srgbClr val="000000"/>
                </a:solidFill>
                <a:effectLst/>
                <a:uLnTx/>
                <a:uFillTx/>
                <a:latin typeface="Arial"/>
                <a:cs typeface="+mn-cs"/>
              </a:rPr>
              <a:t>بودند.</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2400" b="0" i="0" u="none" strike="noStrike" kern="1200" cap="none" spc="0" normalizeH="0" baseline="0" noProof="0" dirty="0" smtClean="0">
                <a:ln>
                  <a:noFill/>
                </a:ln>
                <a:solidFill>
                  <a:srgbClr val="000000"/>
                </a:solidFill>
                <a:effectLst/>
                <a:uLnTx/>
                <a:uFillTx/>
                <a:latin typeface="Arial"/>
                <a:cs typeface="+mn-cs"/>
              </a:rPr>
              <a:t>پژوهشگران </a:t>
            </a:r>
            <a:r>
              <a:rPr kumimoji="0" lang="fa-IR" altLang="en-US" sz="2400" b="0" i="0" u="none" strike="noStrike" kern="1200" cap="none" spc="0" normalizeH="0" baseline="0" noProof="0" dirty="0">
                <a:ln>
                  <a:noFill/>
                </a:ln>
                <a:solidFill>
                  <a:srgbClr val="000000"/>
                </a:solidFill>
                <a:effectLst/>
                <a:uLnTx/>
                <a:uFillTx/>
                <a:latin typeface="Arial"/>
                <a:cs typeface="+mn-cs"/>
              </a:rPr>
              <a:t>رشد نوباوگان را در پرورشگاهی با </a:t>
            </a:r>
            <a:r>
              <a:rPr kumimoji="0" lang="fa-IR" altLang="en-US" sz="2400" b="0" i="0" u="none" strike="noStrike" kern="1200" cap="none" spc="0" normalizeH="0" baseline="0" noProof="0" dirty="0" smtClean="0">
                <a:ln>
                  <a:noFill/>
                </a:ln>
                <a:solidFill>
                  <a:srgbClr val="000000"/>
                </a:solidFill>
                <a:effectLst/>
                <a:uLnTx/>
                <a:uFillTx/>
                <a:latin typeface="Arial"/>
                <a:cs typeface="+mn-cs"/>
              </a:rPr>
              <a:t>نسبت </a:t>
            </a:r>
            <a:r>
              <a:rPr kumimoji="0" lang="fa-IR" altLang="en-US" sz="2400" b="0" i="0" u="none" strike="noStrike" kern="1200" cap="none" spc="0" normalizeH="0" baseline="0" noProof="0" dirty="0">
                <a:ln>
                  <a:noFill/>
                </a:ln>
                <a:solidFill>
                  <a:srgbClr val="000000"/>
                </a:solidFill>
                <a:effectLst/>
                <a:uLnTx/>
                <a:uFillTx/>
                <a:latin typeface="Arial"/>
                <a:cs typeface="+mn-cs"/>
              </a:rPr>
              <a:t>خوب پرستار_کودک و انتخاب کتاب و اسباب بازی های غنی پیگیری کردند اما </a:t>
            </a:r>
            <a:r>
              <a:rPr kumimoji="0" lang="fa-IR" altLang="en-US" sz="2400" b="0" i="0" u="none" strike="noStrike" kern="1200" cap="none" spc="0" normalizeH="0" baseline="0" noProof="0" dirty="0" smtClean="0">
                <a:ln>
                  <a:noFill/>
                </a:ln>
                <a:solidFill>
                  <a:srgbClr val="000000"/>
                </a:solidFill>
                <a:effectLst/>
                <a:uLnTx/>
                <a:uFillTx/>
                <a:latin typeface="Arial"/>
                <a:cs typeface="+mn-cs"/>
              </a:rPr>
              <a:t>جابه </a:t>
            </a:r>
            <a:r>
              <a:rPr kumimoji="0" lang="fa-IR" altLang="en-US" sz="2400" b="0" i="0" u="none" strike="noStrike" kern="1200" cap="none" spc="0" normalizeH="0" baseline="0" noProof="0" dirty="0">
                <a:ln>
                  <a:noFill/>
                </a:ln>
                <a:solidFill>
                  <a:srgbClr val="000000"/>
                </a:solidFill>
                <a:effectLst/>
                <a:uLnTx/>
                <a:uFillTx/>
                <a:latin typeface="Arial"/>
                <a:cs typeface="+mn-cs"/>
              </a:rPr>
              <a:t>جایی کارکنان به قدری سریع بود که </a:t>
            </a:r>
            <a:r>
              <a:rPr kumimoji="0" lang="fa-IR" altLang="en-US" sz="2400" b="0" i="0" u="none" strike="noStrike" kern="1200" cap="none" spc="0" normalizeH="0" baseline="0" noProof="0" dirty="0" smtClean="0">
                <a:ln>
                  <a:noFill/>
                </a:ln>
                <a:solidFill>
                  <a:srgbClr val="000000"/>
                </a:solidFill>
                <a:effectLst/>
                <a:uLnTx/>
                <a:uFillTx/>
                <a:latin typeface="Arial"/>
                <a:cs typeface="+mn-cs"/>
              </a:rPr>
              <a:t>هربچه به طور </a:t>
            </a:r>
            <a:r>
              <a:rPr kumimoji="0" lang="fa-IR" altLang="en-US" sz="2400" b="0" i="0" u="none" strike="noStrike" kern="1200" cap="none" spc="0" normalizeH="0" baseline="0" noProof="0" dirty="0">
                <a:ln>
                  <a:noFill/>
                </a:ln>
                <a:solidFill>
                  <a:srgbClr val="000000"/>
                </a:solidFill>
                <a:effectLst/>
                <a:uLnTx/>
                <a:uFillTx/>
                <a:latin typeface="Arial"/>
                <a:cs typeface="+mn-cs"/>
              </a:rPr>
              <a:t>متوسط در۴/۵سالگی ۵۰پرستار داشت!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altLang="en-US" sz="2400" b="0" i="0" u="none" strike="noStrike" kern="1200" cap="none" spc="0" normalizeH="0" baseline="0" noProof="0" dirty="0">
                <a:ln>
                  <a:noFill/>
                </a:ln>
                <a:solidFill>
                  <a:srgbClr val="000000"/>
                </a:solidFill>
                <a:effectLst/>
                <a:uLnTx/>
                <a:uFillTx/>
                <a:latin typeface="Arial"/>
                <a:cs typeface="+mn-cs"/>
              </a:rPr>
              <a:t>کودکانی که بعد از ۴سالگی به خانواده ها سپرده شوند ، فرزند خوانده های دیر هنگام </a:t>
            </a:r>
            <a:r>
              <a:rPr kumimoji="0" lang="fa-IR" altLang="en-US" sz="2400" b="0" i="0" u="none" strike="noStrike" kern="1200" cap="none" spc="0" normalizeH="0" baseline="0" noProof="0" dirty="0" smtClean="0">
                <a:ln>
                  <a:noFill/>
                </a:ln>
                <a:solidFill>
                  <a:srgbClr val="000000"/>
                </a:solidFill>
                <a:effectLst/>
                <a:uLnTx/>
                <a:uFillTx/>
                <a:latin typeface="Arial"/>
                <a:cs typeface="+mn-cs"/>
              </a:rPr>
              <a:t>شدند</a:t>
            </a:r>
            <a:r>
              <a:rPr lang="fa-IR" altLang="en-US" sz="2400" dirty="0" smtClean="0">
                <a:solidFill>
                  <a:srgbClr val="000000"/>
                </a:solidFill>
                <a:latin typeface="Arial"/>
              </a:rPr>
              <a:t>. که اغلب پیوند های عمیقی با والدین اختیاری خود تشکیل دادند یعنی اولین پیوند دلبستگی می تواند در 4 تا 6 سالگی برقرار شود.</a:t>
            </a:r>
            <a:r>
              <a:rPr kumimoji="0" lang="en-US" altLang="en-US" sz="2400" b="0" i="0" u="none" strike="noStrike" kern="1200" cap="none" spc="0" normalizeH="0" baseline="0" noProof="0" dirty="0" smtClean="0">
                <a:ln>
                  <a:noFill/>
                </a:ln>
                <a:solidFill>
                  <a:srgbClr val="000000"/>
                </a:solidFill>
                <a:effectLst/>
                <a:uLnTx/>
                <a:uFillTx/>
                <a:latin typeface="Arial"/>
                <a:cs typeface="+mn-cs"/>
              </a:rPr>
              <a:t>  </a:t>
            </a:r>
            <a:endParaRPr kumimoji="0" lang="fa-IR" sz="2400" b="0" i="0" u="none" strike="noStrike" kern="1200" cap="none" spc="0" normalizeH="0" baseline="0" noProof="0" dirty="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2518543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5" name="图片 14"/>
          <p:cNvPicPr>
            <a:picLocks noChangeAspect="1"/>
          </p:cNvPicPr>
          <p:nvPr/>
        </p:nvPicPr>
        <p:blipFill rotWithShape="1">
          <a:blip r:embed="rId2"/>
          <a:srcRect l="44" r="44"/>
          <a:stretch>
            <a:fillRect/>
          </a:stretch>
        </p:blipFill>
        <p:spPr>
          <a:xfrm>
            <a:off x="4472" y="3049"/>
            <a:ext cx="12186580" cy="6854951"/>
          </a:xfrm>
          <a:prstGeom prst="rect">
            <a:avLst/>
          </a:prstGeom>
        </p:spPr>
      </p:pic>
      <p:sp>
        <p:nvSpPr>
          <p:cNvPr id="1048659" name="流程图: 文档 7"/>
          <p:cNvSpPr/>
          <p:nvPr/>
        </p:nvSpPr>
        <p:spPr>
          <a:xfrm>
            <a:off x="-135381" y="-268764"/>
            <a:ext cx="11064404" cy="6614703"/>
          </a:xfrm>
          <a:prstGeom prst="flowChartDocumen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a:cs typeface="Arial"/>
              <a:sym typeface="+mn-lt"/>
            </a:endParaRPr>
          </a:p>
        </p:txBody>
      </p:sp>
      <p:sp>
        <p:nvSpPr>
          <p:cNvPr id="1048660" name="流程图: 文档 9"/>
          <p:cNvSpPr/>
          <p:nvPr/>
        </p:nvSpPr>
        <p:spPr>
          <a:xfrm>
            <a:off x="-25139" y="-625301"/>
            <a:ext cx="10901825" cy="6734437"/>
          </a:xfrm>
          <a:prstGeom prst="flowChartDocument">
            <a:avLst/>
          </a:prstGeom>
          <a:solidFill>
            <a:schemeClr val="bg1"/>
          </a:solidFill>
          <a:ln w="12700">
            <a:solidFill>
              <a:srgbClr val="E7B6A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sp>
        <p:nvSpPr>
          <p:cNvPr id="1048661" name="TextBox 1048660"/>
          <p:cNvSpPr txBox="1"/>
          <p:nvPr/>
        </p:nvSpPr>
        <p:spPr>
          <a:xfrm>
            <a:off x="246866" y="0"/>
            <a:ext cx="10299910" cy="4708981"/>
          </a:xfrm>
          <a:prstGeom prst="rect">
            <a:avLst/>
          </a:prstGeom>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altLang="en-US" sz="2000" b="0" i="0" u="none" strike="noStrike" kern="1200" cap="none" spc="0" normalizeH="0" baseline="0" noProof="0" dirty="0">
                <a:ln>
                  <a:noFill/>
                </a:ln>
                <a:solidFill>
                  <a:srgbClr val="000000"/>
                </a:solidFill>
                <a:effectLst/>
                <a:uLnTx/>
                <a:uFillTx/>
                <a:latin typeface="Arial"/>
                <a:cs typeface="+mn-cs"/>
              </a:rPr>
              <a:t>(۲),کیفیت مراقبت. تحقیقات زیادی نشان می دهندکه مراقبت دلسوزانه _پاسخ دهی بی درنگ، باثبات و مناسب به نوباوگان و نگهداری محبت آمیز از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آنها_با </a:t>
            </a:r>
            <a:r>
              <a:rPr kumimoji="0" lang="fa-IR" altLang="en-US" sz="2000" b="0" i="0" u="none" strike="noStrike" kern="1200" cap="none" spc="0" normalizeH="0" baseline="0" noProof="0" dirty="0">
                <a:ln>
                  <a:noFill/>
                </a:ln>
                <a:solidFill>
                  <a:srgbClr val="000000"/>
                </a:solidFill>
                <a:effectLst/>
                <a:uLnTx/>
                <a:uFillTx/>
                <a:latin typeface="Arial"/>
                <a:cs typeface="+mn-cs"/>
              </a:rPr>
              <a:t>دلبستگی ایمن در فرهنگ ها و گروه های دارای جایگاه اجتماعی _اقتصادی مختلف ،ارتباط دارد(بلسکی و فیرون،۲۰۰۸و...) در مقابل ، نوباوگان دلبسته </a:t>
            </a:r>
            <a:r>
              <a:rPr kumimoji="0" lang="fa-IR" altLang="en-US" sz="2000" b="0" i="0" u="none" strike="noStrike" kern="1200" cap="none" spc="0" normalizeH="0" baseline="0" noProof="0" dirty="0" smtClean="0">
                <a:ln>
                  <a:noFill/>
                </a:ln>
                <a:solidFill>
                  <a:srgbClr val="000000"/>
                </a:solidFill>
                <a:effectLst/>
                <a:uLnTx/>
                <a:uFillTx/>
                <a:latin typeface="Arial"/>
                <a:cs typeface="+mn-cs"/>
              </a:rPr>
              <a:t>ناایمن </a:t>
            </a:r>
            <a:r>
              <a:rPr kumimoji="0" lang="fa-IR" altLang="en-US" sz="2000" b="0" i="0" u="none" strike="noStrike" kern="1200" cap="none" spc="0" normalizeH="0" baseline="0" noProof="0" dirty="0">
                <a:ln>
                  <a:noFill/>
                </a:ln>
                <a:solidFill>
                  <a:srgbClr val="000000"/>
                </a:solidFill>
                <a:effectLst/>
                <a:uLnTx/>
                <a:uFillTx/>
                <a:latin typeface="Arial"/>
                <a:cs typeface="+mn-cs"/>
              </a:rPr>
              <a:t>مادرانی دارند که تماس جسمی کمی با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آنها </a:t>
            </a:r>
            <a:r>
              <a:rPr kumimoji="0" lang="fa-IR" altLang="en-US" sz="2000" b="0" i="0" u="none" strike="noStrike" kern="1200" cap="none" spc="0" normalizeH="0" baseline="0" noProof="0" dirty="0">
                <a:ln>
                  <a:noFill/>
                </a:ln>
                <a:solidFill>
                  <a:srgbClr val="000000"/>
                </a:solidFill>
                <a:effectLst/>
                <a:uLnTx/>
                <a:uFillTx/>
                <a:latin typeface="Arial"/>
                <a:cs typeface="+mn-cs"/>
              </a:rPr>
              <a:t>برقرار می کنند ، به طور نامناسب یا به طور یکنواخت از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آنها </a:t>
            </a:r>
            <a:r>
              <a:rPr kumimoji="0" lang="fa-IR" altLang="en-US" sz="2000" b="0" i="0" u="none" strike="noStrike" kern="1200" cap="none" spc="0" normalizeH="0" baseline="0" noProof="0" dirty="0">
                <a:ln>
                  <a:noFill/>
                </a:ln>
                <a:solidFill>
                  <a:srgbClr val="000000"/>
                </a:solidFill>
                <a:effectLst/>
                <a:uLnTx/>
                <a:uFillTx/>
                <a:latin typeface="Arial"/>
                <a:cs typeface="+mn-cs"/>
              </a:rPr>
              <a:t>نگهداری می کنند و گاهی در پاسخ به ناراحتی کودک رنجیده و طردکننده هستند.(اینسورث و همکاران،۱۹۷۸).همچنین تحقیقات انجام شده روی بچه های غربی،نوع خاصی از ارتباط به نام«هماهنگی تعامل»,، تجربیات بچه های ایمن و ناایمنی را متمایز می کند . هماهنگی تعامل به صورت «رقص هیجانی»هماهنگ توصیف شده است که به موجب آن ،مراقبت کننده در زمان مناسب ، به صورت موزون و مناسب به علایم کودک پاسخ می دهد. </a:t>
            </a:r>
            <a:endParaRPr kumimoji="0" lang="fa-IR" altLang="en-US" sz="2000" b="0" i="0" u="none" strike="noStrike" kern="1200" cap="none" spc="0" normalizeH="0" baseline="0" noProof="0" dirty="0" smtClean="0">
              <a:ln>
                <a:noFill/>
              </a:ln>
              <a:solidFill>
                <a:srgbClr val="000000"/>
              </a:solidFill>
              <a:effectLst/>
              <a:uLnTx/>
              <a:uFillTx/>
              <a:latin typeface="Arial"/>
              <a:cs typeface="+mn-cs"/>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altLang="en-US" sz="2000" b="0" i="0" u="none" strike="noStrike" kern="1200" cap="none" spc="0" normalizeH="0" baseline="0" noProof="0" dirty="0" smtClean="0">
                <a:ln>
                  <a:noFill/>
                </a:ln>
                <a:solidFill>
                  <a:srgbClr val="000000"/>
                </a:solidFill>
                <a:effectLst/>
                <a:uLnTx/>
                <a:uFillTx/>
                <a:latin typeface="Arial"/>
                <a:cs typeface="+mn-cs"/>
              </a:rPr>
              <a:t>همچنین </a:t>
            </a:r>
            <a:r>
              <a:rPr kumimoji="0" lang="fa-IR" altLang="en-US" sz="2000" b="0" i="0" u="none" strike="noStrike" kern="1200" cap="none" spc="0" normalizeH="0" baseline="0" noProof="0" dirty="0">
                <a:ln>
                  <a:noFill/>
                </a:ln>
                <a:solidFill>
                  <a:srgbClr val="000000"/>
                </a:solidFill>
                <a:effectLst/>
                <a:uLnTx/>
                <a:uFillTx/>
                <a:latin typeface="Arial"/>
                <a:cs typeface="+mn-cs"/>
              </a:rPr>
              <a:t>بازی رو در روی محبت آمیز که در آن ،هماهنگی تعامل روی می دهد نیز به نوباوگان در تنظیم هیجان کمک می کند.با این حال ، فرهنگ ها از نظر نحوه ای که حساسیت نسبت به نوباوگان را در نظر می‌گیرند، تفاوت دارند نوباوگان دوری جو ، در مقایسه با بچه های دلبسته ایمن</a:t>
            </a:r>
            <a:r>
              <a:rPr kumimoji="0" lang="fa-IR" altLang="en-US" sz="2000" b="0" i="0" u="none" strike="noStrike" kern="1200" cap="none" spc="0" normalizeH="0" baseline="0" noProof="0" dirty="0" smtClean="0">
                <a:ln>
                  <a:noFill/>
                </a:ln>
                <a:solidFill>
                  <a:srgbClr val="000000"/>
                </a:solidFill>
                <a:effectLst/>
                <a:uLnTx/>
                <a:uFillTx/>
                <a:latin typeface="Arial"/>
                <a:cs typeface="+mn-cs"/>
              </a:rPr>
              <a:t>، تحت </a:t>
            </a:r>
            <a:r>
              <a:rPr kumimoji="0" lang="fa-IR" altLang="en-US" sz="2000" b="0" i="0" u="none" strike="noStrike" kern="1200" cap="none" spc="0" normalizeH="0" baseline="0" noProof="0" dirty="0">
                <a:ln>
                  <a:noFill/>
                </a:ln>
                <a:solidFill>
                  <a:srgbClr val="000000"/>
                </a:solidFill>
                <a:effectLst/>
                <a:uLnTx/>
                <a:uFillTx/>
                <a:latin typeface="Arial"/>
                <a:cs typeface="+mn-cs"/>
              </a:rPr>
              <a:t>مراقبت بسیار تحریک کننده و مزاحم قرار می گیرند.مرقبت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بسیار </a:t>
            </a:r>
            <a:r>
              <a:rPr kumimoji="0" lang="fa-IR" altLang="en-US" sz="2000" b="0" i="0" u="none" strike="noStrike" kern="1200" cap="none" spc="0" normalizeH="0" baseline="0" noProof="0" dirty="0">
                <a:ln>
                  <a:noFill/>
                </a:ln>
                <a:solidFill>
                  <a:srgbClr val="000000"/>
                </a:solidFill>
                <a:effectLst/>
                <a:uLnTx/>
                <a:uFillTx/>
                <a:latin typeface="Arial"/>
                <a:cs typeface="+mn-cs"/>
              </a:rPr>
              <a:t>نامناسب ، از اختلال در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دلبستگی </a:t>
            </a:r>
            <a:r>
              <a:rPr kumimoji="0" lang="fa-IR" altLang="en-US" sz="2000" b="0" i="0" u="none" strike="noStrike" kern="1200" cap="none" spc="0" normalizeH="0" baseline="0" noProof="0" dirty="0">
                <a:ln>
                  <a:noFill/>
                </a:ln>
                <a:solidFill>
                  <a:srgbClr val="000000"/>
                </a:solidFill>
                <a:effectLst/>
                <a:uLnTx/>
                <a:uFillTx/>
                <a:latin typeface="Arial"/>
                <a:cs typeface="+mn-cs"/>
              </a:rPr>
              <a:t>خبر می دهد . بدرفتاری با کودک و غفلت از او با هر سه نوع دلبستگی ناایمن ارتباط دارند .دلبستگی آشفته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دربچه </a:t>
            </a:r>
            <a:r>
              <a:rPr kumimoji="0" lang="fa-IR" altLang="en-US" sz="2000" b="0" i="0" u="none" strike="noStrike" kern="1200" cap="none" spc="0" normalizeH="0" baseline="0" noProof="0" dirty="0">
                <a:ln>
                  <a:noFill/>
                </a:ln>
                <a:solidFill>
                  <a:srgbClr val="000000"/>
                </a:solidFill>
                <a:effectLst/>
                <a:uLnTx/>
                <a:uFillTx/>
                <a:latin typeface="Arial"/>
                <a:cs typeface="+mn-cs"/>
              </a:rPr>
              <a:t>های که مورد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بدرفتاری </a:t>
            </a:r>
            <a:r>
              <a:rPr kumimoji="0" lang="fa-IR" altLang="en-US" sz="2000" b="0" i="0" u="none" strike="noStrike" kern="1200" cap="none" spc="0" normalizeH="0" baseline="0" noProof="0" dirty="0">
                <a:ln>
                  <a:noFill/>
                </a:ln>
                <a:solidFill>
                  <a:srgbClr val="000000"/>
                </a:solidFill>
                <a:effectLst/>
                <a:uLnTx/>
                <a:uFillTx/>
                <a:latin typeface="Arial"/>
                <a:cs typeface="+mn-cs"/>
              </a:rPr>
              <a:t>قرار گرفته اند، بسیار بالاست. مادرانی که به طور مداوم افسرده هستند ، مادرانی که رضایت زناشویی بیار کمی دارند، و مادرانی که متحمل رویدادی آسیب زا ، نظیر فقدان فرد عزیز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شده اند نیز </a:t>
            </a:r>
            <a:r>
              <a:rPr kumimoji="0" lang="fa-IR" altLang="en-US" sz="2000" b="0" i="0" u="none" strike="noStrike" kern="1200" cap="none" spc="0" normalizeH="0" baseline="0" noProof="0" dirty="0">
                <a:ln>
                  <a:noFill/>
                </a:ln>
                <a:solidFill>
                  <a:srgbClr val="000000"/>
                </a:solidFill>
                <a:effectLst/>
                <a:uLnTx/>
                <a:uFillTx/>
                <a:latin typeface="Arial"/>
                <a:cs typeface="+mn-cs"/>
              </a:rPr>
              <a:t>موجب رفتار های </a:t>
            </a:r>
            <a:r>
              <a:rPr kumimoji="0" lang="fa-IR" altLang="en-US" sz="2000" b="0" i="0" u="none" strike="noStrike" kern="1200" cap="none" spc="0" normalizeH="0" baseline="0" noProof="0" dirty="0" smtClean="0">
                <a:ln>
                  <a:noFill/>
                </a:ln>
                <a:solidFill>
                  <a:srgbClr val="000000"/>
                </a:solidFill>
                <a:effectLst/>
                <a:uLnTx/>
                <a:uFillTx/>
                <a:latin typeface="Arial"/>
                <a:cs typeface="+mn-cs"/>
              </a:rPr>
              <a:t>نامطمئن </a:t>
            </a:r>
            <a:r>
              <a:rPr kumimoji="0" lang="fa-IR" altLang="en-US" sz="2000" b="0" i="0" u="none" strike="noStrike" kern="1200" cap="none" spc="0" normalizeH="0" baseline="0" noProof="0" dirty="0">
                <a:ln>
                  <a:noFill/>
                </a:ln>
                <a:solidFill>
                  <a:srgbClr val="000000"/>
                </a:solidFill>
                <a:effectLst/>
                <a:uLnTx/>
                <a:uFillTx/>
                <a:latin typeface="Arial"/>
                <a:cs typeface="+mn-cs"/>
              </a:rPr>
              <a:t>این حالت دلبستگی می </a:t>
            </a:r>
            <a:r>
              <a:rPr kumimoji="0" lang="fa-IR" altLang="en-US" sz="2000" b="0" i="0" u="none" strike="noStrike" kern="1200" cap="none" spc="0" normalizeH="0" baseline="0" noProof="0" dirty="0" smtClean="0">
                <a:ln>
                  <a:noFill/>
                </a:ln>
                <a:solidFill>
                  <a:srgbClr val="000000"/>
                </a:solidFill>
                <a:effectLst/>
                <a:uLnTx/>
                <a:uFillTx/>
                <a:latin typeface="Arial"/>
                <a:cs typeface="+mn-cs"/>
              </a:rPr>
              <a:t>شوند.</a:t>
            </a:r>
            <a:endParaRPr kumimoji="0" lang="fa-IR" sz="2000" b="0" i="0" u="none" strike="noStrike" kern="1200" cap="none" spc="0" normalizeH="0" baseline="0" noProof="0" dirty="0">
              <a:ln>
                <a:noFill/>
              </a:ln>
              <a:solidFill>
                <a:srgbClr val="000000"/>
              </a:solidFill>
              <a:effectLst/>
              <a:uLnTx/>
              <a:uFillTx/>
              <a:latin typeface="Arial"/>
              <a:cs typeface="+mn-cs"/>
            </a:endParaRPr>
          </a:p>
        </p:txBody>
      </p:sp>
    </p:spTree>
    <p:extLst>
      <p:ext uri="{BB962C8B-B14F-4D97-AF65-F5344CB8AC3E}">
        <p14:creationId xmlns:p14="http://schemas.microsoft.com/office/powerpoint/2010/main" val="33615398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2" name="任意多边形 1"/>
          <p:cNvSpPr/>
          <p:nvPr/>
        </p:nvSpPr>
        <p:spPr>
          <a:xfrm>
            <a:off x="5002473" y="1281145"/>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zh-CN" altLang="en-US" sz="3600" b="0" i="0" u="none" strike="noStrike" kern="1200" cap="none" spc="0" normalizeH="0" baseline="0" noProof="0">
              <a:ln>
                <a:noFill/>
              </a:ln>
              <a:solidFill>
                <a:prstClr val="black">
                  <a:hueOff val="0"/>
                  <a:satOff val="0"/>
                  <a:lumOff val="0"/>
                  <a:alphaOff val="0"/>
                </a:prstClr>
              </a:solidFill>
              <a:effectLst/>
              <a:uLnTx/>
              <a:uFillTx/>
              <a:latin typeface="Arial"/>
              <a:cs typeface="Arial"/>
              <a:sym typeface="+mn-lt"/>
            </a:endParaRPr>
          </a:p>
        </p:txBody>
      </p:sp>
      <p:sp>
        <p:nvSpPr>
          <p:cNvPr id="1048663" name="任意多边形 2"/>
          <p:cNvSpPr/>
          <p:nvPr/>
        </p:nvSpPr>
        <p:spPr>
          <a:xfrm>
            <a:off x="5002473" y="4690992"/>
            <a:ext cx="2241629" cy="1205177"/>
          </a:xfrm>
          <a:custGeom>
            <a:avLst/>
            <a:gdLst>
              <a:gd name="connsiteX0" fmla="*/ 0 w 2241629"/>
              <a:gd name="connsiteY0" fmla="*/ 0 h 1205177"/>
              <a:gd name="connsiteX1" fmla="*/ 2241629 w 2241629"/>
              <a:gd name="connsiteY1" fmla="*/ 0 h 1205177"/>
              <a:gd name="connsiteX2" fmla="*/ 2241629 w 2241629"/>
              <a:gd name="connsiteY2" fmla="*/ 1205177 h 1205177"/>
              <a:gd name="connsiteX3" fmla="*/ 0 w 2241629"/>
              <a:gd name="connsiteY3" fmla="*/ 1205177 h 1205177"/>
              <a:gd name="connsiteX4" fmla="*/ 0 w 2241629"/>
              <a:gd name="connsiteY4" fmla="*/ 0 h 1205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1629" h="1205177">
                <a:moveTo>
                  <a:pt x="0" y="0"/>
                </a:moveTo>
                <a:lnTo>
                  <a:pt x="2241629" y="0"/>
                </a:lnTo>
                <a:lnTo>
                  <a:pt x="2241629" y="1205177"/>
                </a:lnTo>
                <a:lnTo>
                  <a:pt x="0" y="12051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endParaRPr kumimoji="0" lang="zh-CN" altLang="en-US" sz="3600" b="0" i="0" u="none" strike="noStrike" kern="1200" cap="none" spc="0" normalizeH="0" baseline="0" noProof="0">
              <a:ln>
                <a:noFill/>
              </a:ln>
              <a:solidFill>
                <a:prstClr val="black">
                  <a:hueOff val="0"/>
                  <a:satOff val="0"/>
                  <a:lumOff val="0"/>
                  <a:alphaOff val="0"/>
                </a:prstClr>
              </a:solidFill>
              <a:effectLst/>
              <a:uLnTx/>
              <a:uFillTx/>
              <a:latin typeface="Arial"/>
              <a:cs typeface="Arial"/>
              <a:sym typeface="+mn-lt"/>
            </a:endParaRPr>
          </a:p>
        </p:txBody>
      </p:sp>
      <p:cxnSp>
        <p:nvCxnSpPr>
          <p:cNvPr id="3145735" name="直接连接符 13"/>
          <p:cNvCxnSpPr>
            <a:cxnSpLocks/>
          </p:cNvCxnSpPr>
          <p:nvPr/>
        </p:nvCxnSpPr>
        <p:spPr>
          <a:xfrm flipH="1">
            <a:off x="1148061" y="314499"/>
            <a:ext cx="3249518" cy="0"/>
          </a:xfrm>
          <a:prstGeom prst="line">
            <a:avLst/>
          </a:prstGeom>
          <a:ln w="19050">
            <a:solidFill>
              <a:srgbClr val="BF8C80">
                <a:alpha val="45000"/>
              </a:srgbClr>
            </a:solidFill>
          </a:ln>
        </p:spPr>
        <p:style>
          <a:lnRef idx="1">
            <a:schemeClr val="accent1"/>
          </a:lnRef>
          <a:fillRef idx="0">
            <a:schemeClr val="accent1"/>
          </a:fillRef>
          <a:effectRef idx="0">
            <a:schemeClr val="accent1"/>
          </a:effectRef>
          <a:fontRef idx="minor">
            <a:schemeClr val="tx1"/>
          </a:fontRef>
        </p:style>
      </p:cxnSp>
      <p:sp>
        <p:nvSpPr>
          <p:cNvPr id="1048664" name="矩形 14"/>
          <p:cNvSpPr/>
          <p:nvPr/>
        </p:nvSpPr>
        <p:spPr>
          <a:xfrm>
            <a:off x="789081" y="203456"/>
            <a:ext cx="1524630" cy="111043"/>
          </a:xfrm>
          <a:prstGeom prst="rect">
            <a:avLst/>
          </a:prstGeom>
          <a:solidFill>
            <a:srgbClr val="BF8C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Arial"/>
              <a:sym typeface="+mn-lt"/>
            </a:endParaRPr>
          </a:p>
        </p:txBody>
      </p:sp>
      <p:pic>
        <p:nvPicPr>
          <p:cNvPr id="2097166" name="Picture 2097165"/>
          <p:cNvPicPr>
            <a:picLocks/>
          </p:cNvPicPr>
          <p:nvPr/>
        </p:nvPicPr>
        <p:blipFill>
          <a:blip r:embed="rId2"/>
          <a:stretch>
            <a:fillRect/>
          </a:stretch>
        </p:blipFill>
        <p:spPr>
          <a:xfrm>
            <a:off x="0" y="679161"/>
            <a:ext cx="4805795" cy="5814175"/>
          </a:xfrm>
          <a:prstGeom prst="rect">
            <a:avLst/>
          </a:prstGeom>
        </p:spPr>
      </p:pic>
      <p:sp>
        <p:nvSpPr>
          <p:cNvPr id="2" name="Rectangle 1"/>
          <p:cNvSpPr/>
          <p:nvPr/>
        </p:nvSpPr>
        <p:spPr>
          <a:xfrm>
            <a:off x="5002473" y="253636"/>
            <a:ext cx="7065031" cy="5940088"/>
          </a:xfrm>
          <a:prstGeom prst="rect">
            <a:avLst/>
          </a:prstGeom>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a:ln>
                  <a:noFill/>
                </a:ln>
                <a:solidFill>
                  <a:prstClr val="black"/>
                </a:solidFill>
                <a:effectLst/>
                <a:uLnTx/>
                <a:uFillTx/>
                <a:latin typeface="Arial"/>
                <a:cs typeface="+mn-cs"/>
              </a:rPr>
              <a:t>(۳)خصوصیات کودک .چون دلبستگی حاصل رابطه ای است که بین دو نفر صورت میگیرد ، ویژگی های کودک باید بر سهولت برقراری این رابطه تاثیر بگذارند .می دانیم که زودرسی، عوارض زایمان ، و بیماری نوزاد پرستاری را دشوار می‌کند.در خانواده های که تحت فشار هستند ، این مشکلات </a:t>
            </a:r>
            <a:r>
              <a:rPr kumimoji="0" lang="fa-IR" sz="2000" b="0" i="0" u="none" strike="noStrike" kern="1200" cap="none" spc="0" normalizeH="0" baseline="0" noProof="0" dirty="0" smtClean="0">
                <a:ln>
                  <a:noFill/>
                </a:ln>
                <a:solidFill>
                  <a:prstClr val="black"/>
                </a:solidFill>
                <a:effectLst/>
                <a:uLnTx/>
                <a:uFillTx/>
                <a:latin typeface="Arial"/>
                <a:cs typeface="+mn-cs"/>
              </a:rPr>
              <a:t>با ناایمنی </a:t>
            </a:r>
            <a:r>
              <a:rPr kumimoji="0" lang="fa-IR" sz="2000" b="0" i="0" u="none" strike="noStrike" kern="1200" cap="none" spc="0" normalizeH="0" baseline="0" noProof="0" dirty="0">
                <a:ln>
                  <a:noFill/>
                </a:ln>
                <a:solidFill>
                  <a:prstClr val="black"/>
                </a:solidFill>
                <a:effectLst/>
                <a:uLnTx/>
                <a:uFillTx/>
                <a:latin typeface="Arial"/>
                <a:cs typeface="+mn-cs"/>
              </a:rPr>
              <a:t>دلبستگی ارتباط دارند، اما در صورتی که والدین برای مراقبت از بچه </a:t>
            </a:r>
            <a:r>
              <a:rPr kumimoji="0" lang="fa-IR" sz="2000" b="0" i="0" u="none" strike="noStrike" kern="1200" cap="none" spc="0" normalizeH="0" baseline="0" noProof="0" dirty="0" smtClean="0">
                <a:ln>
                  <a:noFill/>
                </a:ln>
                <a:solidFill>
                  <a:prstClr val="black"/>
                </a:solidFill>
                <a:effectLst/>
                <a:uLnTx/>
                <a:uFillTx/>
                <a:latin typeface="Arial"/>
                <a:cs typeface="+mn-cs"/>
              </a:rPr>
              <a:t>هایی </a:t>
            </a:r>
            <a:r>
              <a:rPr kumimoji="0" lang="fa-IR" sz="2000" b="0" i="0" u="none" strike="noStrike" kern="1200" cap="none" spc="0" normalizeH="0" baseline="0" noProof="0" dirty="0">
                <a:ln>
                  <a:noFill/>
                </a:ln>
                <a:solidFill>
                  <a:prstClr val="black"/>
                </a:solidFill>
                <a:effectLst/>
                <a:uLnTx/>
                <a:uFillTx/>
                <a:latin typeface="Arial"/>
                <a:cs typeface="+mn-cs"/>
              </a:rPr>
              <a:t>که نیاز خاصی دارد وقت و تحمل داشته باشند ، و فرزندان خود را به صورت مثبت در نظر بگیرند ، کودک در معرض خطر، از نظر ایمنی دلبستگی کاملا خوب هستند (برایش و همکاران۲۰۰۵</a:t>
            </a:r>
            <a:r>
              <a:rPr kumimoji="0" lang="fa-IR" sz="2000" b="0" i="0" u="none" strike="noStrike" kern="1200" cap="none" spc="0" normalizeH="0" baseline="0" noProof="0" dirty="0" smtClean="0">
                <a:ln>
                  <a:noFill/>
                </a:ln>
                <a:solidFill>
                  <a:prstClr val="black"/>
                </a:solidFill>
                <a:effectLst/>
                <a:uLnTx/>
                <a:uFillTx/>
                <a:latin typeface="Arial"/>
                <a:cs typeface="+mn-cs"/>
              </a:rPr>
              <a:t>). بچه </a:t>
            </a:r>
            <a:r>
              <a:rPr kumimoji="0" lang="fa-IR" sz="2000" b="0" i="0" u="none" strike="noStrike" kern="1200" cap="none" spc="0" normalizeH="0" baseline="0" noProof="0" dirty="0">
                <a:ln>
                  <a:noFill/>
                </a:ln>
                <a:solidFill>
                  <a:prstClr val="black"/>
                </a:solidFill>
                <a:effectLst/>
                <a:uLnTx/>
                <a:uFillTx/>
                <a:latin typeface="Arial"/>
                <a:cs typeface="+mn-cs"/>
              </a:rPr>
              <a:t>های که خلق و خوی  </a:t>
            </a:r>
            <a:r>
              <a:rPr kumimoji="0" lang="fa-IR" sz="2000" b="0" i="0" u="none" strike="noStrike" kern="1200" cap="none" spc="0" normalizeH="0" baseline="0" noProof="0" dirty="0" smtClean="0">
                <a:ln>
                  <a:noFill/>
                </a:ln>
                <a:solidFill>
                  <a:prstClr val="black"/>
                </a:solidFill>
                <a:effectLst/>
                <a:uLnTx/>
                <a:uFillTx/>
                <a:latin typeface="Arial"/>
                <a:cs typeface="+mn-cs"/>
              </a:rPr>
              <a:t>آنها </a:t>
            </a:r>
            <a:r>
              <a:rPr kumimoji="0" lang="fa-IR" sz="2000" b="0" i="0" u="none" strike="noStrike" kern="1200" cap="none" spc="0" normalizeH="0" baseline="0" noProof="0" dirty="0">
                <a:ln>
                  <a:noFill/>
                </a:ln>
                <a:solidFill>
                  <a:prstClr val="black"/>
                </a:solidFill>
                <a:effectLst/>
                <a:uLnTx/>
                <a:uFillTx/>
                <a:latin typeface="Arial"/>
                <a:cs typeface="+mn-cs"/>
              </a:rPr>
              <a:t>از لحاظ هیجانی واکنش پذیر دشوار است</a:t>
            </a:r>
            <a:r>
              <a:rPr kumimoji="0" lang="fa-IR" sz="2000" b="0" i="0" u="none" strike="noStrike" kern="1200" cap="none" spc="0" normalizeH="0" baseline="0" noProof="0" dirty="0" smtClean="0">
                <a:ln>
                  <a:noFill/>
                </a:ln>
                <a:solidFill>
                  <a:prstClr val="black"/>
                </a:solidFill>
                <a:effectLst/>
                <a:uLnTx/>
                <a:uFillTx/>
                <a:latin typeface="Arial"/>
                <a:cs typeface="+mn-cs"/>
              </a:rPr>
              <a:t>، به </a:t>
            </a:r>
            <a:r>
              <a:rPr kumimoji="0" lang="fa-IR" sz="2000" b="0" i="0" u="none" strike="noStrike" kern="1200" cap="none" spc="0" normalizeH="0" baseline="0" noProof="0" dirty="0">
                <a:ln>
                  <a:noFill/>
                </a:ln>
                <a:solidFill>
                  <a:prstClr val="black"/>
                </a:solidFill>
                <a:effectLst/>
                <a:uLnTx/>
                <a:uFillTx/>
                <a:latin typeface="Arial"/>
                <a:cs typeface="+mn-cs"/>
              </a:rPr>
              <a:t>احتمال بیشتری بعدا دلبستگی ناایمن را پرورش میدهند(ون ایزندرون وهمکاران،۲۰۰۴)شیوه مراقبت در این امر دخالت دارد در تحقیقی که از تولد تا دوسالگی ادامه داشت، نوباوگان دشوار مادران بسیار </a:t>
            </a:r>
            <a:r>
              <a:rPr kumimoji="0" lang="fa-IR" sz="2000" b="0" i="0" u="none" strike="noStrike" kern="1200" cap="none" spc="0" normalizeH="0" baseline="0" noProof="0" dirty="0" smtClean="0">
                <a:ln>
                  <a:noFill/>
                </a:ln>
                <a:solidFill>
                  <a:prstClr val="black"/>
                </a:solidFill>
                <a:effectLst/>
                <a:uLnTx/>
                <a:uFillTx/>
                <a:latin typeface="Arial"/>
                <a:cs typeface="+mn-cs"/>
              </a:rPr>
              <a:t>مضطرب </a:t>
            </a:r>
            <a:r>
              <a:rPr kumimoji="0" lang="fa-IR" sz="2000" b="0" i="0" u="none" strike="noStrike" kern="1200" cap="none" spc="0" normalizeH="0" baseline="0" noProof="0" dirty="0">
                <a:ln>
                  <a:noFill/>
                </a:ln>
                <a:solidFill>
                  <a:prstClr val="black"/>
                </a:solidFill>
                <a:effectLst/>
                <a:uLnTx/>
                <a:uFillTx/>
                <a:latin typeface="Arial"/>
                <a:cs typeface="+mn-cs"/>
              </a:rPr>
              <a:t>داشتند ترکیبی که در سال دوم،به «به رابطه ناهماهنگ»منجر </a:t>
            </a:r>
            <a:r>
              <a:rPr kumimoji="0" lang="fa-IR" sz="2000" b="0" i="0" u="none" strike="noStrike" kern="1200" cap="none" spc="0" normalizeH="0" baseline="0" noProof="0" dirty="0" smtClean="0">
                <a:ln>
                  <a:noFill/>
                </a:ln>
                <a:solidFill>
                  <a:prstClr val="black"/>
                </a:solidFill>
                <a:effectLst/>
                <a:uLnTx/>
                <a:uFillTx/>
                <a:latin typeface="Arial"/>
                <a:cs typeface="+mn-cs"/>
              </a:rPr>
              <a:t>میشود.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smtClean="0">
                <a:ln>
                  <a:noFill/>
                </a:ln>
                <a:solidFill>
                  <a:prstClr val="black"/>
                </a:solidFill>
                <a:effectLst/>
                <a:uLnTx/>
                <a:uFillTx/>
                <a:latin typeface="Arial"/>
                <a:cs typeface="+mn-cs"/>
              </a:rPr>
              <a:t>تحقیق </a:t>
            </a:r>
            <a:r>
              <a:rPr kumimoji="0" lang="fa-IR" sz="2000" b="0" i="0" u="none" strike="noStrike" kern="1200" cap="none" spc="0" normalizeH="0" baseline="0" noProof="0" dirty="0">
                <a:ln>
                  <a:noFill/>
                </a:ln>
                <a:solidFill>
                  <a:prstClr val="black"/>
                </a:solidFill>
                <a:effectLst/>
                <a:uLnTx/>
                <a:uFillTx/>
                <a:latin typeface="Arial"/>
                <a:cs typeface="+mn-cs"/>
              </a:rPr>
              <a:t>دیگری که بر دلبستگی آشفته تمرکز داشت، تعامل </a:t>
            </a:r>
            <a:r>
              <a:rPr kumimoji="0" lang="fa-IR" sz="2000" b="0" i="0" u="none" strike="noStrike" kern="1200" cap="none" spc="0" normalizeH="0" baseline="0" noProof="0" dirty="0" smtClean="0">
                <a:ln>
                  <a:noFill/>
                </a:ln>
                <a:solidFill>
                  <a:prstClr val="black"/>
                </a:solidFill>
                <a:effectLst/>
                <a:uLnTx/>
                <a:uFillTx/>
                <a:latin typeface="Arial"/>
                <a:cs typeface="+mn-cs"/>
              </a:rPr>
              <a:t>ژن </a:t>
            </a:r>
            <a:r>
              <a:rPr kumimoji="0" lang="fa-IR" sz="2000" b="0" i="0" u="none" strike="noStrike" kern="1200" cap="none" spc="0" normalizeH="0" baseline="0" noProof="0" dirty="0">
                <a:ln>
                  <a:noFill/>
                </a:ln>
                <a:solidFill>
                  <a:prstClr val="black"/>
                </a:solidFill>
                <a:effectLst/>
                <a:uLnTx/>
                <a:uFillTx/>
                <a:latin typeface="Arial"/>
                <a:cs typeface="+mn-cs"/>
              </a:rPr>
              <a:t>_محیط را آشکار نموده است.(گروانی،۲۰۰۹)در یک تحقیق ، تجربه مادر در از دست دادن فردی عزیز یا آسیبی دیگر ، فقط با آشفتگی دلبستگی در نوباوگانی که </a:t>
            </a:r>
            <a:r>
              <a:rPr kumimoji="0" lang="fa-IR" sz="2000" b="0" i="0" u="none" strike="noStrike" kern="1200" cap="none" spc="0" normalizeH="0" baseline="0" noProof="0" dirty="0" smtClean="0">
                <a:ln>
                  <a:noFill/>
                </a:ln>
                <a:solidFill>
                  <a:prstClr val="black"/>
                </a:solidFill>
                <a:effectLst/>
                <a:uLnTx/>
                <a:uFillTx/>
                <a:latin typeface="Arial"/>
                <a:cs typeface="+mn-cs"/>
              </a:rPr>
              <a:t>ژن </a:t>
            </a:r>
            <a:r>
              <a:rPr kumimoji="0" lang="fa-IR" sz="2000" b="0" i="0" u="none" strike="noStrike" kern="1200" cap="none" spc="0" normalizeH="0" baseline="0" noProof="0" dirty="0">
                <a:ln>
                  <a:noFill/>
                </a:ln>
                <a:solidFill>
                  <a:prstClr val="black"/>
                </a:solidFill>
                <a:effectLst/>
                <a:uLnTx/>
                <a:uFillTx/>
                <a:latin typeface="Arial"/>
                <a:cs typeface="+mn-cs"/>
              </a:rPr>
              <a:t>کروموزوم۱۱مرتبط با خودتنظیمی معیوب داشتند،ارتباط داشت(ون ایزندرون و بیکرمنز _کراننبرگ،۲۰۰۶).اگر خلق و خوی کودکان ، کیفیت دلبستگی را تعیین می کرد ، در این صورت انتظار داشتیم که دلبستگی، مانند خلق و خو ، حداقل تا اندازه ای ارثی باشد.اما توارث پذیری دلبستگی تقریبا صفر است.(رویزمن و فرالی،۲۰۰۸</a:t>
            </a:r>
            <a:r>
              <a:rPr kumimoji="0" lang="fa-IR" sz="1800" b="0" i="0" u="none" strike="noStrike" kern="1200" cap="none" spc="0" normalizeH="0" baseline="0" noProof="0" dirty="0">
                <a:ln>
                  <a:noFill/>
                </a:ln>
                <a:solidFill>
                  <a:prstClr val="black"/>
                </a:solidFill>
                <a:effectLst/>
                <a:uLnTx/>
                <a:uFillTx/>
                <a:latin typeface="Arial"/>
                <a:cs typeface="+mn-cs"/>
              </a:rPr>
              <a:t>)</a:t>
            </a:r>
          </a:p>
        </p:txBody>
      </p:sp>
    </p:spTree>
    <p:extLst>
      <p:ext uri="{BB962C8B-B14F-4D97-AF65-F5344CB8AC3E}">
        <p14:creationId xmlns:p14="http://schemas.microsoft.com/office/powerpoint/2010/main" val="154290705"/>
      </p:ext>
    </p:extLst>
  </p:cSld>
  <p:clrMapOvr>
    <a:masterClrMapping/>
  </p:clrMapOvr>
  <p:transition spd="slow">
    <p:checke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1" name="TextBox 1048670"/>
          <p:cNvSpPr txBox="1"/>
          <p:nvPr/>
        </p:nvSpPr>
        <p:spPr>
          <a:xfrm>
            <a:off x="202765" y="407751"/>
            <a:ext cx="11871250" cy="3046988"/>
          </a:xfrm>
          <a:prstGeom prst="rect">
            <a:avLst/>
          </a:prstGeom>
        </p:spPr>
        <p:txBody>
          <a:bodyPr wrap="square" rtlCol="0">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altLang="en-US" sz="2400" b="0" i="0" u="none" strike="noStrike" kern="1200" cap="none" spc="0" normalizeH="0" baseline="0" noProof="0" dirty="0" smtClean="0">
                <a:ln>
                  <a:noFill/>
                </a:ln>
                <a:solidFill>
                  <a:srgbClr val="000000"/>
                </a:solidFill>
                <a:effectLst/>
                <a:uLnTx/>
                <a:uFillTx/>
                <a:latin typeface="Arial"/>
                <a:cs typeface="+mn-cs"/>
              </a:rPr>
              <a:t>4- شرایط خانوادگی مدت کوتاهی بعد </a:t>
            </a:r>
            <a:r>
              <a:rPr kumimoji="0" lang="fa-IR" altLang="en-US" sz="2400" b="0" i="0" u="none" strike="noStrike" kern="1200" cap="none" spc="0" normalizeH="0" baseline="0" noProof="0" dirty="0">
                <a:ln>
                  <a:noFill/>
                </a:ln>
                <a:solidFill>
                  <a:srgbClr val="000000"/>
                </a:solidFill>
                <a:effectLst/>
                <a:uLnTx/>
                <a:uFillTx/>
                <a:latin typeface="Arial"/>
                <a:cs typeface="+mn-cs"/>
              </a:rPr>
              <a:t>از تولد تیمی، والدین او طلاق گرفتند و پدر او به شهر دیگر رفت . وانسا نگران و آشفته بود، تیمی ۱ماهه را در مهدکودک گینت گذاشت  و برای گذراندن زندگی، هفته ای۵۰ساعت کار میکرد در هنگامی که وانسا سرکار بود پرستار از کودک مراقبت می کرد به او شام می داد روی تخت می گذاشت .وانسا یک یا دوبار در هفته تیمی را به خانه می </a:t>
            </a:r>
            <a:r>
              <a:rPr kumimoji="0" lang="fa-IR" altLang="en-US" sz="2400" b="0" i="0" u="none" strike="noStrike" kern="1200" cap="none" spc="0" normalizeH="0" baseline="0" noProof="0" dirty="0" smtClean="0">
                <a:ln>
                  <a:noFill/>
                </a:ln>
                <a:solidFill>
                  <a:srgbClr val="000000"/>
                </a:solidFill>
                <a:effectLst/>
                <a:uLnTx/>
                <a:uFillTx/>
                <a:latin typeface="Arial"/>
                <a:cs typeface="+mn-cs"/>
              </a:rPr>
              <a:t>آورد </a:t>
            </a:r>
            <a:r>
              <a:rPr kumimoji="0" lang="fa-IR" altLang="en-US" sz="2400" b="0" i="0" u="none" strike="noStrike" kern="1200" cap="none" spc="0" normalizeH="0" baseline="0" noProof="0" dirty="0">
                <a:ln>
                  <a:noFill/>
                </a:ln>
                <a:solidFill>
                  <a:srgbClr val="000000"/>
                </a:solidFill>
                <a:effectLst/>
                <a:uLnTx/>
                <a:uFillTx/>
                <a:latin typeface="Arial"/>
                <a:cs typeface="+mn-cs"/>
              </a:rPr>
              <a:t>.وقتی تیمی به اولین سالگرد تولدش رسید برخلاف بچه های دیگر که دسترسی پیدا می کنند ، سینه خیز می روند یا به سمت والدین خود می شتاتبند، توجهی به وی نکرد.</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fa-IR" altLang="en-US" sz="2400" b="0" i="0" u="none" strike="noStrike" kern="1200" cap="none" spc="0" normalizeH="0" baseline="0" noProof="0" dirty="0">
                <a:ln>
                  <a:noFill/>
                </a:ln>
                <a:solidFill>
                  <a:srgbClr val="000000"/>
                </a:solidFill>
                <a:effectLst/>
                <a:uLnTx/>
                <a:uFillTx/>
                <a:latin typeface="Arial"/>
                <a:cs typeface="+mn-cs"/>
              </a:rPr>
              <a:t>رفتار تیمی یافته مکرری را نشان می </a:t>
            </a:r>
            <a:r>
              <a:rPr kumimoji="0" lang="fa-IR" altLang="en-US" sz="2400" b="0" i="0" u="none" strike="noStrike" kern="1200" cap="none" spc="0" normalizeH="0" baseline="0" noProof="0" dirty="0" smtClean="0">
                <a:ln>
                  <a:noFill/>
                </a:ln>
                <a:solidFill>
                  <a:srgbClr val="000000"/>
                </a:solidFill>
                <a:effectLst/>
                <a:uLnTx/>
                <a:uFillTx/>
                <a:latin typeface="Arial"/>
                <a:cs typeface="+mn-cs"/>
              </a:rPr>
              <a:t>دهد: بیکاری </a:t>
            </a:r>
            <a:r>
              <a:rPr kumimoji="0" lang="fa-IR" altLang="en-US" sz="2400" b="0" i="0" u="none" strike="noStrike" kern="1200" cap="none" spc="0" normalizeH="0" baseline="0" noProof="0" dirty="0">
                <a:ln>
                  <a:noFill/>
                </a:ln>
                <a:solidFill>
                  <a:srgbClr val="000000"/>
                </a:solidFill>
                <a:effectLst/>
                <a:uLnTx/>
                <a:uFillTx/>
                <a:latin typeface="Arial"/>
                <a:cs typeface="+mn-cs"/>
              </a:rPr>
              <a:t>، زندگی زناشویی نابسمان،مشکلات مالی می‌توانند با ایجاد اختلال در حساسیت والدین، دلبستگی را تضعیف کنند.این عوامل استرس زا همچنین با تغییر دادن جو هیجانی خانواده یا با مختل کردن روال های روزانه آشنا، به طور مستقیم بر احساس امنیت بچه ها تاثیر می گذارند</a:t>
            </a:r>
            <a:r>
              <a:rPr kumimoji="0" lang="fa-IR" altLang="en-US" sz="2400" b="0" i="0" u="none" strike="noStrike" kern="1200" cap="none" spc="0" normalizeH="0" baseline="0" noProof="0" dirty="0" smtClean="0">
                <a:ln>
                  <a:noFill/>
                </a:ln>
                <a:solidFill>
                  <a:srgbClr val="000000"/>
                </a:solidFill>
                <a:effectLst/>
                <a:uLnTx/>
                <a:uFillTx/>
                <a:latin typeface="Arial"/>
                <a:cs typeface="+mn-cs"/>
              </a:rPr>
              <a:t>.</a:t>
            </a:r>
            <a:endParaRPr kumimoji="0" lang="fa-IR" sz="2400" b="0" i="0" u="none" strike="noStrike" kern="1200" cap="none" spc="0" normalizeH="0" baseline="0" noProof="0" dirty="0">
              <a:ln>
                <a:noFill/>
              </a:ln>
              <a:solidFill>
                <a:srgbClr val="000000"/>
              </a:solidFill>
              <a:effectLst/>
              <a:uLnTx/>
              <a:uFillTx/>
              <a:latin typeface="Arial"/>
              <a:cs typeface="+mn-cs"/>
            </a:endParaRPr>
          </a:p>
        </p:txBody>
      </p:sp>
      <p:pic>
        <p:nvPicPr>
          <p:cNvPr id="2097167" name="Picture 2097166"/>
          <p:cNvPicPr>
            <a:picLocks/>
          </p:cNvPicPr>
          <p:nvPr/>
        </p:nvPicPr>
        <p:blipFill>
          <a:blip r:embed="rId2"/>
          <a:stretch>
            <a:fillRect/>
          </a:stretch>
        </p:blipFill>
        <p:spPr>
          <a:xfrm>
            <a:off x="202765" y="3647440"/>
            <a:ext cx="4831772" cy="3030922"/>
          </a:xfrm>
          <a:prstGeom prst="rect">
            <a:avLst/>
          </a:prstGeom>
        </p:spPr>
      </p:pic>
      <p:pic>
        <p:nvPicPr>
          <p:cNvPr id="2097168" name="Picture 2097167"/>
          <p:cNvPicPr>
            <a:picLocks/>
          </p:cNvPicPr>
          <p:nvPr/>
        </p:nvPicPr>
        <p:blipFill>
          <a:blip r:embed="rId3"/>
          <a:stretch>
            <a:fillRect/>
          </a:stretch>
        </p:blipFill>
        <p:spPr>
          <a:xfrm>
            <a:off x="5034537" y="3831870"/>
            <a:ext cx="6321136" cy="3026130"/>
          </a:xfrm>
          <a:prstGeom prst="rect">
            <a:avLst/>
          </a:prstGeom>
        </p:spPr>
      </p:pic>
    </p:spTree>
    <p:extLst>
      <p:ext uri="{BB962C8B-B14F-4D97-AF65-F5344CB8AC3E}">
        <p14:creationId xmlns:p14="http://schemas.microsoft.com/office/powerpoint/2010/main" val="3307152948"/>
      </p:ext>
    </p:extLst>
  </p:cSld>
  <p:clrMapOvr>
    <a:masterClrMapping/>
  </p:clrMapOvr>
  <p:transition spd="slow">
    <p:dissolv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fa-IR" sz="2000" b="1" dirty="0" smtClean="0">
                <a:cs typeface="B Nazanin" panose="00000400000000000000" pitchFamily="2" charset="-78"/>
              </a:rPr>
              <a:t/>
            </a:r>
            <a:br>
              <a:rPr lang="fa-IR" sz="2000" b="1" dirty="0" smtClean="0">
                <a:cs typeface="B Nazanin" panose="00000400000000000000" pitchFamily="2" charset="-78"/>
              </a:rPr>
            </a:br>
            <a:r>
              <a:rPr lang="fa-IR" sz="2000" b="1" dirty="0" smtClean="0">
                <a:cs typeface="B Nazanin" panose="00000400000000000000" pitchFamily="2" charset="-78"/>
              </a:rPr>
              <a:t>. </a:t>
            </a:r>
            <a:r>
              <a:rPr lang="fa-IR" sz="2000" b="1" dirty="0">
                <a:cs typeface="B Nazanin" panose="00000400000000000000" pitchFamily="2" charset="-78"/>
              </a:rPr>
              <a:t>حمایت اجتماعی، مخصوصا کمک کردن به </a:t>
            </a:r>
            <a:r>
              <a:rPr lang="fa-IR" sz="2000" b="1" dirty="0" err="1">
                <a:cs typeface="B Nazanin" panose="00000400000000000000" pitchFamily="2" charset="-78"/>
              </a:rPr>
              <a:t>فرزندپروری</a:t>
            </a:r>
            <a:r>
              <a:rPr lang="fa-IR" sz="2000" b="1" dirty="0">
                <a:cs typeface="B Nazanin" panose="00000400000000000000" pitchFamily="2" charset="-78"/>
              </a:rPr>
              <a:t>، استرس والدین را کاهش می دهد و به ایمنی دلبستگی کمک می کند. حساسیت </a:t>
            </a:r>
            <a:r>
              <a:rPr lang="fa-IR" sz="2000" b="1" dirty="0" err="1">
                <a:cs typeface="B Nazanin" panose="00000400000000000000" pitchFamily="2" charset="-78"/>
              </a:rPr>
              <a:t>گنیت</a:t>
            </a:r>
            <a:r>
              <a:rPr lang="fa-IR" sz="2000" b="1" dirty="0">
                <a:cs typeface="B Nazanin" panose="00000400000000000000" pitchFamily="2" charset="-78"/>
              </a:rPr>
              <a:t> و توصیه ای که بن روانشناس به </a:t>
            </a:r>
            <a:r>
              <a:rPr lang="fa-IR" sz="2000" b="1" dirty="0" err="1">
                <a:cs typeface="B Nazanin" panose="00000400000000000000" pitchFamily="2" charset="-78"/>
              </a:rPr>
              <a:t>وانسا</a:t>
            </a:r>
            <a:r>
              <a:rPr lang="fa-IR" sz="2000" b="1" dirty="0">
                <a:cs typeface="B Nazanin" panose="00000400000000000000" pitchFamily="2" charset="-78"/>
              </a:rPr>
              <a:t> کرد، مفید بودند. هنگامی که تیمی به۲سالگی رسید، رابطه ی او با مادرش صمیمی تر شده بود. والدین سابقه ی تجربیات دلبستگی خود را به موقعیت خانواده می آورند که براساس آن، الگوهای واقعی درونی را تشکیل می دهند و آن را درمورد روابطی که با بچه های خود برقرار کرده </a:t>
            </a:r>
            <a:r>
              <a:rPr lang="fa-IR" sz="2000" b="1" dirty="0" err="1">
                <a:cs typeface="B Nazanin" panose="00000400000000000000" pitchFamily="2" charset="-78"/>
              </a:rPr>
              <a:t>اند</a:t>
            </a:r>
            <a:r>
              <a:rPr lang="fa-IR" sz="2000" b="1" dirty="0">
                <a:cs typeface="B Nazanin" panose="00000400000000000000" pitchFamily="2" charset="-78"/>
              </a:rPr>
              <a:t> به کار می برند. مونیکا که مادر خود را به صورت آدمی  عصبانی و دل مشغول به یاد می </a:t>
            </a:r>
            <a:r>
              <a:rPr lang="fa-IR" sz="2000" b="1" dirty="0" smtClean="0">
                <a:cs typeface="B Nazanin" panose="00000400000000000000" pitchFamily="2" charset="-78"/>
              </a:rPr>
              <a:t>آورد، </a:t>
            </a:r>
            <a:r>
              <a:rPr lang="fa-IR" sz="2000" b="1" dirty="0">
                <a:cs typeface="B Nazanin" panose="00000400000000000000" pitchFamily="2" charset="-78"/>
              </a:rPr>
              <a:t>از اینکه رابطه ی صمیمانه تری نداشتند ابراز تأسف می کرد. آیا برداشت او از مادری کردن احتمالا بر ایمنی دلبستگی گریس تأثیر می گذارد؟</a:t>
            </a:r>
            <a:br>
              <a:rPr lang="fa-IR" sz="2000" b="1" dirty="0">
                <a:cs typeface="B Nazanin" panose="00000400000000000000" pitchFamily="2" charset="-78"/>
              </a:rPr>
            </a:br>
            <a:endParaRPr lang="fa-IR" sz="2000" dirty="0"/>
          </a:p>
        </p:txBody>
      </p:sp>
      <p:sp>
        <p:nvSpPr>
          <p:cNvPr id="3" name="Content Placeholder 2"/>
          <p:cNvSpPr>
            <a:spLocks noGrp="1"/>
          </p:cNvSpPr>
          <p:nvPr>
            <p:ph sz="quarter" idx="13"/>
          </p:nvPr>
        </p:nvSpPr>
        <p:spPr>
          <a:xfrm>
            <a:off x="243840" y="2214694"/>
            <a:ext cx="11704320" cy="4486552"/>
          </a:xfrm>
        </p:spPr>
        <p:txBody>
          <a:bodyPr>
            <a:noAutofit/>
          </a:bodyPr>
          <a:lstStyle/>
          <a:p>
            <a:pPr algn="r" rtl="1"/>
            <a:r>
              <a:rPr lang="ar-SA" sz="1800" b="1" dirty="0">
                <a:cs typeface="B Nazanin" panose="00000400000000000000" pitchFamily="2" charset="-78"/>
              </a:rPr>
              <a:t>پژوهشگران برای بررسی الگوهای واقعی درونی والدین، از </a:t>
            </a:r>
            <a:r>
              <a:rPr lang="ar-SA" sz="1800" b="1" dirty="0" smtClean="0">
                <a:cs typeface="B Nazanin" panose="00000400000000000000" pitchFamily="2" charset="-78"/>
              </a:rPr>
              <a:t>آنها </a:t>
            </a:r>
            <a:r>
              <a:rPr lang="ar-SA" sz="1800" b="1" dirty="0">
                <a:cs typeface="B Nazanin" panose="00000400000000000000" pitchFamily="2" charset="-78"/>
              </a:rPr>
              <a:t>خواستند خاطرات کودکی مربوط به تجربیات دلبستگی را ارزیابی کنند(مین و گلدوین،۱۹۹۸). در تحقیقات انجام شده در چند کشور غربی، والدینی که هنگام بحث کردن درباره ی تجربیات کودکی، واقع بینی و تعادل نشان دادند، صرف نظر از اینکه مثبت بودند یا منفی، نوباوگان دلبسته ی ایمن داشتند. درمقابل،والدینی که برای روابط اولیه اهمیتی قایل نبودند یا </a:t>
            </a:r>
            <a:r>
              <a:rPr lang="ar-SA" sz="1800" b="1" dirty="0" smtClean="0">
                <a:cs typeface="B Nazanin" panose="00000400000000000000" pitchFamily="2" charset="-78"/>
              </a:rPr>
              <a:t>آنها </a:t>
            </a:r>
            <a:r>
              <a:rPr lang="ar-SA" sz="1800" b="1" dirty="0">
                <a:cs typeface="B Nazanin" panose="00000400000000000000" pitchFamily="2" charset="-78"/>
              </a:rPr>
              <a:t>را با عصبانیت و به طور مبهم شرح دادند، معمولا بچه‌های دلبسته ناایمن داشتند(اسلیدو همکاران،۱۹۹۹؛ون ایزنادرون۱۹۹۵).اما نباید تصور کنیم که تجربیات کودکی والدین مستقیما به کیفیت دلبستگی با فرزندان </a:t>
            </a:r>
            <a:r>
              <a:rPr lang="ar-SA" sz="1800" b="1" dirty="0" smtClean="0">
                <a:cs typeface="B Nazanin" panose="00000400000000000000" pitchFamily="2" charset="-78"/>
              </a:rPr>
              <a:t>آنها </a:t>
            </a:r>
            <a:r>
              <a:rPr lang="ar-SA" sz="1800" b="1" dirty="0">
                <a:cs typeface="B Nazanin" panose="00000400000000000000" pitchFamily="2" charset="-78"/>
              </a:rPr>
              <a:t>انتقال می یابند. الگوهای واقعی درونی، خاطرات بازسازی شده هستند که تحت تأثیر عوامل متعدد، از جمله تجربیات رابطه در دوره ی زندگی، شخصیت، و رضایت فعلی از زندگی قرار دارند. تحقیق طولی نشان می دهد که رویداد های ناگوار زندگی می توانند رابطه بین ایمنی دلبستگی خود فرد در نوباوگی و الگوی واقعی درونی در بزرگسالی را تضعیف کنند. درضمن، بچه های دلبسته ی ناایمن که بزرگسالانی با الگوهای واقعی درونی ناایمن می شوند، براساس گزارش های شخصی در بزرگسالی، زندگی مملو از بحران های خانوادگی دارند(واترز و همکاران،۲۰۰۰؛وینفیلد،اسروف و اگلند،۲۰۰۰</a:t>
            </a:r>
            <a:r>
              <a:rPr lang="ar-SA" sz="1800" b="1" dirty="0" smtClean="0">
                <a:cs typeface="B Nazanin" panose="00000400000000000000" pitchFamily="2" charset="-78"/>
              </a:rPr>
              <a:t>).</a:t>
            </a:r>
            <a:endParaRPr lang="fa-IR" sz="1800" b="1" dirty="0" smtClean="0">
              <a:cs typeface="B Nazanin" panose="00000400000000000000" pitchFamily="2" charset="-78"/>
            </a:endParaRPr>
          </a:p>
          <a:p>
            <a:pPr algn="r" rtl="1"/>
            <a:r>
              <a:rPr lang="ar-SA" b="1" dirty="0" smtClean="0">
                <a:cs typeface="B Nazanin" panose="00000400000000000000" pitchFamily="2" charset="-78"/>
              </a:rPr>
              <a:t>بحث ویژه</a:t>
            </a:r>
            <a:r>
              <a:rPr lang="ar-SA" sz="1800" b="1" dirty="0" smtClean="0">
                <a:cs typeface="B Nazanin" panose="00000400000000000000" pitchFamily="2" charset="-78"/>
              </a:rPr>
              <a:t>：آیا مهد </a:t>
            </a:r>
            <a:r>
              <a:rPr lang="ar-SA" sz="1800" b="1" dirty="0">
                <a:cs typeface="B Nazanin" panose="00000400000000000000" pitchFamily="2" charset="-78"/>
              </a:rPr>
              <a:t>کودک در نوباوگی،ایمنی دلبستگی و سازگاری بعدی را تهدید می کند؟پژوهش حاکی است نوباوگانی که قبل از ۱۲ماهگی در مهد </a:t>
            </a:r>
            <a:r>
              <a:rPr lang="ar-SA" sz="1800" b="1" dirty="0" smtClean="0">
                <a:cs typeface="B Nazanin" panose="00000400000000000000" pitchFamily="2" charset="-78"/>
              </a:rPr>
              <a:t>کودک </a:t>
            </a:r>
            <a:r>
              <a:rPr lang="ar-SA" sz="1800" b="1" dirty="0">
                <a:cs typeface="B Nazanin" panose="00000400000000000000" pitchFamily="2" charset="-78"/>
              </a:rPr>
              <a:t>تمام وقت گذاشته می شوند از نوباوگانی که در خانه می مانند به احتمال بیشتری دلبستگی ناایمن _ مخصوصا دوری جو را در موقعیت غریب نشان می دهند(بلسکی،۱۹۹۲، ۲۰۰۱). آیا این به معنی آن است که نوباوگانی که جدایی روزانه از والدین شاغل خود و قرار گرفتن زود هنگام در مهدکودک را تجربه می کنند در معرض خطر مشکلات رشد قرار دارند؟ </a:t>
            </a:r>
            <a:endParaRPr lang="fa-IR" sz="1800" dirty="0"/>
          </a:p>
        </p:txBody>
      </p:sp>
    </p:spTree>
    <p:extLst>
      <p:ext uri="{BB962C8B-B14F-4D97-AF65-F5344CB8AC3E}">
        <p14:creationId xmlns:p14="http://schemas.microsoft.com/office/powerpoint/2010/main" val="5957929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en-US" dirty="0">
                <a:solidFill>
                  <a:schemeClr val="accent1">
                    <a:lumMod val="60000"/>
                    <a:lumOff val="40000"/>
                  </a:schemeClr>
                </a:solidFill>
              </a:rPr>
              <a:t/>
            </a:r>
            <a:br>
              <a:rPr lang="en-US" dirty="0">
                <a:solidFill>
                  <a:schemeClr val="accent1">
                    <a:lumMod val="60000"/>
                    <a:lumOff val="40000"/>
                  </a:schemeClr>
                </a:solidFill>
              </a:rPr>
            </a:br>
            <a:endParaRPr lang="en-US" dirty="0">
              <a:solidFill>
                <a:schemeClr val="accent1">
                  <a:lumMod val="60000"/>
                  <a:lumOff val="40000"/>
                </a:schemeClr>
              </a:solidFill>
            </a:endParaRPr>
          </a:p>
        </p:txBody>
      </p:sp>
      <p:sp>
        <p:nvSpPr>
          <p:cNvPr id="3" name="Content Placeholder 2"/>
          <p:cNvSpPr>
            <a:spLocks noGrp="1"/>
          </p:cNvSpPr>
          <p:nvPr>
            <p:ph idx="4294967295"/>
          </p:nvPr>
        </p:nvSpPr>
        <p:spPr>
          <a:xfrm>
            <a:off x="341811" y="195940"/>
            <a:ext cx="11508377" cy="5904414"/>
          </a:xfrm>
          <a:noFill/>
          <a:ln>
            <a:noFill/>
          </a:ln>
        </p:spPr>
        <p:txBody>
          <a:bodyPr>
            <a:noAutofit/>
          </a:bodyPr>
          <a:lstStyle/>
          <a:p>
            <a:pPr algn="just" rtl="1">
              <a:lnSpc>
                <a:spcPct val="150000"/>
              </a:lnSpc>
            </a:pPr>
            <a:r>
              <a:rPr lang="ar-SA" sz="2400" b="1" dirty="0" smtClean="0">
                <a:solidFill>
                  <a:schemeClr val="tx1"/>
                </a:solidFill>
                <a:cs typeface="B Nazanin" panose="00000400000000000000" pitchFamily="2" charset="-78"/>
              </a:rPr>
              <a:t>کیفیت </a:t>
            </a:r>
            <a:r>
              <a:rPr lang="ar-SA" sz="2400" b="1" dirty="0">
                <a:solidFill>
                  <a:schemeClr val="tx1"/>
                </a:solidFill>
                <a:cs typeface="B Nazanin" panose="00000400000000000000" pitchFamily="2" charset="-78"/>
              </a:rPr>
              <a:t>دلبستگی. در تحقیقاتی که ارتباط بین مهدکودک و کیفیت دلبستگی را گزارش می دهند، میزان ناایمنی در بین نوباوگان مهدکودکی قدری بیشتر از نوباوگان غیر مهدکودکی است _ تقریبا ۳۶ در </a:t>
            </a:r>
            <a:r>
              <a:rPr lang="ar-SA" sz="2400" b="1" dirty="0" smtClean="0">
                <a:solidFill>
                  <a:schemeClr val="tx1"/>
                </a:solidFill>
                <a:cs typeface="B Nazanin" panose="00000400000000000000" pitchFamily="2" charset="-78"/>
              </a:rPr>
              <a:t>برابر۲۹</a:t>
            </a:r>
            <a:r>
              <a:rPr lang="fa-IR" sz="2400" b="1" dirty="0" smtClean="0">
                <a:solidFill>
                  <a:schemeClr val="tx1"/>
                </a:solidFill>
                <a:cs typeface="B Nazanin" panose="00000400000000000000" pitchFamily="2" charset="-78"/>
              </a:rPr>
              <a:t> د</a:t>
            </a:r>
            <a:r>
              <a:rPr lang="ar-SA" sz="2400" b="1" dirty="0" smtClean="0">
                <a:solidFill>
                  <a:schemeClr val="tx1"/>
                </a:solidFill>
                <a:cs typeface="B Nazanin" panose="00000400000000000000" pitchFamily="2" charset="-78"/>
              </a:rPr>
              <a:t>رصد</a:t>
            </a:r>
            <a:r>
              <a:rPr lang="ar-SA" sz="2400" b="1" dirty="0">
                <a:solidFill>
                  <a:schemeClr val="tx1"/>
                </a:solidFill>
                <a:cs typeface="B Nazanin" panose="00000400000000000000" pitchFamily="2" charset="-78"/>
              </a:rPr>
              <a:t>. اما تمام تحقیقات گزارش نمی دهند که بچه هایی که به مهدکودک می روند، از نظر کیفیت دلبستگی با </a:t>
            </a:r>
            <a:r>
              <a:rPr lang="ar-SA" sz="2400" b="1" dirty="0" smtClean="0">
                <a:solidFill>
                  <a:schemeClr val="tx1"/>
                </a:solidFill>
                <a:cs typeface="B Nazanin" panose="00000400000000000000" pitchFamily="2" charset="-78"/>
              </a:rPr>
              <a:t>آنهایی ک</a:t>
            </a:r>
            <a:r>
              <a:rPr lang="fa-IR" sz="2400" b="1" dirty="0" smtClean="0">
                <a:solidFill>
                  <a:schemeClr val="tx1"/>
                </a:solidFill>
                <a:cs typeface="B Nazanin" panose="00000400000000000000" pitchFamily="2" charset="-78"/>
              </a:rPr>
              <a:t>ه</a:t>
            </a:r>
            <a:r>
              <a:rPr lang="ar-SA" sz="2400" b="1" dirty="0" smtClean="0">
                <a:solidFill>
                  <a:schemeClr val="tx1"/>
                </a:solidFill>
                <a:cs typeface="B Nazanin" panose="00000400000000000000" pitchFamily="2" charset="-78"/>
              </a:rPr>
              <a:t> </a:t>
            </a:r>
            <a:r>
              <a:rPr lang="ar-SA" sz="2400" b="1" dirty="0">
                <a:solidFill>
                  <a:schemeClr val="tx1"/>
                </a:solidFill>
                <a:cs typeface="B Nazanin" panose="00000400000000000000" pitchFamily="2" charset="-78"/>
              </a:rPr>
              <a:t>توسط والدینشان مراقب می شوند تفاوت دارند(شبکه ی پژوهشی مهدکودک زودهنگام   </a:t>
            </a:r>
            <a:r>
              <a:rPr lang="en-US" sz="2400" b="1" dirty="0">
                <a:solidFill>
                  <a:schemeClr val="tx1"/>
                </a:solidFill>
                <a:cs typeface="B Nazanin" panose="00000400000000000000" pitchFamily="2" charset="-78"/>
              </a:rPr>
              <a:t>NICHD ، </a:t>
            </a:r>
            <a:r>
              <a:rPr lang="ar-SA" sz="2400" b="1" dirty="0">
                <a:solidFill>
                  <a:schemeClr val="tx1"/>
                </a:solidFill>
                <a:cs typeface="B Nazanin" panose="00000400000000000000" pitchFamily="2" charset="-78"/>
              </a:rPr>
              <a:t>۱۹۹۷؛ راگمن و همکاران،۱۹۹۴ ). رابطه ی بین مهدکودک و سلامت هیجانی به خانواده و تجربیات مهدکودک بستگی دارد</a:t>
            </a:r>
            <a:r>
              <a:rPr lang="ar-SA" sz="2400" b="1" dirty="0" smtClean="0">
                <a:solidFill>
                  <a:schemeClr val="tx1"/>
                </a:solidFill>
                <a:cs typeface="B Nazanin" panose="00000400000000000000" pitchFamily="2" charset="-78"/>
              </a:rPr>
              <a:t>.</a:t>
            </a:r>
            <a:endParaRPr lang="fa-IR" sz="2400" b="1" dirty="0" smtClean="0">
              <a:solidFill>
                <a:schemeClr val="tx1"/>
              </a:solidFill>
              <a:cs typeface="B Nazanin" panose="00000400000000000000" pitchFamily="2" charset="-78"/>
            </a:endParaRPr>
          </a:p>
          <a:p>
            <a:pPr algn="just" rtl="1">
              <a:lnSpc>
                <a:spcPct val="150000"/>
              </a:lnSpc>
            </a:pPr>
            <a:r>
              <a:rPr lang="ar-SA" sz="2400" b="1" dirty="0" smtClean="0">
                <a:solidFill>
                  <a:schemeClr val="tx1"/>
                </a:solidFill>
                <a:cs typeface="B Nazanin" panose="00000400000000000000" pitchFamily="2" charset="-78"/>
              </a:rPr>
              <a:t>شرایط </a:t>
            </a:r>
            <a:r>
              <a:rPr lang="ar-SA" sz="2400" b="1" dirty="0">
                <a:solidFill>
                  <a:schemeClr val="tx1"/>
                </a:solidFill>
                <a:cs typeface="B Nazanin" panose="00000400000000000000" pitchFamily="2" charset="-78"/>
              </a:rPr>
              <a:t>خانواده. دیدیم که شرایط خانواده بر ایمنی دلبستگی تأثیر دارد. برای خیلی از خانمهای شاغل فشار های ناشی از دو شغل تمام وقت _ کار و مادری کردن _ استرس زاست. برخی مادران ، به علت اینکه شوهرشان کمک ناچیزی به </a:t>
            </a:r>
            <a:r>
              <a:rPr lang="ar-SA" sz="2400" b="1" dirty="0" smtClean="0">
                <a:solidFill>
                  <a:schemeClr val="tx1"/>
                </a:solidFill>
                <a:cs typeface="B Nazanin" panose="00000400000000000000" pitchFamily="2" charset="-78"/>
              </a:rPr>
              <a:t>آنها </a:t>
            </a:r>
            <a:r>
              <a:rPr lang="ar-SA" sz="2400" b="1" dirty="0">
                <a:solidFill>
                  <a:schemeClr val="tx1"/>
                </a:solidFill>
                <a:cs typeface="B Nazanin" panose="00000400000000000000" pitchFamily="2" charset="-78"/>
              </a:rPr>
              <a:t>می کند خسته می شوند و به ستوه می آیند. در نتیجه با دلسوزی کمتری به بچه های خود رسیدگی می کنند و از این رو ایمنی بچه را به مخاطره می اندازند.</a:t>
            </a:r>
            <a:endParaRPr lang="en-US" sz="2400" b="1" dirty="0">
              <a:solidFill>
                <a:schemeClr val="tx1"/>
              </a:solidFill>
              <a:cs typeface="B Nazanin" panose="00000400000000000000" pitchFamily="2" charset="-78"/>
            </a:endParaRPr>
          </a:p>
        </p:txBody>
      </p:sp>
      <p:sp>
        <p:nvSpPr>
          <p:cNvPr id="5" name="Slide Number Placeholder 4"/>
          <p:cNvSpPr>
            <a:spLocks noGrp="1"/>
          </p:cNvSpPr>
          <p:nvPr>
            <p:ph type="sldNum" sz="quarter" idx="12"/>
          </p:nvPr>
        </p:nvSpPr>
        <p:spPr/>
        <p:txBody>
          <a:bodyPr/>
          <a:lstStyle/>
          <a:p>
            <a:fld id="{E783B236-073A-4645-BD08-A32C3AFE6757}" type="slidenum">
              <a:rPr lang="en-US" smtClean="0"/>
              <a:t>48</a:t>
            </a:fld>
            <a:endParaRPr lang="en-US"/>
          </a:p>
        </p:txBody>
      </p:sp>
    </p:spTree>
    <p:extLst>
      <p:ext uri="{BB962C8B-B14F-4D97-AF65-F5344CB8AC3E}">
        <p14:creationId xmlns:p14="http://schemas.microsoft.com/office/powerpoint/2010/main" val="132898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idx="4294967295"/>
          </p:nvPr>
        </p:nvSpPr>
        <p:spPr>
          <a:xfrm>
            <a:off x="587829" y="146304"/>
            <a:ext cx="10829107" cy="6581067"/>
          </a:xfrm>
        </p:spPr>
        <p:txBody>
          <a:bodyPr>
            <a:noAutofit/>
          </a:bodyPr>
          <a:lstStyle/>
          <a:p>
            <a:pPr algn="just" rtl="1">
              <a:lnSpc>
                <a:spcPct val="160000"/>
              </a:lnSpc>
            </a:pPr>
            <a:r>
              <a:rPr lang="fa-IR" sz="1800" b="1" dirty="0" smtClean="0">
                <a:solidFill>
                  <a:schemeClr val="tx1"/>
                </a:solidFill>
                <a:cs typeface="B Nazanin" panose="00000400000000000000" pitchFamily="2" charset="-78"/>
              </a:rPr>
              <a:t>والدین شاغل دیگر احتمالا برای استقلال </a:t>
            </a:r>
            <a:r>
              <a:rPr lang="fa-IR" sz="1800" b="1" dirty="0" err="1" smtClean="0">
                <a:solidFill>
                  <a:schemeClr val="tx1"/>
                </a:solidFill>
                <a:cs typeface="B Nazanin" panose="00000400000000000000" pitchFamily="2" charset="-78"/>
              </a:rPr>
              <a:t>نوباوگان</a:t>
            </a:r>
            <a:r>
              <a:rPr lang="fa-IR" sz="1800" b="1" dirty="0" smtClean="0">
                <a:solidFill>
                  <a:schemeClr val="tx1"/>
                </a:solidFill>
                <a:cs typeface="B Nazanin" panose="00000400000000000000" pitchFamily="2" charset="-78"/>
              </a:rPr>
              <a:t> خود ارزش قایل هستند و آن را ترغیب می کنند. یا اینکه بچه‌های آنها به این علت از موقعیت غریب نمی ترسند که به جدایی از والدین خود عادت کرده اند. در این موارد، دوری جویی در موقعیت غریب می تواند بیانگر استقلال سالم باشد نه </a:t>
            </a:r>
            <a:r>
              <a:rPr lang="fa-IR" sz="1800" b="1" dirty="0" err="1" smtClean="0">
                <a:solidFill>
                  <a:schemeClr val="tx1"/>
                </a:solidFill>
                <a:cs typeface="B Nazanin" panose="00000400000000000000" pitchFamily="2" charset="-78"/>
              </a:rPr>
              <a:t>ناایمنی</a:t>
            </a:r>
            <a:r>
              <a:rPr lang="fa-IR" sz="1800" b="1" dirty="0" smtClean="0">
                <a:solidFill>
                  <a:schemeClr val="tx1"/>
                </a:solidFill>
                <a:cs typeface="B Nazanin" panose="00000400000000000000" pitchFamily="2" charset="-78"/>
              </a:rPr>
              <a:t>(</a:t>
            </a:r>
            <a:r>
              <a:rPr lang="fa-IR" sz="1800" b="1" dirty="0" err="1" smtClean="0">
                <a:solidFill>
                  <a:schemeClr val="tx1"/>
                </a:solidFill>
                <a:cs typeface="B Nazanin" panose="00000400000000000000" pitchFamily="2" charset="-78"/>
              </a:rPr>
              <a:t>کلارک_استوارت</a:t>
            </a:r>
            <a:r>
              <a:rPr lang="fa-IR" sz="1800" b="1" dirty="0" smtClean="0">
                <a:solidFill>
                  <a:schemeClr val="tx1"/>
                </a:solidFill>
                <a:cs typeface="B Nazanin" panose="00000400000000000000" pitchFamily="2" charset="-78"/>
              </a:rPr>
              <a:t>، </a:t>
            </a:r>
            <a:r>
              <a:rPr lang="fa-IR" sz="1800" b="1" dirty="0" err="1" smtClean="0">
                <a:solidFill>
                  <a:schemeClr val="tx1"/>
                </a:solidFill>
                <a:cs typeface="B Nazanin" panose="00000400000000000000" pitchFamily="2" charset="-78"/>
              </a:rPr>
              <a:t>آلتوسن</a:t>
            </a:r>
            <a:r>
              <a:rPr lang="fa-IR" sz="1800" b="1" dirty="0" smtClean="0">
                <a:solidFill>
                  <a:schemeClr val="tx1"/>
                </a:solidFill>
                <a:cs typeface="B Nazanin" panose="00000400000000000000" pitchFamily="2" charset="-78"/>
              </a:rPr>
              <a:t> و گوزتسز،۲۰۰۱).کیفیت و مدت مهدکودک.  دوره های طولانی که در مهدکودک نامناسب سپری می شوند ممکن است در میزان بالاتر دلبستگی </a:t>
            </a:r>
            <a:r>
              <a:rPr lang="fa-IR" sz="1800" b="1" dirty="0" err="1" smtClean="0">
                <a:solidFill>
                  <a:schemeClr val="tx1"/>
                </a:solidFill>
                <a:cs typeface="B Nazanin" panose="00000400000000000000" pitchFamily="2" charset="-78"/>
              </a:rPr>
              <a:t>ناایمن</a:t>
            </a:r>
            <a:r>
              <a:rPr lang="fa-IR" sz="1800" b="1" dirty="0" smtClean="0">
                <a:solidFill>
                  <a:schemeClr val="tx1"/>
                </a:solidFill>
                <a:cs typeface="B Nazanin" panose="00000400000000000000" pitchFamily="2" charset="-78"/>
              </a:rPr>
              <a:t> دخالت داشته باشند. در تحقیق مهدکودک زود هنگام مؤسسه ملی سلامت کودک و رشد انسان ایالات متحده بزرگترین تحقیق طولی تا به امروز که بیش از ۱۳۰۰  کودک و خانواده های آنها را در بر داشت. معلوم شد که مهدکودک به تنهایی در </a:t>
            </a:r>
            <a:r>
              <a:rPr lang="fa-IR" sz="1800" b="1" dirty="0" err="1" smtClean="0">
                <a:solidFill>
                  <a:schemeClr val="tx1"/>
                </a:solidFill>
                <a:cs typeface="B Nazanin" panose="00000400000000000000" pitchFamily="2" charset="-78"/>
              </a:rPr>
              <a:t>ناایمنی</a:t>
            </a:r>
            <a:r>
              <a:rPr lang="fa-IR" sz="1800" b="1" dirty="0" smtClean="0">
                <a:solidFill>
                  <a:schemeClr val="tx1"/>
                </a:solidFill>
                <a:cs typeface="B Nazanin" panose="00000400000000000000" pitchFamily="2" charset="-78"/>
              </a:rPr>
              <a:t> دلبستگی دخالت ندارد. اما درصورتی که بچه ها درمعرض ترکیبی از عوامل مخاطره آمیز خانه و مهدکودک قرار داشتند مراقبت بدون محبت در خانه همراه با مراقبت بدون عطوفت در مهدکودک، ساعت های طولانی در مهدکودک، یا رفتن به بیش از یک مهدکودک_ میزان ناایمنی افزایش می یافت. </a:t>
            </a:r>
          </a:p>
          <a:p>
            <a:pPr algn="just" rtl="1">
              <a:lnSpc>
                <a:spcPct val="160000"/>
              </a:lnSpc>
            </a:pPr>
            <a:r>
              <a:rPr lang="fa-IR" sz="1800" b="1" dirty="0" smtClean="0">
                <a:solidFill>
                  <a:schemeClr val="tx1"/>
                </a:solidFill>
                <a:cs typeface="B Nazanin" panose="00000400000000000000" pitchFamily="2" charset="-78"/>
              </a:rPr>
              <a:t>به طور کلی، تعامل مادر_ کودک زمانی مطلوب تر بود که کودکان به مهدکودک با کیفیت خوب می رفتند و ساعات کمتری را در مهدکودک بودند. به علاوه، هنگامی که آزمودنی های</a:t>
            </a:r>
            <a:r>
              <a:rPr lang="en-US" sz="1800" b="1" dirty="0" smtClean="0">
                <a:solidFill>
                  <a:schemeClr val="tx1"/>
                </a:solidFill>
                <a:cs typeface="B Nazanin" panose="00000400000000000000" pitchFamily="2" charset="-78"/>
              </a:rPr>
              <a:t>NICHD </a:t>
            </a:r>
            <a:r>
              <a:rPr lang="fa-IR" sz="1800" b="1" dirty="0" smtClean="0">
                <a:solidFill>
                  <a:schemeClr val="tx1"/>
                </a:solidFill>
                <a:cs typeface="B Nazanin" panose="00000400000000000000" pitchFamily="2" charset="-78"/>
              </a:rPr>
              <a:t> به ۳سالگی رسیدند، تاریخچه ی مهدکودک با کیفیت خوب مهارت های اجتماعی بهتر را پیش بینی کرد. در عین حال، کودکانی که در۵ /۴ تا ۵ سالگی، بیش از ۳۰ ساعت در هفته در مهدکودک بودند. مشکلات رفتاری بیشتری، مخصوصا سرپیچی، و پرخاشگری، داشتند (</a:t>
            </a:r>
            <a:r>
              <a:rPr lang="en-US" sz="1800" b="1" dirty="0" smtClean="0">
                <a:solidFill>
                  <a:schemeClr val="tx1"/>
                </a:solidFill>
                <a:cs typeface="B Nazanin" panose="00000400000000000000" pitchFamily="2" charset="-78"/>
              </a:rPr>
              <a:t>NICHD، </a:t>
            </a:r>
            <a:r>
              <a:rPr lang="fa-IR" sz="1800" b="1" dirty="0" smtClean="0">
                <a:solidFill>
                  <a:schemeClr val="tx1"/>
                </a:solidFill>
                <a:cs typeface="B Nazanin" panose="00000400000000000000" pitchFamily="2" charset="-78"/>
              </a:rPr>
              <a:t>۲۰۰۳). این لزوما به معنی آن نیست که مهدکودک موجب مشکلات رفتاری می شود، بلکه قرار گرفتن شدید در معرض مراقبت زیر سطح استاندارد ، که در ایالات متحده رایج است، این مشکلات را ایجاد می کند. </a:t>
            </a:r>
            <a:endParaRPr lang="en-US" sz="1800" b="1" dirty="0">
              <a:solidFill>
                <a:schemeClr val="tx1"/>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E783B236-073A-4645-BD08-A32C3AFE6757}" type="slidenum">
              <a:rPr lang="en-US" smtClean="0"/>
              <a:t>49</a:t>
            </a:fld>
            <a:endParaRPr lang="en-US"/>
          </a:p>
        </p:txBody>
      </p:sp>
    </p:spTree>
    <p:extLst>
      <p:ext uri="{BB962C8B-B14F-4D97-AF65-F5344CB8AC3E}">
        <p14:creationId xmlns:p14="http://schemas.microsoft.com/office/powerpoint/2010/main" val="3746742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4972" y="0"/>
            <a:ext cx="10364451" cy="1596177"/>
          </a:xfrm>
        </p:spPr>
        <p:txBody>
          <a:bodyPr/>
          <a:lstStyle/>
          <a:p>
            <a:r>
              <a:rPr lang="fa-IR" dirty="0">
                <a:solidFill>
                  <a:srgbClr val="C00000"/>
                </a:solidFill>
              </a:rPr>
              <a:t>خودمختاری دربرابر شرم و تردید </a:t>
            </a:r>
            <a:endParaRPr lang="en-US" dirty="0">
              <a:solidFill>
                <a:srgbClr val="C00000"/>
              </a:solidFill>
            </a:endParaRPr>
          </a:p>
        </p:txBody>
      </p:sp>
      <p:sp>
        <p:nvSpPr>
          <p:cNvPr id="3" name="Content Placeholder 2"/>
          <p:cNvSpPr>
            <a:spLocks noGrp="1"/>
          </p:cNvSpPr>
          <p:nvPr>
            <p:ph sz="quarter" idx="13"/>
          </p:nvPr>
        </p:nvSpPr>
        <p:spPr>
          <a:xfrm>
            <a:off x="352337" y="1444303"/>
            <a:ext cx="11778143" cy="3424107"/>
          </a:xfrm>
        </p:spPr>
        <p:txBody>
          <a:bodyPr>
            <a:normAutofit/>
          </a:bodyPr>
          <a:lstStyle/>
          <a:p>
            <a:pPr marL="457200" indent="-457200" algn="just" rtl="1">
              <a:buFont typeface="Wingdings" pitchFamily="2" charset="2"/>
              <a:buChar char="v"/>
            </a:pPr>
            <a:r>
              <a:rPr lang="fa-IR" sz="2400" dirty="0"/>
              <a:t>تعارض دوره </a:t>
            </a:r>
            <a:r>
              <a:rPr lang="fa-IR" sz="2400" dirty="0" smtClean="0"/>
              <a:t>نوپایی(خودمختاری </a:t>
            </a:r>
            <a:r>
              <a:rPr lang="fa-IR" sz="2400" dirty="0"/>
              <a:t>دربرابر شرم و </a:t>
            </a:r>
            <a:r>
              <a:rPr lang="fa-IR" sz="2400" dirty="0" smtClean="0"/>
              <a:t>تردید) درصورتی </a:t>
            </a:r>
            <a:r>
              <a:rPr lang="fa-IR" sz="2400" dirty="0"/>
              <a:t>به نحوه مطلوب حل می شود که والدین رهنمود مناسب و انتخاب های معقول برای کودکان خردسال فراهم </a:t>
            </a:r>
            <a:r>
              <a:rPr lang="fa-IR" sz="2400" dirty="0" smtClean="0"/>
              <a:t>کنند.</a:t>
            </a:r>
            <a:endParaRPr lang="fa-IR" sz="2400" dirty="0"/>
          </a:p>
          <a:p>
            <a:pPr marL="457200" indent="-457200" algn="just" rtl="1">
              <a:buFont typeface="Wingdings" pitchFamily="2" charset="2"/>
              <a:buChar char="v"/>
            </a:pPr>
            <a:r>
              <a:rPr lang="fa-IR" sz="2400" dirty="0"/>
              <a:t>بچه دوساله </a:t>
            </a:r>
            <a:r>
              <a:rPr lang="fa-IR" sz="2400" dirty="0" smtClean="0"/>
              <a:t>ی از </a:t>
            </a:r>
            <a:r>
              <a:rPr lang="fa-IR" sz="2400" dirty="0"/>
              <a:t>خود مطمئن و ایمن ، والدینی دارد که وقتی در تکالیف تازه ، مثل استفاده از توالت،  غذاخوردن با قاشق یا جمع و جور کردن اسباب بازی ها شکست میخورد ، از او انتقاد یا به او حمله نمی کنند .</a:t>
            </a:r>
            <a:endParaRPr lang="en-US" sz="2400" dirty="0"/>
          </a:p>
          <a:p>
            <a:endParaRPr lang="en-US" sz="2400" dirty="0"/>
          </a:p>
        </p:txBody>
      </p:sp>
    </p:spTree>
    <p:extLst>
      <p:ext uri="{BB962C8B-B14F-4D97-AF65-F5344CB8AC3E}">
        <p14:creationId xmlns:p14="http://schemas.microsoft.com/office/powerpoint/2010/main" val="3457645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32" y="-1"/>
            <a:ext cx="11482251" cy="5107578"/>
          </a:xfrm>
        </p:spPr>
        <p:txBody>
          <a:bodyPr>
            <a:noAutofit/>
          </a:bodyPr>
          <a:lstStyle/>
          <a:p>
            <a:pPr algn="r" rtl="1"/>
            <a:r>
              <a:rPr lang="fa-IR" sz="2000" b="1" dirty="0">
                <a:cs typeface="B Nazanin" panose="00000400000000000000" pitchFamily="2" charset="-78"/>
              </a:rPr>
              <a:t>در استرالیا، </a:t>
            </a:r>
            <a:r>
              <a:rPr lang="fa-IR" sz="2000" b="1" dirty="0" err="1">
                <a:cs typeface="B Nazanin" panose="00000400000000000000" pitchFamily="2" charset="-78"/>
              </a:rPr>
              <a:t>نوباوگانی</a:t>
            </a:r>
            <a:r>
              <a:rPr lang="fa-IR" sz="2000" b="1" dirty="0">
                <a:cs typeface="B Nazanin" panose="00000400000000000000" pitchFamily="2" charset="-78"/>
              </a:rPr>
              <a:t> که به مهدکودک تمام وقت با کیفیت خوب می روند که بودجه آن را دولت تأمین می کند، در مقایسه با </a:t>
            </a:r>
            <a:r>
              <a:rPr lang="fa-IR" sz="2000" b="1" dirty="0" err="1">
                <a:cs typeface="B Nazanin" panose="00000400000000000000" pitchFamily="2" charset="-78"/>
              </a:rPr>
              <a:t>نوباوگانی</a:t>
            </a:r>
            <a:r>
              <a:rPr lang="fa-IR" sz="2000" b="1" dirty="0">
                <a:cs typeface="B Nazanin" panose="00000400000000000000" pitchFamily="2" charset="-78"/>
              </a:rPr>
              <a:t> که خویشاوندان، دوستان یا پرستاران بچه از آن ها مراقبت می کنند، میزان بالاتر دلبستگی ایمن دارند. در ضمن، مدت زمان اقامت در مهدکودک با مشکلات رفتاری در کودکان پیش دبستانی استرالیا ارتباطی ندارد (</a:t>
            </a:r>
            <a:r>
              <a:rPr lang="fa-IR" sz="2000" b="1" dirty="0" err="1">
                <a:cs typeface="B Nazanin" panose="00000400000000000000" pitchFamily="2" charset="-78"/>
              </a:rPr>
              <a:t>لاو</a:t>
            </a:r>
            <a:r>
              <a:rPr lang="fa-IR" sz="2000" b="1" dirty="0">
                <a:cs typeface="B Nazanin" panose="00000400000000000000" pitchFamily="2" charset="-78"/>
              </a:rPr>
              <a:t> و همکاران ،۲۰۰۳).با این حال، امکان دارد که ساعت طولانی مهدکودک، برخی کودکان را خیلی تحت فشار قرار دهد. خیلی از </a:t>
            </a:r>
            <a:r>
              <a:rPr lang="fa-IR" sz="2000" b="1" dirty="0" err="1">
                <a:cs typeface="B Nazanin" panose="00000400000000000000" pitchFamily="2" charset="-78"/>
              </a:rPr>
              <a:t>نوباوگان</a:t>
            </a:r>
            <a:r>
              <a:rPr lang="fa-IR" sz="2000" b="1" dirty="0">
                <a:cs typeface="B Nazanin" panose="00000400000000000000" pitchFamily="2" charset="-78"/>
              </a:rPr>
              <a:t>، کودکان نوپا، و کودکان پیش دبستانی که به صورت تمام وقت در مهدکودک گذاشته می شوند، افزایش خفیف  غلظت بزاق هورمون استرس </a:t>
            </a:r>
            <a:r>
              <a:rPr lang="fa-IR" sz="2000" b="1" dirty="0" err="1">
                <a:cs typeface="B Nazanin" panose="00000400000000000000" pitchFamily="2" charset="-78"/>
              </a:rPr>
              <a:t>کورتیزول</a:t>
            </a:r>
            <a:r>
              <a:rPr lang="fa-IR" sz="2000" b="1" dirty="0">
                <a:cs typeface="B Nazanin" panose="00000400000000000000" pitchFamily="2" charset="-78"/>
              </a:rPr>
              <a:t> در طول روز نشان می دهند_ حالتی که در روزهای اقامت در خانه روی </a:t>
            </a:r>
            <a:r>
              <a:rPr lang="fa-IR" sz="2000" b="1" dirty="0" err="1">
                <a:cs typeface="B Nazanin" panose="00000400000000000000" pitchFamily="2" charset="-78"/>
              </a:rPr>
              <a:t>نمی</a:t>
            </a:r>
            <a:r>
              <a:rPr lang="fa-IR" sz="2000" b="1" dirty="0">
                <a:cs typeface="B Nazanin" panose="00000400000000000000" pitchFamily="2" charset="-78"/>
              </a:rPr>
              <a:t> دهد. در یک تحقیق، سطح </a:t>
            </a:r>
            <a:r>
              <a:rPr lang="fa-IR" sz="2000" b="1" dirty="0" err="1">
                <a:cs typeface="B Nazanin" panose="00000400000000000000" pitchFamily="2" charset="-78"/>
              </a:rPr>
              <a:t>کورتیزول</a:t>
            </a:r>
            <a:r>
              <a:rPr lang="fa-IR" sz="2000" b="1" dirty="0">
                <a:cs typeface="B Nazanin" panose="00000400000000000000" pitchFamily="2" charset="-78"/>
              </a:rPr>
              <a:t> کودکانی که توسط مراقبت </a:t>
            </a:r>
            <a:r>
              <a:rPr lang="fa-IR" sz="2000" b="1" dirty="0" err="1">
                <a:cs typeface="B Nazanin" panose="00000400000000000000" pitchFamily="2" charset="-78"/>
              </a:rPr>
              <a:t>کنندگان</a:t>
            </a:r>
            <a:r>
              <a:rPr lang="fa-IR" sz="2000" b="1" dirty="0">
                <a:cs typeface="B Nazanin" panose="00000400000000000000" pitchFamily="2" charset="-78"/>
              </a:rPr>
              <a:t> خود بسیار ترسو ارزیابی شده بودند، ناگهان به مقدار زیاد بالا می رفت(</a:t>
            </a:r>
            <a:r>
              <a:rPr lang="fa-IR" sz="2000" b="1" dirty="0" err="1">
                <a:cs typeface="B Nazanin" panose="00000400000000000000" pitchFamily="2" charset="-78"/>
              </a:rPr>
              <a:t>واتامورا</a:t>
            </a:r>
            <a:r>
              <a:rPr lang="fa-IR" sz="2000" b="1" dirty="0">
                <a:cs typeface="B Nazanin" panose="00000400000000000000" pitchFamily="2" charset="-78"/>
              </a:rPr>
              <a:t> و همکاران،۲۰۰۳). موقعیت اجتماعی مهدکودک ممکن است برای بچه‌های کمرو بسیار استرس زا باشد زیرا همواره باید با تعداد زیادی همسال همراه باشند</a:t>
            </a:r>
            <a:r>
              <a:rPr lang="fa-IR" sz="2000" b="1" dirty="0" smtClean="0">
                <a:cs typeface="B Nazanin" panose="00000400000000000000" pitchFamily="2" charset="-78"/>
              </a:rPr>
              <a:t>. </a:t>
            </a:r>
            <a:br>
              <a:rPr lang="fa-IR" sz="2000" b="1" dirty="0" smtClean="0">
                <a:cs typeface="B Nazanin" panose="00000400000000000000" pitchFamily="2" charset="-78"/>
              </a:rPr>
            </a:br>
            <a:r>
              <a:rPr lang="fa-IR" sz="2000" b="1" dirty="0" smtClean="0">
                <a:cs typeface="B Nazanin" panose="00000400000000000000" pitchFamily="2" charset="-78"/>
              </a:rPr>
              <a:t>نتیجه گیری: </a:t>
            </a:r>
            <a:r>
              <a:rPr lang="fa-IR" sz="2000" b="1" dirty="0">
                <a:cs typeface="B Nazanin" panose="00000400000000000000" pitchFamily="2" charset="-78"/>
              </a:rPr>
              <a:t>در مجموع، پژوهش حاکی است که برخی نوباوگان ممکن است به خاطر مهدکودک نامناسب، ساعات طولانی در مهدکودک، و فشارهایی که مادر </a:t>
            </a:r>
            <a:r>
              <a:rPr lang="fa-IR" sz="2000" b="1" dirty="0" smtClean="0">
                <a:cs typeface="B Nazanin" panose="00000400000000000000" pitchFamily="2" charset="-78"/>
              </a:rPr>
              <a:t>آنها </a:t>
            </a:r>
            <a:r>
              <a:rPr lang="fa-IR" sz="2000" b="1" dirty="0">
                <a:cs typeface="B Nazanin" panose="00000400000000000000" pitchFamily="2" charset="-78"/>
              </a:rPr>
              <a:t>از شغل تمام وقت و مادری کردن تجربه می کنند، در معرض خطر دلبستگی ناایمن و مشکلات سازگاری قرار داشته باشند. اما استفاده از این یافته ها برای توجیه کردن کاهش در خدمات مهدکودک </a:t>
            </a:r>
            <a:r>
              <a:rPr lang="fa-IR" sz="2000" b="1" dirty="0" err="1">
                <a:cs typeface="B Nazanin" panose="00000400000000000000" pitchFamily="2" charset="-78"/>
              </a:rPr>
              <a:t>نابجاست</a:t>
            </a:r>
            <a:r>
              <a:rPr lang="fa-IR" sz="2000" b="1" dirty="0">
                <a:cs typeface="B Nazanin" panose="00000400000000000000" pitchFamily="2" charset="-78"/>
              </a:rPr>
              <a:t>. در صورتی که درآمد خانواده محدود باشد یا مادرانی که دوست دارند کار کنند مجبور شوند در خانه بمانند، به ایمنی هیجانی کودک کمکی </a:t>
            </a:r>
            <a:r>
              <a:rPr lang="fa-IR" sz="2000" b="1" dirty="0" err="1">
                <a:cs typeface="B Nazanin" panose="00000400000000000000" pitchFamily="2" charset="-78"/>
              </a:rPr>
              <a:t>نمی</a:t>
            </a:r>
            <a:r>
              <a:rPr lang="fa-IR" sz="2000" b="1" dirty="0">
                <a:cs typeface="B Nazanin" panose="00000400000000000000" pitchFamily="2" charset="-78"/>
              </a:rPr>
              <a:t> شود.</a:t>
            </a:r>
            <a:r>
              <a:rPr lang="en-US" sz="2000" b="1" dirty="0">
                <a:cs typeface="B Nazanin" panose="00000400000000000000" pitchFamily="2" charset="-78"/>
              </a:rPr>
              <a:t/>
            </a:r>
            <a:br>
              <a:rPr lang="en-US" sz="2000" b="1" dirty="0">
                <a:cs typeface="B Nazanin" panose="00000400000000000000" pitchFamily="2" charset="-78"/>
              </a:rPr>
            </a:br>
            <a:endParaRPr lang="fa-IR" sz="2000" dirty="0"/>
          </a:p>
        </p:txBody>
      </p:sp>
      <p:sp>
        <p:nvSpPr>
          <p:cNvPr id="3" name="Content Placeholder 2"/>
          <p:cNvSpPr>
            <a:spLocks noGrp="1"/>
          </p:cNvSpPr>
          <p:nvPr>
            <p:ph sz="quarter" idx="13"/>
          </p:nvPr>
        </p:nvSpPr>
        <p:spPr>
          <a:xfrm>
            <a:off x="235132" y="3995598"/>
            <a:ext cx="11482251" cy="2418266"/>
          </a:xfrm>
        </p:spPr>
        <p:txBody>
          <a:bodyPr/>
          <a:lstStyle/>
          <a:p>
            <a:pPr algn="r" rtl="1"/>
            <a:r>
              <a:rPr lang="fa-IR" b="1" dirty="0" smtClean="0">
                <a:cs typeface="B Nazanin" panose="00000400000000000000" pitchFamily="2" charset="-78"/>
              </a:rPr>
              <a:t>دلبستگی </a:t>
            </a:r>
            <a:r>
              <a:rPr lang="fa-IR" b="1" dirty="0">
                <a:cs typeface="B Nazanin" panose="00000400000000000000" pitchFamily="2" charset="-78"/>
              </a:rPr>
              <a:t>های متعدد：قبلا اشاره کردیم که بچه ها به انواع افراد آشنا دلبسته می شوند_ نه تنها به مادر بلکه به پدر، خواهر_ برادرها، پدر_ مادربزرگها، و مراقبت کنندگان حرفه ای. گرچه بولبی(۱۹۶۹) از وجود دلبستگی متعدد </a:t>
            </a:r>
            <a:r>
              <a:rPr lang="fa-IR" b="1" dirty="0" smtClean="0">
                <a:cs typeface="B Nazanin" panose="00000400000000000000" pitchFamily="2" charset="-78"/>
              </a:rPr>
              <a:t>آگاه </a:t>
            </a:r>
            <a:r>
              <a:rPr lang="fa-IR" b="1" dirty="0">
                <a:cs typeface="B Nazanin" panose="00000400000000000000" pitchFamily="2" charset="-78"/>
              </a:rPr>
              <a:t>بود، ولی باور داشت که نوباوگان رفتارهای دلبستگی خود را به فرد خاصی معطوف می کنند، مخصوصا زمانی که ناراحت هستند. در عوض، افزایش دادن امکانات دسترسی به مهدکودک با کیفیت خوب، فراهم کردن مرخصی برای  والدین تا بتوانند ساعات اقامت فرزندان خود را در مهدکودک کاهش دهند، و آموزش دادن نقش مهم مراقبت کردن دلسوزانه و کیفیت مهدکودک در رشد هیجانی اولیه به والدین، بسیار مفید واقع می شود.</a:t>
            </a:r>
          </a:p>
          <a:p>
            <a:pPr algn="r" rtl="1"/>
            <a:endParaRPr lang="fa-IR" dirty="0"/>
          </a:p>
        </p:txBody>
      </p:sp>
    </p:spTree>
    <p:extLst>
      <p:ext uri="{BB962C8B-B14F-4D97-AF65-F5344CB8AC3E}">
        <p14:creationId xmlns:p14="http://schemas.microsoft.com/office/powerpoint/2010/main" val="2593266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idx="4294967295"/>
          </p:nvPr>
        </p:nvSpPr>
        <p:spPr>
          <a:xfrm>
            <a:off x="470263" y="280417"/>
            <a:ext cx="11560627" cy="5760946"/>
          </a:xfrm>
        </p:spPr>
        <p:txBody>
          <a:bodyPr>
            <a:noAutofit/>
          </a:bodyPr>
          <a:lstStyle/>
          <a:p>
            <a:pPr algn="just" rtl="1">
              <a:lnSpc>
                <a:spcPct val="150000"/>
              </a:lnSpc>
            </a:pPr>
            <a:r>
              <a:rPr lang="fa-IR" sz="1800" b="1" dirty="0" smtClean="0">
                <a:solidFill>
                  <a:schemeClr val="tx1"/>
                </a:solidFill>
                <a:cs typeface="B Nazanin" panose="00000400000000000000" pitchFamily="2" charset="-78"/>
              </a:rPr>
              <a:t>اغلب </a:t>
            </a:r>
            <a:r>
              <a:rPr lang="fa-IR" sz="1800" b="1" dirty="0">
                <a:solidFill>
                  <a:schemeClr val="tx1"/>
                </a:solidFill>
                <a:cs typeface="B Nazanin" panose="00000400000000000000" pitchFamily="2" charset="-78"/>
              </a:rPr>
              <a:t>بچه ها وقتی که مضطرب یا خشنود هستند، ترجیح می دهند توسط مادرشان تسلی یابند. اما این ترجیح معمولا در سال دوم کاهش می یابد.پدرها. مراقبت دلسوزانه و تعامل هماهنگ پدرها با نوباوگان نیز مانند مادرها، ایمنی دلبستگی را پیش بینی می کند(لاندی،۲۰۰۳؛ون ایزندرون و همکاران،۲۰۰۴). با این حال، مادرها و پدرها در تعدادی از فرهنگ </a:t>
            </a:r>
            <a:r>
              <a:rPr lang="fa-IR" sz="1800" b="1" dirty="0" smtClean="0">
                <a:solidFill>
                  <a:schemeClr val="tx1"/>
                </a:solidFill>
                <a:cs typeface="B Nazanin" panose="00000400000000000000" pitchFamily="2" charset="-78"/>
              </a:rPr>
              <a:t>ها(استرالیا</a:t>
            </a:r>
            <a:r>
              <a:rPr lang="fa-IR" sz="1800" b="1" dirty="0">
                <a:solidFill>
                  <a:schemeClr val="tx1"/>
                </a:solidFill>
                <a:cs typeface="B Nazanin" panose="00000400000000000000" pitchFamily="2" charset="-78"/>
              </a:rPr>
              <a:t>، هندوستان،اسراییل، ایتالیا، ژاپن، و ایالات متحده </a:t>
            </a:r>
            <a:r>
              <a:rPr lang="fa-IR" sz="1800" b="1" dirty="0" smtClean="0">
                <a:solidFill>
                  <a:schemeClr val="tx1"/>
                </a:solidFill>
                <a:cs typeface="B Nazanin" panose="00000400000000000000" pitchFamily="2" charset="-78"/>
              </a:rPr>
              <a:t>) با </a:t>
            </a:r>
            <a:r>
              <a:rPr lang="fa-IR" sz="1800" b="1" dirty="0">
                <a:solidFill>
                  <a:schemeClr val="tx1"/>
                </a:solidFill>
                <a:cs typeface="B Nazanin" panose="00000400000000000000" pitchFamily="2" charset="-78"/>
              </a:rPr>
              <a:t>بچه ها به صورت متفاوتی تعامل می کنند. مادرها وقت بیشتری را صرف مراقبت جسمانی و ابراز محبت می کنند. پدرها وقت بیشتری را صرف بازی با بچه ها می کنند</a:t>
            </a:r>
            <a:r>
              <a:rPr lang="fa-IR" sz="1800" b="1" dirty="0" smtClean="0">
                <a:solidFill>
                  <a:schemeClr val="tx1"/>
                </a:solidFill>
                <a:cs typeface="B Nazanin" panose="00000400000000000000" pitchFamily="2" charset="-78"/>
              </a:rPr>
              <a:t>. مادرها </a:t>
            </a:r>
            <a:r>
              <a:rPr lang="fa-IR" sz="1800" b="1" dirty="0">
                <a:solidFill>
                  <a:schemeClr val="tx1"/>
                </a:solidFill>
                <a:cs typeface="B Nazanin" panose="00000400000000000000" pitchFamily="2" charset="-78"/>
              </a:rPr>
              <a:t>و پدرها به صورت متفاوتی نیز بازی می کنند. مادرها غالبا اسباب بازی تأمین می کنند، با نوباوگان صحبت می کنند، و به بازی های مانند دالی موشه می پردازند. درمقابل، پدرها به بازی جسمانی بسیار برانگیزنده و هیجان انگیز می پردازند که وقتی بازی پیش می رود افزایش می یابد، مخصوصا با فرزندان پسر. شاید این نوع بازی بچه‌ها را آماده کند تا با اطمینان محیط پیرامون خود را کاوش کنند(پاکت،۲۰۰۴). پدرها از طریق شیوه بازی تحریک کننده و شگفتی آور، به بچه‌ها یاد می دهند چگونه با موقعیت های ناآشنا، مانند بازی با همسالان برخورد کنند.در فرهنگ هایی مانند ژاپن، که ساعات کار طولانی به اغلب پدرها اجازه نمی دهد تا در مراقبت از کودک مشارکت کنند، بازی موقعیت مهمی است که پدرها می توانند در آن دلبستگی های ایمن را در فرزندان خود پرورش دهند(هیولت،۲۰۰۴؛شوالب و همکاران،۲۰۰۴). با این حال، در تعدادی از کشورهای غربی، تقسیم بندی قاطع نقش های والدین_ مادر به عنوان مراقبت کننده و پدر به عنوان همبازی_ در پاسخ به مشارکت زنان در نیروی کار و ارزشی که فرهنگ برای برابری جنسیت قایل است، ظرف بیست و پنج سال گذشته تغییر کرده است. زمینه یابی های اخیر نشان می دهند که در خانواده هایی که پدر و مادر کار می کنند، پدران آمریکایی۸۵درصد و پدران کانادایی ۷۵درصد از وقت خود را مانند مادران صرف مراقبت از فرزندان می کنند_ به طور متوسط، روزی ۳/۵ساعت (سندبرگ وهافرت،۲۰۰۱؛زوزانک،۲۰۰۰؛پلک و ماسیادرلی،۲۰۰۴)</a:t>
            </a:r>
            <a:endParaRPr lang="en-US" sz="1800" b="1" dirty="0">
              <a:solidFill>
                <a:schemeClr val="tx1"/>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E783B236-073A-4645-BD08-A32C3AFE6757}" type="slidenum">
              <a:rPr lang="en-US" smtClean="0"/>
              <a:t>51</a:t>
            </a:fld>
            <a:endParaRPr lang="en-US"/>
          </a:p>
        </p:txBody>
      </p:sp>
    </p:spTree>
    <p:extLst>
      <p:ext uri="{BB962C8B-B14F-4D97-AF65-F5344CB8AC3E}">
        <p14:creationId xmlns:p14="http://schemas.microsoft.com/office/powerpoint/2010/main" val="4268090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idx="4294967295"/>
          </p:nvPr>
        </p:nvSpPr>
        <p:spPr>
          <a:xfrm>
            <a:off x="389929" y="966653"/>
            <a:ext cx="11079260" cy="4663440"/>
          </a:xfrm>
        </p:spPr>
        <p:txBody>
          <a:bodyPr>
            <a:noAutofit/>
          </a:bodyPr>
          <a:lstStyle/>
          <a:p>
            <a:pPr algn="just" rtl="1">
              <a:lnSpc>
                <a:spcPct val="150000"/>
              </a:lnSpc>
            </a:pPr>
            <a:r>
              <a:rPr lang="fa-IR" b="1" dirty="0">
                <a:solidFill>
                  <a:schemeClr val="tx1"/>
                </a:solidFill>
                <a:cs typeface="B Nazanin" panose="00000400000000000000" pitchFamily="2" charset="-78"/>
              </a:rPr>
              <a:t>مادران در خانواده هایی که پدر و مادر شاغل هستند،بیشتر به تحریک با نشاط بچه های خود می پردازند</a:t>
            </a:r>
            <a:r>
              <a:rPr lang="fa-IR" b="1" dirty="0" smtClean="0">
                <a:solidFill>
                  <a:schemeClr val="tx1"/>
                </a:solidFill>
                <a:cs typeface="B Nazanin" panose="00000400000000000000" pitchFamily="2" charset="-78"/>
              </a:rPr>
              <a:t>. زمانی </a:t>
            </a:r>
            <a:r>
              <a:rPr lang="fa-IR" b="1" dirty="0">
                <a:solidFill>
                  <a:schemeClr val="tx1"/>
                </a:solidFill>
                <a:cs typeface="B Nazanin" panose="00000400000000000000" pitchFamily="2" charset="-78"/>
              </a:rPr>
              <a:t>که پدرها مراقبت کننده اصلی هستند شیوه بازی تحریک کننده </a:t>
            </a:r>
            <a:r>
              <a:rPr lang="fa-IR" b="1" dirty="0" smtClean="0">
                <a:solidFill>
                  <a:schemeClr val="tx1"/>
                </a:solidFill>
                <a:cs typeface="B Nazanin" panose="00000400000000000000" pitchFamily="2" charset="-78"/>
              </a:rPr>
              <a:t>ی خود </a:t>
            </a:r>
            <a:r>
              <a:rPr lang="fa-IR" b="1" dirty="0">
                <a:solidFill>
                  <a:schemeClr val="tx1"/>
                </a:solidFill>
                <a:cs typeface="B Nazanin" panose="00000400000000000000" pitchFamily="2" charset="-78"/>
              </a:rPr>
              <a:t>را حفظ می کنند</a:t>
            </a:r>
            <a:r>
              <a:rPr lang="fa-IR" b="1" dirty="0" smtClean="0">
                <a:solidFill>
                  <a:schemeClr val="tx1"/>
                </a:solidFill>
                <a:cs typeface="B Nazanin" panose="00000400000000000000" pitchFamily="2" charset="-78"/>
              </a:rPr>
              <a:t>. این </a:t>
            </a:r>
            <a:r>
              <a:rPr lang="fa-IR" b="1" dirty="0">
                <a:solidFill>
                  <a:schemeClr val="tx1"/>
                </a:solidFill>
                <a:cs typeface="B Nazanin" panose="00000400000000000000" pitchFamily="2" charset="-78"/>
              </a:rPr>
              <a:t>گونه پدر های بسیار درگیر معمولا عقاید کمتر کلیشه ای دارند</a:t>
            </a:r>
            <a:r>
              <a:rPr lang="fa-IR" b="1" dirty="0" smtClean="0">
                <a:solidFill>
                  <a:schemeClr val="tx1"/>
                </a:solidFill>
                <a:cs typeface="B Nazanin" panose="00000400000000000000" pitchFamily="2" charset="-78"/>
              </a:rPr>
              <a:t>؛ شخصیت </a:t>
            </a:r>
            <a:r>
              <a:rPr lang="fa-IR" b="1" dirty="0">
                <a:solidFill>
                  <a:schemeClr val="tx1"/>
                </a:solidFill>
                <a:cs typeface="B Nazanin" panose="00000400000000000000" pitchFamily="2" charset="-78"/>
              </a:rPr>
              <a:t>مهربان و همدل دارند</a:t>
            </a:r>
            <a:r>
              <a:rPr lang="fa-IR" b="1" dirty="0" smtClean="0">
                <a:solidFill>
                  <a:schemeClr val="tx1"/>
                </a:solidFill>
                <a:cs typeface="B Nazanin" panose="00000400000000000000" pitchFamily="2" charset="-78"/>
              </a:rPr>
              <a:t>. اغلب </a:t>
            </a:r>
            <a:r>
              <a:rPr lang="fa-IR" b="1" dirty="0">
                <a:solidFill>
                  <a:schemeClr val="tx1"/>
                </a:solidFill>
                <a:cs typeface="B Nazanin" panose="00000400000000000000" pitchFamily="2" charset="-78"/>
              </a:rPr>
              <a:t>پدری داشته اند که بیشتر در بزرگ کردن </a:t>
            </a:r>
            <a:r>
              <a:rPr lang="fa-IR" b="1" dirty="0" smtClean="0">
                <a:solidFill>
                  <a:schemeClr val="tx1"/>
                </a:solidFill>
                <a:cs typeface="B Nazanin" panose="00000400000000000000" pitchFamily="2" charset="-78"/>
              </a:rPr>
              <a:t>آنها </a:t>
            </a:r>
            <a:r>
              <a:rPr lang="fa-IR" b="1" dirty="0">
                <a:solidFill>
                  <a:schemeClr val="tx1"/>
                </a:solidFill>
                <a:cs typeface="B Nazanin" panose="00000400000000000000" pitchFamily="2" charset="-78"/>
              </a:rPr>
              <a:t>درگیر بوده است</a:t>
            </a:r>
            <a:r>
              <a:rPr lang="fa-IR" b="1" dirty="0" smtClean="0">
                <a:solidFill>
                  <a:schemeClr val="tx1"/>
                </a:solidFill>
                <a:cs typeface="B Nazanin" panose="00000400000000000000" pitchFamily="2" charset="-78"/>
              </a:rPr>
              <a:t>؛ و </a:t>
            </a:r>
            <a:r>
              <a:rPr lang="fa-IR" b="1" dirty="0">
                <a:solidFill>
                  <a:schemeClr val="tx1"/>
                </a:solidFill>
                <a:cs typeface="B Nazanin" panose="00000400000000000000" pitchFamily="2" charset="-78"/>
              </a:rPr>
              <a:t>پدری کردن را تجربه ای بسیار </a:t>
            </a:r>
            <a:r>
              <a:rPr lang="fa-IR" b="1" dirty="0" smtClean="0">
                <a:solidFill>
                  <a:schemeClr val="tx1"/>
                </a:solidFill>
                <a:cs typeface="B Nazanin" panose="00000400000000000000" pitchFamily="2" charset="-78"/>
              </a:rPr>
              <a:t>غنی </a:t>
            </a:r>
            <a:r>
              <a:rPr lang="fa-IR" b="1" dirty="0">
                <a:solidFill>
                  <a:schemeClr val="tx1"/>
                </a:solidFill>
                <a:cs typeface="B Nazanin" panose="00000400000000000000" pitchFamily="2" charset="-78"/>
              </a:rPr>
              <a:t>می دانند</a:t>
            </a:r>
            <a:r>
              <a:rPr lang="fa-IR" b="1" dirty="0" smtClean="0">
                <a:solidFill>
                  <a:schemeClr val="tx1"/>
                </a:solidFill>
                <a:cs typeface="B Nazanin" panose="00000400000000000000" pitchFamily="2" charset="-78"/>
              </a:rPr>
              <a:t>. رابطه </a:t>
            </a:r>
            <a:r>
              <a:rPr lang="fa-IR" b="1" dirty="0">
                <a:solidFill>
                  <a:schemeClr val="tx1"/>
                </a:solidFill>
                <a:cs typeface="B Nazanin" panose="00000400000000000000" pitchFamily="2" charset="-78"/>
              </a:rPr>
              <a:t>زناشویی صمیمانه به پدر و مادر کمک می کند </a:t>
            </a:r>
            <a:r>
              <a:rPr lang="fa-IR" b="1" dirty="0" smtClean="0">
                <a:solidFill>
                  <a:schemeClr val="tx1"/>
                </a:solidFill>
                <a:cs typeface="B Nazanin" panose="00000400000000000000" pitchFamily="2" charset="-78"/>
              </a:rPr>
              <a:t>تا به </a:t>
            </a:r>
            <a:r>
              <a:rPr lang="fa-IR" b="1" dirty="0">
                <a:solidFill>
                  <a:schemeClr val="tx1"/>
                </a:solidFill>
                <a:cs typeface="B Nazanin" panose="00000400000000000000" pitchFamily="2" charset="-78"/>
              </a:rPr>
              <a:t>بچه های خود رسیدگی کنند</a:t>
            </a:r>
            <a:r>
              <a:rPr lang="fa-IR" b="1" dirty="0" smtClean="0">
                <a:solidFill>
                  <a:schemeClr val="tx1"/>
                </a:solidFill>
                <a:cs typeface="B Nazanin" panose="00000400000000000000" pitchFamily="2" charset="-78"/>
              </a:rPr>
              <a:t>، اما </a:t>
            </a:r>
            <a:r>
              <a:rPr lang="fa-IR" b="1" dirty="0">
                <a:solidFill>
                  <a:schemeClr val="tx1"/>
                </a:solidFill>
                <a:cs typeface="B Nazanin" panose="00000400000000000000" pitchFamily="2" charset="-78"/>
              </a:rPr>
              <a:t>این برای پدر ها بسیار مهم تر </a:t>
            </a:r>
            <a:r>
              <a:rPr lang="fa-IR" b="1" dirty="0" smtClean="0">
                <a:solidFill>
                  <a:schemeClr val="tx1"/>
                </a:solidFill>
                <a:cs typeface="B Nazanin" panose="00000400000000000000" pitchFamily="2" charset="-78"/>
              </a:rPr>
              <a:t>است </a:t>
            </a:r>
          </a:p>
          <a:p>
            <a:pPr algn="just" rtl="1">
              <a:lnSpc>
                <a:spcPct val="150000"/>
              </a:lnSpc>
            </a:pPr>
            <a:r>
              <a:rPr lang="fa-IR" b="1" dirty="0" smtClean="0">
                <a:solidFill>
                  <a:schemeClr val="tx1"/>
                </a:solidFill>
                <a:cs typeface="B Nazanin" panose="00000400000000000000" pitchFamily="2" charset="-78"/>
              </a:rPr>
              <a:t>خواهر_برادرها: به </a:t>
            </a:r>
            <a:r>
              <a:rPr lang="fa-IR" b="1" dirty="0">
                <a:solidFill>
                  <a:schemeClr val="tx1"/>
                </a:solidFill>
                <a:cs typeface="B Nazanin" panose="00000400000000000000" pitchFamily="2" charset="-78"/>
              </a:rPr>
              <a:t>رغم اندازه کوچک تر خانواده،۸۰ درصد کودکان آمریکای شمالی و اروپایی با حداقل یک خواهر یا برادر بزرگ می شوند.به دنیا آمدن برادر یا خواهر،برای اغلب کودکان پیش دبستانی که می دانند اکنون باید توجه و محبت والدین خود را تقسیم ،تجربه دشواری است و این بچه ها اغلب برای مدتی پرتوقع و سمج می شوند وعمدا شیطنت می کنند.ایمنی دلبستگی نیز،مخصوصا در بچه های بالای ۲ سال و بچه هایی که مادرشان تحت فشار قرار دارد</a:t>
            </a:r>
            <a:r>
              <a:rPr lang="fa-IR" b="1" dirty="0" smtClean="0">
                <a:solidFill>
                  <a:schemeClr val="tx1"/>
                </a:solidFill>
                <a:cs typeface="B Nazanin" panose="00000400000000000000" pitchFamily="2" charset="-78"/>
              </a:rPr>
              <a:t>، معمولا </a:t>
            </a:r>
            <a:r>
              <a:rPr lang="fa-IR" b="1" dirty="0">
                <a:solidFill>
                  <a:schemeClr val="tx1"/>
                </a:solidFill>
                <a:cs typeface="B Nazanin" panose="00000400000000000000" pitchFamily="2" charset="-78"/>
              </a:rPr>
              <a:t>کاهش می یابد</a:t>
            </a:r>
            <a:r>
              <a:rPr lang="fa-IR" b="1" dirty="0" smtClean="0">
                <a:solidFill>
                  <a:schemeClr val="tx1"/>
                </a:solidFill>
                <a:cs typeface="B Nazanin" panose="00000400000000000000" pitchFamily="2" charset="-78"/>
              </a:rPr>
              <a:t>. بااین </a:t>
            </a:r>
            <a:r>
              <a:rPr lang="fa-IR" b="1" dirty="0">
                <a:solidFill>
                  <a:schemeClr val="tx1"/>
                </a:solidFill>
                <a:cs typeface="B Nazanin" panose="00000400000000000000" pitchFamily="2" charset="-78"/>
              </a:rPr>
              <a:t>حال دلخوری فقط یک جنبه از رابطه هیجانی غنی است که بعد از تولد بچه بین خواهربرادرها ایجاد </a:t>
            </a:r>
            <a:r>
              <a:rPr lang="fa-IR" b="1" dirty="0" smtClean="0">
                <a:solidFill>
                  <a:schemeClr val="tx1"/>
                </a:solidFill>
                <a:cs typeface="B Nazanin" panose="00000400000000000000" pitchFamily="2" charset="-78"/>
              </a:rPr>
              <a:t>می شود.</a:t>
            </a:r>
            <a:endParaRPr lang="en-US" b="1" dirty="0">
              <a:solidFill>
                <a:schemeClr val="tx1"/>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E783B236-073A-4645-BD08-A32C3AFE6757}" type="slidenum">
              <a:rPr lang="en-US" smtClean="0"/>
              <a:t>52</a:t>
            </a:fld>
            <a:endParaRPr lang="en-US"/>
          </a:p>
        </p:txBody>
      </p:sp>
    </p:spTree>
    <p:extLst>
      <p:ext uri="{BB962C8B-B14F-4D97-AF65-F5344CB8AC3E}">
        <p14:creationId xmlns:p14="http://schemas.microsoft.com/office/powerpoint/2010/main" val="25375324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10" y="1141031"/>
            <a:ext cx="10964716" cy="3809792"/>
          </a:xfrm>
        </p:spPr>
        <p:txBody>
          <a:bodyPr>
            <a:noAutofit/>
          </a:bodyPr>
          <a:lstStyle/>
          <a:p>
            <a:pPr algn="just" rtl="1"/>
            <a:r>
              <a:rPr lang="fa-IR" sz="2000" b="1" dirty="0" smtClean="0">
                <a:cs typeface="B Nazanin" panose="00000400000000000000" pitchFamily="2" charset="-78"/>
              </a:rPr>
              <a:t>کودکان </a:t>
            </a:r>
            <a:r>
              <a:rPr lang="fa-IR" sz="2000" b="1" dirty="0">
                <a:cs typeface="B Nazanin" panose="00000400000000000000" pitchFamily="2" charset="-78"/>
              </a:rPr>
              <a:t>بزرگتر،محبت و علاقه هم نشان می دهندبوسیدن و نوازش کردن بچه و هروقت که گریه می کند مادر را صدا می کنند و می گویند</a:t>
            </a:r>
            <a:r>
              <a:rPr lang="fa-IR" sz="2000" b="1" dirty="0" smtClean="0">
                <a:cs typeface="B Nazanin" panose="00000400000000000000" pitchFamily="2" charset="-78"/>
              </a:rPr>
              <a:t>: مادر </a:t>
            </a:r>
            <a:r>
              <a:rPr lang="fa-IR" sz="2000" b="1" dirty="0">
                <a:cs typeface="B Nazanin" panose="00000400000000000000" pitchFamily="2" charset="-78"/>
              </a:rPr>
              <a:t>اوبه شما نیاز دارد</a:t>
            </a:r>
            <a:r>
              <a:rPr lang="fa-IR" sz="2000" b="1" dirty="0" smtClean="0">
                <a:cs typeface="B Nazanin" panose="00000400000000000000" pitchFamily="2" charset="-78"/>
              </a:rPr>
              <a:t>. در </a:t>
            </a:r>
            <a:r>
              <a:rPr lang="fa-IR" sz="2000" b="1" dirty="0">
                <a:cs typeface="B Nazanin" panose="00000400000000000000" pitchFamily="2" charset="-78"/>
              </a:rPr>
              <a:t>پایان سال اول،بچه ها معمولا وقت زیادی را با خواهربرادرهای بزرگتر می گذرانند و در مدت غیبت کوتاه مادر،حضور برادر یا خواهر پیش دبستانی به </a:t>
            </a:r>
            <a:r>
              <a:rPr lang="fa-IR" sz="2000" b="1" dirty="0" smtClean="0">
                <a:cs typeface="B Nazanin" panose="00000400000000000000" pitchFamily="2" charset="-78"/>
              </a:rPr>
              <a:t>آنها </a:t>
            </a:r>
            <a:r>
              <a:rPr lang="fa-IR" sz="2000" b="1" dirty="0" smtClean="0">
                <a:cs typeface="B Nazanin" panose="00000400000000000000" pitchFamily="2" charset="-78"/>
              </a:rPr>
              <a:t>آرامش </a:t>
            </a:r>
            <a:r>
              <a:rPr lang="fa-IR" sz="2000" b="1" dirty="0">
                <a:cs typeface="B Nazanin" panose="00000400000000000000" pitchFamily="2" charset="-78"/>
              </a:rPr>
              <a:t>می دهد.در ضمن کودکان نوپا در سال دوم معمولا از خواهربرادرهای بزرگتر تقلید می کنند و در بازی به </a:t>
            </a:r>
            <a:r>
              <a:rPr lang="fa-IR" sz="2000" b="1" dirty="0" smtClean="0">
                <a:cs typeface="B Nazanin" panose="00000400000000000000" pitchFamily="2" charset="-78"/>
              </a:rPr>
              <a:t>آنها </a:t>
            </a:r>
            <a:r>
              <a:rPr lang="fa-IR" sz="2000" b="1" dirty="0">
                <a:cs typeface="B Nazanin" panose="00000400000000000000" pitchFamily="2" charset="-78"/>
              </a:rPr>
              <a:t>ملحق می شوند</a:t>
            </a:r>
            <a:r>
              <a:rPr lang="fa-IR" sz="2000" b="1" dirty="0" smtClean="0">
                <a:cs typeface="B Nazanin" panose="00000400000000000000" pitchFamily="2" charset="-78"/>
              </a:rPr>
              <a:t>. با </a:t>
            </a:r>
            <a:r>
              <a:rPr lang="fa-IR" sz="2000" b="1" dirty="0">
                <a:cs typeface="B Nazanin" panose="00000400000000000000" pitchFamily="2" charset="-78"/>
              </a:rPr>
              <a:t>این حال طولی نمی کشد که بعد از به دنیا آمدن بچه تازه،تفاوت های فردی در روابط خواهربرادر ها نمایان می شوند.خلق و خو نقش مهمی دارد</a:t>
            </a:r>
            <a:r>
              <a:rPr lang="fa-IR" sz="2000" b="1" dirty="0" smtClean="0">
                <a:cs typeface="B Nazanin" panose="00000400000000000000" pitchFamily="2" charset="-78"/>
              </a:rPr>
              <a:t>. برای </a:t>
            </a:r>
            <a:r>
              <a:rPr lang="fa-IR" sz="2000" b="1" dirty="0">
                <a:cs typeface="B Nazanin" panose="00000400000000000000" pitchFamily="2" charset="-78"/>
              </a:rPr>
              <a:t>مثال درصورتی که یکی از خواهربرادرها از لحاظ هیجانی عصبی یا بسیار فعال باشد</a:t>
            </a:r>
            <a:r>
              <a:rPr lang="fa-IR" sz="2000" b="1" dirty="0" smtClean="0">
                <a:cs typeface="B Nazanin" panose="00000400000000000000" pitchFamily="2" charset="-78"/>
              </a:rPr>
              <a:t>، تعارض </a:t>
            </a:r>
            <a:r>
              <a:rPr lang="fa-IR" sz="2000" b="1" dirty="0">
                <a:cs typeface="B Nazanin" panose="00000400000000000000" pitchFamily="2" charset="-78"/>
              </a:rPr>
              <a:t>ایجاد می شود</a:t>
            </a:r>
            <a:r>
              <a:rPr lang="fa-IR" sz="2000" b="1" dirty="0" smtClean="0">
                <a:cs typeface="B Nazanin" panose="00000400000000000000" pitchFamily="2" charset="-78"/>
              </a:rPr>
              <a:t>. محبت </a:t>
            </a:r>
            <a:r>
              <a:rPr lang="fa-IR" sz="2000" b="1" dirty="0">
                <a:cs typeface="B Nazanin" panose="00000400000000000000" pitchFamily="2" charset="-78"/>
              </a:rPr>
              <a:t>مادر به هر دو کودک با تعامل مثبت خواهر_برادرها و کمک کودکان پیش دبستانی به خواهر یا برادر کوچک تر خود که ناراحت است ارتباط دارد.برای </a:t>
            </a:r>
            <a:r>
              <a:rPr lang="fa-IR" sz="2000" b="1" dirty="0" smtClean="0">
                <a:cs typeface="B Nazanin" panose="00000400000000000000" pitchFamily="2" charset="-78"/>
              </a:rPr>
              <a:t>آگاهی </a:t>
            </a:r>
            <a:r>
              <a:rPr lang="fa-IR" sz="2000" b="1" dirty="0">
                <a:cs typeface="B Nazanin" panose="00000400000000000000" pitchFamily="2" charset="-78"/>
              </a:rPr>
              <a:t>از روش های ایجاد کردن روابط مثبت بین بچه ها و خواهربرادرهای پیش دبستانی به جدول به کار بردن آنچه که می دانیم مراجعه کنید.خواهربرادرها موقعیت اجتماعی غنی فراهم می آورند که کودکان خردسال در آن مهارت های زیادی را یاد می گیرند که مراقب محبت آمیز،حل تعارض،و کنترل کردن احصاص خصمانه و حسادت آمیز از آن جمله هستند.</a:t>
            </a:r>
            <a:r>
              <a:rPr lang="en-US" sz="2000" b="1" dirty="0">
                <a:cs typeface="B Nazanin" panose="00000400000000000000" pitchFamily="2" charset="-78"/>
              </a:rPr>
              <a:t/>
            </a:r>
            <a:br>
              <a:rPr lang="en-US" sz="2000" b="1" dirty="0">
                <a:cs typeface="B Nazanin" panose="00000400000000000000" pitchFamily="2" charset="-78"/>
              </a:rPr>
            </a:br>
            <a:endParaRPr lang="fa-IR" sz="2000" dirty="0"/>
          </a:p>
        </p:txBody>
      </p:sp>
    </p:spTree>
    <p:extLst>
      <p:ext uri="{BB962C8B-B14F-4D97-AF65-F5344CB8AC3E}">
        <p14:creationId xmlns:p14="http://schemas.microsoft.com/office/powerpoint/2010/main" val="24701328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4294967295"/>
          </p:nvPr>
        </p:nvSpPr>
        <p:spPr>
          <a:xfrm>
            <a:off x="418011" y="3112343"/>
            <a:ext cx="11495314" cy="3445211"/>
          </a:xfrm>
        </p:spPr>
        <p:txBody>
          <a:bodyPr>
            <a:noAutofit/>
          </a:bodyPr>
          <a:lstStyle/>
          <a:p>
            <a:pPr algn="r" rtl="1">
              <a:lnSpc>
                <a:spcPct val="150000"/>
              </a:lnSpc>
            </a:pPr>
            <a:r>
              <a:rPr lang="fa-IR" sz="1800" b="1" dirty="0" smtClean="0">
                <a:solidFill>
                  <a:schemeClr val="tx1"/>
                </a:solidFill>
                <a:cs typeface="B Nazanin" panose="00000400000000000000" pitchFamily="2" charset="-78"/>
              </a:rPr>
              <a:t>دل </a:t>
            </a:r>
            <a:r>
              <a:rPr lang="fa-IR" sz="1800" b="1" dirty="0">
                <a:solidFill>
                  <a:schemeClr val="tx1"/>
                </a:solidFill>
                <a:cs typeface="B Nazanin" panose="00000400000000000000" pitchFamily="2" charset="-78"/>
              </a:rPr>
              <a:t>بستگی و رشد </a:t>
            </a:r>
            <a:r>
              <a:rPr lang="fa-IR" sz="1800" b="1" dirty="0" smtClean="0">
                <a:solidFill>
                  <a:schemeClr val="tx1"/>
                </a:solidFill>
                <a:cs typeface="B Nazanin" panose="00000400000000000000" pitchFamily="2" charset="-78"/>
              </a:rPr>
              <a:t>بعدی </a:t>
            </a:r>
          </a:p>
          <a:p>
            <a:pPr algn="r" rtl="1">
              <a:lnSpc>
                <a:spcPct val="150000"/>
              </a:lnSpc>
            </a:pPr>
            <a:r>
              <a:rPr lang="fa-IR" sz="1800" b="1" dirty="0" smtClean="0">
                <a:solidFill>
                  <a:schemeClr val="tx1"/>
                </a:solidFill>
                <a:cs typeface="B Nazanin" panose="00000400000000000000" pitchFamily="2" charset="-78"/>
              </a:rPr>
              <a:t>طبق </a:t>
            </a:r>
            <a:r>
              <a:rPr lang="fa-IR" sz="1800" b="1" dirty="0">
                <a:solidFill>
                  <a:schemeClr val="tx1"/>
                </a:solidFill>
                <a:cs typeface="B Nazanin" panose="00000400000000000000" pitchFamily="2" charset="-78"/>
              </a:rPr>
              <a:t>نظریه های روان کاوی و کردار شناسی احساسات درونی و محبت و امنیت که از رابطه دلبستگی سالم حاصل می شوند به تمام جنبه های رشد و روان شناختی کمک می </a:t>
            </a:r>
            <a:r>
              <a:rPr lang="fa-IR" sz="1800" b="1" dirty="0" smtClean="0">
                <a:solidFill>
                  <a:schemeClr val="tx1"/>
                </a:solidFill>
                <a:cs typeface="B Nazanin" panose="00000400000000000000" pitchFamily="2" charset="-78"/>
              </a:rPr>
              <a:t>کنند. </a:t>
            </a:r>
            <a:r>
              <a:rPr lang="fa-IR" sz="1800" b="1" dirty="0">
                <a:solidFill>
                  <a:schemeClr val="tx1"/>
                </a:solidFill>
                <a:cs typeface="B Nazanin" panose="00000400000000000000" pitchFamily="2" charset="-78"/>
              </a:rPr>
              <a:t>هماهنگ با این دیدگاه در یک تحقیق طولی گسترده معلوم شد کودکان پیش دبستانی که در بچگی دلبسته ی ایمن بودندتوسط معلمان خود از نظر عزت نفس،مهارت های اجتماعی وهمدلی بالاتراز همسالان دلبسته ناایمن خود ارزیابی </a:t>
            </a:r>
            <a:r>
              <a:rPr lang="fa-IR" sz="1800" b="1">
                <a:solidFill>
                  <a:schemeClr val="tx1"/>
                </a:solidFill>
                <a:cs typeface="B Nazanin" panose="00000400000000000000" pitchFamily="2" charset="-78"/>
              </a:rPr>
              <a:t>شدند</a:t>
            </a:r>
            <a:r>
              <a:rPr lang="fa-IR" sz="1800" b="1" smtClean="0">
                <a:solidFill>
                  <a:schemeClr val="tx1"/>
                </a:solidFill>
                <a:cs typeface="B Nazanin" panose="00000400000000000000" pitchFamily="2" charset="-78"/>
              </a:rPr>
              <a:t>. بار </a:t>
            </a:r>
            <a:r>
              <a:rPr lang="fa-IR" sz="1800" b="1" dirty="0">
                <a:solidFill>
                  <a:schemeClr val="tx1"/>
                </a:solidFill>
                <a:cs typeface="B Nazanin" panose="00000400000000000000" pitchFamily="2" charset="-78"/>
              </a:rPr>
              <a:t>دیگر که این کودکان را در ۱۱ سالگی در اردوی تابستانی ارزیابی </a:t>
            </a:r>
            <a:r>
              <a:rPr lang="fa-IR" sz="1800" b="1" dirty="0" smtClean="0">
                <a:solidFill>
                  <a:schemeClr val="tx1"/>
                </a:solidFill>
                <a:cs typeface="B Nazanin" panose="00000400000000000000" pitchFamily="2" charset="-78"/>
              </a:rPr>
              <a:t>کردند،آنهایی </a:t>
            </a:r>
            <a:r>
              <a:rPr lang="fa-IR" sz="1800" b="1" dirty="0">
                <a:solidFill>
                  <a:schemeClr val="tx1"/>
                </a:solidFill>
                <a:cs typeface="B Nazanin" panose="00000400000000000000" pitchFamily="2" charset="-78"/>
              </a:rPr>
              <a:t>که در بچگی ایمن بودند توسط مشاوران اردو،کماکان از لحاظ اجتماعی با کیفیت ارزیابی شدند.از نظر برخی پژوهشگران این یافته ها نشان می دهند که دلبستگی ایمن در نوباوگی موجب رشد بهتر در سال های بعدی می شود.بااین حال شواهد مغایری هم وجود دارند.در پژوهش طولی دیگری نوباوگان ایمن گاهی به صورت مطلوب تر از نوباوگان ناایمن رشد میکنند ولی نه همیشه.اما دلبستگی آشفته/سردرگم بدون استثنا با خصومت و پرخاشگری زیاد در سال های پیش دبستانی و دبستانی ارتباط دارد.</a:t>
            </a:r>
            <a:endParaRPr lang="en-US" sz="1800" b="1" dirty="0">
              <a:solidFill>
                <a:schemeClr val="tx1"/>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E783B236-073A-4645-BD08-A32C3AFE6757}" type="slidenum">
              <a:rPr lang="en-US" smtClean="0"/>
              <a:t>54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103" y="5688"/>
            <a:ext cx="7076572" cy="3299215"/>
          </a:xfrm>
          <a:prstGeom prst="rect">
            <a:avLst/>
          </a:prstGeom>
        </p:spPr>
      </p:pic>
    </p:spTree>
    <p:extLst>
      <p:ext uri="{BB962C8B-B14F-4D97-AF65-F5344CB8AC3E}">
        <p14:creationId xmlns:p14="http://schemas.microsoft.com/office/powerpoint/2010/main" val="14623793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idx="4294967295"/>
          </p:nvPr>
        </p:nvSpPr>
        <p:spPr>
          <a:xfrm>
            <a:off x="677863" y="414338"/>
            <a:ext cx="11078708" cy="6535102"/>
          </a:xfrm>
        </p:spPr>
        <p:txBody>
          <a:bodyPr>
            <a:normAutofit/>
          </a:bodyPr>
          <a:lstStyle/>
          <a:p>
            <a:pPr algn="r" rtl="1">
              <a:lnSpc>
                <a:spcPct val="150000"/>
              </a:lnSpc>
            </a:pPr>
            <a:r>
              <a:rPr lang="fa-IR" sz="1800" b="1" dirty="0">
                <a:solidFill>
                  <a:schemeClr val="tx1"/>
                </a:solidFill>
                <a:cs typeface="B Nazanin" panose="00000400000000000000" pitchFamily="2" charset="-78"/>
              </a:rPr>
              <a:t>چه چیزی این ناهماهنگی در یافته ها را توجیه می کند</a:t>
            </a:r>
            <a:r>
              <a:rPr lang="fa-IR" sz="1800" b="1" dirty="0" smtClean="0">
                <a:solidFill>
                  <a:schemeClr val="tx1"/>
                </a:solidFill>
                <a:cs typeface="B Nazanin" panose="00000400000000000000" pitchFamily="2" charset="-78"/>
              </a:rPr>
              <a:t>؟ شواهد </a:t>
            </a:r>
            <a:r>
              <a:rPr lang="fa-IR" sz="1800" b="1" dirty="0">
                <a:solidFill>
                  <a:schemeClr val="tx1"/>
                </a:solidFill>
                <a:cs typeface="B Nazanin" panose="00000400000000000000" pitchFamily="2" charset="-78"/>
              </a:rPr>
              <a:t>فراینده ای نشان می دهند که تداوم مراقبت کردن تعیین می کند که آیا ایمنی دلبستگی با رشد بعدی ارتباط دارد یا نه.تحقیقات زیادی نشان می دهند والدینی که نه تنها در نوباوگی بلکه در سال های بعدی نیز به صورت محبت آمیز یه کودک رسیدگی می کنند به جنبه های متعدد رشد کمک می نماینو:خودپندار مطمئن </a:t>
            </a:r>
            <a:r>
              <a:rPr lang="fa-IR" sz="1800" b="1" dirty="0" smtClean="0">
                <a:solidFill>
                  <a:schemeClr val="tx1"/>
                </a:solidFill>
                <a:cs typeface="B Nazanin" panose="00000400000000000000" pitchFamily="2" charset="-78"/>
              </a:rPr>
              <a:t>تر،آگاهی </a:t>
            </a:r>
            <a:r>
              <a:rPr lang="fa-IR" sz="1800" b="1" dirty="0">
                <a:solidFill>
                  <a:schemeClr val="tx1"/>
                </a:solidFill>
                <a:cs typeface="B Nazanin" panose="00000400000000000000" pitchFamily="2" charset="-78"/>
              </a:rPr>
              <a:t>هیجانی پیشرفته تر،روابط مطلوب تر با معلمان و همسالان،احساس مسئولیت اخلاقی قوی تر،و انگیزه بیشتر برای موفق شدن در مدرسه .درمقابل فرزندان والدینی که در دوره ای طولانی به صورت بی عاطفه واکنش نشان می دهند،در معرض خطر انواع مشکلات رشد قرار دارند.در مجموع،دلبستگی ایمن در نوباوگی،رابطه والدکودک را درمسیر مثبت هدایت می کند</a:t>
            </a:r>
            <a:r>
              <a:rPr lang="fa-IR" sz="1800" b="1" dirty="0" smtClean="0">
                <a:solidFill>
                  <a:schemeClr val="tx1"/>
                </a:solidFill>
                <a:cs typeface="B Nazanin" panose="00000400000000000000" pitchFamily="2" charset="-78"/>
              </a:rPr>
              <a:t>. اما </a:t>
            </a:r>
            <a:r>
              <a:rPr lang="fa-IR" sz="1800" b="1" dirty="0">
                <a:solidFill>
                  <a:schemeClr val="tx1"/>
                </a:solidFill>
                <a:cs typeface="B Nazanin" panose="00000400000000000000" pitchFamily="2" charset="-78"/>
              </a:rPr>
              <a:t>تاثیرات ایمنی دلبستگی اولیه مشروط </a:t>
            </a:r>
            <a:r>
              <a:rPr lang="fa-IR" sz="1800" b="1" dirty="0" smtClean="0">
                <a:solidFill>
                  <a:schemeClr val="tx1"/>
                </a:solidFill>
                <a:cs typeface="B Nazanin" panose="00000400000000000000" pitchFamily="2" charset="-78"/>
              </a:rPr>
              <a:t>هستند به </a:t>
            </a:r>
            <a:r>
              <a:rPr lang="fa-IR" sz="1800" b="1" dirty="0">
                <a:solidFill>
                  <a:schemeClr val="tx1"/>
                </a:solidFill>
                <a:cs typeface="B Nazanin" panose="00000400000000000000" pitchFamily="2" charset="-78"/>
              </a:rPr>
              <a:t>کیفیت روابط آینده بچه بستگی دارند.کودکی که در نوباوگی تحت مراقبت محبت آمیز قرار میگیرد ولی بعدها فاقد روابط همدل است،در معرض خطر مشکلات قرار دارد.درمقابل،کودکی که مراقبت والدین او بهتر می شود یا روابط جبران کننده دیگری خارج از خانواده نزدیک دارد احتمالا از ناملایمات بهبود می یابد.اکنون که میخواهیم به بحث خود درباره دلبستگی خاتمه دهیم</a:t>
            </a:r>
            <a:r>
              <a:rPr lang="fa-IR" sz="1800" b="1" dirty="0" smtClean="0">
                <a:solidFill>
                  <a:schemeClr val="tx1"/>
                </a:solidFill>
                <a:cs typeface="B Nazanin" panose="00000400000000000000" pitchFamily="2" charset="-78"/>
              </a:rPr>
              <a:t>، عوامل </a:t>
            </a:r>
            <a:r>
              <a:rPr lang="fa-IR" sz="1800" b="1" dirty="0">
                <a:solidFill>
                  <a:schemeClr val="tx1"/>
                </a:solidFill>
                <a:cs typeface="B Nazanin" panose="00000400000000000000" pitchFamily="2" charset="-78"/>
              </a:rPr>
              <a:t>متعددی را که بر رابطه والد_کودک تاثیر می گذارند در نظر بگیرید:خصوصیات نوباوگان و والدین،رابطه زناشویی والدین،عوامل استرس زای خارج از خانواده،دسترسی داشتن به حمایت اجتماعی،نظر والدین در مورد تاریخچه دلبستگی خودشان، و تدارک مهد کودک.گرچه دلبستگی در چارچوب تعامل های صمیمانه مراقبت کننده کودک شکل میگیرد ولی فقط از دیدگاه سیستم های بوم شناختی می توان کاملا از آن </a:t>
            </a:r>
            <a:r>
              <a:rPr lang="fa-IR" sz="1800" b="1" dirty="0" smtClean="0">
                <a:solidFill>
                  <a:schemeClr val="tx1"/>
                </a:solidFill>
                <a:cs typeface="B Nazanin" panose="00000400000000000000" pitchFamily="2" charset="-78"/>
              </a:rPr>
              <a:t>آگاه </a:t>
            </a:r>
            <a:r>
              <a:rPr lang="fa-IR" sz="1800" b="1" dirty="0">
                <a:solidFill>
                  <a:schemeClr val="tx1"/>
                </a:solidFill>
                <a:cs typeface="B Nazanin" panose="00000400000000000000" pitchFamily="2" charset="-78"/>
              </a:rPr>
              <a:t>شد.به فصل ۱ برگردید و نظریه سیستم های بوم شناختی را مرورکنید.توجه کنید که چگونه پژوهش ها مشارکت هر سطح محیط در ایمنی دلبستگی را تایید می کنند.</a:t>
            </a:r>
            <a:endParaRPr lang="en-US" sz="1800" b="1" dirty="0">
              <a:solidFill>
                <a:schemeClr val="tx1"/>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E783B236-073A-4645-BD08-A32C3AFE6757}" type="slidenum">
              <a:rPr lang="en-US" smtClean="0"/>
              <a:t>55</a:t>
            </a:fld>
            <a:endParaRPr lang="en-US"/>
          </a:p>
        </p:txBody>
      </p:sp>
    </p:spTree>
    <p:extLst>
      <p:ext uri="{BB962C8B-B14F-4D97-AF65-F5344CB8AC3E}">
        <p14:creationId xmlns:p14="http://schemas.microsoft.com/office/powerpoint/2010/main" val="262517286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365" y="0"/>
            <a:ext cx="10852038" cy="6722772"/>
          </a:xfrm>
        </p:spPr>
      </p:pic>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83B236-073A-4645-BD08-A32C3AFE6757}" type="slidenum">
              <a:rPr kumimoji="0" lang="en-US" sz="1000" b="0" i="0" u="none" strike="noStrike" kern="1200" cap="none" spc="0" normalizeH="0" baseline="0" noProof="0" smtClean="0">
                <a:ln>
                  <a:noFill/>
                </a:ln>
                <a:solidFill>
                  <a:prstClr val="black"/>
                </a:solidFill>
                <a:effectLst/>
                <a:uLnTx/>
                <a:uFillTx/>
                <a:latin typeface="Tw Cen MT" panose="020B06020201040206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2620962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idx="4294967295"/>
          </p:nvPr>
        </p:nvSpPr>
        <p:spPr>
          <a:xfrm>
            <a:off x="378824" y="456426"/>
            <a:ext cx="11325496" cy="5456809"/>
          </a:xfrm>
        </p:spPr>
        <p:txBody>
          <a:bodyPr>
            <a:noAutofit/>
          </a:bodyPr>
          <a:lstStyle/>
          <a:p>
            <a:pPr algn="r">
              <a:lnSpc>
                <a:spcPct val="150000"/>
              </a:lnSpc>
            </a:pPr>
            <a:r>
              <a:rPr lang="fa-IR" sz="2400" b="1" dirty="0" smtClean="0">
                <a:solidFill>
                  <a:schemeClr val="tx1"/>
                </a:solidFill>
                <a:cs typeface="B Nazanin" panose="00000400000000000000" pitchFamily="2" charset="-78"/>
              </a:rPr>
              <a:t>در </a:t>
            </a:r>
            <a:r>
              <a:rPr lang="fa-IR" sz="2400" b="1" dirty="0" smtClean="0">
                <a:solidFill>
                  <a:schemeClr val="tx1"/>
                </a:solidFill>
                <a:cs typeface="B Nazanin" panose="00000400000000000000" pitchFamily="2" charset="-78"/>
              </a:rPr>
              <a:t>آن </a:t>
            </a:r>
            <a:r>
              <a:rPr lang="fa-IR" sz="2400" b="1" dirty="0">
                <a:solidFill>
                  <a:schemeClr val="tx1"/>
                </a:solidFill>
                <a:cs typeface="B Nazanin" panose="00000400000000000000" pitchFamily="2" charset="-78"/>
              </a:rPr>
              <a:t>تاثیر داشته باشند «رشد خود در دو سال اول »نوباوگی دوره ای غنی و سازنده برای رشد جسمانی </a:t>
            </a:r>
            <a:r>
              <a:rPr lang="fa-IR" sz="2400" b="1" dirty="0" smtClean="0">
                <a:solidFill>
                  <a:schemeClr val="tx1"/>
                </a:solidFill>
                <a:cs typeface="B Nazanin" panose="00000400000000000000" pitchFamily="2" charset="-78"/>
              </a:rPr>
              <a:t>وآگاهی </a:t>
            </a:r>
            <a:r>
              <a:rPr lang="fa-IR" sz="2400" b="1" dirty="0">
                <a:solidFill>
                  <a:schemeClr val="tx1"/>
                </a:solidFill>
                <a:cs typeface="B Nazanin" panose="00000400000000000000" pitchFamily="2" charset="-78"/>
              </a:rPr>
              <a:t>اجتماعی است . در فصل ۵ آموختید که نوباوگان از پایداری اشیا </a:t>
            </a:r>
            <a:r>
              <a:rPr lang="fa-IR" sz="2400" b="1" dirty="0" smtClean="0">
                <a:solidFill>
                  <a:schemeClr val="tx1"/>
                </a:solidFill>
                <a:cs typeface="B Nazanin" panose="00000400000000000000" pitchFamily="2" charset="-78"/>
              </a:rPr>
              <a:t>آگاه </a:t>
            </a:r>
            <a:r>
              <a:rPr lang="fa-IR" sz="2400" b="1" dirty="0">
                <a:solidFill>
                  <a:schemeClr val="tx1"/>
                </a:solidFill>
                <a:cs typeface="B Nazanin" panose="00000400000000000000" pitchFamily="2" charset="-78"/>
              </a:rPr>
              <a:t>می شوند و در این فصل دیدیم که نوباوگان در طول سال اول هیجان های دیگران را تشخیص داده و پاسخ مناسبی به </a:t>
            </a:r>
            <a:r>
              <a:rPr lang="fa-IR" sz="2400" b="1" dirty="0" smtClean="0">
                <a:solidFill>
                  <a:schemeClr val="tx1"/>
                </a:solidFill>
                <a:cs typeface="B Nazanin" panose="00000400000000000000" pitchFamily="2" charset="-78"/>
              </a:rPr>
              <a:t>آنها </a:t>
            </a:r>
            <a:r>
              <a:rPr lang="fa-IR" sz="2400" b="1" dirty="0">
                <a:solidFill>
                  <a:schemeClr val="tx1"/>
                </a:solidFill>
                <a:cs typeface="B Nazanin" panose="00000400000000000000" pitchFamily="2" charset="-78"/>
              </a:rPr>
              <a:t>می دهند و افراد آشنا را از </a:t>
            </a:r>
            <a:r>
              <a:rPr lang="fa-IR" sz="2400" b="1" dirty="0" smtClean="0">
                <a:solidFill>
                  <a:schemeClr val="tx1"/>
                </a:solidFill>
                <a:cs typeface="B Nazanin" panose="00000400000000000000" pitchFamily="2" charset="-78"/>
              </a:rPr>
              <a:t>ناآشنا </a:t>
            </a:r>
            <a:r>
              <a:rPr lang="fa-IR" sz="2400" b="1" dirty="0">
                <a:solidFill>
                  <a:schemeClr val="tx1"/>
                </a:solidFill>
                <a:cs typeface="B Nazanin" panose="00000400000000000000" pitchFamily="2" charset="-78"/>
              </a:rPr>
              <a:t>تشخیص </a:t>
            </a:r>
            <a:r>
              <a:rPr lang="fa-IR" sz="2400" b="1" dirty="0" smtClean="0">
                <a:solidFill>
                  <a:schemeClr val="tx1"/>
                </a:solidFill>
                <a:cs typeface="B Nazanin" panose="00000400000000000000" pitchFamily="2" charset="-78"/>
              </a:rPr>
              <a:t>نمی </a:t>
            </a:r>
            <a:r>
              <a:rPr lang="fa-IR" sz="2400" b="1" dirty="0">
                <a:solidFill>
                  <a:schemeClr val="tx1"/>
                </a:solidFill>
                <a:cs typeface="B Nazanin" panose="00000400000000000000" pitchFamily="2" charset="-78"/>
              </a:rPr>
              <a:t>دهند اینکه اشیا و افراد برای نوباوگان وجود مستقلی دارند حکایت از آن دارد که </a:t>
            </a:r>
            <a:r>
              <a:rPr lang="fa-IR" sz="2400" b="1" dirty="0" smtClean="0">
                <a:solidFill>
                  <a:schemeClr val="tx1"/>
                </a:solidFill>
                <a:cs typeface="B Nazanin" panose="00000400000000000000" pitchFamily="2" charset="-78"/>
              </a:rPr>
              <a:t>آگاهی </a:t>
            </a:r>
            <a:r>
              <a:rPr lang="fa-IR" sz="2400" b="1" dirty="0">
                <a:solidFill>
                  <a:schemeClr val="tx1"/>
                </a:solidFill>
                <a:cs typeface="B Nazanin" panose="00000400000000000000" pitchFamily="2" charset="-78"/>
              </a:rPr>
              <a:t>از خود به عنوان هستی جدا و دایمی نیز در حال پایدار شدن است «</a:t>
            </a:r>
            <a:r>
              <a:rPr lang="fa-IR" sz="2400" b="1" dirty="0" smtClean="0">
                <a:solidFill>
                  <a:schemeClr val="tx1"/>
                </a:solidFill>
                <a:cs typeface="B Nazanin" panose="00000400000000000000" pitchFamily="2" charset="-78"/>
              </a:rPr>
              <a:t>خودآگاهی</a:t>
            </a:r>
            <a:r>
              <a:rPr lang="fa-IR" sz="2400" b="1" dirty="0">
                <a:solidFill>
                  <a:schemeClr val="tx1"/>
                </a:solidFill>
                <a:cs typeface="B Nazanin" panose="00000400000000000000" pitchFamily="2" charset="-78"/>
              </a:rPr>
              <a:t>» بعد از حمام کردن کاتلین، کارولین اغلب او را جلوی آیینه حمام نگه می داشت . کاتلین در چند ماه اول ، لبخند می زدو رفتارهای دوستانه ای را به تصویر خودش نشان می داد . او در چه سنی تشخیص داد که بچه ی خوشرویی که نگاه می کند و در جواب لبخند می زند ، خودش است ؟ «پدیدار شدن </a:t>
            </a:r>
            <a:r>
              <a:rPr lang="fa-IR" sz="2400" b="1" dirty="0" smtClean="0">
                <a:solidFill>
                  <a:schemeClr val="tx1"/>
                </a:solidFill>
                <a:cs typeface="B Nazanin" panose="00000400000000000000" pitchFamily="2" charset="-78"/>
              </a:rPr>
              <a:t>خودآگاهی</a:t>
            </a:r>
            <a:r>
              <a:rPr lang="fa-IR" sz="2400" b="1" dirty="0">
                <a:solidFill>
                  <a:schemeClr val="tx1"/>
                </a:solidFill>
                <a:cs typeface="B Nazanin" panose="00000400000000000000" pitchFamily="2" charset="-78"/>
              </a:rPr>
              <a:t>» نوباوگان بعد از تولد احساس می کنند که از لحاظ جسمانی از محیط پیرامون خود مجزا هستند .</a:t>
            </a:r>
            <a:endParaRPr lang="en-US" sz="2400" b="1" dirty="0">
              <a:solidFill>
                <a:schemeClr val="tx1"/>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E783B236-073A-4645-BD08-A32C3AFE6757}" type="slidenum">
              <a:rPr lang="en-US" smtClean="0"/>
              <a:t>57</a:t>
            </a:fld>
            <a:endParaRPr lang="en-US"/>
          </a:p>
        </p:txBody>
      </p:sp>
    </p:spTree>
    <p:extLst>
      <p:ext uri="{BB962C8B-B14F-4D97-AF65-F5344CB8AC3E}">
        <p14:creationId xmlns:p14="http://schemas.microsoft.com/office/powerpoint/2010/main" val="11849785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4294967295"/>
          </p:nvPr>
        </p:nvSpPr>
        <p:spPr>
          <a:xfrm>
            <a:off x="156754" y="171472"/>
            <a:ext cx="11821886" cy="6320768"/>
          </a:xfrm>
        </p:spPr>
        <p:txBody>
          <a:bodyPr>
            <a:noAutofit/>
          </a:bodyPr>
          <a:lstStyle/>
          <a:p>
            <a:pPr algn="r" rtl="1">
              <a:lnSpc>
                <a:spcPct val="150000"/>
              </a:lnSpc>
            </a:pPr>
            <a:r>
              <a:rPr lang="fa-IR" sz="1800" b="1" dirty="0" smtClean="0">
                <a:solidFill>
                  <a:schemeClr val="tx1"/>
                </a:solidFill>
                <a:cs typeface="B Nazanin" panose="00000400000000000000" pitchFamily="2" charset="-78"/>
              </a:rPr>
              <a:t>برای مثال ، نوزادان در پاسخ به تحریک بیرونی ( انگشت فردی که گونه آنها را لمس می کند) بازتاب گونه ی نیرومندتری از تحریک خودشان ( تماس دست خود آنها با گونه شان ) نشان می دهند . توانایی قابل </a:t>
            </a:r>
            <a:r>
              <a:rPr lang="fa-IR" sz="1800" b="1" dirty="0" smtClean="0">
                <a:solidFill>
                  <a:schemeClr val="tx1"/>
                </a:solidFill>
                <a:cs typeface="B Nazanin" panose="00000400000000000000" pitchFamily="2" charset="-78"/>
              </a:rPr>
              <a:t>ملاحظه ی </a:t>
            </a:r>
            <a:r>
              <a:rPr lang="fa-IR" sz="1800" b="1" dirty="0" smtClean="0">
                <a:solidFill>
                  <a:schemeClr val="tx1"/>
                </a:solidFill>
                <a:cs typeface="B Nazanin" panose="00000400000000000000" pitchFamily="2" charset="-78"/>
              </a:rPr>
              <a:t>نوزادان را ادراک چندوجهی (به فصل ۴ مراجعه کنید ) به پایدار شدن خودآگاهی کمک میکند (روچات، ۲۰۰۳ ) .هنگامی که بچه ها تماس خودشان را احساس می کنند ، حرکت دست وپای خود را می بینند و احساس می کنند ، و </a:t>
            </a:r>
            <a:r>
              <a:rPr lang="fa-IR" sz="1800" b="1" dirty="0" smtClean="0">
                <a:solidFill>
                  <a:schemeClr val="tx1"/>
                </a:solidFill>
                <a:cs typeface="B Nazanin" panose="00000400000000000000" pitchFamily="2" charset="-78"/>
              </a:rPr>
              <a:t>گریه ی </a:t>
            </a:r>
            <a:r>
              <a:rPr lang="fa-IR" sz="1800" b="1" dirty="0" smtClean="0">
                <a:solidFill>
                  <a:schemeClr val="tx1"/>
                </a:solidFill>
                <a:cs typeface="B Nazanin" panose="00000400000000000000" pitchFamily="2" charset="-78"/>
              </a:rPr>
              <a:t>خود را حس می کنند و می شنوند ادراک چند وجهی را تجربه می کنند که بدن آنها را از بدن ها و اشیای پیرامون متمایز می کند . </a:t>
            </a:r>
            <a:r>
              <a:rPr lang="fa-IR" sz="1800" b="1" dirty="0">
                <a:solidFill>
                  <a:schemeClr val="tx1"/>
                </a:solidFill>
                <a:cs typeface="B Nazanin" panose="00000400000000000000" pitchFamily="2" charset="-78"/>
              </a:rPr>
              <a:t>در طول چند ماه اول، نوباوگان تصویر دیداری خود را از سایر محرک ها تشخیص می دهند ، و اینکه </a:t>
            </a:r>
            <a:r>
              <a:rPr lang="fa-IR" sz="1800" b="1" dirty="0" smtClean="0">
                <a:solidFill>
                  <a:schemeClr val="tx1"/>
                </a:solidFill>
                <a:cs typeface="B Nazanin" panose="00000400000000000000" pitchFamily="2" charset="-78"/>
              </a:rPr>
              <a:t>خودآگاهی </a:t>
            </a:r>
            <a:r>
              <a:rPr lang="fa-IR" sz="1800" b="1" dirty="0">
                <a:solidFill>
                  <a:schemeClr val="tx1"/>
                </a:solidFill>
                <a:cs typeface="B Nazanin" panose="00000400000000000000" pitchFamily="2" charset="-78"/>
              </a:rPr>
              <a:t>هنوز محدود است _فقط در ادراک و عمل جلوه گر می شود . هنگامی که به کودکان ۳ ماهه تصاویر ویدیویی کنار هم از لگدپرانی </a:t>
            </a:r>
            <a:r>
              <a:rPr lang="fa-IR" sz="1800" b="1" dirty="0" smtClean="0">
                <a:solidFill>
                  <a:schemeClr val="tx1"/>
                </a:solidFill>
                <a:cs typeface="B Nazanin" panose="00000400000000000000" pitchFamily="2" charset="-78"/>
              </a:rPr>
              <a:t>آنها </a:t>
            </a:r>
            <a:r>
              <a:rPr lang="fa-IR" sz="1800" b="1" dirty="0">
                <a:solidFill>
                  <a:schemeClr val="tx1"/>
                </a:solidFill>
                <a:cs typeface="B Nazanin" panose="00000400000000000000" pitchFamily="2" charset="-78"/>
              </a:rPr>
              <a:t>نشان داده می شود ، یکی از دیدگاه خود </a:t>
            </a:r>
            <a:r>
              <a:rPr lang="fa-IR" sz="1800" b="1" dirty="0" smtClean="0">
                <a:solidFill>
                  <a:schemeClr val="tx1"/>
                </a:solidFill>
                <a:cs typeface="B Nazanin" panose="00000400000000000000" pitchFamily="2" charset="-78"/>
              </a:rPr>
              <a:t>آنها </a:t>
            </a:r>
            <a:r>
              <a:rPr lang="fa-IR" sz="1800" b="1" dirty="0">
                <a:solidFill>
                  <a:schemeClr val="tx1"/>
                </a:solidFill>
                <a:cs typeface="B Nazanin" panose="00000400000000000000" pitchFamily="2" charset="-78"/>
              </a:rPr>
              <a:t>(دوربین در پشت بچه) و دیگری از دیدگاه یک مشاهده گر ( دوربین در جلوی بچه ) ، </a:t>
            </a:r>
            <a:r>
              <a:rPr lang="fa-IR" sz="1800" b="1" dirty="0" smtClean="0">
                <a:solidFill>
                  <a:schemeClr val="tx1"/>
                </a:solidFill>
                <a:cs typeface="B Nazanin" panose="00000400000000000000" pitchFamily="2" charset="-78"/>
              </a:rPr>
              <a:t>آنها </a:t>
            </a:r>
            <a:r>
              <a:rPr lang="fa-IR" sz="1800" b="1" dirty="0">
                <a:solidFill>
                  <a:schemeClr val="tx1"/>
                </a:solidFill>
                <a:cs typeface="B Nazanin" panose="00000400000000000000" pitchFamily="2" charset="-78"/>
              </a:rPr>
              <a:t>در دیدگاه مشاهده گر طولانی تر نگاه می کنند (روچات،۱۹۹۸ ) نوباوگان در ۴ ماهگی به تصاویر ویدیویی دیگران بیشتر از تصاویر ویدیویی خودشان نگاه می کنند و لبخند می زنند که این نشان می دهد </a:t>
            </a:r>
            <a:r>
              <a:rPr lang="fa-IR" sz="1800" b="1" dirty="0" smtClean="0">
                <a:solidFill>
                  <a:schemeClr val="tx1"/>
                </a:solidFill>
                <a:cs typeface="B Nazanin" panose="00000400000000000000" pitchFamily="2" charset="-78"/>
              </a:rPr>
              <a:t>آنها </a:t>
            </a:r>
            <a:r>
              <a:rPr lang="fa-IR" sz="1800" b="1" dirty="0">
                <a:solidFill>
                  <a:schemeClr val="tx1"/>
                </a:solidFill>
                <a:cs typeface="B Nazanin" panose="00000400000000000000" pitchFamily="2" charset="-78"/>
              </a:rPr>
              <a:t>با فرد دیگر به عنوان شریک اجتماعی برخورد می کنند (روچات و استریانو، ۲۰۰۲ ) «تشخیص خود »کودکان نو پا درسال دوم به صورت هشیار از ویژگی های جسمانی خود </a:t>
            </a:r>
            <a:r>
              <a:rPr lang="fa-IR" sz="1800" b="1" dirty="0" smtClean="0">
                <a:solidFill>
                  <a:schemeClr val="tx1"/>
                </a:solidFill>
                <a:cs typeface="B Nazanin" panose="00000400000000000000" pitchFamily="2" charset="-78"/>
              </a:rPr>
              <a:t>آگاه </a:t>
            </a:r>
            <a:r>
              <a:rPr lang="fa-IR" sz="1800" b="1" dirty="0">
                <a:solidFill>
                  <a:schemeClr val="tx1"/>
                </a:solidFill>
                <a:cs typeface="B Nazanin" panose="00000400000000000000" pitchFamily="2" charset="-78"/>
              </a:rPr>
              <a:t>می شوند . </a:t>
            </a:r>
            <a:r>
              <a:rPr lang="fa-IR" sz="1800" b="1" dirty="0" smtClean="0">
                <a:solidFill>
                  <a:schemeClr val="tx1"/>
                </a:solidFill>
                <a:cs typeface="B Nazanin" panose="00000400000000000000" pitchFamily="2" charset="-78"/>
              </a:rPr>
              <a:t>آنها </a:t>
            </a:r>
            <a:r>
              <a:rPr lang="fa-IR" sz="1800" b="1" dirty="0">
                <a:solidFill>
                  <a:schemeClr val="tx1"/>
                </a:solidFill>
                <a:cs typeface="B Nazanin" panose="00000400000000000000" pitchFamily="2" charset="-78"/>
              </a:rPr>
              <a:t>هنگام دیدن تصویر خود در آینه ، ممکن است به صورت احمقانه یا عشوه گر عمل کنند و به قصد شوخی ، نحوه ای که خود به نظر می رسد را آزمایش می کنند . در یک تحقیق کودکان ۹ تا ۲۴ ماهه را مقابل آینه قرار دادند . بعد، مادر به بهانه تمیز کردن صورت کودک ، رنگ قرمزی را روی بینی او مالید . نوباوگان کوچکتر آینه را لمس کردند ، گویی این علامت قرمز ربطی به </a:t>
            </a:r>
            <a:r>
              <a:rPr lang="fa-IR" sz="1800" b="1" dirty="0" smtClean="0">
                <a:solidFill>
                  <a:schemeClr val="tx1"/>
                </a:solidFill>
                <a:cs typeface="B Nazanin" panose="00000400000000000000" pitchFamily="2" charset="-78"/>
              </a:rPr>
              <a:t>آنها </a:t>
            </a:r>
            <a:r>
              <a:rPr lang="fa-IR" sz="1800" b="1" dirty="0">
                <a:solidFill>
                  <a:schemeClr val="tx1"/>
                </a:solidFill>
                <a:cs typeface="B Nazanin" panose="00000400000000000000" pitchFamily="2" charset="-78"/>
              </a:rPr>
              <a:t>ندارد . اما بچه های ۱۵ ماهه بینی خود را که به نظرشان عجیب می رسید مالیدند ، پاسخی که نشان می دهد </a:t>
            </a:r>
            <a:r>
              <a:rPr lang="fa-IR" sz="1800" b="1" dirty="0" smtClean="0">
                <a:solidFill>
                  <a:schemeClr val="tx1"/>
                </a:solidFill>
                <a:cs typeface="B Nazanin" panose="00000400000000000000" pitchFamily="2" charset="-78"/>
              </a:rPr>
              <a:t>آنها </a:t>
            </a:r>
            <a:r>
              <a:rPr lang="fa-IR" sz="1800" b="1" dirty="0">
                <a:solidFill>
                  <a:schemeClr val="tx1"/>
                </a:solidFill>
                <a:cs typeface="B Nazanin" panose="00000400000000000000" pitchFamily="2" charset="-78"/>
              </a:rPr>
              <a:t>از ظاهر منحصر به فرد خود ، </a:t>
            </a:r>
            <a:r>
              <a:rPr lang="fa-IR" sz="1800" b="1" dirty="0" smtClean="0">
                <a:solidFill>
                  <a:schemeClr val="tx1"/>
                </a:solidFill>
                <a:cs typeface="B Nazanin" panose="00000400000000000000" pitchFamily="2" charset="-78"/>
              </a:rPr>
              <a:t>آگاه </a:t>
            </a:r>
            <a:r>
              <a:rPr lang="fa-IR" sz="1800" b="1" dirty="0">
                <a:solidFill>
                  <a:schemeClr val="tx1"/>
                </a:solidFill>
                <a:cs typeface="B Nazanin" panose="00000400000000000000" pitchFamily="2" charset="-78"/>
              </a:rPr>
              <a:t>هستند ( لویس و بروکس_گان،۱۹۷۹) در حدود ۲ سالگی،تشخیص خود-تشخیص دادن خود به عنوان موجودی که از لحاظ جسمانی منحصر به فرد است- در جریان شکل گیری است</a:t>
            </a:r>
            <a:endParaRPr lang="en-US" sz="1800" b="1" dirty="0">
              <a:solidFill>
                <a:schemeClr val="tx1"/>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E783B236-073A-4645-BD08-A32C3AFE6757}" type="slidenum">
              <a:rPr lang="en-US" smtClean="0"/>
              <a:t>58</a:t>
            </a:fld>
            <a:endParaRPr lang="en-US"/>
          </a:p>
        </p:txBody>
      </p:sp>
    </p:spTree>
    <p:extLst>
      <p:ext uri="{BB962C8B-B14F-4D97-AF65-F5344CB8AC3E}">
        <p14:creationId xmlns:p14="http://schemas.microsoft.com/office/powerpoint/2010/main" val="19422817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4294967295"/>
          </p:nvPr>
        </p:nvSpPr>
        <p:spPr>
          <a:xfrm>
            <a:off x="677863" y="938784"/>
            <a:ext cx="10817451" cy="5103241"/>
          </a:xfrm>
        </p:spPr>
        <p:txBody>
          <a:bodyPr>
            <a:noAutofit/>
          </a:bodyPr>
          <a:lstStyle/>
          <a:p>
            <a:pPr algn="r" rtl="1">
              <a:lnSpc>
                <a:spcPct val="150000"/>
              </a:lnSpc>
            </a:pPr>
            <a:r>
              <a:rPr lang="fa-IR" b="1" dirty="0">
                <a:solidFill>
                  <a:schemeClr val="tx1"/>
                </a:solidFill>
                <a:cs typeface="B Nazanin" panose="00000400000000000000" pitchFamily="2" charset="-78"/>
              </a:rPr>
              <a:t>کودکان در عکس ها به خودشان اشاره می کنند و به خود با اسم یا با ضمیر شخصی («من»یا «مرا») اشاره می کنند اما قبل از اینکه کودکان خود را به صورتی که در طول زمان ادامه دارد درک کنند ، یک سال دیگر طول خواهد کشید . به </a:t>
            </a:r>
            <a:r>
              <a:rPr lang="fa-IR" b="1" dirty="0" smtClean="0">
                <a:solidFill>
                  <a:schemeClr val="tx1"/>
                </a:solidFill>
                <a:cs typeface="B Nazanin" panose="00000400000000000000" pitchFamily="2" charset="-78"/>
              </a:rPr>
              <a:t>عقیده ی </a:t>
            </a:r>
            <a:r>
              <a:rPr lang="fa-IR" b="1" dirty="0">
                <a:solidFill>
                  <a:schemeClr val="tx1"/>
                </a:solidFill>
                <a:cs typeface="B Nazanin" panose="00000400000000000000" pitchFamily="2" charset="-78"/>
              </a:rPr>
              <a:t>چند نظریه پرداز ، خود </a:t>
            </a:r>
            <a:r>
              <a:rPr lang="fa-IR" b="1" dirty="0" smtClean="0">
                <a:solidFill>
                  <a:schemeClr val="tx1"/>
                </a:solidFill>
                <a:cs typeface="B Nazanin" panose="00000400000000000000" pitchFamily="2" charset="-78"/>
              </a:rPr>
              <a:t>آگاهی </a:t>
            </a:r>
            <a:r>
              <a:rPr lang="fa-IR" b="1" dirty="0">
                <a:solidFill>
                  <a:schemeClr val="tx1"/>
                </a:solidFill>
                <a:cs typeface="B Nazanin" panose="00000400000000000000" pitchFamily="2" charset="-78"/>
              </a:rPr>
              <a:t>زمانی رشد می کند که نوباوگان و کودکان نو پا به طور فزاینده ای بفهمند که اعمال خودِ </a:t>
            </a:r>
            <a:r>
              <a:rPr lang="fa-IR" b="1" dirty="0" smtClean="0">
                <a:solidFill>
                  <a:schemeClr val="tx1"/>
                </a:solidFill>
                <a:cs typeface="B Nazanin" panose="00000400000000000000" pitchFamily="2" charset="-78"/>
              </a:rPr>
              <a:t>آنها </a:t>
            </a:r>
            <a:r>
              <a:rPr lang="fa-IR" b="1" dirty="0">
                <a:solidFill>
                  <a:schemeClr val="tx1"/>
                </a:solidFill>
                <a:cs typeface="B Nazanin" panose="00000400000000000000" pitchFamily="2" charset="-78"/>
              </a:rPr>
              <a:t>باعث می شوند که اشیا و افراد به </a:t>
            </a:r>
            <a:r>
              <a:rPr lang="fa-IR" b="1" dirty="0" smtClean="0">
                <a:solidFill>
                  <a:schemeClr val="tx1"/>
                </a:solidFill>
                <a:cs typeface="B Nazanin" panose="00000400000000000000" pitchFamily="2" charset="-78"/>
              </a:rPr>
              <a:t>شیوه ی </a:t>
            </a:r>
            <a:r>
              <a:rPr lang="fa-IR" b="1" dirty="0">
                <a:solidFill>
                  <a:schemeClr val="tx1"/>
                </a:solidFill>
                <a:cs typeface="B Nazanin" panose="00000400000000000000" pitchFamily="2" charset="-78"/>
              </a:rPr>
              <a:t>قابل پیش بینی واکنش نشان دهند (هارتر، ۱۹۹۸) . در تأیید این عقیده ، بچه هایی که والدین </a:t>
            </a:r>
            <a:r>
              <a:rPr lang="fa-IR" b="1" dirty="0" smtClean="0">
                <a:solidFill>
                  <a:schemeClr val="tx1"/>
                </a:solidFill>
                <a:cs typeface="B Nazanin" panose="00000400000000000000" pitchFamily="2" charset="-78"/>
              </a:rPr>
              <a:t>آنها </a:t>
            </a:r>
            <a:r>
              <a:rPr lang="fa-IR" b="1" dirty="0">
                <a:solidFill>
                  <a:schemeClr val="tx1"/>
                </a:solidFill>
                <a:cs typeface="B Nazanin" panose="00000400000000000000" pitchFamily="2" charset="-78"/>
              </a:rPr>
              <a:t>کاوش را ترغیب می کنند و به علایم </a:t>
            </a:r>
            <a:r>
              <a:rPr lang="fa-IR" b="1" dirty="0" smtClean="0">
                <a:solidFill>
                  <a:schemeClr val="tx1"/>
                </a:solidFill>
                <a:cs typeface="B Nazanin" panose="00000400000000000000" pitchFamily="2" charset="-78"/>
              </a:rPr>
              <a:t>آنها </a:t>
            </a:r>
            <a:r>
              <a:rPr lang="fa-IR" b="1" dirty="0">
                <a:solidFill>
                  <a:schemeClr val="tx1"/>
                </a:solidFill>
                <a:cs typeface="B Nazanin" panose="00000400000000000000" pitchFamily="2" charset="-78"/>
              </a:rPr>
              <a:t>با محبت پاسخ می دهند ، در رشد خود پیشرفت می کنند . هنگامی که نوباوگان بر محیط تأثیر می گذارند ، متوجه تأثیراتی می شوند که به </a:t>
            </a:r>
            <a:r>
              <a:rPr lang="fa-IR" b="1" dirty="0" smtClean="0">
                <a:solidFill>
                  <a:schemeClr val="tx1"/>
                </a:solidFill>
                <a:cs typeface="B Nazanin" panose="00000400000000000000" pitchFamily="2" charset="-78"/>
              </a:rPr>
              <a:t>آنها </a:t>
            </a:r>
            <a:r>
              <a:rPr lang="fa-IR" b="1" dirty="0">
                <a:solidFill>
                  <a:schemeClr val="tx1"/>
                </a:solidFill>
                <a:cs typeface="B Nazanin" panose="00000400000000000000" pitchFamily="2" charset="-78"/>
              </a:rPr>
              <a:t>کمک می کنند تا خود، دیگران و اشیا را متمایز کنند ( روچارت، ۲۰۰۱) . برای مثال ، ضربه زدن به آویز جنبان و دیدن اینکه آویز به صورت متفاوت با اعمال خودِ بچه تکان می خورد ، اطلاعاتی را </a:t>
            </a:r>
            <a:r>
              <a:rPr lang="fa-IR" b="1" dirty="0" smtClean="0">
                <a:solidFill>
                  <a:schemeClr val="tx1"/>
                </a:solidFill>
                <a:cs typeface="B Nazanin" panose="00000400000000000000" pitchFamily="2" charset="-78"/>
              </a:rPr>
              <a:t>درباره ی </a:t>
            </a:r>
            <a:r>
              <a:rPr lang="fa-IR" b="1" dirty="0">
                <a:solidFill>
                  <a:schemeClr val="tx1"/>
                </a:solidFill>
                <a:cs typeface="B Nazanin" panose="00000400000000000000" pitchFamily="2" charset="-78"/>
              </a:rPr>
              <a:t>ارتباط بین خود و دنیای مادی به بچه می دهد . لبخند زدن و صدا در </a:t>
            </a:r>
            <a:r>
              <a:rPr lang="fa-IR" b="1" dirty="0" smtClean="0">
                <a:solidFill>
                  <a:schemeClr val="tx1"/>
                </a:solidFill>
                <a:cs typeface="B Nazanin" panose="00000400000000000000" pitchFamily="2" charset="-78"/>
              </a:rPr>
              <a:t>آوردن </a:t>
            </a:r>
            <a:r>
              <a:rPr lang="fa-IR" b="1" dirty="0">
                <a:solidFill>
                  <a:schemeClr val="tx1"/>
                </a:solidFill>
                <a:cs typeface="B Nazanin" panose="00000400000000000000" pitchFamily="2" charset="-78"/>
              </a:rPr>
              <a:t>به مراقبت کننده ای که در پاسخ لبخند می زند و صدا در می </a:t>
            </a:r>
            <a:r>
              <a:rPr lang="fa-IR" b="1" dirty="0" smtClean="0">
                <a:solidFill>
                  <a:schemeClr val="tx1"/>
                </a:solidFill>
                <a:cs typeface="B Nazanin" panose="00000400000000000000" pitchFamily="2" charset="-78"/>
              </a:rPr>
              <a:t>آورد </a:t>
            </a:r>
            <a:r>
              <a:rPr lang="fa-IR" b="1" dirty="0">
                <a:solidFill>
                  <a:schemeClr val="tx1"/>
                </a:solidFill>
                <a:cs typeface="B Nazanin" panose="00000400000000000000" pitchFamily="2" charset="-78"/>
              </a:rPr>
              <a:t>، به روشن شدن ارتباط بین خود و دنیای اجتماعی کمک می کند . تضاد بین این تجربیات به نوباوگان کمک می کند تا تصویری از خود به صورت مجزا ولی مرتبط با واقعیت بیرونی ، تشکیل دهند .</a:t>
            </a:r>
            <a:endParaRPr lang="en-US" b="1" dirty="0">
              <a:solidFill>
                <a:schemeClr val="tx1"/>
              </a:solidFill>
              <a:cs typeface="B Nazanin" panose="00000400000000000000" pitchFamily="2" charset="-78"/>
            </a:endParaRPr>
          </a:p>
        </p:txBody>
      </p:sp>
      <p:sp>
        <p:nvSpPr>
          <p:cNvPr id="4" name="Slide Number Placeholder 3"/>
          <p:cNvSpPr>
            <a:spLocks noGrp="1"/>
          </p:cNvSpPr>
          <p:nvPr>
            <p:ph type="sldNum" sz="quarter" idx="12"/>
          </p:nvPr>
        </p:nvSpPr>
        <p:spPr/>
        <p:txBody>
          <a:bodyPr/>
          <a:lstStyle/>
          <a:p>
            <a:fld id="{E783B236-073A-4645-BD08-A32C3AFE6757}" type="slidenum">
              <a:rPr lang="en-US" smtClean="0"/>
              <a:t>59</a:t>
            </a:fld>
            <a:endParaRPr lang="en-US"/>
          </a:p>
        </p:txBody>
      </p:sp>
    </p:spTree>
    <p:extLst>
      <p:ext uri="{BB962C8B-B14F-4D97-AF65-F5344CB8AC3E}">
        <p14:creationId xmlns:p14="http://schemas.microsoft.com/office/powerpoint/2010/main" val="2521093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6719" y="861798"/>
            <a:ext cx="10364451" cy="1310951"/>
          </a:xfrm>
        </p:spPr>
        <p:txBody>
          <a:bodyPr/>
          <a:lstStyle/>
          <a:p>
            <a:r>
              <a:rPr lang="fa-IR" dirty="0">
                <a:solidFill>
                  <a:srgbClr val="C00000"/>
                </a:solidFill>
              </a:rPr>
              <a:t>رشد هیجانی</a:t>
            </a:r>
            <a:endParaRPr lang="en-US" dirty="0">
              <a:solidFill>
                <a:srgbClr val="C00000"/>
              </a:solidFill>
            </a:endParaRPr>
          </a:p>
        </p:txBody>
      </p:sp>
      <p:sp>
        <p:nvSpPr>
          <p:cNvPr id="3" name="Content Placeholder 2"/>
          <p:cNvSpPr>
            <a:spLocks noGrp="1"/>
          </p:cNvSpPr>
          <p:nvPr>
            <p:ph sz="quarter" idx="13"/>
          </p:nvPr>
        </p:nvSpPr>
        <p:spPr>
          <a:xfrm>
            <a:off x="411061" y="2499920"/>
            <a:ext cx="11442583" cy="3424107"/>
          </a:xfrm>
        </p:spPr>
        <p:txBody>
          <a:bodyPr>
            <a:normAutofit/>
          </a:bodyPr>
          <a:lstStyle/>
          <a:p>
            <a:pPr algn="r" rtl="1">
              <a:buFont typeface="Wingdings" pitchFamily="2" charset="2"/>
              <a:buChar char="v"/>
            </a:pPr>
            <a:r>
              <a:rPr lang="fa-IR" sz="2400" dirty="0"/>
              <a:t>هیجانات به رشد نیرو </a:t>
            </a:r>
            <a:r>
              <a:rPr lang="fa-IR" sz="2400" dirty="0" smtClean="0"/>
              <a:t>می بخشند </a:t>
            </a:r>
            <a:r>
              <a:rPr lang="fa-IR" sz="2400" dirty="0"/>
              <a:t>و در عین حال ، وقتی کودکان رفتار خود را برای رسیدن به هدف های تازه سازماندهی میکنند ، جنبه هایی از سیستمی هستند که رشد </a:t>
            </a:r>
            <a:r>
              <a:rPr lang="fa-IR" sz="2400" dirty="0" smtClean="0"/>
              <a:t>می کند </a:t>
            </a:r>
            <a:r>
              <a:rPr lang="fa-IR" sz="2400" dirty="0"/>
              <a:t>ومتنوع تر وپیچیده تر </a:t>
            </a:r>
            <a:r>
              <a:rPr lang="fa-IR" sz="2400" dirty="0" smtClean="0"/>
              <a:t>می شود</a:t>
            </a:r>
            <a:r>
              <a:rPr lang="fa-IR" sz="2400" dirty="0"/>
              <a:t>.</a:t>
            </a:r>
          </a:p>
          <a:p>
            <a:pPr algn="r" rtl="1">
              <a:buFont typeface="Wingdings" pitchFamily="2" charset="2"/>
              <a:buChar char="v"/>
            </a:pPr>
            <a:r>
              <a:rPr lang="fa-IR" sz="2400" dirty="0"/>
              <a:t>نوع هیجانات نوباوگان به دلیل عدم توانایی </a:t>
            </a:r>
            <a:r>
              <a:rPr lang="fa-IR" sz="2400" dirty="0" smtClean="0"/>
              <a:t>آنها </a:t>
            </a:r>
            <a:r>
              <a:rPr lang="fa-IR" sz="2400" dirty="0"/>
              <a:t>در توصیف احساساتشان به سختی قابل مشخص کردن است.</a:t>
            </a:r>
            <a:endParaRPr lang="en-US" sz="2400" dirty="0"/>
          </a:p>
          <a:p>
            <a:endParaRPr lang="en-US" sz="2400" dirty="0"/>
          </a:p>
        </p:txBody>
      </p:sp>
    </p:spTree>
    <p:extLst>
      <p:ext uri="{BB962C8B-B14F-4D97-AF65-F5344CB8AC3E}">
        <p14:creationId xmlns:p14="http://schemas.microsoft.com/office/powerpoint/2010/main" val="12094468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1E18B-2EC6-43E4-9426-77270EF1CF24}"/>
              </a:ext>
            </a:extLst>
          </p:cNvPr>
          <p:cNvSpPr>
            <a:spLocks noGrp="1"/>
          </p:cNvSpPr>
          <p:nvPr>
            <p:ph type="title"/>
          </p:nvPr>
        </p:nvSpPr>
        <p:spPr/>
        <p:txBody>
          <a:bodyPr>
            <a:normAutofit/>
          </a:bodyPr>
          <a:lstStyle/>
          <a:p>
            <a:pPr algn="r"/>
            <a:r>
              <a:rPr lang="fa-IR" sz="3200" dirty="0" smtClean="0">
                <a:solidFill>
                  <a:srgbClr val="FF0000"/>
                </a:solidFill>
              </a:rPr>
              <a:t>خودآگاهی </a:t>
            </a:r>
            <a:r>
              <a:rPr lang="fa-IR" sz="3200" dirty="0">
                <a:solidFill>
                  <a:srgbClr val="FF0000"/>
                </a:solidFill>
              </a:rPr>
              <a:t>رشد هیجانی و اجتماعی اولیه :</a:t>
            </a:r>
            <a:endParaRPr lang="en-US" sz="3200" dirty="0">
              <a:solidFill>
                <a:srgbClr val="FF0000"/>
              </a:solidFill>
            </a:endParaRPr>
          </a:p>
        </p:txBody>
      </p:sp>
      <p:sp>
        <p:nvSpPr>
          <p:cNvPr id="3" name="Content Placeholder 2">
            <a:extLst>
              <a:ext uri="{FF2B5EF4-FFF2-40B4-BE49-F238E27FC236}">
                <a16:creationId xmlns:a16="http://schemas.microsoft.com/office/drawing/2014/main" id="{3E85EBEA-EA14-40E9-9E15-7BAC0E1D60A6}"/>
              </a:ext>
            </a:extLst>
          </p:cNvPr>
          <p:cNvSpPr>
            <a:spLocks noGrp="1"/>
          </p:cNvSpPr>
          <p:nvPr>
            <p:ph idx="4294967295"/>
          </p:nvPr>
        </p:nvSpPr>
        <p:spPr>
          <a:xfrm>
            <a:off x="1295402" y="2556932"/>
            <a:ext cx="9601196" cy="3318936"/>
          </a:xfrm>
        </p:spPr>
        <p:txBody>
          <a:bodyPr>
            <a:normAutofit/>
          </a:bodyPr>
          <a:lstStyle/>
          <a:p>
            <a:pPr marL="0" indent="0" algn="r">
              <a:buNone/>
            </a:pPr>
            <a:r>
              <a:rPr lang="fa-IR" dirty="0"/>
              <a:t>  </a:t>
            </a:r>
            <a:r>
              <a:rPr lang="fa-IR" dirty="0" smtClean="0"/>
              <a:t>خودآگاهی </a:t>
            </a:r>
            <a:r>
              <a:rPr lang="fa-IR" dirty="0"/>
              <a:t>به سرعت بخش اصلی زندگی هیجانی و اجتماعی کودکان می شود.به خاطر بیاورید که هیجان های </a:t>
            </a:r>
            <a:r>
              <a:rPr lang="fa-IR" dirty="0" smtClean="0"/>
              <a:t>خودآگاه </a:t>
            </a:r>
            <a:r>
              <a:rPr lang="fa-IR" dirty="0"/>
              <a:t>به تقویت شدن خود پنداره بستگی دارند. </a:t>
            </a:r>
            <a:r>
              <a:rPr lang="fa-IR" dirty="0" smtClean="0"/>
              <a:t>خودآگاهی </a:t>
            </a:r>
            <a:r>
              <a:rPr lang="fa-IR" dirty="0"/>
              <a:t>به تلاش های مقدماتی برای درک کردن دیدگاه دیگران نیز کمک می کند. </a:t>
            </a:r>
            <a:r>
              <a:rPr lang="fa-IR" dirty="0" smtClean="0"/>
              <a:t>خودآگاهی </a:t>
            </a:r>
            <a:r>
              <a:rPr lang="fa-IR" dirty="0"/>
              <a:t>با پدیدار شدن همدلی ارتباط دارد. همدلی عبارت است از توانایی درک کردن حالت هیجانی دیگران و احساس کردن با </a:t>
            </a:r>
            <a:r>
              <a:rPr lang="fa-IR" dirty="0" smtClean="0"/>
              <a:t>آنها </a:t>
            </a:r>
            <a:r>
              <a:rPr lang="fa-IR" dirty="0"/>
              <a:t>یا پاسخ دادن به صورت هیجانی به شیوه </a:t>
            </a:r>
            <a:r>
              <a:rPr lang="fa-IR" dirty="0" smtClean="0"/>
              <a:t>مشابه</a:t>
            </a:r>
            <a:r>
              <a:rPr lang="fa-IR" dirty="0"/>
              <a:t>. برای مثال کودکان نوپا آنچه را که خودشان تسلی بخش می دانند به دیگران می دهند- بغل کردن،اظهارات دلگرم کننده ، عروسک یا پتوی مورد علاقه(هافمن،2000</a:t>
            </a:r>
            <a:r>
              <a:rPr lang="fa-IR" dirty="0" smtClean="0"/>
              <a:t>). درعین </a:t>
            </a:r>
            <a:r>
              <a:rPr lang="fa-IR" dirty="0"/>
              <a:t>حال </a:t>
            </a:r>
            <a:r>
              <a:rPr lang="fa-IR" dirty="0" smtClean="0"/>
              <a:t>،آنها </a:t>
            </a:r>
            <a:r>
              <a:rPr lang="fa-IR" dirty="0"/>
              <a:t>از نحوه ناراحت کردن دیگران کاملا </a:t>
            </a:r>
            <a:r>
              <a:rPr lang="fa-IR" dirty="0" smtClean="0"/>
              <a:t>آگاه </a:t>
            </a:r>
            <a:r>
              <a:rPr lang="fa-IR" dirty="0"/>
              <a:t>هستند. یک بچه 18 ماهه شنید که مادرش با فردی درباره خواهر او صحبت می کند:«آنی واقعا از عنکبوت ها می ترسد». این بچه به سمت اتاق خواب دوید و با اسباب بازی عنکبوت برگشت و آن را جلوی صورت آنی تکان داد.</a:t>
            </a:r>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fa-IR" dirty="0"/>
          </a:p>
          <a:p>
            <a:pPr marL="0" indent="0" algn="r">
              <a:buNone/>
            </a:pPr>
            <a:endParaRPr lang="en-US" dirty="0"/>
          </a:p>
        </p:txBody>
      </p:sp>
    </p:spTree>
    <p:extLst>
      <p:ext uri="{BB962C8B-B14F-4D97-AF65-F5344CB8AC3E}">
        <p14:creationId xmlns:p14="http://schemas.microsoft.com/office/powerpoint/2010/main" val="19887187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104B2-17BD-4EDE-A2CB-964159C8E1FF}"/>
              </a:ext>
            </a:extLst>
          </p:cNvPr>
          <p:cNvSpPr>
            <a:spLocks noGrp="1"/>
          </p:cNvSpPr>
          <p:nvPr>
            <p:ph type="title"/>
          </p:nvPr>
        </p:nvSpPr>
        <p:spPr>
          <a:xfrm>
            <a:off x="704769" y="0"/>
            <a:ext cx="10364451" cy="1596177"/>
          </a:xfrm>
        </p:spPr>
        <p:txBody>
          <a:bodyPr/>
          <a:lstStyle/>
          <a:p>
            <a:r>
              <a:rPr lang="fa-IR" dirty="0">
                <a:solidFill>
                  <a:srgbClr val="FF0000"/>
                </a:solidFill>
              </a:rPr>
              <a:t>طبقه بندی خود</a:t>
            </a:r>
            <a:endParaRPr lang="en-US" dirty="0">
              <a:solidFill>
                <a:srgbClr val="FF0000"/>
              </a:solidFill>
            </a:endParaRPr>
          </a:p>
        </p:txBody>
      </p:sp>
      <p:sp>
        <p:nvSpPr>
          <p:cNvPr id="3" name="Content Placeholder 2">
            <a:extLst>
              <a:ext uri="{FF2B5EF4-FFF2-40B4-BE49-F238E27FC236}">
                <a16:creationId xmlns:a16="http://schemas.microsoft.com/office/drawing/2014/main" id="{1E273E33-00CF-4C43-ADEE-E8A18204E8DB}"/>
              </a:ext>
            </a:extLst>
          </p:cNvPr>
          <p:cNvSpPr>
            <a:spLocks noGrp="1"/>
          </p:cNvSpPr>
          <p:nvPr>
            <p:ph idx="4294967295"/>
          </p:nvPr>
        </p:nvSpPr>
        <p:spPr/>
        <p:txBody>
          <a:bodyPr>
            <a:normAutofit/>
          </a:bodyPr>
          <a:lstStyle/>
          <a:p>
            <a:pPr marL="0" indent="0">
              <a:buNone/>
            </a:pPr>
            <a:endParaRPr lang="fa-IR" dirty="0"/>
          </a:p>
          <a:p>
            <a:endParaRPr lang="en-US" dirty="0"/>
          </a:p>
        </p:txBody>
      </p:sp>
      <p:sp>
        <p:nvSpPr>
          <p:cNvPr id="5" name="Content Placeholder 2">
            <a:extLst>
              <a:ext uri="{FF2B5EF4-FFF2-40B4-BE49-F238E27FC236}">
                <a16:creationId xmlns:a16="http://schemas.microsoft.com/office/drawing/2014/main" id="{1E273E33-00CF-4C43-ADEE-E8A18204E8DB}"/>
              </a:ext>
            </a:extLst>
          </p:cNvPr>
          <p:cNvSpPr>
            <a:spLocks noGrp="1"/>
          </p:cNvSpPr>
          <p:nvPr>
            <p:ph idx="4294967295"/>
          </p:nvPr>
        </p:nvSpPr>
        <p:spPr>
          <a:xfrm>
            <a:off x="483327" y="1619309"/>
            <a:ext cx="11351622" cy="4376542"/>
          </a:xfrm>
          <a:prstGeom prst="rect">
            <a:avLst/>
          </a:prstGeom>
        </p:spPr>
        <p:txBody>
          <a:bodyPr>
            <a:noAutofit/>
          </a:bodyPr>
          <a:lstStyle/>
          <a:p>
            <a:pPr algn="just" rtl="1"/>
            <a:r>
              <a:rPr lang="fa-IR" dirty="0"/>
              <a:t>در پایان سال دوم ،زبان وسیله قدرتمندی در رشد خود می شود. چون زیان به کودکان امکان می دهد تا خود را واضح تر نشان دهند ،</a:t>
            </a:r>
            <a:r>
              <a:rPr lang="fa-IR" dirty="0" smtClean="0"/>
              <a:t>خودآگاهی را </a:t>
            </a:r>
            <a:r>
              <a:rPr lang="fa-IR" dirty="0"/>
              <a:t>به مقدار زیاد افزایش می دهد.</a:t>
            </a:r>
          </a:p>
          <a:p>
            <a:pPr algn="just" rtl="1"/>
            <a:r>
              <a:rPr lang="fa-IR" dirty="0"/>
              <a:t> کودکان بین 18 تا30 ماهگی،هنگامی که خود و دیگران را بر اساس سن (بچه ، پسر،یامرد)جنسیت (پسر یا دختر)،خصوصیات مادی (بزرگ، قوی) و حتی خوبی دربرابر بدی («من دخترخوبی هستم»،«تامی بدجنس است») طبقه بندی می کنند ، خود قطعی را پرورش می دهند. کودکان نوپا از </a:t>
            </a:r>
            <a:r>
              <a:rPr lang="fa-IR" dirty="0" smtClean="0"/>
              <a:t>آگاهی </a:t>
            </a:r>
            <a:r>
              <a:rPr lang="fa-IR" dirty="0"/>
              <a:t>محدودی که از این طبقات اجتماعی دارند برای سازمان دادن رفتارخودشان استفاده می کنند . برای مثال ،توانایی کودکان در نامیدن جنسیت خودشان با افزایش پاسخ های کلیشه ایی جنسیت ارتباط دارد . کودکان نوپا در18 ماهگی اسباب بازی هایی را انتخاب و با </a:t>
            </a:r>
            <a:r>
              <a:rPr lang="fa-IR" dirty="0" smtClean="0"/>
              <a:t>آنها </a:t>
            </a:r>
            <a:r>
              <a:rPr lang="fa-IR" dirty="0"/>
              <a:t>بازی می کنند که برای جنسیت </a:t>
            </a:r>
            <a:r>
              <a:rPr lang="fa-IR" dirty="0" smtClean="0"/>
              <a:t>آنها </a:t>
            </a:r>
            <a:r>
              <a:rPr lang="fa-IR" dirty="0"/>
              <a:t>کلیشه ایی شده اند_عروسک و سرویس </a:t>
            </a:r>
            <a:r>
              <a:rPr lang="fa-IR" dirty="0" smtClean="0"/>
              <a:t>چای </a:t>
            </a:r>
            <a:r>
              <a:rPr lang="fa-IR" dirty="0"/>
              <a:t>خوری برای </a:t>
            </a:r>
            <a:r>
              <a:rPr lang="fa-IR" dirty="0" smtClean="0"/>
              <a:t>دخترها، کامیون </a:t>
            </a:r>
            <a:r>
              <a:rPr lang="fa-IR" dirty="0"/>
              <a:t>و اتومبیل </a:t>
            </a:r>
            <a:r>
              <a:rPr lang="fa-IR" dirty="0" smtClean="0"/>
              <a:t>برای پسرها</a:t>
            </a:r>
            <a:r>
              <a:rPr lang="fa-IR" dirty="0"/>
              <a:t>. بعدا والدین هنگامی که کودکان نوپا این ترجیحات را نشان می دهند ،با پاسخ دادن مثبت </a:t>
            </a:r>
            <a:r>
              <a:rPr lang="fa-IR" dirty="0" smtClean="0"/>
              <a:t>آنها </a:t>
            </a:r>
            <a:r>
              <a:rPr lang="fa-IR" dirty="0"/>
              <a:t>راتشویق می کنند. در فصل 8 خواهیم دید که رفتار ویژه جنسیت دراوایل کودکی به نحوچشم گیری افزایش می یابد.</a:t>
            </a:r>
          </a:p>
          <a:p>
            <a:endParaRPr lang="fa-IR" dirty="0"/>
          </a:p>
          <a:p>
            <a:endParaRPr lang="fa-IR" dirty="0"/>
          </a:p>
          <a:p>
            <a:endParaRPr lang="fa-IR" dirty="0"/>
          </a:p>
          <a:p>
            <a:endParaRPr lang="fa-IR" dirty="0"/>
          </a:p>
          <a:p>
            <a:endParaRPr lang="fa-IR" dirty="0"/>
          </a:p>
          <a:p>
            <a:endParaRPr lang="fa-IR" dirty="0"/>
          </a:p>
          <a:p>
            <a:endParaRPr lang="fa-IR" dirty="0"/>
          </a:p>
          <a:p>
            <a:endParaRPr lang="en-US" dirty="0"/>
          </a:p>
        </p:txBody>
      </p:sp>
    </p:spTree>
    <p:extLst>
      <p:ext uri="{BB962C8B-B14F-4D97-AF65-F5344CB8AC3E}">
        <p14:creationId xmlns:p14="http://schemas.microsoft.com/office/powerpoint/2010/main" val="17794531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E572A-7B81-4AA0-9F83-BB1A907053C2}"/>
              </a:ext>
            </a:extLst>
          </p:cNvPr>
          <p:cNvSpPr>
            <a:spLocks noGrp="1"/>
          </p:cNvSpPr>
          <p:nvPr>
            <p:ph type="title"/>
          </p:nvPr>
        </p:nvSpPr>
        <p:spPr>
          <a:xfrm>
            <a:off x="952963" y="150857"/>
            <a:ext cx="10364451" cy="1596177"/>
          </a:xfrm>
        </p:spPr>
        <p:txBody>
          <a:bodyPr/>
          <a:lstStyle/>
          <a:p>
            <a:r>
              <a:rPr lang="fa-IR" dirty="0">
                <a:solidFill>
                  <a:srgbClr val="FF0000"/>
                </a:solidFill>
              </a:rPr>
              <a:t>کنترل خود</a:t>
            </a:r>
            <a:endParaRPr lang="en-US" dirty="0">
              <a:solidFill>
                <a:srgbClr val="FF0000"/>
              </a:solidFill>
            </a:endParaRPr>
          </a:p>
        </p:txBody>
      </p:sp>
      <p:sp>
        <p:nvSpPr>
          <p:cNvPr id="3" name="Content Placeholder 2">
            <a:extLst>
              <a:ext uri="{FF2B5EF4-FFF2-40B4-BE49-F238E27FC236}">
                <a16:creationId xmlns:a16="http://schemas.microsoft.com/office/drawing/2014/main" id="{AB107517-5364-4D51-8247-1497B56D2CA8}"/>
              </a:ext>
            </a:extLst>
          </p:cNvPr>
          <p:cNvSpPr>
            <a:spLocks noGrp="1"/>
          </p:cNvSpPr>
          <p:nvPr>
            <p:ph idx="4294967295"/>
          </p:nvPr>
        </p:nvSpPr>
        <p:spPr/>
        <p:txBody>
          <a:bodyPr>
            <a:normAutofit/>
          </a:bodyPr>
          <a:lstStyle/>
          <a:p>
            <a:pPr marL="0" indent="0" algn="r">
              <a:buNone/>
            </a:pPr>
            <a:r>
              <a:rPr lang="fa-IR" dirty="0" smtClean="0"/>
              <a:t>ی</a:t>
            </a:r>
            <a:endParaRPr lang="en-US" dirty="0"/>
          </a:p>
        </p:txBody>
      </p:sp>
      <p:sp>
        <p:nvSpPr>
          <p:cNvPr id="4" name="Content Placeholder 2">
            <a:extLst>
              <a:ext uri="{FF2B5EF4-FFF2-40B4-BE49-F238E27FC236}">
                <a16:creationId xmlns:a16="http://schemas.microsoft.com/office/drawing/2014/main" id="{AB107517-5364-4D51-8247-1497B56D2CA8}"/>
              </a:ext>
            </a:extLst>
          </p:cNvPr>
          <p:cNvSpPr>
            <a:spLocks noGrp="1"/>
          </p:cNvSpPr>
          <p:nvPr>
            <p:ph idx="4294967295"/>
          </p:nvPr>
        </p:nvSpPr>
        <p:spPr>
          <a:xfrm>
            <a:off x="91440" y="1747034"/>
            <a:ext cx="11821886" cy="4444759"/>
          </a:xfrm>
          <a:prstGeom prst="rect">
            <a:avLst/>
          </a:prstGeom>
        </p:spPr>
        <p:txBody>
          <a:bodyPr>
            <a:noAutofit/>
          </a:bodyPr>
          <a:lstStyle/>
          <a:p>
            <a:pPr algn="just" rtl="1"/>
            <a:r>
              <a:rPr lang="fa-IR" dirty="0" smtClean="0"/>
              <a:t>خودآگاهی </a:t>
            </a:r>
            <a:r>
              <a:rPr lang="fa-IR" dirty="0"/>
              <a:t>در کنترل فعال نیز دخالت دارد،یعنی اینکه بچه ها چقدر می توانند تکانه ها را بازداری کنند، هیجان منفی را کنترل کرده وبه شیوه ی جامعه پسند رفتار کنند در واقع،خودپنداره محکم تر ،شالوده یثبات بیشتر باسازماندهی کنترل فعال بعد از دو سالگی است</a:t>
            </a:r>
            <a:r>
              <a:rPr lang="fa-IR" dirty="0" smtClean="0"/>
              <a:t>.</a:t>
            </a:r>
            <a:endParaRPr lang="fa-IR" dirty="0"/>
          </a:p>
          <a:p>
            <a:pPr algn="just" rtl="1"/>
            <a:endParaRPr lang="fa-IR" dirty="0" smtClean="0"/>
          </a:p>
          <a:p>
            <a:pPr algn="just" rtl="1"/>
            <a:r>
              <a:rPr lang="fa-IR" dirty="0" smtClean="0"/>
              <a:t> برای </a:t>
            </a:r>
            <a:r>
              <a:rPr lang="fa-IR" dirty="0"/>
              <a:t>رفتار کردن به صورت کنترل شده، باید توانایی فکر کردن درباره ی خودشان به عنوان موجودات مجزا و مستقلی که می توانند اعمال خود را هدایت کنند،داشته باشند و باید از توانایی بازنمایی ذهنی و حافظه برای به یاد </a:t>
            </a:r>
            <a:r>
              <a:rPr lang="fa-IR" dirty="0" smtClean="0"/>
              <a:t>آوردن </a:t>
            </a:r>
            <a:r>
              <a:rPr lang="fa-IR" dirty="0"/>
              <a:t>دستورات مراقبت کننده و به کار بردن </a:t>
            </a:r>
            <a:r>
              <a:rPr lang="fa-IR" dirty="0" smtClean="0"/>
              <a:t>آنها </a:t>
            </a:r>
            <a:r>
              <a:rPr lang="fa-IR" dirty="0"/>
              <a:t>در مورد رفتار خودشان برخورددار باشند:«کاتلین ، به آن پریزبرق دست نزن».</a:t>
            </a:r>
          </a:p>
          <a:p>
            <a:pPr algn="just" rtl="1"/>
            <a:r>
              <a:rPr lang="fa-IR" dirty="0"/>
              <a:t>هنگامی که این توانایی ها بین 12 تا 18 ماهگی نمایان </a:t>
            </a:r>
            <a:r>
              <a:rPr lang="fa-IR" dirty="0" smtClean="0"/>
              <a:t>می شوند،کودکان </a:t>
            </a:r>
            <a:r>
              <a:rPr lang="fa-IR" dirty="0"/>
              <a:t>نوپا برای اولین بار قادر به اطاعت می شوند </a:t>
            </a:r>
            <a:r>
              <a:rPr lang="fa-IR" dirty="0" smtClean="0"/>
              <a:t>.آنها </a:t>
            </a:r>
            <a:r>
              <a:rPr lang="fa-IR" dirty="0"/>
              <a:t>نشان می دهند که ازامیال انتظارات مراقبت کنندگان </a:t>
            </a:r>
            <a:r>
              <a:rPr lang="fa-IR" dirty="0" smtClean="0"/>
              <a:t>آگاه </a:t>
            </a:r>
            <a:r>
              <a:rPr lang="fa-IR" dirty="0"/>
              <a:t>هستند و می توانند ازدرخواست ها و دستورات ساده پیروی کنند وهمان طوری که هر مادر می دانند ، </a:t>
            </a:r>
            <a:r>
              <a:rPr lang="fa-IR" dirty="0" smtClean="0"/>
              <a:t>آنها </a:t>
            </a:r>
            <a:r>
              <a:rPr lang="fa-IR" dirty="0"/>
              <a:t>می توانند تصمیم بگیرند درست برعکس نیز رفتارکنند.مقاومت کردن در برابر دستورات بزرگسالان یکی از راه هایی است که کودکان نوپا استقلال خود را ابراز می کنند .اما اغلب در بچه ها ،مخالفت از اطاعت کمتر شایع است که این نشان </a:t>
            </a:r>
            <a:r>
              <a:rPr lang="fa-IR" dirty="0" smtClean="0"/>
              <a:t>می </a:t>
            </a:r>
            <a:r>
              <a:rPr lang="fa-IR" dirty="0"/>
              <a:t>دهد کودک راهنمود های بزرگسالان را جذب می کند .  </a:t>
            </a:r>
            <a:endParaRPr lang="en-US" dirty="0"/>
          </a:p>
        </p:txBody>
      </p:sp>
    </p:spTree>
    <p:extLst>
      <p:ext uri="{BB962C8B-B14F-4D97-AF65-F5344CB8AC3E}">
        <p14:creationId xmlns:p14="http://schemas.microsoft.com/office/powerpoint/2010/main" val="2421377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C13E-F917-422B-88DD-0749A2A68136}"/>
              </a:ext>
            </a:extLst>
          </p:cNvPr>
          <p:cNvSpPr>
            <a:spLocks noGrp="1"/>
          </p:cNvSpPr>
          <p:nvPr>
            <p:ph type="title"/>
          </p:nvPr>
        </p:nvSpPr>
        <p:spPr/>
        <p:txBody>
          <a:bodyPr/>
          <a:lstStyle/>
          <a:p>
            <a:r>
              <a:rPr lang="fa-IR" dirty="0">
                <a:solidFill>
                  <a:srgbClr val="FF0000"/>
                </a:solidFill>
              </a:rPr>
              <a:t>ادامه </a:t>
            </a:r>
            <a:r>
              <a:rPr lang="fa-IR" dirty="0" smtClean="0">
                <a:solidFill>
                  <a:srgbClr val="FF0000"/>
                </a:solidFill>
              </a:rPr>
              <a:t>کنترل خود</a:t>
            </a:r>
            <a:endParaRPr lang="en-US" dirty="0">
              <a:solidFill>
                <a:srgbClr val="FF0000"/>
              </a:solidFill>
            </a:endParaRPr>
          </a:p>
        </p:txBody>
      </p:sp>
      <p:sp>
        <p:nvSpPr>
          <p:cNvPr id="4" name="Content Placeholder 2">
            <a:extLst>
              <a:ext uri="{FF2B5EF4-FFF2-40B4-BE49-F238E27FC236}">
                <a16:creationId xmlns:a16="http://schemas.microsoft.com/office/drawing/2014/main" id="{2A3D4664-E214-42B0-8543-B8D717403E3A}"/>
              </a:ext>
            </a:extLst>
          </p:cNvPr>
          <p:cNvSpPr>
            <a:spLocks noGrp="1"/>
          </p:cNvSpPr>
          <p:nvPr>
            <p:ph idx="4294967295"/>
          </p:nvPr>
        </p:nvSpPr>
        <p:spPr>
          <a:xfrm>
            <a:off x="209006" y="1845787"/>
            <a:ext cx="11521440" cy="3759685"/>
          </a:xfrm>
          <a:prstGeom prst="rect">
            <a:avLst/>
          </a:prstGeom>
        </p:spPr>
        <p:txBody>
          <a:bodyPr>
            <a:normAutofit/>
          </a:bodyPr>
          <a:lstStyle/>
          <a:p>
            <a:pPr marL="0" indent="0" algn="r">
              <a:buNone/>
            </a:pPr>
            <a:r>
              <a:rPr lang="fa-IR" sz="2400" dirty="0"/>
              <a:t>  پژوهشگران معمولان اولین جلوه های کنترل خود را بادادن تکالیفی به کودکان بررسی </a:t>
            </a:r>
            <a:r>
              <a:rPr lang="fa-IR" sz="2400" dirty="0" smtClean="0"/>
              <a:t>می کنند </a:t>
            </a:r>
            <a:r>
              <a:rPr lang="fa-IR" sz="2400" dirty="0"/>
              <a:t>که مستلزم به تعویق انداختن خشنودی هستند – منتظر زمان و مکان مناسب ماندن برای انجام دادن عملی وسوسه انگیز . کودکان بین 1/5تا3 سالگی توانایی فزاینده ایی را برای منتظر ماندن قبل ازخوردن چیزی خوشمزه ،بازکردن هدیه ،بازی کردن با اسباب بازی نشان می دهند.</a:t>
            </a:r>
          </a:p>
          <a:p>
            <a:pPr marL="0" indent="0" algn="r">
              <a:buNone/>
            </a:pPr>
            <a:r>
              <a:rPr lang="fa-IR" sz="2400" dirty="0"/>
              <a:t>کودکانی که در رشد توجه وزبان پیشرفت کرده اند بهتر می توانند خشنودی را به </a:t>
            </a:r>
            <a:r>
              <a:rPr lang="fa-IR" sz="2400" dirty="0" smtClean="0"/>
              <a:t>تعویق </a:t>
            </a:r>
            <a:r>
              <a:rPr lang="fa-IR" sz="2400" dirty="0"/>
              <a:t>اندازند -یافته ای که توضیح می دهد چرا دختر ها معمولا بیشتر از پسرها می توانند خود راکنترل کنند . برخی از کودکان نوپا از روش های کلامی و روش های دیگر منحرف </a:t>
            </a:r>
            <a:r>
              <a:rPr lang="fa-IR" sz="2400" dirty="0" smtClean="0"/>
              <a:t>کردن </a:t>
            </a:r>
            <a:r>
              <a:rPr lang="fa-IR" sz="2400" dirty="0"/>
              <a:t>توجه </a:t>
            </a:r>
            <a:r>
              <a:rPr lang="fa-IR" sz="2400" dirty="0" smtClean="0"/>
              <a:t>استفاده </a:t>
            </a:r>
            <a:r>
              <a:rPr lang="fa-IR" sz="2400" dirty="0"/>
              <a:t>می کنند تا از انجام دادن اعمال </a:t>
            </a:r>
            <a:r>
              <a:rPr lang="fa-IR" sz="2400" dirty="0" smtClean="0"/>
              <a:t>ممنوع </a:t>
            </a:r>
            <a:r>
              <a:rPr lang="fa-IR" sz="2400" dirty="0"/>
              <a:t>شده خودداری کنند ،مثلا با خودشان حرف می زنند،آواز می خوانند یا به جای دیگری نگاه می کنند .</a:t>
            </a:r>
            <a:endParaRPr lang="en-US" sz="2400" dirty="0"/>
          </a:p>
        </p:txBody>
      </p:sp>
    </p:spTree>
    <p:extLst>
      <p:ext uri="{BB962C8B-B14F-4D97-AF65-F5344CB8AC3E}">
        <p14:creationId xmlns:p14="http://schemas.microsoft.com/office/powerpoint/2010/main" val="22392729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9F0C-7600-4AC8-85F8-3B9919CDFCF9}"/>
              </a:ext>
            </a:extLst>
          </p:cNvPr>
          <p:cNvSpPr>
            <a:spLocks noGrp="1"/>
          </p:cNvSpPr>
          <p:nvPr>
            <p:ph type="title"/>
          </p:nvPr>
        </p:nvSpPr>
        <p:spPr>
          <a:xfrm>
            <a:off x="987468" y="163539"/>
            <a:ext cx="10364451" cy="1237337"/>
          </a:xfrm>
        </p:spPr>
        <p:txBody>
          <a:bodyPr>
            <a:normAutofit/>
          </a:bodyPr>
          <a:lstStyle/>
          <a:p>
            <a:r>
              <a:rPr lang="fa-IR" sz="2000" dirty="0"/>
              <a:t>هنگامی که که کنترل خود بهبود می یابد،مادران به تدریج از کودکان نوپای انتظار دارند مقررات بیشتر یرا رعایت کنند،ازمقررات مربوط به ایمنی گرفته تا احترام به دیگران و کارهای ساده روزمره</a:t>
            </a:r>
            <a:r>
              <a:rPr lang="fa-IR" sz="2000" dirty="0" smtClean="0"/>
              <a:t>. جدول </a:t>
            </a:r>
            <a:r>
              <a:rPr lang="fa-IR" sz="2000" dirty="0"/>
              <a:t>به کاربردن آنچه که می دانیم،روش هایی را برای کمک کردن به کودکان نوپا برای پرورش دادن اطاعت و کنترل خود،خلاصه می کند.</a:t>
            </a:r>
            <a:endParaRPr lang="en-US" sz="2000" dirty="0"/>
          </a:p>
        </p:txBody>
      </p:sp>
      <p:graphicFrame>
        <p:nvGraphicFramePr>
          <p:cNvPr id="4" name="Table 4">
            <a:extLst>
              <a:ext uri="{FF2B5EF4-FFF2-40B4-BE49-F238E27FC236}">
                <a16:creationId xmlns:a16="http://schemas.microsoft.com/office/drawing/2014/main" id="{D89E8126-1988-4469-A471-9BEB8DA59191}"/>
              </a:ext>
            </a:extLst>
          </p:cNvPr>
          <p:cNvGraphicFramePr>
            <a:graphicFrameLocks noGrp="1"/>
          </p:cNvGraphicFramePr>
          <p:nvPr>
            <p:ph idx="4294967295"/>
            <p:extLst>
              <p:ext uri="{D42A27DB-BD31-4B8C-83A1-F6EECF244321}">
                <p14:modId xmlns:p14="http://schemas.microsoft.com/office/powerpoint/2010/main" val="3896478237"/>
              </p:ext>
            </p:extLst>
          </p:nvPr>
        </p:nvGraphicFramePr>
        <p:xfrm>
          <a:off x="1295400" y="1711235"/>
          <a:ext cx="9601200" cy="5008154"/>
        </p:xfrm>
        <a:graphic>
          <a:graphicData uri="http://schemas.openxmlformats.org/drawingml/2006/table">
            <a:tbl>
              <a:tblPr firstRow="1" bandRow="1">
                <a:tableStyleId>{7DF18680-E054-41AD-8BC1-D1AEF772440D}</a:tableStyleId>
              </a:tblPr>
              <a:tblGrid>
                <a:gridCol w="4800600">
                  <a:extLst>
                    <a:ext uri="{9D8B030D-6E8A-4147-A177-3AD203B41FA5}">
                      <a16:colId xmlns:a16="http://schemas.microsoft.com/office/drawing/2014/main" val="1515354558"/>
                    </a:ext>
                  </a:extLst>
                </a:gridCol>
                <a:gridCol w="4800600">
                  <a:extLst>
                    <a:ext uri="{9D8B030D-6E8A-4147-A177-3AD203B41FA5}">
                      <a16:colId xmlns:a16="http://schemas.microsoft.com/office/drawing/2014/main" val="2688147755"/>
                    </a:ext>
                  </a:extLst>
                </a:gridCol>
              </a:tblGrid>
              <a:tr h="431074">
                <a:tc gridSpan="2">
                  <a:txBody>
                    <a:bodyPr/>
                    <a:lstStyle/>
                    <a:p>
                      <a:pPr algn="ctr"/>
                      <a:r>
                        <a:rPr lang="fa-IR" dirty="0"/>
                        <a:t>کمک کردن به کودکان نوپا برای پرورش دادن اطاعت و کنترل</a:t>
                      </a:r>
                      <a:endParaRPr lang="en-US" dirty="0"/>
                    </a:p>
                  </a:txBody>
                  <a:tcPr/>
                </a:tc>
                <a:tc hMerge="1">
                  <a:txBody>
                    <a:bodyPr/>
                    <a:lstStyle/>
                    <a:p>
                      <a:endParaRPr lang="en-US"/>
                    </a:p>
                  </a:txBody>
                  <a:tcPr/>
                </a:tc>
                <a:extLst>
                  <a:ext uri="{0D108BD9-81ED-4DB2-BD59-A6C34878D82A}">
                    <a16:rowId xmlns:a16="http://schemas.microsoft.com/office/drawing/2014/main" val="1201307841"/>
                  </a:ext>
                </a:extLst>
              </a:tr>
              <a:tr h="370840">
                <a:tc>
                  <a:txBody>
                    <a:bodyPr/>
                    <a:lstStyle/>
                    <a:p>
                      <a:pPr algn="r"/>
                      <a:r>
                        <a:rPr lang="fa-IR" dirty="0"/>
                        <a:t>دلیل منطقی</a:t>
                      </a:r>
                      <a:endParaRPr lang="en-US" dirty="0"/>
                    </a:p>
                  </a:txBody>
                  <a:tcPr>
                    <a:solidFill>
                      <a:schemeClr val="accent4">
                        <a:lumMod val="60000"/>
                        <a:lumOff val="40000"/>
                      </a:schemeClr>
                    </a:solidFill>
                  </a:tcPr>
                </a:tc>
                <a:tc>
                  <a:txBody>
                    <a:bodyPr/>
                    <a:lstStyle/>
                    <a:p>
                      <a:pPr algn="r"/>
                      <a:r>
                        <a:rPr lang="fa-IR" dirty="0"/>
                        <a:t>توصیه </a:t>
                      </a:r>
                      <a:endParaRPr lang="en-US" dirty="0"/>
                    </a:p>
                  </a:txBody>
                  <a:tcPr>
                    <a:solidFill>
                      <a:schemeClr val="accent4">
                        <a:lumMod val="60000"/>
                        <a:lumOff val="40000"/>
                      </a:schemeClr>
                    </a:solidFill>
                  </a:tcPr>
                </a:tc>
                <a:extLst>
                  <a:ext uri="{0D108BD9-81ED-4DB2-BD59-A6C34878D82A}">
                    <a16:rowId xmlns:a16="http://schemas.microsoft.com/office/drawing/2014/main" val="2495317159"/>
                  </a:ext>
                </a:extLst>
              </a:tr>
              <a:tr h="370840">
                <a:tc>
                  <a:txBody>
                    <a:bodyPr/>
                    <a:lstStyle/>
                    <a:p>
                      <a:pPr algn="r"/>
                      <a:r>
                        <a:rPr lang="fa-IR" sz="1600" dirty="0"/>
                        <a:t>کودکان نوپایی که والدین دلسوز و حمایت کننده هستند بیشتر اطاعت می کنند و کنترل بیشتری برخود دارند.</a:t>
                      </a:r>
                      <a:endParaRPr lang="en-US" sz="1600" dirty="0"/>
                    </a:p>
                  </a:txBody>
                  <a:tcPr/>
                </a:tc>
                <a:tc>
                  <a:txBody>
                    <a:bodyPr/>
                    <a:lstStyle/>
                    <a:p>
                      <a:pPr algn="r"/>
                      <a:r>
                        <a:rPr lang="fa-IR" dirty="0"/>
                        <a:t>به کودکان نوپا دلسوزانه و با تشویق پاسخ دهید</a:t>
                      </a:r>
                      <a:endParaRPr lang="en-US" dirty="0"/>
                    </a:p>
                  </a:txBody>
                  <a:tcPr/>
                </a:tc>
                <a:extLst>
                  <a:ext uri="{0D108BD9-81ED-4DB2-BD59-A6C34878D82A}">
                    <a16:rowId xmlns:a16="http://schemas.microsoft.com/office/drawing/2014/main" val="4021290862"/>
                  </a:ext>
                </a:extLst>
              </a:tr>
              <a:tr h="370840">
                <a:tc>
                  <a:txBody>
                    <a:bodyPr/>
                    <a:lstStyle/>
                    <a:p>
                      <a:pPr algn="r"/>
                      <a:r>
                        <a:rPr lang="fa-IR" sz="1600" dirty="0"/>
                        <a:t>برای کودکان نوپا متوقف کردن فعالیت لذت بخشی که در حال انجام است خیلی سسخت تر از منتظر ماندن قبل از پرداختن به فعالیت دلخواه است</a:t>
                      </a:r>
                      <a:endParaRPr lang="en-US" sz="1600" dirty="0"/>
                    </a:p>
                  </a:txBody>
                  <a:tcPr/>
                </a:tc>
                <a:tc>
                  <a:txBody>
                    <a:bodyPr/>
                    <a:lstStyle/>
                    <a:p>
                      <a:pPr algn="r"/>
                      <a:r>
                        <a:rPr lang="fa-IR" dirty="0"/>
                        <a:t>هنگامی که کودک نوپا باید فعالیت لذت بخشی را متوقف کند،به او اخطار قبلی بدهید</a:t>
                      </a:r>
                      <a:endParaRPr lang="en-US" dirty="0"/>
                    </a:p>
                  </a:txBody>
                  <a:tcPr/>
                </a:tc>
                <a:extLst>
                  <a:ext uri="{0D108BD9-81ED-4DB2-BD59-A6C34878D82A}">
                    <a16:rowId xmlns:a16="http://schemas.microsoft.com/office/drawing/2014/main" val="3344133957"/>
                  </a:ext>
                </a:extLst>
              </a:tr>
              <a:tr h="370840">
                <a:tc>
                  <a:txBody>
                    <a:bodyPr/>
                    <a:lstStyle/>
                    <a:p>
                      <a:pPr algn="r"/>
                      <a:r>
                        <a:rPr lang="fa-IR" sz="1600" dirty="0"/>
                        <a:t>توانایی کودکان نوپا در یادآوری مقررات و اطاعت کردن از </a:t>
                      </a:r>
                      <a:r>
                        <a:rPr lang="fa-IR" sz="1600" dirty="0" smtClean="0"/>
                        <a:t>آنها </a:t>
                      </a:r>
                      <a:r>
                        <a:rPr lang="fa-IR" sz="1600" dirty="0"/>
                        <a:t>محدود </a:t>
                      </a:r>
                      <a:r>
                        <a:rPr lang="fa-IR" sz="1600" dirty="0" smtClean="0"/>
                        <a:t>است،آنها </a:t>
                      </a:r>
                      <a:r>
                        <a:rPr lang="fa-IR" sz="1600" dirty="0"/>
                        <a:t>به انظارت مستمر والدین نیاز دارند.</a:t>
                      </a:r>
                      <a:endParaRPr lang="en-US" sz="1600" dirty="0"/>
                    </a:p>
                  </a:txBody>
                  <a:tcPr/>
                </a:tc>
                <a:tc>
                  <a:txBody>
                    <a:bodyPr/>
                    <a:lstStyle/>
                    <a:p>
                      <a:pPr algn="r"/>
                      <a:r>
                        <a:rPr lang="fa-IR" dirty="0"/>
                        <a:t>یک موضوع را چند بار به </a:t>
                      </a:r>
                      <a:r>
                        <a:rPr lang="fa-IR" dirty="0" smtClean="0"/>
                        <a:t>آنها </a:t>
                      </a:r>
                      <a:r>
                        <a:rPr lang="fa-IR" dirty="0"/>
                        <a:t>یادآوری کنید.</a:t>
                      </a:r>
                      <a:endParaRPr lang="en-US" dirty="0"/>
                    </a:p>
                  </a:txBody>
                  <a:tcPr/>
                </a:tc>
                <a:extLst>
                  <a:ext uri="{0D108BD9-81ED-4DB2-BD59-A6C34878D82A}">
                    <a16:rowId xmlns:a16="http://schemas.microsoft.com/office/drawing/2014/main" val="4063442800"/>
                  </a:ext>
                </a:extLst>
              </a:tr>
              <a:tr h="370840">
                <a:tc>
                  <a:txBody>
                    <a:bodyPr/>
                    <a:lstStyle/>
                    <a:p>
                      <a:pPr algn="r"/>
                      <a:r>
                        <a:rPr lang="fa-IR" sz="1600" dirty="0"/>
                        <a:t>تحسین و بغل کردن،رفتار مناسب را تقویت می کنند و احتمال وقوع دوباره ی آن را افزایش می دهند.</a:t>
                      </a:r>
                      <a:endParaRPr lang="en-US" sz="1600" dirty="0"/>
                    </a:p>
                  </a:txBody>
                  <a:tcPr>
                    <a:lnB w="12700" cmpd="sng">
                      <a:noFill/>
                    </a:lnB>
                  </a:tcPr>
                </a:tc>
                <a:tc>
                  <a:txBody>
                    <a:bodyPr/>
                    <a:lstStyle/>
                    <a:p>
                      <a:pPr algn="r"/>
                      <a:r>
                        <a:rPr lang="fa-IR" dirty="0"/>
                        <a:t>به رفتار کنترل شده با تایید کلامی و جسمانی پاسخ دهید.</a:t>
                      </a:r>
                      <a:endParaRPr lang="en-US" dirty="0"/>
                    </a:p>
                  </a:txBody>
                  <a:tcPr/>
                </a:tc>
                <a:extLst>
                  <a:ext uri="{0D108BD9-81ED-4DB2-BD59-A6C34878D82A}">
                    <a16:rowId xmlns:a16="http://schemas.microsoft.com/office/drawing/2014/main" val="2671217719"/>
                  </a:ext>
                </a:extLst>
              </a:tr>
              <a:tr h="370840">
                <a:tc>
                  <a:txBody>
                    <a:bodyPr/>
                    <a:lstStyle/>
                    <a:p>
                      <a:pPr algn="r"/>
                      <a:r>
                        <a:rPr lang="fa-IR" sz="1600" dirty="0"/>
                        <a:t>رشد اولیه ی زبان با کنترل خود ارتباط دارد. کودکان در سال دوم برای یادآوری کردن اتظارات بزرگسالان به خودشان و به تعویق انداختن خشنودی از زبان استفاده می کنند.</a:t>
                      </a:r>
                      <a:endParaRPr lang="en-US" sz="16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fa-IR" dirty="0"/>
                        <a:t>توجه مستمر را ترغیب کنید(به فصل5 مراجعه کنید)</a:t>
                      </a:r>
                      <a:endParaRPr lang="en-US" dirty="0"/>
                    </a:p>
                  </a:txBody>
                  <a:tcPr>
                    <a:lnL w="12700" cmpd="sng">
                      <a:noFill/>
                    </a:lnL>
                  </a:tcPr>
                </a:tc>
                <a:extLst>
                  <a:ext uri="{0D108BD9-81ED-4DB2-BD59-A6C34878D82A}">
                    <a16:rowId xmlns:a16="http://schemas.microsoft.com/office/drawing/2014/main" val="1158150631"/>
                  </a:ext>
                </a:extLst>
              </a:tr>
              <a:tr h="370840">
                <a:tc>
                  <a:txBody>
                    <a:bodyPr/>
                    <a:lstStyle/>
                    <a:p>
                      <a:pPr algn="r"/>
                      <a:r>
                        <a:rPr lang="fa-IR" sz="1600" dirty="0"/>
                        <a:t>هنگامی که شناخت و زبان بهبود می یابند،کودکان نوپا می توانند از مقررات بیشتری در ارتباط با ایمنی،احترام گذاشتن به دیگران به دیگران،مراقبت از اموال،وکارهای سادهُ روزمره پیروی کنند.</a:t>
                      </a:r>
                      <a:endParaRPr lang="en-US" sz="1600" dirty="0"/>
                    </a:p>
                  </a:txBody>
                  <a:tcPr>
                    <a:lnT w="12700" cmpd="sng">
                      <a:noFill/>
                    </a:lnT>
                  </a:tcPr>
                </a:tc>
                <a:tc>
                  <a:txBody>
                    <a:bodyPr/>
                    <a:lstStyle/>
                    <a:p>
                      <a:pPr algn="r"/>
                      <a:r>
                        <a:rPr lang="fa-IR" dirty="0"/>
                        <a:t>مقررات را به تدریج مطابق با توانایی های در حال رشد کودکان نو پا افزایش دهید.</a:t>
                      </a:r>
                      <a:endParaRPr lang="en-US" dirty="0"/>
                    </a:p>
                  </a:txBody>
                  <a:tcPr/>
                </a:tc>
                <a:extLst>
                  <a:ext uri="{0D108BD9-81ED-4DB2-BD59-A6C34878D82A}">
                    <a16:rowId xmlns:a16="http://schemas.microsoft.com/office/drawing/2014/main" val="158337050"/>
                  </a:ext>
                </a:extLst>
              </a:tr>
            </a:tbl>
          </a:graphicData>
        </a:graphic>
      </p:graphicFrame>
      <p:graphicFrame>
        <p:nvGraphicFramePr>
          <p:cNvPr id="6" name="Table 5">
            <a:extLst>
              <a:ext uri="{FF2B5EF4-FFF2-40B4-BE49-F238E27FC236}">
                <a16:creationId xmlns:a16="http://schemas.microsoft.com/office/drawing/2014/main" id="{91F88E41-A3E3-48E8-B999-FCD5232CFE12}"/>
              </a:ext>
            </a:extLst>
          </p:cNvPr>
          <p:cNvGraphicFramePr>
            <a:graphicFrameLocks noGrp="1"/>
          </p:cNvGraphicFramePr>
          <p:nvPr>
            <p:extLst/>
          </p:nvPr>
        </p:nvGraphicFramePr>
        <p:xfrm>
          <a:off x="497150" y="5715443"/>
          <a:ext cx="980637" cy="365760"/>
        </p:xfrm>
        <a:graphic>
          <a:graphicData uri="http://schemas.openxmlformats.org/drawingml/2006/table">
            <a:tbl>
              <a:tblPr/>
              <a:tblGrid>
                <a:gridCol w="980637">
                  <a:extLst>
                    <a:ext uri="{9D8B030D-6E8A-4147-A177-3AD203B41FA5}">
                      <a16:colId xmlns:a16="http://schemas.microsoft.com/office/drawing/2014/main" val="1189981170"/>
                    </a:ext>
                  </a:extLst>
                </a:gridCol>
              </a:tblGrid>
              <a:tr h="309830">
                <a:tc>
                  <a:txBody>
                    <a:bodyPr/>
                    <a:lstStyle/>
                    <a:p>
                      <a:r>
                        <a:rPr lang="fa-IR" dirty="0"/>
                        <a:t>       </a:t>
                      </a:r>
                      <a:endParaRPr lang="en-US" dirty="0"/>
                    </a:p>
                  </a:txBody>
                  <a:tcPr>
                    <a:lnL w="12700" cmpd="sng">
                      <a:noFill/>
                      <a:prstDash val="solid"/>
                    </a:lnL>
                    <a:lnR w="12700" cmpd="sng">
                      <a:noFill/>
                      <a:prstDash val="solid"/>
                    </a:lnR>
                    <a:lnT w="12700" cmpd="sng">
                      <a:noFill/>
                      <a:prstDash val="solid"/>
                    </a:lnT>
                    <a:lnB w="12700" cmpd="sng">
                      <a:noFill/>
                      <a:prstDash val="solid"/>
                    </a:lnB>
                  </a:tcPr>
                </a:tc>
                <a:extLst>
                  <a:ext uri="{0D108BD9-81ED-4DB2-BD59-A6C34878D82A}">
                    <a16:rowId xmlns:a16="http://schemas.microsoft.com/office/drawing/2014/main" val="1865378683"/>
                  </a:ext>
                </a:extLst>
              </a:tr>
            </a:tbl>
          </a:graphicData>
        </a:graphic>
      </p:graphicFrame>
      <p:graphicFrame>
        <p:nvGraphicFramePr>
          <p:cNvPr id="8" name="Table 7">
            <a:extLst>
              <a:ext uri="{FF2B5EF4-FFF2-40B4-BE49-F238E27FC236}">
                <a16:creationId xmlns:a16="http://schemas.microsoft.com/office/drawing/2014/main" id="{4D9CEC09-4F8F-4234-9C41-35030A98C9E3}"/>
              </a:ext>
            </a:extLst>
          </p:cNvPr>
          <p:cNvGraphicFramePr>
            <a:graphicFrameLocks noGrp="1"/>
          </p:cNvGraphicFramePr>
          <p:nvPr>
            <p:extLst>
              <p:ext uri="{D42A27DB-BD31-4B8C-83A1-F6EECF244321}">
                <p14:modId xmlns:p14="http://schemas.microsoft.com/office/powerpoint/2010/main" val="3465605055"/>
              </p:ext>
            </p:extLst>
          </p:nvPr>
        </p:nvGraphicFramePr>
        <p:xfrm>
          <a:off x="1304648" y="1254035"/>
          <a:ext cx="9582703" cy="457199"/>
        </p:xfrm>
        <a:graphic>
          <a:graphicData uri="http://schemas.openxmlformats.org/drawingml/2006/table">
            <a:tbl>
              <a:tblPr/>
              <a:tblGrid>
                <a:gridCol w="9582703">
                  <a:extLst>
                    <a:ext uri="{9D8B030D-6E8A-4147-A177-3AD203B41FA5}">
                      <a16:colId xmlns:a16="http://schemas.microsoft.com/office/drawing/2014/main" val="1488738166"/>
                    </a:ext>
                  </a:extLst>
                </a:gridCol>
              </a:tblGrid>
              <a:tr h="457199">
                <a:tc>
                  <a:txBody>
                    <a:bodyPr/>
                    <a:lstStyle/>
                    <a:p>
                      <a:pPr algn="ctr"/>
                      <a:r>
                        <a:rPr lang="fa-IR" sz="2000" dirty="0"/>
                        <a:t>به کار بردن آنچه که می دانیم</a:t>
                      </a:r>
                      <a:endParaRPr lang="en-US" sz="2000"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585250176"/>
                  </a:ext>
                </a:extLst>
              </a:tr>
            </a:tbl>
          </a:graphicData>
        </a:graphic>
      </p:graphicFrame>
    </p:spTree>
    <p:extLst>
      <p:ext uri="{BB962C8B-B14F-4D97-AF65-F5344CB8AC3E}">
        <p14:creationId xmlns:p14="http://schemas.microsoft.com/office/powerpoint/2010/main" val="23738840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F41D5-DB6B-40ED-8944-1B82E63E18AC}"/>
              </a:ext>
            </a:extLst>
          </p:cNvPr>
          <p:cNvSpPr>
            <a:spLocks noGrp="1"/>
          </p:cNvSpPr>
          <p:nvPr>
            <p:ph type="title"/>
          </p:nvPr>
        </p:nvSpPr>
        <p:spPr/>
        <p:txBody>
          <a:bodyPr>
            <a:normAutofit/>
          </a:bodyPr>
          <a:lstStyle/>
          <a:p>
            <a:r>
              <a:rPr lang="fa-IR" dirty="0">
                <a:solidFill>
                  <a:srgbClr val="FF0000"/>
                </a:solidFill>
              </a:rPr>
              <a:t>عــقیده ی اریکســــون:</a:t>
            </a:r>
            <a:br>
              <a:rPr lang="fa-IR" dirty="0">
                <a:solidFill>
                  <a:srgbClr val="FF0000"/>
                </a:solidFill>
              </a:rPr>
            </a:br>
            <a:endParaRPr lang="en-US" dirty="0">
              <a:solidFill>
                <a:srgbClr val="FF0000"/>
              </a:solidFill>
            </a:endParaRPr>
          </a:p>
        </p:txBody>
      </p:sp>
      <p:sp>
        <p:nvSpPr>
          <p:cNvPr id="4" name="Content Placeholder 5">
            <a:extLst>
              <a:ext uri="{FF2B5EF4-FFF2-40B4-BE49-F238E27FC236}">
                <a16:creationId xmlns:a16="http://schemas.microsoft.com/office/drawing/2014/main" id="{628B2C4F-E033-4570-A58E-FA7FE3A17167}"/>
              </a:ext>
            </a:extLst>
          </p:cNvPr>
          <p:cNvSpPr>
            <a:spLocks noGrp="1"/>
          </p:cNvSpPr>
          <p:nvPr>
            <p:ph idx="4294967295"/>
          </p:nvPr>
        </p:nvSpPr>
        <p:spPr>
          <a:xfrm>
            <a:off x="0" y="2556931"/>
            <a:ext cx="11952514" cy="3896119"/>
          </a:xfrm>
          <a:prstGeom prst="rect">
            <a:avLst/>
          </a:prstGeom>
        </p:spPr>
        <p:txBody>
          <a:bodyPr/>
          <a:lstStyle/>
          <a:p>
            <a:pPr algn="just" rtl="1"/>
            <a:r>
              <a:rPr lang="fa-IR" sz="2400" dirty="0"/>
              <a:t>عقیده اریکسون: مراقبت گرم و صمیمی با نوپاوگان باعث میشود تعارض روانشناختی اعتماد در برابر بی اعتمادی در جهت مثبت حل </a:t>
            </a:r>
            <a:r>
              <a:rPr lang="fa-IR" sz="2400" dirty="0" smtClean="0"/>
              <a:t>شود در </a:t>
            </a:r>
            <a:r>
              <a:rPr lang="fa-IR" sz="2400" dirty="0"/>
              <a:t>دوره نوپایی ؛تعارض خود مختاری در برابر شرم و تردید </a:t>
            </a:r>
            <a:r>
              <a:rPr lang="fa-IR" sz="2400" dirty="0" smtClean="0"/>
              <a:t>درصورتی که به </a:t>
            </a:r>
            <a:r>
              <a:rPr lang="fa-IR" sz="2400" dirty="0"/>
              <a:t>نحو مطلوب انجام میگیرد </a:t>
            </a:r>
            <a:r>
              <a:rPr lang="fa-IR" sz="2400" dirty="0" smtClean="0"/>
              <a:t>که </a:t>
            </a:r>
            <a:r>
              <a:rPr lang="fa-IR" sz="2400" dirty="0"/>
              <a:t>والدین رهنمود مناسب تامین </a:t>
            </a:r>
            <a:r>
              <a:rPr lang="fa-IR" sz="2400" dirty="0" smtClean="0"/>
              <a:t>کنند. هیجان </a:t>
            </a:r>
            <a:r>
              <a:rPr lang="fa-IR" sz="2400" dirty="0"/>
              <a:t>های اصلی؛ در نیم سال اول بتدریج علائم روشن یافته میشوند ، در هفته ۶ تا ۱۰لبخند اجتماعی و ماه سوم تا چهارم خنده پدیدار </a:t>
            </a:r>
            <a:r>
              <a:rPr lang="fa-IR" sz="2400" dirty="0" smtClean="0"/>
              <a:t>میشود. خشم </a:t>
            </a:r>
            <a:r>
              <a:rPr lang="fa-IR" sz="2400" dirty="0"/>
              <a:t>و ترس (نیمه ودوم سال اول ) </a:t>
            </a:r>
            <a:r>
              <a:rPr lang="fa-IR" sz="2400" dirty="0" smtClean="0"/>
              <a:t>به </a:t>
            </a:r>
            <a:r>
              <a:rPr lang="fa-IR" sz="2400" dirty="0"/>
              <a:t>شکل اضطراب غریبه بروز میابد</a:t>
            </a:r>
          </a:p>
          <a:p>
            <a:pPr algn="r"/>
            <a:endParaRPr lang="en-US" sz="2400" dirty="0"/>
          </a:p>
        </p:txBody>
      </p:sp>
    </p:spTree>
    <p:extLst>
      <p:ext uri="{BB962C8B-B14F-4D97-AF65-F5344CB8AC3E}">
        <p14:creationId xmlns:p14="http://schemas.microsoft.com/office/powerpoint/2010/main" val="11115924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23EAD-1791-401C-9C68-31ACB542928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681EF80-BFEF-4C28-92C3-0948F7748CC3}"/>
              </a:ext>
            </a:extLst>
          </p:cNvPr>
          <p:cNvPicPr>
            <a:picLocks noGrp="1" noChangeAspect="1"/>
          </p:cNvPicPr>
          <p:nvPr>
            <p:ph idx="4294967295"/>
          </p:nvPr>
        </p:nvPicPr>
        <p:blipFill>
          <a:blip r:embed="rId2"/>
          <a:stretch>
            <a:fillRect/>
          </a:stretch>
        </p:blipFill>
        <p:spPr>
          <a:xfrm>
            <a:off x="1108365" y="775855"/>
            <a:ext cx="11104160" cy="5099483"/>
          </a:xfrm>
          <a:prstGeom prst="rect">
            <a:avLst/>
          </a:prstGeom>
        </p:spPr>
      </p:pic>
    </p:spTree>
    <p:extLst>
      <p:ext uri="{BB962C8B-B14F-4D97-AF65-F5344CB8AC3E}">
        <p14:creationId xmlns:p14="http://schemas.microsoft.com/office/powerpoint/2010/main" val="1416315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D9AA3-9BBF-443F-9AA5-1AE8E1F367F1}"/>
              </a:ext>
            </a:extLst>
          </p:cNvPr>
          <p:cNvSpPr>
            <a:spLocks noGrp="1"/>
          </p:cNvSpPr>
          <p:nvPr>
            <p:ph type="title"/>
          </p:nvPr>
        </p:nvSpPr>
        <p:spPr/>
        <p:txBody>
          <a:bodyPr>
            <a:noAutofit/>
          </a:bodyPr>
          <a:lstStyle/>
          <a:p>
            <a:r>
              <a:rPr lang="fa-IR" sz="2800" b="1" dirty="0"/>
              <a:t/>
            </a:r>
            <a:br>
              <a:rPr lang="fa-IR" sz="2800" b="1" dirty="0"/>
            </a:br>
            <a:endParaRPr lang="en-US" sz="2800" dirty="0"/>
          </a:p>
        </p:txBody>
      </p:sp>
      <p:sp>
        <p:nvSpPr>
          <p:cNvPr id="5" name="Rectangle 4">
            <a:extLst>
              <a:ext uri="{FF2B5EF4-FFF2-40B4-BE49-F238E27FC236}">
                <a16:creationId xmlns:a16="http://schemas.microsoft.com/office/drawing/2014/main" id="{894C3013-01DD-4877-824B-4B7600A347EE}"/>
              </a:ext>
            </a:extLst>
          </p:cNvPr>
          <p:cNvSpPr/>
          <p:nvPr/>
        </p:nvSpPr>
        <p:spPr>
          <a:xfrm>
            <a:off x="391886" y="982132"/>
            <a:ext cx="11312434" cy="4154984"/>
          </a:xfrm>
          <a:prstGeom prst="rect">
            <a:avLst/>
          </a:prstGeom>
        </p:spPr>
        <p:txBody>
          <a:bodyPr wrap="square">
            <a:spAutoFit/>
          </a:bodyPr>
          <a:lstStyle/>
          <a:p>
            <a:pPr algn="r"/>
            <a:r>
              <a:rPr lang="fa-IR" sz="2400" b="1" dirty="0"/>
              <a:t>توانایی درک احساسات دیگران در سال اول بیشتر میشود . در پایان سال اول ارجاع اجتماعی </a:t>
            </a:r>
            <a:r>
              <a:rPr lang="fa-IR" sz="2400" b="1" dirty="0" smtClean="0"/>
              <a:t>صدا نمایان </a:t>
            </a:r>
            <a:r>
              <a:rPr lang="fa-IR" sz="2400" b="1" dirty="0"/>
              <a:t>میشود . در اواسط سال دوم نوپاوگان میفهمند که واکنش های هیجانی دیگران با هیجان آن ها متفاوت </a:t>
            </a:r>
            <a:r>
              <a:rPr lang="fa-IR" sz="2400" b="1" dirty="0" smtClean="0"/>
              <a:t>است</a:t>
            </a:r>
          </a:p>
          <a:p>
            <a:pPr algn="r"/>
            <a:r>
              <a:rPr lang="fa-IR" sz="2400" b="1" dirty="0"/>
              <a:t>
در طول نوپاوگی </a:t>
            </a:r>
            <a:r>
              <a:rPr lang="fa-IR" sz="2400" b="1" dirty="0" smtClean="0"/>
              <a:t>؛خودآگاهی </a:t>
            </a:r>
            <a:r>
              <a:rPr lang="fa-IR" sz="2400" b="1" dirty="0"/>
              <a:t>و دستورات بزرگسالان مبنای هیجان های </a:t>
            </a:r>
            <a:r>
              <a:rPr lang="fa-IR" sz="2400" b="1" dirty="0" smtClean="0"/>
              <a:t>خودآگاه </a:t>
            </a:r>
            <a:r>
              <a:rPr lang="fa-IR" sz="2400" b="1" dirty="0"/>
              <a:t>مانند(شرم ،احساس گناه و...) تشکیل میدهد در سال دوم رشد بازنمایی ذهنی و زیان ب روش موثرتر هیجان تبدیل میشود</a:t>
            </a:r>
            <a:r>
              <a:rPr lang="fa-IR" sz="2400" b="1" dirty="0" smtClean="0"/>
              <a:t>.</a:t>
            </a:r>
          </a:p>
          <a:p>
            <a:pPr algn="r"/>
            <a:r>
              <a:rPr lang="fa-IR" sz="2400" b="1" dirty="0"/>
              <a:t>
کودکان از نظر خلق و خو با هم تفاوت زیادی دارند ،و به سه دسته ( کودک راحت، کودک دشوار ، و کودک کند جوش )در تحقیق توالی نیویورک مشخص شدند </a:t>
            </a:r>
            <a:r>
              <a:rPr lang="fa-IR" sz="2400" b="1" dirty="0" smtClean="0"/>
              <a:t>.</a:t>
            </a:r>
          </a:p>
          <a:p>
            <a:pPr algn="r"/>
            <a:r>
              <a:rPr lang="fa-IR" sz="2400" b="1" dirty="0"/>
              <a:t>
ماری روتبارت نوع دیگری خلق و خو </a:t>
            </a:r>
            <a:r>
              <a:rPr lang="fa-IR" sz="2400" b="1" dirty="0" smtClean="0"/>
              <a:t>که </a:t>
            </a:r>
            <a:r>
              <a:rPr lang="fa-IR" sz="2400" b="1" dirty="0"/>
              <a:t>کنترل فعال یعنی  </a:t>
            </a:r>
            <a:r>
              <a:rPr lang="fa-IR" sz="2400" b="1" dirty="0" smtClean="0"/>
              <a:t>توانایی </a:t>
            </a:r>
            <a:r>
              <a:rPr lang="fa-IR" sz="2400" b="1" dirty="0"/>
              <a:t>تنظیم کردن واکنش پذیری </a:t>
            </a:r>
            <a:r>
              <a:rPr lang="fa-IR" sz="2400" b="1" dirty="0" smtClean="0"/>
              <a:t> خویشتن </a:t>
            </a:r>
            <a:r>
              <a:rPr lang="fa-IR" sz="2400" b="1" dirty="0"/>
              <a:t>را شامل میشود ابداع کرد</a:t>
            </a:r>
            <a:endParaRPr lang="en-US" sz="2400" dirty="0"/>
          </a:p>
        </p:txBody>
      </p:sp>
    </p:spTree>
    <p:extLst>
      <p:ext uri="{BB962C8B-B14F-4D97-AF65-F5344CB8AC3E}">
        <p14:creationId xmlns:p14="http://schemas.microsoft.com/office/powerpoint/2010/main" val="36448659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8856-F348-45C4-9DFF-2FD45AF54A2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4BFFFD2-4BDC-480A-A7AB-762E664FE3E0}"/>
              </a:ext>
            </a:extLst>
          </p:cNvPr>
          <p:cNvPicPr>
            <a:picLocks noGrp="1" noChangeAspect="1"/>
          </p:cNvPicPr>
          <p:nvPr>
            <p:ph idx="4294967295"/>
          </p:nvPr>
        </p:nvPicPr>
        <p:blipFill>
          <a:blip r:embed="rId2"/>
          <a:stretch>
            <a:fillRect/>
          </a:stretch>
        </p:blipFill>
        <p:spPr>
          <a:xfrm>
            <a:off x="1028059" y="578283"/>
            <a:ext cx="10135882" cy="5701434"/>
          </a:xfrm>
          <a:prstGeom prst="rect">
            <a:avLst/>
          </a:prstGeom>
        </p:spPr>
      </p:pic>
    </p:spTree>
    <p:extLst>
      <p:ext uri="{BB962C8B-B14F-4D97-AF65-F5344CB8AC3E}">
        <p14:creationId xmlns:p14="http://schemas.microsoft.com/office/powerpoint/2010/main" val="8896711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2F04-1724-4D6D-9983-8B5438411881}"/>
              </a:ext>
            </a:extLst>
          </p:cNvPr>
          <p:cNvSpPr>
            <a:spLocks noGrp="1"/>
          </p:cNvSpPr>
          <p:nvPr>
            <p:ph type="title"/>
          </p:nvPr>
        </p:nvSpPr>
        <p:spPr>
          <a:xfrm flipH="1">
            <a:off x="-1320338" y="982132"/>
            <a:ext cx="45719" cy="1303867"/>
          </a:xfrm>
        </p:spPr>
        <p:txBody>
          <a:bodyPr/>
          <a:lstStyle/>
          <a:p>
            <a:endParaRPr lang="en-US" dirty="0"/>
          </a:p>
        </p:txBody>
      </p:sp>
      <p:sp>
        <p:nvSpPr>
          <p:cNvPr id="4" name="Content Placeholder 2">
            <a:extLst>
              <a:ext uri="{FF2B5EF4-FFF2-40B4-BE49-F238E27FC236}">
                <a16:creationId xmlns:a16="http://schemas.microsoft.com/office/drawing/2014/main" id="{EC806870-87D3-46D5-BA2F-CED555F13947}"/>
              </a:ext>
            </a:extLst>
          </p:cNvPr>
          <p:cNvSpPr>
            <a:spLocks noGrp="1"/>
          </p:cNvSpPr>
          <p:nvPr>
            <p:ph idx="4294967295"/>
          </p:nvPr>
        </p:nvSpPr>
        <p:spPr>
          <a:xfrm>
            <a:off x="444138" y="982132"/>
            <a:ext cx="11377748" cy="2302451"/>
          </a:xfrm>
          <a:prstGeom prst="rect">
            <a:avLst/>
          </a:prstGeom>
        </p:spPr>
        <p:txBody>
          <a:bodyPr>
            <a:normAutofit fontScale="92500" lnSpcReduction="20000"/>
          </a:bodyPr>
          <a:lstStyle/>
          <a:p>
            <a:pPr algn="r" rtl="1"/>
            <a:r>
              <a:rPr lang="fa-IR" sz="2400" dirty="0" smtClean="0"/>
              <a:t>ثبات </a:t>
            </a:r>
            <a:r>
              <a:rPr lang="fa-IR" sz="2400" dirty="0"/>
              <a:t>خلق و خو</a:t>
            </a:r>
            <a:r>
              <a:rPr lang="fa-IR" sz="2400" dirty="0" smtClean="0"/>
              <a:t>؛ کم </a:t>
            </a:r>
            <a:r>
              <a:rPr lang="fa-IR" sz="2400" dirty="0"/>
              <a:t>تا متوسط است و مبنای ژنتیکی دارد . مدل کیفیت خوب تطابق شرح میدهد که چگونه خلق و خو محیط با بکدیگر با رشد بعدی تاثیر میگذارند.برای متمایز </a:t>
            </a:r>
            <a:r>
              <a:rPr lang="fa-IR" sz="2400" dirty="0" smtClean="0"/>
              <a:t>کردن </a:t>
            </a:r>
            <a:r>
              <a:rPr lang="fa-IR" sz="2400" dirty="0"/>
              <a:t>کودکان کم رو از کودکان معاشرتی ترکیبی از ارزیابی های آزمایشگاهی و فیزیولوژیکی مورد استفاده قرار می </a:t>
            </a:r>
            <a:r>
              <a:rPr lang="fa-IR" sz="2400" dirty="0" smtClean="0"/>
              <a:t>گیرد.</a:t>
            </a:r>
          </a:p>
          <a:p>
            <a:pPr algn="r" rtl="1"/>
            <a:r>
              <a:rPr lang="fa-IR" sz="2400" dirty="0" smtClean="0"/>
              <a:t>دلبستگی: نظریه بوم شناختی مقبول </a:t>
            </a:r>
            <a:r>
              <a:rPr lang="fa-IR" sz="2400" dirty="0"/>
              <a:t>ترین دیدگاه درباره رشد دلبستگی است. این نظریه بچه ها را بصورتی که از لحاظ زیستی آمادگی دارند تا بطور فعال پیوندهای برقرار شده با مراقبت کنندگان خود که با تضمین ایمنی </a:t>
            </a:r>
            <a:r>
              <a:rPr lang="fa-IR" sz="2400" dirty="0" smtClean="0"/>
              <a:t>آنهاست </a:t>
            </a:r>
            <a:r>
              <a:rPr lang="fa-IR" sz="2400" dirty="0"/>
              <a:t>مشارکت جویند در نظر میگیرد.</a:t>
            </a:r>
          </a:p>
          <a:p>
            <a:pPr algn="r"/>
            <a:endParaRPr lang="en-US" sz="2400" dirty="0"/>
          </a:p>
        </p:txBody>
      </p:sp>
      <p:sp>
        <p:nvSpPr>
          <p:cNvPr id="5" name="Content Placeholder 2">
            <a:extLst>
              <a:ext uri="{FF2B5EF4-FFF2-40B4-BE49-F238E27FC236}">
                <a16:creationId xmlns:a16="http://schemas.microsoft.com/office/drawing/2014/main" id="{B315908F-8D84-408A-9F5B-939FBC663707}"/>
              </a:ext>
            </a:extLst>
          </p:cNvPr>
          <p:cNvSpPr>
            <a:spLocks noGrp="1"/>
          </p:cNvSpPr>
          <p:nvPr>
            <p:ph idx="4294967295"/>
          </p:nvPr>
        </p:nvSpPr>
        <p:spPr>
          <a:xfrm>
            <a:off x="444139" y="3797903"/>
            <a:ext cx="11377747" cy="3318936"/>
          </a:xfrm>
          <a:prstGeom prst="rect">
            <a:avLst/>
          </a:prstGeom>
        </p:spPr>
        <p:txBody>
          <a:bodyPr>
            <a:normAutofit/>
          </a:bodyPr>
          <a:lstStyle/>
          <a:p>
            <a:pPr marL="0" lvl="0" indent="0" algn="r">
              <a:spcBef>
                <a:spcPts val="0"/>
              </a:spcBef>
              <a:spcAft>
                <a:spcPts val="0"/>
              </a:spcAft>
              <a:buClrTx/>
              <a:buSzTx/>
              <a:buNone/>
            </a:pPr>
            <a:r>
              <a:rPr lang="fa-IR" b="1" dirty="0">
                <a:solidFill>
                  <a:prstClr val="black"/>
                </a:solidFill>
                <a:latin typeface="Gill Sans MT" panose="020B0502020104020203"/>
                <a:cs typeface="Arial" panose="020B0604020202020204" pitchFamily="34" charset="0"/>
              </a:rPr>
              <a:t>تقریبا در دوره ۶ تا ۸ ماهگی اضطراب جدایی و استفاده از </a:t>
            </a:r>
            <a:r>
              <a:rPr lang="fa-IR" b="1" dirty="0" smtClean="0">
                <a:solidFill>
                  <a:prstClr val="black"/>
                </a:solidFill>
                <a:latin typeface="Gill Sans MT" panose="020B0502020104020203"/>
                <a:cs typeface="Arial" panose="020B0604020202020204" pitchFamily="34" charset="0"/>
              </a:rPr>
              <a:t>والد </a:t>
            </a:r>
            <a:r>
              <a:rPr lang="fa-IR" b="1" dirty="0">
                <a:solidFill>
                  <a:prstClr val="black"/>
                </a:solidFill>
                <a:latin typeface="Gill Sans MT" panose="020B0502020104020203"/>
                <a:cs typeface="Arial" panose="020B0604020202020204" pitchFamily="34" charset="0"/>
              </a:rPr>
              <a:t>بعنوان تکیه گاه امن نشان میدهد که دلبستگی واقعی انجام شده . کودک از تجربه های پرستاری اولیه الگوی واقعی درونی را شکل میدهند
*موقعیت غریب؛نوعی روش آزمایشگاهی برای ارزیابی کیفیت دلبستگی بین ۱ تا ۲ سالگی است 
دلبستگی به چهار دسته ؛ دلبستگی ایمن ، دلبستگی دورجویی، دلبستگی مقاوم ، دلبستگی آشفته تقسیم میگردد
در دلبستگی ایمن، نوپاوگان رابطه عاطفی عمیقی با پدر خود  و در اوایل سال اول رابطه عاطفی خوبی با خواهر برادر خود ایجاد میکنند</a:t>
            </a:r>
          </a:p>
          <a:p>
            <a:endParaRPr lang="en-US" dirty="0"/>
          </a:p>
        </p:txBody>
      </p:sp>
    </p:spTree>
    <p:extLst>
      <p:ext uri="{BB962C8B-B14F-4D97-AF65-F5344CB8AC3E}">
        <p14:creationId xmlns:p14="http://schemas.microsoft.com/office/powerpoint/2010/main" val="3393581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2362" y="836631"/>
            <a:ext cx="5629638" cy="1596177"/>
          </a:xfrm>
        </p:spPr>
        <p:txBody>
          <a:bodyPr/>
          <a:lstStyle/>
          <a:p>
            <a:r>
              <a:rPr lang="fa-IR" dirty="0">
                <a:solidFill>
                  <a:srgbClr val="C00000"/>
                </a:solidFill>
              </a:rPr>
              <a:t>رشد هیجانات اصلی </a:t>
            </a:r>
            <a:endParaRPr lang="en-US" dirty="0">
              <a:solidFill>
                <a:srgbClr val="C00000"/>
              </a:solidFill>
            </a:endParaRPr>
          </a:p>
        </p:txBody>
      </p:sp>
      <p:sp>
        <p:nvSpPr>
          <p:cNvPr id="3" name="Content Placeholder 2"/>
          <p:cNvSpPr>
            <a:spLocks noGrp="1"/>
          </p:cNvSpPr>
          <p:nvPr>
            <p:ph sz="quarter" idx="13"/>
          </p:nvPr>
        </p:nvSpPr>
        <p:spPr>
          <a:xfrm>
            <a:off x="176169" y="2367092"/>
            <a:ext cx="11920755" cy="3424107"/>
          </a:xfrm>
        </p:spPr>
        <p:txBody>
          <a:bodyPr>
            <a:normAutofit/>
          </a:bodyPr>
          <a:lstStyle/>
          <a:p>
            <a:pPr marL="457200" indent="-457200" algn="just" rtl="1">
              <a:buFont typeface="Wingdings" pitchFamily="2" charset="2"/>
              <a:buChar char="v"/>
            </a:pPr>
            <a:r>
              <a:rPr lang="fa-IR" sz="2400" dirty="0"/>
              <a:t>هیجانات اصلی</a:t>
            </a:r>
            <a:r>
              <a:rPr lang="fa-IR" sz="2400" dirty="0" smtClean="0"/>
              <a:t>: شادی </a:t>
            </a:r>
            <a:r>
              <a:rPr lang="fa-IR" sz="2400" dirty="0"/>
              <a:t>، علاقه ، تعجب ، ترس ، خشم ، غم و نفرت در </a:t>
            </a:r>
            <a:r>
              <a:rPr lang="fa-IR" sz="2400" dirty="0" smtClean="0"/>
              <a:t>انسان ها </a:t>
            </a:r>
            <a:r>
              <a:rPr lang="fa-IR" sz="2400" dirty="0"/>
              <a:t>و نخستی های دیگر(پریماتها) همگانی هستند و تاریخ تکاملی طولانی برای کمک به بقا دارند.</a:t>
            </a:r>
          </a:p>
          <a:p>
            <a:pPr marL="457200" indent="-457200" algn="just" rtl="1">
              <a:buFont typeface="Wingdings" pitchFamily="2" charset="2"/>
              <a:buChar char="v"/>
            </a:pPr>
            <a:r>
              <a:rPr lang="fa-IR" sz="2400" dirty="0"/>
              <a:t>زندگی هیجانی اولیه بچه ها تقریبا از دو حالت برانگیختگی کلی تشکیل میشود: 1</a:t>
            </a:r>
            <a:r>
              <a:rPr lang="fa-IR" sz="2400" dirty="0" smtClean="0"/>
              <a:t>. جذب </a:t>
            </a:r>
            <a:r>
              <a:rPr lang="fa-IR" sz="2400" dirty="0"/>
              <a:t>شدن به تحریک خوشایند 2</a:t>
            </a:r>
            <a:r>
              <a:rPr lang="fa-IR" sz="2400" dirty="0" smtClean="0"/>
              <a:t>. دوری </a:t>
            </a:r>
            <a:r>
              <a:rPr lang="fa-IR" sz="2400" dirty="0"/>
              <a:t>گزینی از تحریک ناخوشایند </a:t>
            </a:r>
          </a:p>
          <a:p>
            <a:pPr marL="457200" indent="-457200" algn="just" rtl="1">
              <a:buFont typeface="Wingdings" pitchFamily="2" charset="2"/>
              <a:buChar char="v"/>
            </a:pPr>
            <a:r>
              <a:rPr lang="fa-IR" sz="2400" dirty="0"/>
              <a:t>هیجانات به تدریج علاِئم واضح و کاملا سازمان یافته ایی </a:t>
            </a:r>
            <a:r>
              <a:rPr lang="fa-IR" sz="2400" dirty="0" smtClean="0"/>
              <a:t>می شوند </a:t>
            </a:r>
            <a:r>
              <a:rPr lang="fa-IR" sz="2400" dirty="0"/>
              <a:t>وبنابراین </a:t>
            </a:r>
            <a:r>
              <a:rPr lang="fa-IR" sz="2400" dirty="0" smtClean="0"/>
              <a:t>می توانند </a:t>
            </a:r>
            <a:r>
              <a:rPr lang="fa-IR" sz="2400" dirty="0"/>
              <a:t>اطلاعات زیادی را درباره ی حالت درونی نوباوگان در اختیار بگذارند.</a:t>
            </a:r>
            <a:endParaRPr lang="en-US" sz="2400" dirty="0"/>
          </a:p>
          <a:p>
            <a:endParaRPr lang="en-US" sz="2400" dirty="0"/>
          </a:p>
        </p:txBody>
      </p:sp>
    </p:spTree>
    <p:extLst>
      <p:ext uri="{BB962C8B-B14F-4D97-AF65-F5344CB8AC3E}">
        <p14:creationId xmlns:p14="http://schemas.microsoft.com/office/powerpoint/2010/main" val="1165299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8D09B-B3D6-4917-8FA2-BB92A1F602AF}"/>
              </a:ext>
            </a:extLst>
          </p:cNvPr>
          <p:cNvSpPr>
            <a:spLocks noGrp="1"/>
          </p:cNvSpPr>
          <p:nvPr>
            <p:ph type="title"/>
          </p:nvPr>
        </p:nvSpPr>
        <p:spPr/>
        <p:txBody>
          <a:bodyPr/>
          <a:lstStyle/>
          <a:p>
            <a:endParaRPr lang="en-US"/>
          </a:p>
        </p:txBody>
      </p:sp>
      <p:pic>
        <p:nvPicPr>
          <p:cNvPr id="4" name="تصویر 4">
            <a:extLst>
              <a:ext uri="{FF2B5EF4-FFF2-40B4-BE49-F238E27FC236}">
                <a16:creationId xmlns:a16="http://schemas.microsoft.com/office/drawing/2014/main" id="{7B32F621-A8C6-4E58-A579-19C81C9729A9}"/>
              </a:ext>
            </a:extLst>
          </p:cNvPr>
          <p:cNvPicPr>
            <a:picLocks noGrp="1" noChangeAspect="1"/>
          </p:cNvPicPr>
          <p:nvPr>
            <p:ph idx="4294967295"/>
          </p:nvPr>
        </p:nvPicPr>
        <p:blipFill>
          <a:blip r:embed="rId2"/>
          <a:stretch>
            <a:fillRect/>
          </a:stretch>
        </p:blipFill>
        <p:spPr>
          <a:xfrm>
            <a:off x="978014" y="820083"/>
            <a:ext cx="9918584" cy="5217833"/>
          </a:xfrm>
          <a:prstGeom prst="rect">
            <a:avLst/>
          </a:prstGeom>
        </p:spPr>
      </p:pic>
    </p:spTree>
    <p:extLst>
      <p:ext uri="{BB962C8B-B14F-4D97-AF65-F5344CB8AC3E}">
        <p14:creationId xmlns:p14="http://schemas.microsoft.com/office/powerpoint/2010/main" val="20822724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8AD83-CD33-490E-908D-F3FF41531577}"/>
              </a:ext>
            </a:extLst>
          </p:cNvPr>
          <p:cNvSpPr>
            <a:spLocks noGrp="1"/>
          </p:cNvSpPr>
          <p:nvPr>
            <p:ph type="title"/>
          </p:nvPr>
        </p:nvSpPr>
        <p:spPr>
          <a:xfrm flipH="1">
            <a:off x="-1080656" y="982132"/>
            <a:ext cx="45719" cy="1303867"/>
          </a:xfrm>
        </p:spPr>
        <p:txBody>
          <a:bodyPr/>
          <a:lstStyle/>
          <a:p>
            <a:endParaRPr lang="en-US" dirty="0"/>
          </a:p>
        </p:txBody>
      </p:sp>
      <p:sp>
        <p:nvSpPr>
          <p:cNvPr id="4" name="Content Placeholder 2">
            <a:extLst>
              <a:ext uri="{FF2B5EF4-FFF2-40B4-BE49-F238E27FC236}">
                <a16:creationId xmlns:a16="http://schemas.microsoft.com/office/drawing/2014/main" id="{0369C4E5-2276-4CEF-A059-982F398D519E}"/>
              </a:ext>
            </a:extLst>
          </p:cNvPr>
          <p:cNvSpPr>
            <a:spLocks noGrp="1"/>
          </p:cNvSpPr>
          <p:nvPr>
            <p:ph idx="4294967295"/>
          </p:nvPr>
        </p:nvSpPr>
        <p:spPr>
          <a:xfrm>
            <a:off x="483326" y="2556932"/>
            <a:ext cx="11430000" cy="3318936"/>
          </a:xfrm>
          <a:prstGeom prst="rect">
            <a:avLst/>
          </a:prstGeom>
        </p:spPr>
        <p:txBody>
          <a:bodyPr/>
          <a:lstStyle/>
          <a:p>
            <a:pPr algn="r" rtl="1"/>
            <a:r>
              <a:rPr lang="fa-IR" sz="3200" dirty="0"/>
              <a:t>خود </a:t>
            </a:r>
            <a:r>
              <a:rPr lang="fa-IR" sz="3200" dirty="0" smtClean="0"/>
              <a:t>آگاهی</a:t>
            </a:r>
            <a:r>
              <a:rPr lang="fa-IR" sz="3200" dirty="0" smtClean="0"/>
              <a:t>:</a:t>
            </a:r>
          </a:p>
          <a:p>
            <a:pPr algn="r" rtl="1"/>
            <a:r>
              <a:rPr lang="fa-IR" sz="3200" dirty="0" smtClean="0"/>
              <a:t>به </a:t>
            </a:r>
            <a:r>
              <a:rPr lang="fa-IR" sz="3200" dirty="0"/>
              <a:t>اولین تلاش کودکان نوپا در درک دیدگاه دیگران منجر میشود و با پیدایش  همدلی همراه است . </a:t>
            </a:r>
            <a:r>
              <a:rPr lang="fa-IR" sz="3200" dirty="0" smtClean="0"/>
              <a:t>خودآگاهی </a:t>
            </a:r>
            <a:r>
              <a:rPr lang="fa-IR" sz="3200" dirty="0"/>
              <a:t>زمینه را برای پدیدار شدن </a:t>
            </a:r>
            <a:r>
              <a:rPr lang="fa-IR" sz="3200" dirty="0" smtClean="0"/>
              <a:t>اطاعت </a:t>
            </a:r>
            <a:r>
              <a:rPr lang="fa-IR" sz="3200" dirty="0"/>
              <a:t>بین ۱۲ تا ۱۸ ماهگی و افزایش توانایی به تاخیر انداختن خشنودی بین ۱/۵تا ۳ سالگی فراهم میکنند</a:t>
            </a:r>
          </a:p>
          <a:p>
            <a:endParaRPr lang="en-US" dirty="0"/>
          </a:p>
        </p:txBody>
      </p:sp>
    </p:spTree>
    <p:extLst>
      <p:ext uri="{BB962C8B-B14F-4D97-AF65-F5344CB8AC3E}">
        <p14:creationId xmlns:p14="http://schemas.microsoft.com/office/powerpoint/2010/main" val="29433748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BD7C-0610-4C77-9C76-A3089BED6823}"/>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D9C1D878-6680-4A51-8413-7EB557BB125F}"/>
              </a:ext>
            </a:extLst>
          </p:cNvPr>
          <p:cNvGraphicFramePr>
            <a:graphicFrameLocks noGrp="1"/>
          </p:cNvGraphicFramePr>
          <p:nvPr>
            <p:ph idx="4294967295"/>
            <p:extLst>
              <p:ext uri="{D42A27DB-BD31-4B8C-83A1-F6EECF244321}">
                <p14:modId xmlns:p14="http://schemas.microsoft.com/office/powerpoint/2010/main" val="3468125263"/>
              </p:ext>
            </p:extLst>
          </p:nvPr>
        </p:nvGraphicFramePr>
        <p:xfrm>
          <a:off x="913775" y="65069"/>
          <a:ext cx="10568477" cy="6848856"/>
        </p:xfrm>
        <a:graphic>
          <a:graphicData uri="http://schemas.openxmlformats.org/drawingml/2006/table">
            <a:tbl>
              <a:tblPr firstRow="1" firstCol="1" bandRow="1">
                <a:tableStyleId>{073A0DAA-6AF3-43AB-8588-CEC1D06C72B9}</a:tableStyleId>
              </a:tblPr>
              <a:tblGrid>
                <a:gridCol w="2388723">
                  <a:extLst>
                    <a:ext uri="{9D8B030D-6E8A-4147-A177-3AD203B41FA5}">
                      <a16:colId xmlns:a16="http://schemas.microsoft.com/office/drawing/2014/main" val="3948611344"/>
                    </a:ext>
                  </a:extLst>
                </a:gridCol>
                <a:gridCol w="2392277">
                  <a:extLst>
                    <a:ext uri="{9D8B030D-6E8A-4147-A177-3AD203B41FA5}">
                      <a16:colId xmlns:a16="http://schemas.microsoft.com/office/drawing/2014/main" val="23077201"/>
                    </a:ext>
                  </a:extLst>
                </a:gridCol>
                <a:gridCol w="2518419">
                  <a:extLst>
                    <a:ext uri="{9D8B030D-6E8A-4147-A177-3AD203B41FA5}">
                      <a16:colId xmlns:a16="http://schemas.microsoft.com/office/drawing/2014/main" val="1029164834"/>
                    </a:ext>
                  </a:extLst>
                </a:gridCol>
                <a:gridCol w="2392277">
                  <a:extLst>
                    <a:ext uri="{9D8B030D-6E8A-4147-A177-3AD203B41FA5}">
                      <a16:colId xmlns:a16="http://schemas.microsoft.com/office/drawing/2014/main" val="535499079"/>
                    </a:ext>
                  </a:extLst>
                </a:gridCol>
                <a:gridCol w="876781">
                  <a:extLst>
                    <a:ext uri="{9D8B030D-6E8A-4147-A177-3AD203B41FA5}">
                      <a16:colId xmlns:a16="http://schemas.microsoft.com/office/drawing/2014/main" val="583949461"/>
                    </a:ext>
                  </a:extLst>
                </a:gridCol>
              </a:tblGrid>
              <a:tr h="0">
                <a:tc>
                  <a:txBody>
                    <a:bodyPr/>
                    <a:lstStyle/>
                    <a:p>
                      <a:pPr marL="0" marR="0" algn="r">
                        <a:lnSpc>
                          <a:spcPct val="107000"/>
                        </a:lnSpc>
                        <a:spcBef>
                          <a:spcPts val="0"/>
                        </a:spcBef>
                        <a:spcAft>
                          <a:spcPts val="0"/>
                        </a:spcAft>
                      </a:pPr>
                      <a:r>
                        <a:rPr lang="ar-SA" sz="2000" dirty="0">
                          <a:effectLst/>
                        </a:rPr>
                        <a:t>رشد هیجانی/اجتماعی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tc>
                  <a:txBody>
                    <a:bodyPr/>
                    <a:lstStyle/>
                    <a:p>
                      <a:pPr marL="0" marR="0" algn="r">
                        <a:lnSpc>
                          <a:spcPct val="107000"/>
                        </a:lnSpc>
                        <a:spcBef>
                          <a:spcPts val="0"/>
                        </a:spcBef>
                        <a:spcAft>
                          <a:spcPts val="0"/>
                        </a:spcAft>
                      </a:pPr>
                      <a:r>
                        <a:rPr lang="ar-SA" sz="2000">
                          <a:effectLst/>
                        </a:rPr>
                        <a:t>رشد زبان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tc>
                  <a:txBody>
                    <a:bodyPr/>
                    <a:lstStyle/>
                    <a:p>
                      <a:pPr marL="0" marR="0" algn="r">
                        <a:lnSpc>
                          <a:spcPct val="107000"/>
                        </a:lnSpc>
                        <a:spcBef>
                          <a:spcPts val="0"/>
                        </a:spcBef>
                        <a:spcAft>
                          <a:spcPts val="0"/>
                        </a:spcAft>
                      </a:pPr>
                      <a:r>
                        <a:rPr lang="ar-SA" sz="2000">
                          <a:effectLst/>
                        </a:rPr>
                        <a:t>رشد شناختی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tc>
                  <a:txBody>
                    <a:bodyPr/>
                    <a:lstStyle/>
                    <a:p>
                      <a:pPr marL="0" marR="0" algn="r">
                        <a:lnSpc>
                          <a:spcPct val="107000"/>
                        </a:lnSpc>
                        <a:spcBef>
                          <a:spcPts val="0"/>
                        </a:spcBef>
                        <a:spcAft>
                          <a:spcPts val="0"/>
                        </a:spcAft>
                      </a:pPr>
                      <a:r>
                        <a:rPr lang="ar-SA" sz="2000">
                          <a:effectLst/>
                        </a:rPr>
                        <a:t>رشد جسمانی </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tc>
                  <a:txBody>
                    <a:bodyPr/>
                    <a:lstStyle/>
                    <a:p>
                      <a:pPr marL="0" marR="0" algn="ctr">
                        <a:lnSpc>
                          <a:spcPct val="107000"/>
                        </a:lnSpc>
                        <a:spcBef>
                          <a:spcPts val="0"/>
                        </a:spcBef>
                        <a:spcAft>
                          <a:spcPts val="0"/>
                        </a:spcAft>
                      </a:pPr>
                      <a:r>
                        <a:rPr lang="ar-SA" sz="2000">
                          <a:effectLst/>
                        </a:rPr>
                        <a:t>سن</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extLst>
                  <a:ext uri="{0D108BD9-81ED-4DB2-BD59-A6C34878D82A}">
                    <a16:rowId xmlns:a16="http://schemas.microsoft.com/office/drawing/2014/main" val="415771995"/>
                  </a:ext>
                </a:extLst>
              </a:tr>
              <a:tr h="6128011">
                <a:tc>
                  <a:txBody>
                    <a:bodyPr/>
                    <a:lstStyle/>
                    <a:p>
                      <a:pPr marL="0" marR="0" algn="r">
                        <a:lnSpc>
                          <a:spcPct val="107000"/>
                        </a:lnSpc>
                        <a:spcBef>
                          <a:spcPts val="0"/>
                        </a:spcBef>
                        <a:spcAft>
                          <a:spcPts val="0"/>
                        </a:spcAft>
                      </a:pPr>
                      <a:r>
                        <a:rPr lang="ar-SA" sz="2000" dirty="0">
                          <a:effectLst/>
                        </a:rPr>
                        <a:t>.لبخند اجتماعی و خنده پدیدار می شوند</a:t>
                      </a:r>
                      <a:endParaRPr lang="en-US" sz="2000" dirty="0">
                        <a:effectLst/>
                      </a:endParaRPr>
                    </a:p>
                    <a:p>
                      <a:pPr marL="0" marR="0" algn="r">
                        <a:lnSpc>
                          <a:spcPct val="107000"/>
                        </a:lnSpc>
                        <a:spcBef>
                          <a:spcPts val="0"/>
                        </a:spcBef>
                        <a:spcAft>
                          <a:spcPts val="0"/>
                        </a:spcAft>
                      </a:pPr>
                      <a:r>
                        <a:rPr lang="ar-SA" sz="2000" dirty="0">
                          <a:effectLst/>
                        </a:rPr>
                        <a:t>.حالت احساس بزرگسالان را در تعامل رو در رو هماهنگ می کند</a:t>
                      </a:r>
                      <a:endParaRPr lang="en-US" sz="2000" dirty="0">
                        <a:effectLst/>
                      </a:endParaRPr>
                    </a:p>
                    <a:p>
                      <a:pPr marL="0" marR="0" algn="r">
                        <a:lnSpc>
                          <a:spcPct val="107000"/>
                        </a:lnSpc>
                        <a:spcBef>
                          <a:spcPts val="0"/>
                        </a:spcBef>
                        <a:spcAft>
                          <a:spcPts val="0"/>
                        </a:spcAft>
                      </a:pPr>
                      <a:r>
                        <a:rPr lang="ar-SA" sz="2000" dirty="0">
                          <a:effectLst/>
                        </a:rPr>
                        <a:t>.جلوه های هیجانی کاملا سازمان یافته می شوند و با رویدادهای محیطی به صورت معنی داری ربط پیدا می کنند</a:t>
                      </a:r>
                      <a:endParaRPr lang="en-US" sz="2000" dirty="0">
                        <a:effectLst/>
                      </a:endParaRPr>
                    </a:p>
                    <a:p>
                      <a:pPr marL="0" marR="0" algn="r">
                        <a:lnSpc>
                          <a:spcPct val="107000"/>
                        </a:lnSpc>
                        <a:spcBef>
                          <a:spcPts val="0"/>
                        </a:spcBef>
                        <a:spcAft>
                          <a:spcPts val="0"/>
                        </a:spcAft>
                      </a:pPr>
                      <a:r>
                        <a:rPr lang="ar-SA" sz="2000" dirty="0" smtClean="0">
                          <a:effectLst/>
                        </a:rPr>
                        <a:t>.آگاه </a:t>
                      </a:r>
                      <a:r>
                        <a:rPr lang="ar-SA" sz="2000" dirty="0">
                          <a:effectLst/>
                        </a:rPr>
                        <a:t>از خود به صورتی که از لحاظ جسمانی از محیط پیرامون مجزاست افزایش می یابد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tc>
                  <a:txBody>
                    <a:bodyPr/>
                    <a:lstStyle/>
                    <a:p>
                      <a:pPr marL="0" marR="0" algn="r" rtl="1">
                        <a:lnSpc>
                          <a:spcPct val="107000"/>
                        </a:lnSpc>
                        <a:spcBef>
                          <a:spcPts val="0"/>
                        </a:spcBef>
                        <a:spcAft>
                          <a:spcPts val="0"/>
                        </a:spcAft>
                      </a:pPr>
                      <a:r>
                        <a:rPr lang="ar-SA" sz="2000" dirty="0">
                          <a:effectLst/>
                        </a:rPr>
                        <a:t>.به صداهای گفتار حساس است و صدای انسان را به صداهای دیگر ترجیح می دهد</a:t>
                      </a:r>
                      <a:endParaRPr lang="en-US" sz="2000" dirty="0">
                        <a:effectLst/>
                      </a:endParaRPr>
                    </a:p>
                    <a:p>
                      <a:pPr marL="0" marR="0" algn="r">
                        <a:lnSpc>
                          <a:spcPct val="107000"/>
                        </a:lnSpc>
                        <a:spcBef>
                          <a:spcPts val="0"/>
                        </a:spcBef>
                        <a:spcAft>
                          <a:spcPts val="0"/>
                        </a:spcAft>
                      </a:pPr>
                      <a:r>
                        <a:rPr lang="ar-SA" sz="2000" dirty="0">
                          <a:effectLst/>
                        </a:rPr>
                        <a:t>.ابتدا زمزمه و بعد غانو و غون می کند</a:t>
                      </a:r>
                      <a:endParaRPr lang="en-US" sz="2000" dirty="0">
                        <a:effectLst/>
                      </a:endParaRPr>
                    </a:p>
                    <a:p>
                      <a:pPr marL="0" marR="0" algn="r">
                        <a:lnSpc>
                          <a:spcPct val="107000"/>
                        </a:lnSpc>
                        <a:spcBef>
                          <a:spcPts val="0"/>
                        </a:spcBef>
                        <a:spcAft>
                          <a:spcPts val="0"/>
                        </a:spcAft>
                      </a:pPr>
                      <a:r>
                        <a:rPr lang="ar-SA" sz="2000" dirty="0">
                          <a:effectLst/>
                        </a:rPr>
                        <a:t>.به تبادل صدا با مراقبت کننده می پردازد</a:t>
                      </a:r>
                      <a:endParaRPr lang="en-US" sz="2000" dirty="0">
                        <a:effectLst/>
                      </a:endParaRPr>
                    </a:p>
                    <a:p>
                      <a:pPr marL="0" marR="0" algn="r">
                        <a:lnSpc>
                          <a:spcPct val="107000"/>
                        </a:lnSpc>
                        <a:spcBef>
                          <a:spcPts val="0"/>
                        </a:spcBef>
                        <a:spcAft>
                          <a:spcPts val="0"/>
                        </a:spcAft>
                      </a:pPr>
                      <a:r>
                        <a:rPr lang="ar-SA" sz="2000" dirty="0">
                          <a:effectLst/>
                        </a:rPr>
                        <a:t>.با مراقبت کننده ای که اشیا و رویدادها را نام می برد،توجه مشترک برقرار می کند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tc>
                  <a:txBody>
                    <a:bodyPr/>
                    <a:lstStyle/>
                    <a:p>
                      <a:pPr marL="0" marR="0" algn="r" rtl="1">
                        <a:lnSpc>
                          <a:spcPct val="107000"/>
                        </a:lnSpc>
                        <a:spcBef>
                          <a:spcPts val="0"/>
                        </a:spcBef>
                        <a:spcAft>
                          <a:spcPts val="0"/>
                        </a:spcAft>
                      </a:pPr>
                      <a:r>
                        <a:rPr lang="ar-SA" sz="2000" dirty="0">
                          <a:effectLst/>
                        </a:rPr>
                        <a:t>.به تقلید فوری و معوق از جلوه های صورت بزرگسالان می پردازد</a:t>
                      </a:r>
                      <a:endParaRPr lang="en-US" sz="2000" dirty="0">
                        <a:effectLst/>
                      </a:endParaRPr>
                    </a:p>
                    <a:p>
                      <a:pPr marL="0" marR="0" algn="r">
                        <a:lnSpc>
                          <a:spcPct val="107000"/>
                        </a:lnSpc>
                        <a:spcBef>
                          <a:spcPts val="0"/>
                        </a:spcBef>
                        <a:spcAft>
                          <a:spcPts val="0"/>
                        </a:spcAft>
                      </a:pPr>
                      <a:r>
                        <a:rPr lang="ar-SA" sz="2000" dirty="0">
                          <a:effectLst/>
                        </a:rPr>
                        <a:t>.چهره ها و محرک های دیداری شبه چهره را ترجیح می دهد</a:t>
                      </a:r>
                      <a:endParaRPr lang="en-US" sz="2000" dirty="0">
                        <a:effectLst/>
                      </a:endParaRPr>
                    </a:p>
                    <a:p>
                      <a:pPr marL="0" marR="0" algn="r">
                        <a:lnSpc>
                          <a:spcPct val="107000"/>
                        </a:lnSpc>
                        <a:spcBef>
                          <a:spcPts val="0"/>
                        </a:spcBef>
                        <a:spcAft>
                          <a:spcPts val="0"/>
                        </a:spcAft>
                      </a:pPr>
                      <a:r>
                        <a:rPr lang="ar-SA" sz="2000" dirty="0">
                          <a:effectLst/>
                        </a:rPr>
                        <a:t>.رفتار های تصادفی را که به نتایج جالبی منجر می شوند تکرار می کند</a:t>
                      </a:r>
                      <a:endParaRPr lang="en-US" sz="2000" dirty="0">
                        <a:effectLst/>
                      </a:endParaRPr>
                    </a:p>
                    <a:p>
                      <a:pPr marL="0" marR="0" algn="r">
                        <a:lnSpc>
                          <a:spcPct val="107000"/>
                        </a:lnSpc>
                        <a:spcBef>
                          <a:spcPts val="0"/>
                        </a:spcBef>
                        <a:spcAft>
                          <a:spcPts val="0"/>
                        </a:spcAft>
                      </a:pPr>
                      <a:r>
                        <a:rPr lang="ar-SA" sz="2000" dirty="0">
                          <a:effectLst/>
                        </a:rPr>
                        <a:t>.از چند ویژگی مادی از جمله پایداری شی و دانش عددی ابتدایی مقداری </a:t>
                      </a:r>
                      <a:r>
                        <a:rPr lang="ar-SA" sz="2000" dirty="0" smtClean="0">
                          <a:effectLst/>
                        </a:rPr>
                        <a:t>آگاهی </a:t>
                      </a:r>
                      <a:r>
                        <a:rPr lang="ar-SA" sz="2000" dirty="0">
                          <a:effectLst/>
                        </a:rPr>
                        <a:t>دارد</a:t>
                      </a:r>
                      <a:endParaRPr lang="en-US" sz="2000" dirty="0">
                        <a:effectLst/>
                      </a:endParaRPr>
                    </a:p>
                    <a:p>
                      <a:pPr marL="0" marR="0" algn="r">
                        <a:lnSpc>
                          <a:spcPct val="107000"/>
                        </a:lnSpc>
                        <a:spcBef>
                          <a:spcPts val="0"/>
                        </a:spcBef>
                        <a:spcAft>
                          <a:spcPts val="0"/>
                        </a:spcAft>
                      </a:pPr>
                      <a:r>
                        <a:rPr lang="ar-SA" sz="2000" dirty="0">
                          <a:effectLst/>
                        </a:rPr>
                        <a:t>.توجه </a:t>
                      </a:r>
                      <a:r>
                        <a:rPr lang="ar-SA" sz="2000" dirty="0" smtClean="0">
                          <a:effectLst/>
                        </a:rPr>
                        <a:t>کآرامد </a:t>
                      </a:r>
                      <a:r>
                        <a:rPr lang="ar-SA" sz="2000" dirty="0">
                          <a:effectLst/>
                        </a:rPr>
                        <a:t>تر و انعطاف پذیرمی شود</a:t>
                      </a:r>
                      <a:endParaRPr lang="en-US" sz="2000" dirty="0">
                        <a:effectLst/>
                      </a:endParaRPr>
                    </a:p>
                    <a:p>
                      <a:pPr marL="0" marR="0" algn="r">
                        <a:lnSpc>
                          <a:spcPct val="107000"/>
                        </a:lnSpc>
                        <a:spcBef>
                          <a:spcPts val="0"/>
                        </a:spcBef>
                        <a:spcAft>
                          <a:spcPts val="0"/>
                        </a:spcAft>
                      </a:pPr>
                      <a:r>
                        <a:rPr lang="ar-SA" sz="2000" dirty="0">
                          <a:effectLst/>
                        </a:rPr>
                        <a:t>.حافظه بازشناسی در مورد </a:t>
                      </a:r>
                      <a:r>
                        <a:rPr lang="ar-SA" sz="2000" dirty="0" smtClean="0">
                          <a:effectLst/>
                        </a:rPr>
                        <a:t>افراد،مکآنها،و </a:t>
                      </a:r>
                      <a:r>
                        <a:rPr lang="ar-SA" sz="2000" dirty="0">
                          <a:effectLst/>
                        </a:rPr>
                        <a:t>اشیا بهبود می یابد</a:t>
                      </a:r>
                      <a:endParaRPr lang="en-US" sz="2000" dirty="0">
                        <a:effectLst/>
                      </a:endParaRPr>
                    </a:p>
                    <a:p>
                      <a:pPr marL="0" marR="0" algn="r">
                        <a:lnSpc>
                          <a:spcPct val="107000"/>
                        </a:lnSpc>
                        <a:spcBef>
                          <a:spcPts val="0"/>
                        </a:spcBef>
                        <a:spcAft>
                          <a:spcPts val="0"/>
                        </a:spcAft>
                      </a:pPr>
                      <a:r>
                        <a:rPr lang="ar-SA" sz="2000" dirty="0">
                          <a:effectLst/>
                        </a:rPr>
                        <a:t>.براساس ویژگی های مشابه اشیا طبقه بندی های ادراکی تشکیل می دهد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tc>
                  <a:txBody>
                    <a:bodyPr/>
                    <a:lstStyle/>
                    <a:p>
                      <a:pPr marL="0" marR="0" algn="r" rtl="1">
                        <a:lnSpc>
                          <a:spcPct val="107000"/>
                        </a:lnSpc>
                        <a:spcBef>
                          <a:spcPts val="0"/>
                        </a:spcBef>
                        <a:spcAft>
                          <a:spcPts val="0"/>
                        </a:spcAft>
                      </a:pPr>
                      <a:r>
                        <a:rPr lang="ar-SA" sz="2000" dirty="0">
                          <a:effectLst/>
                        </a:rPr>
                        <a:t>.قد و وزن به سرعت افزایش می یابد</a:t>
                      </a:r>
                      <a:endParaRPr lang="en-US" sz="2000" dirty="0">
                        <a:effectLst/>
                      </a:endParaRPr>
                    </a:p>
                    <a:p>
                      <a:pPr marL="0" marR="0" algn="r">
                        <a:lnSpc>
                          <a:spcPct val="107000"/>
                        </a:lnSpc>
                        <a:spcBef>
                          <a:spcPts val="0"/>
                        </a:spcBef>
                        <a:spcAft>
                          <a:spcPts val="0"/>
                        </a:spcAft>
                      </a:pPr>
                      <a:r>
                        <a:rPr lang="ar-SA" sz="2000" dirty="0">
                          <a:effectLst/>
                        </a:rPr>
                        <a:t> </a:t>
                      </a:r>
                      <a:endParaRPr lang="en-US" sz="2000" dirty="0">
                        <a:effectLst/>
                      </a:endParaRPr>
                    </a:p>
                    <a:p>
                      <a:pPr marL="0" marR="0" algn="l">
                        <a:lnSpc>
                          <a:spcPct val="107000"/>
                        </a:lnSpc>
                        <a:spcBef>
                          <a:spcPts val="0"/>
                        </a:spcBef>
                        <a:spcAft>
                          <a:spcPts val="0"/>
                        </a:spcAft>
                        <a:tabLst>
                          <a:tab pos="119380" algn="l"/>
                          <a:tab pos="1572895" algn="r"/>
                        </a:tabLst>
                      </a:pPr>
                      <a:r>
                        <a:rPr lang="ar-SA" sz="2000" dirty="0">
                          <a:effectLst/>
                        </a:rPr>
                        <a:t>		.بازتاب ها کاهش می یابند</a:t>
                      </a:r>
                      <a:endParaRPr lang="en-US" sz="2000" dirty="0">
                        <a:effectLst/>
                      </a:endParaRPr>
                    </a:p>
                    <a:p>
                      <a:pPr marL="0" marR="0" algn="r">
                        <a:lnSpc>
                          <a:spcPct val="107000"/>
                        </a:lnSpc>
                        <a:spcBef>
                          <a:spcPts val="0"/>
                        </a:spcBef>
                        <a:spcAft>
                          <a:spcPts val="0"/>
                        </a:spcAft>
                      </a:pPr>
                      <a:r>
                        <a:rPr lang="ar-SA" sz="2000" dirty="0">
                          <a:effectLst/>
                        </a:rPr>
                        <a:t>.رشد سیناپسی و میلین </a:t>
                      </a:r>
                      <a:endParaRPr lang="en-US" sz="2000" dirty="0">
                        <a:effectLst/>
                      </a:endParaRPr>
                    </a:p>
                    <a:p>
                      <a:pPr marL="0" marR="0" algn="r">
                        <a:lnSpc>
                          <a:spcPct val="107000"/>
                        </a:lnSpc>
                        <a:spcBef>
                          <a:spcPts val="0"/>
                        </a:spcBef>
                        <a:spcAft>
                          <a:spcPts val="0"/>
                        </a:spcAft>
                      </a:pPr>
                      <a:r>
                        <a:rPr lang="ar-SA" sz="2000" dirty="0">
                          <a:effectLst/>
                        </a:rPr>
                        <a:t>دارشدن رشته های عصبی در مغز به سرعت روی می دهند</a:t>
                      </a:r>
                      <a:endParaRPr lang="en-US" sz="2000" dirty="0">
                        <a:effectLst/>
                      </a:endParaRPr>
                    </a:p>
                    <a:p>
                      <a:pPr marL="0" marR="0" algn="r">
                        <a:lnSpc>
                          <a:spcPct val="107000"/>
                        </a:lnSpc>
                        <a:spcBef>
                          <a:spcPts val="0"/>
                        </a:spcBef>
                        <a:spcAft>
                          <a:spcPts val="0"/>
                        </a:spcAft>
                      </a:pPr>
                      <a:r>
                        <a:rPr lang="ar-SA" sz="2000" dirty="0">
                          <a:effectLst/>
                        </a:rPr>
                        <a:t>.خواب طبق برنامه ی روز شب تنظیم می شود</a:t>
                      </a:r>
                      <a:endParaRPr lang="en-US" sz="2000" dirty="0">
                        <a:effectLst/>
                      </a:endParaRPr>
                    </a:p>
                    <a:p>
                      <a:pPr marL="0" marR="0" algn="r">
                        <a:lnSpc>
                          <a:spcPct val="107000"/>
                        </a:lnSpc>
                        <a:spcBef>
                          <a:spcPts val="0"/>
                        </a:spcBef>
                        <a:spcAft>
                          <a:spcPts val="0"/>
                        </a:spcAft>
                      </a:pPr>
                      <a:r>
                        <a:rPr lang="ar-SA" sz="2000" dirty="0">
                          <a:effectLst/>
                        </a:rPr>
                        <a:t>.سر را بالا نگه می دارد ،می غلتد،و به اشیا دسترسی پیدا می کند</a:t>
                      </a:r>
                      <a:endParaRPr lang="en-US" sz="2000" dirty="0">
                        <a:effectLst/>
                      </a:endParaRPr>
                    </a:p>
                    <a:p>
                      <a:pPr marL="0" marR="0" algn="r">
                        <a:lnSpc>
                          <a:spcPct val="107000"/>
                        </a:lnSpc>
                        <a:spcBef>
                          <a:spcPts val="0"/>
                        </a:spcBef>
                        <a:spcAft>
                          <a:spcPts val="0"/>
                        </a:spcAft>
                      </a:pPr>
                      <a:r>
                        <a:rPr lang="ar-SA" sz="2000" dirty="0">
                          <a:effectLst/>
                        </a:rPr>
                        <a:t>.درپایان این دوره نسبت به الگو های تاکید هجایی زبان خودش حساس می شود</a:t>
                      </a:r>
                      <a:endParaRPr lang="en-US" sz="2000" dirty="0">
                        <a:effectLst/>
                      </a:endParaRPr>
                    </a:p>
                    <a:p>
                      <a:pPr marL="0" marR="0" algn="r">
                        <a:lnSpc>
                          <a:spcPct val="107000"/>
                        </a:lnSpc>
                        <a:spcBef>
                          <a:spcPts val="0"/>
                        </a:spcBef>
                        <a:spcAft>
                          <a:spcPts val="0"/>
                        </a:spcAft>
                      </a:pPr>
                      <a:r>
                        <a:rPr lang="ar-SA" sz="2000" dirty="0">
                          <a:effectLst/>
                        </a:rPr>
                        <a:t>.ادراک عمق و طرح بهبود می یابند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tc>
                  <a:txBody>
                    <a:bodyPr/>
                    <a:lstStyle/>
                    <a:p>
                      <a:pPr marL="0" marR="0" algn="ctr">
                        <a:lnSpc>
                          <a:spcPct val="107000"/>
                        </a:lnSpc>
                        <a:spcBef>
                          <a:spcPts val="0"/>
                        </a:spcBef>
                        <a:spcAft>
                          <a:spcPts val="0"/>
                        </a:spcAft>
                      </a:pPr>
                      <a:r>
                        <a:rPr lang="ar-SA" sz="2000" dirty="0">
                          <a:effectLst/>
                        </a:rPr>
                        <a:t>تولد تا ۶ماهگی</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45076" marR="45076" marT="0" marB="0"/>
                </a:tc>
                <a:extLst>
                  <a:ext uri="{0D108BD9-81ED-4DB2-BD59-A6C34878D82A}">
                    <a16:rowId xmlns:a16="http://schemas.microsoft.com/office/drawing/2014/main" val="710884488"/>
                  </a:ext>
                </a:extLst>
              </a:tr>
            </a:tbl>
          </a:graphicData>
        </a:graphic>
      </p:graphicFrame>
    </p:spTree>
    <p:extLst>
      <p:ext uri="{BB962C8B-B14F-4D97-AF65-F5344CB8AC3E}">
        <p14:creationId xmlns:p14="http://schemas.microsoft.com/office/powerpoint/2010/main" val="289718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ontent Placeholder 19">
            <a:extLst>
              <a:ext uri="{FF2B5EF4-FFF2-40B4-BE49-F238E27FC236}">
                <a16:creationId xmlns:a16="http://schemas.microsoft.com/office/drawing/2014/main" id="{2E19501C-51B9-48D5-95D9-EF5207071A6D}"/>
              </a:ext>
            </a:extLst>
          </p:cNvPr>
          <p:cNvGraphicFramePr>
            <a:graphicFrameLocks noGrp="1"/>
          </p:cNvGraphicFramePr>
          <p:nvPr>
            <p:ph idx="4294967295"/>
            <p:extLst>
              <p:ext uri="{D42A27DB-BD31-4B8C-83A1-F6EECF244321}">
                <p14:modId xmlns:p14="http://schemas.microsoft.com/office/powerpoint/2010/main" val="1718150460"/>
              </p:ext>
            </p:extLst>
          </p:nvPr>
        </p:nvGraphicFramePr>
        <p:xfrm>
          <a:off x="404949" y="117566"/>
          <a:ext cx="11247120" cy="6617956"/>
        </p:xfrm>
        <a:graphic>
          <a:graphicData uri="http://schemas.openxmlformats.org/drawingml/2006/table">
            <a:tbl>
              <a:tblPr firstRow="1" firstCol="1" bandRow="1">
                <a:tableStyleId>{7DF18680-E054-41AD-8BC1-D1AEF772440D}</a:tableStyleId>
              </a:tblPr>
              <a:tblGrid>
                <a:gridCol w="2407869">
                  <a:extLst>
                    <a:ext uri="{9D8B030D-6E8A-4147-A177-3AD203B41FA5}">
                      <a16:colId xmlns:a16="http://schemas.microsoft.com/office/drawing/2014/main" val="2851535987"/>
                    </a:ext>
                  </a:extLst>
                </a:gridCol>
                <a:gridCol w="2545892">
                  <a:extLst>
                    <a:ext uri="{9D8B030D-6E8A-4147-A177-3AD203B41FA5}">
                      <a16:colId xmlns:a16="http://schemas.microsoft.com/office/drawing/2014/main" val="3745673030"/>
                    </a:ext>
                  </a:extLst>
                </a:gridCol>
                <a:gridCol w="2814381">
                  <a:extLst>
                    <a:ext uri="{9D8B030D-6E8A-4147-A177-3AD203B41FA5}">
                      <a16:colId xmlns:a16="http://schemas.microsoft.com/office/drawing/2014/main" val="1494494159"/>
                    </a:ext>
                  </a:extLst>
                </a:gridCol>
                <a:gridCol w="2814381">
                  <a:extLst>
                    <a:ext uri="{9D8B030D-6E8A-4147-A177-3AD203B41FA5}">
                      <a16:colId xmlns:a16="http://schemas.microsoft.com/office/drawing/2014/main" val="689730749"/>
                    </a:ext>
                  </a:extLst>
                </a:gridCol>
                <a:gridCol w="664597">
                  <a:extLst>
                    <a:ext uri="{9D8B030D-6E8A-4147-A177-3AD203B41FA5}">
                      <a16:colId xmlns:a16="http://schemas.microsoft.com/office/drawing/2014/main" val="1134459519"/>
                    </a:ext>
                  </a:extLst>
                </a:gridCol>
              </a:tblGrid>
              <a:tr h="341227">
                <a:tc>
                  <a:txBody>
                    <a:bodyPr/>
                    <a:lstStyle/>
                    <a:p>
                      <a:pPr marL="0" marR="0" algn="ctr">
                        <a:lnSpc>
                          <a:spcPct val="107000"/>
                        </a:lnSpc>
                        <a:spcBef>
                          <a:spcPts val="0"/>
                        </a:spcBef>
                        <a:spcAft>
                          <a:spcPts val="0"/>
                        </a:spcAft>
                      </a:pPr>
                      <a:r>
                        <a:rPr lang="ar-SA" sz="1800" dirty="0">
                          <a:effectLst/>
                        </a:rPr>
                        <a:t>رشد هیجانی/اجتماعی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dirty="0">
                          <a:effectLst/>
                        </a:rPr>
                        <a:t>رشد زبان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dirty="0">
                          <a:effectLst/>
                        </a:rPr>
                        <a:t>رشد شناختی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dirty="0">
                          <a:effectLst/>
                        </a:rPr>
                        <a:t>رشد جسمانی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dirty="0">
                          <a:effectLst/>
                        </a:rPr>
                        <a:t>سن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extLst>
                  <a:ext uri="{0D108BD9-81ED-4DB2-BD59-A6C34878D82A}">
                    <a16:rowId xmlns:a16="http://schemas.microsoft.com/office/drawing/2014/main" val="1996218579"/>
                  </a:ext>
                </a:extLst>
              </a:tr>
              <a:tr h="4222250">
                <a:tc>
                  <a:txBody>
                    <a:bodyPr/>
                    <a:lstStyle/>
                    <a:p>
                      <a:pPr marL="0" marR="0" algn="ctr" rtl="1">
                        <a:lnSpc>
                          <a:spcPct val="107000"/>
                        </a:lnSpc>
                        <a:spcBef>
                          <a:spcPts val="0"/>
                        </a:spcBef>
                        <a:spcAft>
                          <a:spcPts val="0"/>
                        </a:spcAft>
                      </a:pPr>
                      <a:r>
                        <a:rPr lang="ar-SA" sz="1800">
                          <a:effectLst/>
                        </a:rPr>
                        <a:t>.خشم و ترس افزایش می یابد</a:t>
                      </a:r>
                      <a:endParaRPr lang="en-US" sz="1800">
                        <a:effectLst/>
                      </a:endParaRPr>
                    </a:p>
                    <a:p>
                      <a:pPr marL="0" marR="0" algn="ctr">
                        <a:lnSpc>
                          <a:spcPct val="107000"/>
                        </a:lnSpc>
                        <a:spcBef>
                          <a:spcPts val="0"/>
                        </a:spcBef>
                        <a:spcAft>
                          <a:spcPts val="0"/>
                        </a:spcAft>
                      </a:pPr>
                      <a:r>
                        <a:rPr lang="ar-SA" sz="1800">
                          <a:effectLst/>
                        </a:rPr>
                        <a:t>.اظطراب غریبه و اظطراب جدایی پدیدار می شوند</a:t>
                      </a:r>
                      <a:endParaRPr lang="en-US" sz="1800">
                        <a:effectLst/>
                      </a:endParaRPr>
                    </a:p>
                    <a:p>
                      <a:pPr marL="0" marR="0" algn="ctr">
                        <a:lnSpc>
                          <a:spcPct val="107000"/>
                        </a:lnSpc>
                        <a:spcBef>
                          <a:spcPts val="0"/>
                        </a:spcBef>
                        <a:spcAft>
                          <a:spcPts val="0"/>
                        </a:spcAft>
                      </a:pPr>
                      <a:r>
                        <a:rPr lang="ar-SA" sz="1800">
                          <a:effectLst/>
                        </a:rPr>
                        <a:t>.از مراقبت کننده بع عنوان تکیه گاه امن استفاده می کند</a:t>
                      </a:r>
                      <a:endParaRPr lang="en-US" sz="1800">
                        <a:effectLst/>
                      </a:endParaRPr>
                    </a:p>
                    <a:p>
                      <a:pPr marL="0" marR="0" algn="ctr">
                        <a:lnSpc>
                          <a:spcPct val="107000"/>
                        </a:lnSpc>
                        <a:spcBef>
                          <a:spcPts val="0"/>
                        </a:spcBef>
                        <a:spcAft>
                          <a:spcPts val="0"/>
                        </a:spcAft>
                      </a:pPr>
                      <a:r>
                        <a:rPr lang="ar-SA" sz="1800">
                          <a:effectLst/>
                        </a:rPr>
                        <a:t>.معنی جلوه های هیجانی را درک می کند و به ارجاع اجتماعی می پردازد </a:t>
                      </a:r>
                      <a:endParaRPr lang="en-US" sz="1800">
                        <a:effectLst/>
                      </a:endParaRPr>
                    </a:p>
                    <a:p>
                      <a:pPr marL="0" marR="0" algn="ctr">
                        <a:lnSpc>
                          <a:spcPct val="107000"/>
                        </a:lnSpc>
                        <a:spcBef>
                          <a:spcPts val="0"/>
                        </a:spcBef>
                        <a:spcAft>
                          <a:spcPts val="0"/>
                        </a:spcAft>
                      </a:pPr>
                      <a:r>
                        <a:rPr lang="ar-SA" sz="1800">
                          <a:effectLst/>
                        </a:rPr>
                        <a:t>.با نزدیک شدن و عقب نشینی کردن از تحریک هیجان را تنظیم می کند</a:t>
                      </a:r>
                      <a:endParaRPr lang="en-US" sz="1800">
                        <a:effectLst/>
                      </a:endParaRPr>
                    </a:p>
                    <a:p>
                      <a:pPr marL="0" marR="0" algn="ctr">
                        <a:lnSpc>
                          <a:spcPct val="107000"/>
                        </a:lnSpc>
                        <a:spcBef>
                          <a:spcPts val="0"/>
                        </a:spcBef>
                        <a:spcAft>
                          <a:spcPts val="0"/>
                        </a:spcAft>
                      </a:pPr>
                      <a:r>
                        <a:rPr lang="ar-SA" sz="1800">
                          <a:effectLst/>
                        </a:rPr>
                        <a:t>.به مراقبت کنندگان آشنا دلبستگی واضح نشان می دهد</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dirty="0">
                          <a:effectLst/>
                        </a:rPr>
                        <a:t>غان و غون کردن گسترش می یابد و صداهای زبان گفتاری و زبان جامعه کودک را در برمی گیرد</a:t>
                      </a:r>
                      <a:endParaRPr lang="en-US" sz="1800" dirty="0">
                        <a:effectLst/>
                      </a:endParaRPr>
                    </a:p>
                    <a:p>
                      <a:pPr marL="0" marR="0" algn="ctr">
                        <a:lnSpc>
                          <a:spcPct val="107000"/>
                        </a:lnSpc>
                        <a:spcBef>
                          <a:spcPts val="0"/>
                        </a:spcBef>
                        <a:spcAft>
                          <a:spcPts val="0"/>
                        </a:spcAft>
                      </a:pPr>
                      <a:r>
                        <a:rPr lang="ar-SA" sz="1800" dirty="0">
                          <a:effectLst/>
                        </a:rPr>
                        <a:t> </a:t>
                      </a:r>
                      <a:endParaRPr lang="en-US" sz="1800" dirty="0">
                        <a:effectLst/>
                      </a:endParaRPr>
                    </a:p>
                    <a:p>
                      <a:pPr marL="0" marR="0" algn="ctr">
                        <a:lnSpc>
                          <a:spcPct val="107000"/>
                        </a:lnSpc>
                        <a:spcBef>
                          <a:spcPts val="0"/>
                        </a:spcBef>
                        <a:spcAft>
                          <a:spcPts val="0"/>
                        </a:spcAft>
                      </a:pPr>
                      <a:r>
                        <a:rPr lang="ar-SA" sz="1800" dirty="0">
                          <a:effectLst/>
                        </a:rPr>
                        <a:t>.برخی کلمات را د درک می کند </a:t>
                      </a:r>
                      <a:endParaRPr lang="en-US" sz="1800" dirty="0">
                        <a:effectLst/>
                      </a:endParaRPr>
                    </a:p>
                    <a:p>
                      <a:pPr marL="0" marR="0" algn="ctr">
                        <a:lnSpc>
                          <a:spcPct val="107000"/>
                        </a:lnSpc>
                        <a:spcBef>
                          <a:spcPts val="0"/>
                        </a:spcBef>
                        <a:spcAft>
                          <a:spcPts val="0"/>
                        </a:spcAft>
                      </a:pPr>
                      <a:r>
                        <a:rPr lang="ar-SA" sz="1800" dirty="0">
                          <a:effectLst/>
                        </a:rPr>
                        <a:t> </a:t>
                      </a:r>
                      <a:endParaRPr lang="en-US" sz="1800" dirty="0">
                        <a:effectLst/>
                      </a:endParaRPr>
                    </a:p>
                    <a:p>
                      <a:pPr marL="0" marR="0" algn="ctr">
                        <a:lnSpc>
                          <a:spcPct val="107000"/>
                        </a:lnSpc>
                        <a:spcBef>
                          <a:spcPts val="0"/>
                        </a:spcBef>
                        <a:spcAft>
                          <a:spcPts val="0"/>
                        </a:spcAft>
                      </a:pPr>
                      <a:r>
                        <a:rPr lang="ar-SA" sz="1800" dirty="0">
                          <a:effectLst/>
                        </a:rPr>
                        <a:t>.از ایما و اشاره پیش کلامی برای ارتباط برقرار کردن استفاده می 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dirty="0">
                          <a:effectLst/>
                        </a:rPr>
                        <a:t>به رفتار عمدی یا هدفمند می پردازد</a:t>
                      </a:r>
                      <a:endParaRPr lang="en-US" sz="1800" dirty="0">
                        <a:effectLst/>
                      </a:endParaRPr>
                    </a:p>
                    <a:p>
                      <a:pPr marL="0" marR="0" algn="ctr">
                        <a:lnSpc>
                          <a:spcPct val="107000"/>
                        </a:lnSpc>
                        <a:spcBef>
                          <a:spcPts val="0"/>
                        </a:spcBef>
                        <a:spcAft>
                          <a:spcPts val="0"/>
                        </a:spcAft>
                      </a:pPr>
                      <a:r>
                        <a:rPr lang="ar-SA" sz="1800" dirty="0">
                          <a:effectLst/>
                        </a:rPr>
                        <a:t>.می تواند شی پنهان شده در یک مکان را پیدا کند</a:t>
                      </a:r>
                      <a:endParaRPr lang="en-US" sz="1800" dirty="0">
                        <a:effectLst/>
                      </a:endParaRPr>
                    </a:p>
                    <a:p>
                      <a:pPr marL="0" marR="0" algn="ctr">
                        <a:lnSpc>
                          <a:spcPct val="107000"/>
                        </a:lnSpc>
                        <a:spcBef>
                          <a:spcPts val="0"/>
                        </a:spcBef>
                        <a:spcAft>
                          <a:spcPts val="0"/>
                        </a:spcAft>
                      </a:pPr>
                      <a:r>
                        <a:rPr lang="ar-SA" sz="1800" dirty="0">
                          <a:effectLst/>
                        </a:rPr>
                        <a:t>.به تقلید معوق از اعمال بزرگسالان و اشیا می پردازد</a:t>
                      </a:r>
                      <a:endParaRPr lang="en-US" sz="1800" dirty="0">
                        <a:effectLst/>
                      </a:endParaRPr>
                    </a:p>
                    <a:p>
                      <a:pPr marL="0" marR="0" algn="ctr">
                        <a:lnSpc>
                          <a:spcPct val="107000"/>
                        </a:lnSpc>
                        <a:spcBef>
                          <a:spcPts val="0"/>
                        </a:spcBef>
                        <a:spcAft>
                          <a:spcPts val="0"/>
                        </a:spcAft>
                      </a:pPr>
                      <a:r>
                        <a:rPr lang="ar-SA" sz="1800" dirty="0">
                          <a:effectLst/>
                        </a:rPr>
                        <a:t>.حافظه یاداوری افراد ،مکان ها،و اشیا بهبود می یابد</a:t>
                      </a:r>
                      <a:endParaRPr lang="en-US" sz="1800" dirty="0">
                        <a:effectLst/>
                      </a:endParaRPr>
                    </a:p>
                    <a:p>
                      <a:pPr marL="0" marR="0" algn="ctr">
                        <a:lnSpc>
                          <a:spcPct val="107000"/>
                        </a:lnSpc>
                        <a:spcBef>
                          <a:spcPts val="0"/>
                        </a:spcBef>
                        <a:spcAft>
                          <a:spcPts val="0"/>
                        </a:spcAft>
                      </a:pPr>
                      <a:r>
                        <a:rPr lang="ar-SA" sz="1800" dirty="0">
                          <a:effectLst/>
                        </a:rPr>
                        <a:t>.اشیا را از لحاظ مفهوم به وسیله وظیفه و رفتار مشابه طبقه بندی می کند</a:t>
                      </a:r>
                      <a:endParaRPr lang="en-US" sz="1800" dirty="0">
                        <a:effectLst/>
                      </a:endParaRPr>
                    </a:p>
                    <a:p>
                      <a:pPr marL="0" marR="0" algn="ctr">
                        <a:lnSpc>
                          <a:spcPct val="107000"/>
                        </a:lnSpc>
                        <a:spcBef>
                          <a:spcPts val="0"/>
                        </a:spcBef>
                        <a:spcAft>
                          <a:spcPts val="0"/>
                        </a:spcAft>
                      </a:pPr>
                      <a:r>
                        <a:rPr lang="ar-SA" sz="1800" dirty="0">
                          <a:effectLst/>
                        </a:rPr>
                        <a:t>.مسءله های ساده را از راه قیاس حل می 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rtl="1">
                        <a:lnSpc>
                          <a:spcPct val="107000"/>
                        </a:lnSpc>
                        <a:spcBef>
                          <a:spcPts val="0"/>
                        </a:spcBef>
                        <a:spcAft>
                          <a:spcPts val="0"/>
                        </a:spcAft>
                      </a:pPr>
                      <a:r>
                        <a:rPr lang="ar-SA" sz="1800">
                          <a:effectLst/>
                        </a:rPr>
                        <a:t>.بدون کمک می نشیند،سینه خیز و راه می رود</a:t>
                      </a:r>
                      <a:endParaRPr lang="en-US" sz="1800">
                        <a:effectLst/>
                      </a:endParaRPr>
                    </a:p>
                    <a:p>
                      <a:pPr marL="0" marR="0" algn="ctr">
                        <a:lnSpc>
                          <a:spcPct val="107000"/>
                        </a:lnSpc>
                        <a:spcBef>
                          <a:spcPts val="0"/>
                        </a:spcBef>
                        <a:spcAft>
                          <a:spcPts val="0"/>
                        </a:spcAft>
                      </a:pPr>
                      <a:r>
                        <a:rPr lang="ar-SA" sz="1800">
                          <a:effectLst/>
                        </a:rPr>
                        <a:t>.چنگ زدن چنگالی نشان می دهد صداهایی را که در زبان خودش مورد استفاده قرار نمی گیرند تفکیک می کنند واحدهای گفتاری معنی دار را درک می کند</a:t>
                      </a:r>
                      <a:endParaRPr lang="en-US" sz="1800">
                        <a:effectLst/>
                      </a:endParaRPr>
                    </a:p>
                    <a:p>
                      <a:pPr marL="0" marR="0" algn="ctr">
                        <a:lnSpc>
                          <a:spcPct val="107000"/>
                        </a:lnSpc>
                        <a:spcBef>
                          <a:spcPts val="0"/>
                        </a:spcBef>
                        <a:spcAft>
                          <a:spcPts val="0"/>
                        </a:spcAft>
                      </a:pPr>
                      <a:r>
                        <a:rPr lang="ar-SA" sz="1800">
                          <a:effectLst/>
                        </a:rPr>
                        <a:t>.ادراک عمق بیشتر بهبود می یابد</a:t>
                      </a:r>
                      <a:endParaRPr lang="en-US" sz="1800">
                        <a:effectLst/>
                      </a:endParaRPr>
                    </a:p>
                    <a:p>
                      <a:pPr marL="0" marR="0" algn="ctr">
                        <a:lnSpc>
                          <a:spcPct val="107000"/>
                        </a:lnSpc>
                        <a:spcBef>
                          <a:spcPts val="0"/>
                        </a:spcBef>
                        <a:spcAft>
                          <a:spcPts val="0"/>
                        </a:spcAft>
                      </a:pPr>
                      <a:r>
                        <a:rPr lang="ar-SA" sz="1800">
                          <a:effectLst/>
                        </a:rPr>
                        <a:t>.بر تعدادی از روابط چندوجهی تسلط می یابد</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a:effectLst/>
                        </a:rPr>
                        <a:t> </a:t>
                      </a:r>
                      <a:endParaRPr lang="en-US" sz="1800">
                        <a:effectLst/>
                      </a:endParaRPr>
                    </a:p>
                    <a:p>
                      <a:pPr marL="0" marR="0" algn="ctr">
                        <a:lnSpc>
                          <a:spcPct val="107000"/>
                        </a:lnSpc>
                        <a:spcBef>
                          <a:spcPts val="0"/>
                        </a:spcBef>
                        <a:spcAft>
                          <a:spcPts val="0"/>
                        </a:spcAft>
                      </a:pPr>
                      <a:r>
                        <a:rPr lang="ar-SA" sz="1800">
                          <a:effectLst/>
                        </a:rPr>
                        <a:t>۷ تا۱۲</a:t>
                      </a:r>
                      <a:endParaRPr lang="en-US" sz="1800">
                        <a:effectLst/>
                      </a:endParaRPr>
                    </a:p>
                    <a:p>
                      <a:pPr marL="0" marR="0" algn="ctr">
                        <a:lnSpc>
                          <a:spcPct val="107000"/>
                        </a:lnSpc>
                        <a:spcBef>
                          <a:spcPts val="0"/>
                        </a:spcBef>
                        <a:spcAft>
                          <a:spcPts val="0"/>
                        </a:spcAft>
                      </a:pPr>
                      <a:r>
                        <a:rPr lang="ar-SA" sz="1800">
                          <a:effectLst/>
                        </a:rPr>
                        <a:t>ماهگی</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extLst>
                  <a:ext uri="{0D108BD9-81ED-4DB2-BD59-A6C34878D82A}">
                    <a16:rowId xmlns:a16="http://schemas.microsoft.com/office/drawing/2014/main" val="374660984"/>
                  </a:ext>
                </a:extLst>
              </a:tr>
              <a:tr h="1994077">
                <a:tc>
                  <a:txBody>
                    <a:bodyPr/>
                    <a:lstStyle/>
                    <a:p>
                      <a:pPr marL="0" marR="0" algn="ctr">
                        <a:lnSpc>
                          <a:spcPct val="107000"/>
                        </a:lnSpc>
                        <a:spcBef>
                          <a:spcPts val="0"/>
                        </a:spcBef>
                        <a:spcAft>
                          <a:spcPts val="0"/>
                        </a:spcAft>
                      </a:pPr>
                      <a:r>
                        <a:rPr lang="ar-SA" sz="1800" dirty="0">
                          <a:effectLst/>
                        </a:rPr>
                        <a:t>با بزرگسالان آشنا و خواهر برادر ها بازی می کند</a:t>
                      </a:r>
                      <a:endParaRPr lang="en-US" sz="1800" dirty="0">
                        <a:effectLst/>
                      </a:endParaRPr>
                    </a:p>
                    <a:p>
                      <a:pPr marL="0" marR="0" algn="ctr">
                        <a:lnSpc>
                          <a:spcPct val="107000"/>
                        </a:lnSpc>
                        <a:spcBef>
                          <a:spcPts val="0"/>
                        </a:spcBef>
                        <a:spcAft>
                          <a:spcPts val="0"/>
                        </a:spcAft>
                      </a:pPr>
                      <a:r>
                        <a:rPr lang="ar-SA" sz="1800" dirty="0">
                          <a:effectLst/>
                        </a:rPr>
                        <a:t>.تصویر خود را درآینه تشخیص می دهد</a:t>
                      </a:r>
                      <a:endParaRPr lang="en-US" sz="1800" dirty="0">
                        <a:effectLst/>
                      </a:endParaRPr>
                    </a:p>
                    <a:p>
                      <a:pPr marL="0" marR="0" algn="ctr">
                        <a:lnSpc>
                          <a:spcPct val="107000"/>
                        </a:lnSpc>
                        <a:spcBef>
                          <a:spcPts val="0"/>
                        </a:spcBef>
                        <a:spcAft>
                          <a:spcPts val="0"/>
                        </a:spcAft>
                      </a:pPr>
                      <a:r>
                        <a:rPr lang="ar-SA" sz="1800" dirty="0">
                          <a:effectLst/>
                        </a:rPr>
                        <a:t>.علایم همدلی نشان می دهد</a:t>
                      </a:r>
                      <a:endParaRPr lang="en-US" sz="1800" dirty="0">
                        <a:effectLst/>
                      </a:endParaRPr>
                    </a:p>
                    <a:p>
                      <a:pPr marL="0" marR="0" algn="ctr">
                        <a:lnSpc>
                          <a:spcPct val="107000"/>
                        </a:lnSpc>
                        <a:spcBef>
                          <a:spcPts val="0"/>
                        </a:spcBef>
                        <a:spcAft>
                          <a:spcPts val="0"/>
                        </a:spcAft>
                      </a:pPr>
                      <a:r>
                        <a:rPr lang="ar-SA" sz="1800" dirty="0">
                          <a:effectLst/>
                        </a:rPr>
                        <a:t>.از دستورات ساده اطاعت می 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dirty="0">
                          <a:effectLst/>
                        </a:rPr>
                        <a:t>توجه مشترک به مراقبت کننده بیشتر می شود</a:t>
                      </a:r>
                      <a:endParaRPr lang="en-US" sz="1800" dirty="0">
                        <a:effectLst/>
                      </a:endParaRPr>
                    </a:p>
                    <a:p>
                      <a:pPr marL="0" marR="0" algn="ctr">
                        <a:lnSpc>
                          <a:spcPct val="107000"/>
                        </a:lnSpc>
                        <a:spcBef>
                          <a:spcPts val="0"/>
                        </a:spcBef>
                        <a:spcAft>
                          <a:spcPts val="0"/>
                        </a:spcAft>
                      </a:pPr>
                      <a:r>
                        <a:rPr lang="ar-SA" sz="1800" dirty="0">
                          <a:effectLst/>
                        </a:rPr>
                        <a:t>.دربازی هایی مانند دالی موشه،نوبت را رعایت می کند</a:t>
                      </a:r>
                      <a:endParaRPr lang="en-US" sz="1800" dirty="0">
                        <a:effectLst/>
                      </a:endParaRPr>
                    </a:p>
                    <a:p>
                      <a:pPr marL="0" marR="0" algn="ctr">
                        <a:lnSpc>
                          <a:spcPct val="107000"/>
                        </a:lnSpc>
                        <a:spcBef>
                          <a:spcPts val="0"/>
                        </a:spcBef>
                        <a:spcAft>
                          <a:spcPts val="0"/>
                        </a:spcAft>
                      </a:pPr>
                      <a:r>
                        <a:rPr lang="ar-SA" sz="1800" dirty="0">
                          <a:effectLst/>
                        </a:rPr>
                        <a:t>.اولین کلمات را بیان می 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rtl="1">
                        <a:lnSpc>
                          <a:spcPct val="107000"/>
                        </a:lnSpc>
                        <a:spcBef>
                          <a:spcPts val="0"/>
                        </a:spcBef>
                        <a:spcAft>
                          <a:spcPts val="0"/>
                        </a:spcAft>
                      </a:pPr>
                      <a:r>
                        <a:rPr lang="ar-SA" sz="1800" dirty="0">
                          <a:effectLst/>
                        </a:rPr>
                        <a:t>.ویژگی های اشیا را با تاثیرگ‌ذاشتن ب </a:t>
                      </a:r>
                      <a:r>
                        <a:rPr lang="ar-SA" sz="1800" dirty="0" smtClean="0">
                          <a:effectLst/>
                        </a:rPr>
                        <a:t>آنها </a:t>
                      </a:r>
                      <a:r>
                        <a:rPr lang="ar-SA" sz="1800" dirty="0">
                          <a:effectLst/>
                        </a:rPr>
                        <a:t>به شیوه های تازه،بررسی می کند</a:t>
                      </a:r>
                      <a:endParaRPr lang="en-US" sz="1800" dirty="0">
                        <a:effectLst/>
                      </a:endParaRPr>
                    </a:p>
                    <a:p>
                      <a:pPr marL="0" marR="0" algn="ctr">
                        <a:lnSpc>
                          <a:spcPct val="107000"/>
                        </a:lnSpc>
                        <a:spcBef>
                          <a:spcPts val="0"/>
                        </a:spcBef>
                        <a:spcAft>
                          <a:spcPts val="0"/>
                        </a:spcAft>
                      </a:pPr>
                      <a:r>
                        <a:rPr lang="ar-SA" sz="1800" dirty="0">
                          <a:effectLst/>
                        </a:rPr>
                        <a:t>.برای یافتن شیء پنهان چند مکان را جست و جو می 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a:lnSpc>
                          <a:spcPct val="107000"/>
                        </a:lnSpc>
                        <a:spcBef>
                          <a:spcPts val="0"/>
                        </a:spcBef>
                        <a:spcAft>
                          <a:spcPts val="0"/>
                        </a:spcAft>
                      </a:pPr>
                      <a:r>
                        <a:rPr lang="ar-SA" sz="1800" dirty="0">
                          <a:effectLst/>
                        </a:rPr>
                        <a:t>قد و وزن سریع رشد می کنند اما نه به اندازه سال اول بچه ها لاغر می شوند</a:t>
                      </a:r>
                      <a:endParaRPr lang="en-US" sz="1800" dirty="0">
                        <a:effectLst/>
                      </a:endParaRPr>
                    </a:p>
                    <a:p>
                      <a:pPr marL="0" marR="0" algn="ctr">
                        <a:lnSpc>
                          <a:spcPct val="107000"/>
                        </a:lnSpc>
                        <a:spcBef>
                          <a:spcPts val="0"/>
                        </a:spcBef>
                        <a:spcAft>
                          <a:spcPts val="0"/>
                        </a:spcAft>
                      </a:pPr>
                      <a:r>
                        <a:rPr lang="ar-SA" sz="1800" dirty="0">
                          <a:effectLst/>
                        </a:rPr>
                        <a:t>.راه رفتن بهتر هماهنگ می شود</a:t>
                      </a:r>
                      <a:endParaRPr lang="en-US" sz="1800" dirty="0">
                        <a:effectLst/>
                      </a:endParaRPr>
                    </a:p>
                    <a:p>
                      <a:pPr marL="0" marR="0" algn="ctr">
                        <a:lnSpc>
                          <a:spcPct val="107000"/>
                        </a:lnSpc>
                        <a:spcBef>
                          <a:spcPts val="0"/>
                        </a:spcBef>
                        <a:spcAft>
                          <a:spcPts val="0"/>
                        </a:spcAft>
                      </a:pPr>
                      <a:r>
                        <a:rPr lang="ar-SA" sz="1800" dirty="0">
                          <a:effectLst/>
                        </a:rPr>
                        <a:t>.اشیا کوچک را با هماهنگی بهتر دستکاری می 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tc>
                  <a:txBody>
                    <a:bodyPr/>
                    <a:lstStyle/>
                    <a:p>
                      <a:pPr marL="0" marR="0" algn="ctr" rtl="1">
                        <a:lnSpc>
                          <a:spcPct val="107000"/>
                        </a:lnSpc>
                        <a:spcBef>
                          <a:spcPts val="0"/>
                        </a:spcBef>
                        <a:spcAft>
                          <a:spcPts val="0"/>
                        </a:spcAft>
                      </a:pPr>
                      <a:r>
                        <a:rPr lang="ar-SA" sz="1800" dirty="0">
                          <a:effectLst/>
                        </a:rPr>
                        <a:t>۱۳تا۱۸ماهگی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4795" marR="34795" marT="0" marB="0"/>
                </a:tc>
                <a:extLst>
                  <a:ext uri="{0D108BD9-81ED-4DB2-BD59-A6C34878D82A}">
                    <a16:rowId xmlns:a16="http://schemas.microsoft.com/office/drawing/2014/main" val="3760697666"/>
                  </a:ext>
                </a:extLst>
              </a:tr>
            </a:tbl>
          </a:graphicData>
        </a:graphic>
      </p:graphicFrame>
    </p:spTree>
    <p:extLst>
      <p:ext uri="{BB962C8B-B14F-4D97-AF65-F5344CB8AC3E}">
        <p14:creationId xmlns:p14="http://schemas.microsoft.com/office/powerpoint/2010/main" val="33794198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4A522-ED95-4827-B8BC-5F67C24DF9F4}"/>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61249894-B0FC-463B-AA8C-FAB237648912}"/>
              </a:ext>
            </a:extLst>
          </p:cNvPr>
          <p:cNvGraphicFramePr>
            <a:graphicFrameLocks noGrp="1"/>
          </p:cNvGraphicFramePr>
          <p:nvPr>
            <p:ph idx="4294967295"/>
            <p:extLst>
              <p:ext uri="{D42A27DB-BD31-4B8C-83A1-F6EECF244321}">
                <p14:modId xmlns:p14="http://schemas.microsoft.com/office/powerpoint/2010/main" val="3168638634"/>
              </p:ext>
            </p:extLst>
          </p:nvPr>
        </p:nvGraphicFramePr>
        <p:xfrm>
          <a:off x="230778" y="0"/>
          <a:ext cx="11547564" cy="6675120"/>
        </p:xfrm>
        <a:graphic>
          <a:graphicData uri="http://schemas.openxmlformats.org/drawingml/2006/table">
            <a:tbl>
              <a:tblPr firstRow="1" firstCol="1" bandRow="1">
                <a:tableStyleId>{00A15C55-8517-42AA-B614-E9B94910E393}</a:tableStyleId>
              </a:tblPr>
              <a:tblGrid>
                <a:gridCol w="2610021">
                  <a:extLst>
                    <a:ext uri="{9D8B030D-6E8A-4147-A177-3AD203B41FA5}">
                      <a16:colId xmlns:a16="http://schemas.microsoft.com/office/drawing/2014/main" val="2423794239"/>
                    </a:ext>
                  </a:extLst>
                </a:gridCol>
                <a:gridCol w="2751732">
                  <a:extLst>
                    <a:ext uri="{9D8B030D-6E8A-4147-A177-3AD203B41FA5}">
                      <a16:colId xmlns:a16="http://schemas.microsoft.com/office/drawing/2014/main" val="1301675374"/>
                    </a:ext>
                  </a:extLst>
                </a:gridCol>
                <a:gridCol w="2888588">
                  <a:extLst>
                    <a:ext uri="{9D8B030D-6E8A-4147-A177-3AD203B41FA5}">
                      <a16:colId xmlns:a16="http://schemas.microsoft.com/office/drawing/2014/main" val="947744418"/>
                    </a:ext>
                  </a:extLst>
                </a:gridCol>
                <a:gridCol w="2614870">
                  <a:extLst>
                    <a:ext uri="{9D8B030D-6E8A-4147-A177-3AD203B41FA5}">
                      <a16:colId xmlns:a16="http://schemas.microsoft.com/office/drawing/2014/main" val="1611477403"/>
                    </a:ext>
                  </a:extLst>
                </a:gridCol>
                <a:gridCol w="682353">
                  <a:extLst>
                    <a:ext uri="{9D8B030D-6E8A-4147-A177-3AD203B41FA5}">
                      <a16:colId xmlns:a16="http://schemas.microsoft.com/office/drawing/2014/main" val="3873143927"/>
                    </a:ext>
                  </a:extLst>
                </a:gridCol>
              </a:tblGrid>
              <a:tr h="303295">
                <a:tc>
                  <a:txBody>
                    <a:bodyPr/>
                    <a:lstStyle/>
                    <a:p>
                      <a:pPr marL="0" marR="0" algn="ctr">
                        <a:lnSpc>
                          <a:spcPct val="107000"/>
                        </a:lnSpc>
                        <a:spcBef>
                          <a:spcPts val="0"/>
                        </a:spcBef>
                        <a:spcAft>
                          <a:spcPts val="0"/>
                        </a:spcAft>
                      </a:pPr>
                      <a:r>
                        <a:rPr lang="ar-SA" sz="1800" dirty="0">
                          <a:effectLst/>
                        </a:rPr>
                        <a:t>رشد هیجانی/اجتماعی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tc>
                  <a:txBody>
                    <a:bodyPr/>
                    <a:lstStyle/>
                    <a:p>
                      <a:pPr marL="0" marR="0" algn="ctr">
                        <a:lnSpc>
                          <a:spcPct val="107000"/>
                        </a:lnSpc>
                        <a:spcBef>
                          <a:spcPts val="0"/>
                        </a:spcBef>
                        <a:spcAft>
                          <a:spcPts val="0"/>
                        </a:spcAft>
                      </a:pPr>
                      <a:r>
                        <a:rPr lang="ar-SA" sz="1800">
                          <a:effectLst/>
                        </a:rPr>
                        <a:t>رشد زبان</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tc>
                  <a:txBody>
                    <a:bodyPr/>
                    <a:lstStyle/>
                    <a:p>
                      <a:pPr marL="0" marR="0" algn="ctr">
                        <a:lnSpc>
                          <a:spcPct val="107000"/>
                        </a:lnSpc>
                        <a:spcBef>
                          <a:spcPts val="0"/>
                        </a:spcBef>
                        <a:spcAft>
                          <a:spcPts val="0"/>
                        </a:spcAft>
                      </a:pPr>
                      <a:r>
                        <a:rPr lang="ar-SA" sz="1800" dirty="0">
                          <a:effectLst/>
                        </a:rPr>
                        <a:t>رشد شناختی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tc>
                  <a:txBody>
                    <a:bodyPr/>
                    <a:lstStyle/>
                    <a:p>
                      <a:pPr marL="0" marR="0" algn="ctr">
                        <a:lnSpc>
                          <a:spcPct val="107000"/>
                        </a:lnSpc>
                        <a:spcBef>
                          <a:spcPts val="0"/>
                        </a:spcBef>
                        <a:spcAft>
                          <a:spcPts val="0"/>
                        </a:spcAft>
                      </a:pPr>
                      <a:r>
                        <a:rPr lang="ar-SA" sz="1800">
                          <a:effectLst/>
                        </a:rPr>
                        <a:t>رشد جسمانی</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tc>
                  <a:txBody>
                    <a:bodyPr/>
                    <a:lstStyle/>
                    <a:p>
                      <a:pPr marL="0" marR="0" algn="ctr">
                        <a:lnSpc>
                          <a:spcPct val="107000"/>
                        </a:lnSpc>
                        <a:spcBef>
                          <a:spcPts val="0"/>
                        </a:spcBef>
                        <a:spcAft>
                          <a:spcPts val="0"/>
                        </a:spcAft>
                        <a:tabLst>
                          <a:tab pos="139065" algn="l"/>
                        </a:tabLst>
                      </a:pPr>
                      <a:r>
                        <a:rPr lang="en-US" sz="1800">
                          <a:effectLst/>
                        </a:rPr>
                        <a:t>	</a:t>
                      </a:r>
                      <a:r>
                        <a:rPr lang="ar-SA" sz="1800">
                          <a:effectLst/>
                        </a:rPr>
                        <a:t>سن</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extLst>
                  <a:ext uri="{0D108BD9-81ED-4DB2-BD59-A6C34878D82A}">
                    <a16:rowId xmlns:a16="http://schemas.microsoft.com/office/drawing/2014/main" val="1227505660"/>
                  </a:ext>
                </a:extLst>
              </a:tr>
              <a:tr h="6371825">
                <a:tc>
                  <a:txBody>
                    <a:bodyPr/>
                    <a:lstStyle/>
                    <a:p>
                      <a:pPr marL="0" marR="0" algn="ctr" rtl="1">
                        <a:lnSpc>
                          <a:spcPct val="107000"/>
                        </a:lnSpc>
                        <a:spcBef>
                          <a:spcPts val="0"/>
                        </a:spcBef>
                        <a:spcAft>
                          <a:spcPts val="0"/>
                        </a:spcAft>
                      </a:pPr>
                      <a:r>
                        <a:rPr lang="ar-SA" sz="1800" dirty="0">
                          <a:effectLst/>
                        </a:rPr>
                        <a:t>.هیجان های </a:t>
                      </a:r>
                      <a:r>
                        <a:rPr lang="ar-SA" sz="1800" dirty="0" smtClean="0">
                          <a:effectLst/>
                        </a:rPr>
                        <a:t>خودآگاه </a:t>
                      </a:r>
                      <a:r>
                        <a:rPr lang="ar-SA" sz="1800" dirty="0">
                          <a:effectLst/>
                        </a:rPr>
                        <a:t>شرم،خجالت،گناه و غرو پدیدار می شوند</a:t>
                      </a:r>
                      <a:endParaRPr lang="en-US" sz="1800" dirty="0">
                        <a:effectLst/>
                      </a:endParaRPr>
                    </a:p>
                    <a:p>
                      <a:pPr marL="0" marR="0" algn="ctr">
                        <a:lnSpc>
                          <a:spcPct val="107000"/>
                        </a:lnSpc>
                        <a:spcBef>
                          <a:spcPts val="0"/>
                        </a:spcBef>
                        <a:spcAft>
                          <a:spcPts val="0"/>
                        </a:spcAft>
                      </a:pPr>
                      <a:r>
                        <a:rPr lang="ar-SA" sz="1800" dirty="0">
                          <a:effectLst/>
                        </a:rPr>
                        <a:t>.از زبان برای کمک کردن به خودگردانی هیجانی استفاده می کند</a:t>
                      </a:r>
                      <a:endParaRPr lang="en-US" sz="1800" dirty="0">
                        <a:effectLst/>
                      </a:endParaRPr>
                    </a:p>
                    <a:p>
                      <a:pPr marL="0" marR="0" algn="ctr">
                        <a:lnSpc>
                          <a:spcPct val="107000"/>
                        </a:lnSpc>
                        <a:spcBef>
                          <a:spcPts val="0"/>
                        </a:spcBef>
                        <a:spcAft>
                          <a:spcPts val="0"/>
                        </a:spcAft>
                      </a:pPr>
                      <a:r>
                        <a:rPr lang="ar-SA" sz="1800" dirty="0">
                          <a:effectLst/>
                        </a:rPr>
                        <a:t>.برای صحبت کردن درباره ی احساسات،واژگانی را فرا می گیرد</a:t>
                      </a:r>
                      <a:endParaRPr lang="en-US" sz="1800" dirty="0">
                        <a:effectLst/>
                      </a:endParaRPr>
                    </a:p>
                    <a:p>
                      <a:pPr marL="0" marR="0" algn="ctr">
                        <a:lnSpc>
                          <a:spcPct val="107000"/>
                        </a:lnSpc>
                        <a:spcBef>
                          <a:spcPts val="0"/>
                        </a:spcBef>
                        <a:spcAft>
                          <a:spcPts val="0"/>
                        </a:spcAft>
                      </a:pPr>
                      <a:r>
                        <a:rPr lang="ar-SA" sz="1800" dirty="0">
                          <a:effectLst/>
                        </a:rPr>
                        <a:t>.غیبت مراقبت کننده را راحت تر تحمل می کند</a:t>
                      </a:r>
                      <a:br>
                        <a:rPr lang="ar-SA" sz="1800" dirty="0">
                          <a:effectLst/>
                        </a:rPr>
                      </a:br>
                      <a:r>
                        <a:rPr lang="ar-SA" sz="1800" dirty="0">
                          <a:effectLst/>
                        </a:rPr>
                        <a:t>.برای نامیدن خود اسم خودش یا ضمیر شخصی استفاده می کند</a:t>
                      </a:r>
                      <a:endParaRPr lang="en-US" sz="1800" dirty="0">
                        <a:effectLst/>
                      </a:endParaRPr>
                    </a:p>
                    <a:p>
                      <a:pPr marL="0" marR="0" algn="ctr">
                        <a:lnSpc>
                          <a:spcPct val="107000"/>
                        </a:lnSpc>
                        <a:spcBef>
                          <a:spcPts val="0"/>
                        </a:spcBef>
                        <a:spcAft>
                          <a:spcPts val="0"/>
                        </a:spcAft>
                      </a:pPr>
                      <a:r>
                        <a:rPr lang="ar-SA" sz="1800" dirty="0">
                          <a:effectLst/>
                        </a:rPr>
                        <a:t>.خود و دیگران را بر اساس سن،جنسیت،خصوصیات جسمانی،و خوبی و بدی طبقه بندی کند</a:t>
                      </a:r>
                      <a:endParaRPr lang="en-US" sz="1800" dirty="0">
                        <a:effectLst/>
                      </a:endParaRPr>
                    </a:p>
                    <a:p>
                      <a:pPr marL="0" marR="0" algn="ctr">
                        <a:lnSpc>
                          <a:spcPct val="107000"/>
                        </a:lnSpc>
                        <a:spcBef>
                          <a:spcPts val="0"/>
                        </a:spcBef>
                        <a:spcAft>
                          <a:spcPts val="0"/>
                        </a:spcAft>
                      </a:pPr>
                      <a:r>
                        <a:rPr lang="ar-SA" sz="1800" dirty="0">
                          <a:effectLst/>
                        </a:rPr>
                        <a:t>.ترجیحات اسباب بازی کلیشه سازی شده برای جنسیت نشان می دهد </a:t>
                      </a:r>
                      <a:endParaRPr lang="en-US" sz="1800" dirty="0">
                        <a:effectLst/>
                      </a:endParaRPr>
                    </a:p>
                    <a:p>
                      <a:pPr marL="0" marR="0" algn="ctr">
                        <a:lnSpc>
                          <a:spcPct val="107000"/>
                        </a:lnSpc>
                        <a:spcBef>
                          <a:spcPts val="0"/>
                        </a:spcBef>
                        <a:spcAft>
                          <a:spcPts val="0"/>
                        </a:spcAft>
                      </a:pPr>
                      <a:r>
                        <a:rPr lang="ar-SA" sz="1800" dirty="0">
                          <a:effectLst/>
                        </a:rPr>
                        <a:t>.کنترل خود پدیدار می شود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tc>
                  <a:txBody>
                    <a:bodyPr/>
                    <a:lstStyle/>
                    <a:p>
                      <a:pPr marL="0" marR="0" algn="ctr">
                        <a:lnSpc>
                          <a:spcPct val="107000"/>
                        </a:lnSpc>
                        <a:spcBef>
                          <a:spcPts val="0"/>
                        </a:spcBef>
                        <a:spcAft>
                          <a:spcPts val="0"/>
                        </a:spcAft>
                      </a:pPr>
                      <a:r>
                        <a:rPr lang="ar-SA" sz="1800" dirty="0">
                          <a:effectLst/>
                        </a:rPr>
                        <a:t>در حدود ۲۰۰کلمه را بیان می کند </a:t>
                      </a:r>
                      <a:endParaRPr lang="en-US" sz="1800" dirty="0">
                        <a:effectLst/>
                      </a:endParaRPr>
                    </a:p>
                    <a:p>
                      <a:pPr marL="0" marR="0" algn="ctr">
                        <a:lnSpc>
                          <a:spcPct val="107000"/>
                        </a:lnSpc>
                        <a:spcBef>
                          <a:spcPts val="0"/>
                        </a:spcBef>
                        <a:spcAft>
                          <a:spcPts val="0"/>
                        </a:spcAft>
                      </a:pPr>
                      <a:r>
                        <a:rPr lang="ar-SA" sz="1800" dirty="0">
                          <a:effectLst/>
                        </a:rPr>
                        <a:t> </a:t>
                      </a:r>
                      <a:endParaRPr lang="en-US" sz="1800" dirty="0">
                        <a:effectLst/>
                      </a:endParaRPr>
                    </a:p>
                    <a:p>
                      <a:pPr marL="0" marR="0" algn="ctr">
                        <a:lnSpc>
                          <a:spcPct val="107000"/>
                        </a:lnSpc>
                        <a:spcBef>
                          <a:spcPts val="0"/>
                        </a:spcBef>
                        <a:spcAft>
                          <a:spcPts val="0"/>
                        </a:spcAft>
                      </a:pPr>
                      <a:r>
                        <a:rPr lang="ar-SA" sz="1800" dirty="0">
                          <a:effectLst/>
                        </a:rPr>
                        <a:t>.دو کلمه را ترکیب می 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tc>
                  <a:txBody>
                    <a:bodyPr/>
                    <a:lstStyle/>
                    <a:p>
                      <a:pPr marL="0" marR="0" algn="ctr" rtl="1">
                        <a:lnSpc>
                          <a:spcPct val="107000"/>
                        </a:lnSpc>
                        <a:spcBef>
                          <a:spcPts val="0"/>
                        </a:spcBef>
                        <a:spcAft>
                          <a:spcPts val="0"/>
                        </a:spcAft>
                      </a:pPr>
                      <a:r>
                        <a:rPr lang="ar-SA" sz="1800" dirty="0">
                          <a:effectLst/>
                        </a:rPr>
                        <a:t>.مسءله های ساده را به طور ناگهانی،از طریق بازنمایی ذهنی حل می کند</a:t>
                      </a:r>
                      <a:endParaRPr lang="en-US" sz="1800" dirty="0">
                        <a:effectLst/>
                      </a:endParaRPr>
                    </a:p>
                    <a:p>
                      <a:pPr marL="0" marR="0" algn="ctr">
                        <a:lnSpc>
                          <a:spcPct val="107000"/>
                        </a:lnSpc>
                        <a:spcBef>
                          <a:spcPts val="0"/>
                        </a:spcBef>
                        <a:spcAft>
                          <a:spcPts val="0"/>
                        </a:spcAft>
                      </a:pPr>
                      <a:r>
                        <a:rPr lang="ar-SA" sz="1800" dirty="0">
                          <a:effectLst/>
                        </a:rPr>
                        <a:t>.شیء پنهان را درحالی که از دیدرس دور می شود پیدا می کند</a:t>
                      </a:r>
                      <a:endParaRPr lang="en-US" sz="1800" dirty="0">
                        <a:effectLst/>
                      </a:endParaRPr>
                    </a:p>
                    <a:p>
                      <a:pPr marL="0" marR="0" algn="ctr">
                        <a:lnSpc>
                          <a:spcPct val="107000"/>
                        </a:lnSpc>
                        <a:spcBef>
                          <a:spcPts val="0"/>
                        </a:spcBef>
                        <a:spcAft>
                          <a:spcPts val="0"/>
                        </a:spcAft>
                      </a:pPr>
                      <a:r>
                        <a:rPr lang="ar-SA" sz="1800" dirty="0">
                          <a:effectLst/>
                        </a:rPr>
                        <a:t>.به تقلید معوق اعمالی که یک بزرگسال سعی دارد انجام دهد حتی اگر به طور کامل انجام نشده باشد می پردازد</a:t>
                      </a:r>
                      <a:endParaRPr lang="en-US" sz="1800" dirty="0">
                        <a:effectLst/>
                      </a:endParaRPr>
                    </a:p>
                    <a:p>
                      <a:pPr marL="0" marR="0" algn="ctr">
                        <a:lnSpc>
                          <a:spcPct val="107000"/>
                        </a:lnSpc>
                        <a:spcBef>
                          <a:spcPts val="0"/>
                        </a:spcBef>
                        <a:spcAft>
                          <a:spcPts val="0"/>
                        </a:spcAft>
                      </a:pPr>
                      <a:r>
                        <a:rPr lang="ar-SA" sz="1800" dirty="0">
                          <a:effectLst/>
                        </a:rPr>
                        <a:t>.با استفاده از اعمال ساده به بازی وانمود کردن می پردازد</a:t>
                      </a:r>
                      <a:endParaRPr lang="en-US" sz="1800" dirty="0">
                        <a:effectLst/>
                      </a:endParaRPr>
                    </a:p>
                    <a:p>
                      <a:pPr marL="0" marR="0" algn="ctr">
                        <a:lnSpc>
                          <a:spcPct val="107000"/>
                        </a:lnSpc>
                        <a:spcBef>
                          <a:spcPts val="0"/>
                        </a:spcBef>
                        <a:spcAft>
                          <a:spcPts val="0"/>
                        </a:spcAft>
                      </a:pPr>
                      <a:r>
                        <a:rPr lang="ar-SA" sz="1800" dirty="0">
                          <a:effectLst/>
                        </a:rPr>
                        <a:t>.با استفاده از اعمال ساده به بازی وانمود کردن می پردازد</a:t>
                      </a:r>
                      <a:endParaRPr lang="en-US" sz="1800" dirty="0">
                        <a:effectLst/>
                      </a:endParaRPr>
                    </a:p>
                    <a:p>
                      <a:pPr marL="0" marR="0" algn="ctr">
                        <a:lnSpc>
                          <a:spcPct val="107000"/>
                        </a:lnSpc>
                        <a:spcBef>
                          <a:spcPts val="0"/>
                        </a:spcBef>
                        <a:spcAft>
                          <a:spcPts val="0"/>
                        </a:spcAft>
                      </a:pPr>
                      <a:r>
                        <a:rPr lang="ar-SA" sz="1800" dirty="0">
                          <a:effectLst/>
                        </a:rPr>
                        <a:t>.توجه مستمر بهبود می یابد</a:t>
                      </a:r>
                      <a:endParaRPr lang="en-US" sz="1800" dirty="0">
                        <a:effectLst/>
                      </a:endParaRPr>
                    </a:p>
                    <a:p>
                      <a:pPr marL="0" marR="0" algn="ctr">
                        <a:lnSpc>
                          <a:spcPct val="107000"/>
                        </a:lnSpc>
                        <a:spcBef>
                          <a:spcPts val="0"/>
                        </a:spcBef>
                        <a:spcAft>
                          <a:spcPts val="0"/>
                        </a:spcAft>
                      </a:pPr>
                      <a:r>
                        <a:rPr lang="ar-SA" sz="1800" dirty="0">
                          <a:effectLst/>
                        </a:rPr>
                        <a:t>اشیا را به صورت </a:t>
                      </a:r>
                      <a:r>
                        <a:rPr lang="ar-SA" sz="1800" dirty="0" smtClean="0">
                          <a:effectLst/>
                        </a:rPr>
                        <a:t>کآرامدتر </a:t>
                      </a:r>
                      <a:r>
                        <a:rPr lang="ar-SA" sz="1800" dirty="0">
                          <a:effectLst/>
                        </a:rPr>
                        <a:t>در طبقات دسته بندی می کند</a:t>
                      </a:r>
                      <a:endParaRPr lang="en-US" sz="1800" dirty="0">
                        <a:effectLst/>
                      </a:endParaRPr>
                    </a:p>
                    <a:p>
                      <a:pPr marL="0" marR="0" algn="ctr">
                        <a:lnSpc>
                          <a:spcPct val="107000"/>
                        </a:lnSpc>
                        <a:spcBef>
                          <a:spcPts val="0"/>
                        </a:spcBef>
                        <a:spcAft>
                          <a:spcPts val="0"/>
                        </a:spcAft>
                      </a:pPr>
                      <a:r>
                        <a:rPr lang="ar-SA" sz="1800" dirty="0">
                          <a:effectLst/>
                        </a:rPr>
                        <a:t>.حافظه یادآوری بیتر بهبود می یابد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tc>
                  <a:txBody>
                    <a:bodyPr/>
                    <a:lstStyle/>
                    <a:p>
                      <a:pPr marL="0" marR="0" algn="ctr" rtl="1">
                        <a:lnSpc>
                          <a:spcPct val="107000"/>
                        </a:lnSpc>
                        <a:spcBef>
                          <a:spcPts val="0"/>
                        </a:spcBef>
                        <a:spcAft>
                          <a:spcPts val="0"/>
                        </a:spcAft>
                      </a:pPr>
                      <a:r>
                        <a:rPr lang="ar-SA" sz="1800" dirty="0">
                          <a:effectLst/>
                        </a:rPr>
                        <a:t>.مغز به ۷۰درصد وزن بزرگسالی خود می رسد</a:t>
                      </a:r>
                      <a:endParaRPr lang="en-US" sz="1800" dirty="0">
                        <a:effectLst/>
                      </a:endParaRPr>
                    </a:p>
                    <a:p>
                      <a:pPr marL="0" marR="0" algn="ctr">
                        <a:lnSpc>
                          <a:spcPct val="107000"/>
                        </a:lnSpc>
                        <a:spcBef>
                          <a:spcPts val="0"/>
                        </a:spcBef>
                        <a:spcAft>
                          <a:spcPts val="0"/>
                        </a:spcAft>
                      </a:pPr>
                      <a:r>
                        <a:rPr lang="ar-SA" sz="1800" dirty="0">
                          <a:effectLst/>
                        </a:rPr>
                        <a:t> </a:t>
                      </a:r>
                      <a:endParaRPr lang="en-US" sz="1800" dirty="0">
                        <a:effectLst/>
                      </a:endParaRPr>
                    </a:p>
                    <a:p>
                      <a:pPr marL="0" marR="0" algn="ctr">
                        <a:lnSpc>
                          <a:spcPct val="107000"/>
                        </a:lnSpc>
                        <a:spcBef>
                          <a:spcPts val="0"/>
                        </a:spcBef>
                        <a:spcAft>
                          <a:spcPts val="0"/>
                        </a:spcAft>
                      </a:pPr>
                      <a:r>
                        <a:rPr lang="ar-SA" sz="1800" dirty="0">
                          <a:effectLst/>
                        </a:rPr>
                        <a:t>.می پرد و بالا می رود</a:t>
                      </a:r>
                      <a:endParaRPr lang="en-US" sz="1800" dirty="0">
                        <a:effectLst/>
                      </a:endParaRPr>
                    </a:p>
                    <a:p>
                      <a:pPr marL="0" marR="0" algn="ctr">
                        <a:lnSpc>
                          <a:spcPct val="107000"/>
                        </a:lnSpc>
                        <a:spcBef>
                          <a:spcPts val="0"/>
                        </a:spcBef>
                        <a:spcAft>
                          <a:spcPts val="0"/>
                        </a:spcAft>
                      </a:pPr>
                      <a:r>
                        <a:rPr lang="ar-SA" sz="1800" dirty="0">
                          <a:effectLst/>
                        </a:rPr>
                        <a:t> </a:t>
                      </a:r>
                      <a:endParaRPr lang="en-US" sz="1800" dirty="0">
                        <a:effectLst/>
                      </a:endParaRPr>
                    </a:p>
                    <a:p>
                      <a:pPr marL="0" marR="0" algn="ctr">
                        <a:lnSpc>
                          <a:spcPct val="107000"/>
                        </a:lnSpc>
                        <a:spcBef>
                          <a:spcPts val="0"/>
                        </a:spcBef>
                        <a:spcAft>
                          <a:spcPts val="0"/>
                        </a:spcAft>
                      </a:pPr>
                      <a:r>
                        <a:rPr lang="ar-SA" sz="1800" dirty="0">
                          <a:effectLst/>
                        </a:rPr>
                        <a:t>.اشیای کوچک را با هماهنگی خوب دستکاری می کند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tc>
                  <a:txBody>
                    <a:bodyPr/>
                    <a:lstStyle/>
                    <a:p>
                      <a:pPr marL="0" marR="0" algn="ctr" rtl="1">
                        <a:lnSpc>
                          <a:spcPct val="107000"/>
                        </a:lnSpc>
                        <a:spcBef>
                          <a:spcPts val="0"/>
                        </a:spcBef>
                        <a:spcAft>
                          <a:spcPts val="0"/>
                        </a:spcAft>
                      </a:pPr>
                      <a:r>
                        <a:rPr lang="ar-SA" sz="1800" dirty="0">
                          <a:effectLst/>
                        </a:rPr>
                        <a:t>۱۹تا۲۴</a:t>
                      </a:r>
                      <a:endParaRPr lang="en-US" sz="1800" dirty="0">
                        <a:effectLst/>
                      </a:endParaRPr>
                    </a:p>
                    <a:p>
                      <a:pPr marL="0" marR="0" algn="ctr">
                        <a:lnSpc>
                          <a:spcPct val="107000"/>
                        </a:lnSpc>
                        <a:spcBef>
                          <a:spcPts val="0"/>
                        </a:spcBef>
                        <a:spcAft>
                          <a:spcPts val="0"/>
                        </a:spcAft>
                      </a:pPr>
                      <a:r>
                        <a:rPr lang="ar-SA" sz="1800" dirty="0">
                          <a:effectLst/>
                        </a:rPr>
                        <a:t>ماهگی</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38485" marR="38485" marT="0" marB="0"/>
                </a:tc>
                <a:extLst>
                  <a:ext uri="{0D108BD9-81ED-4DB2-BD59-A6C34878D82A}">
                    <a16:rowId xmlns:a16="http://schemas.microsoft.com/office/drawing/2014/main" val="2456296210"/>
                  </a:ext>
                </a:extLst>
              </a:tr>
            </a:tbl>
          </a:graphicData>
        </a:graphic>
      </p:graphicFrame>
    </p:spTree>
    <p:extLst>
      <p:ext uri="{BB962C8B-B14F-4D97-AF65-F5344CB8AC3E}">
        <p14:creationId xmlns:p14="http://schemas.microsoft.com/office/powerpoint/2010/main" val="1723715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611" y="190679"/>
            <a:ext cx="2704677" cy="1378063"/>
          </a:xfrm>
        </p:spPr>
        <p:txBody>
          <a:bodyPr/>
          <a:lstStyle/>
          <a:p>
            <a:r>
              <a:rPr lang="fa-IR" dirty="0">
                <a:solidFill>
                  <a:srgbClr val="C00000"/>
                </a:solidFill>
              </a:rPr>
              <a:t>شادی </a:t>
            </a:r>
            <a:endParaRPr lang="en-US" dirty="0">
              <a:solidFill>
                <a:srgbClr val="C00000"/>
              </a:solidFill>
            </a:endParaRPr>
          </a:p>
        </p:txBody>
      </p:sp>
      <p:sp>
        <p:nvSpPr>
          <p:cNvPr id="3" name="Content Placeholder 2"/>
          <p:cNvSpPr>
            <a:spLocks noGrp="1"/>
          </p:cNvSpPr>
          <p:nvPr>
            <p:ph sz="quarter" idx="13"/>
          </p:nvPr>
        </p:nvSpPr>
        <p:spPr>
          <a:xfrm>
            <a:off x="391486" y="1167467"/>
            <a:ext cx="11285989" cy="3424107"/>
          </a:xfrm>
        </p:spPr>
        <p:txBody>
          <a:bodyPr>
            <a:noAutofit/>
          </a:bodyPr>
          <a:lstStyle/>
          <a:p>
            <a:pPr algn="r" rtl="1">
              <a:buFont typeface="Wingdings" pitchFamily="2" charset="2"/>
              <a:buChar char="v"/>
            </a:pPr>
            <a:r>
              <a:rPr lang="fa-IR" dirty="0"/>
              <a:t>شادی ابتدا بصورت لبخند های بانشاط و بعد از طریق خنده ی پرشور ابراز می شود </a:t>
            </a:r>
          </a:p>
          <a:p>
            <a:pPr marL="0" indent="0" algn="r" rtl="1">
              <a:buNone/>
            </a:pPr>
            <a:r>
              <a:rPr lang="fa-IR" dirty="0"/>
              <a:t>شادی باعث می شود که والد و فرزند رابطه گرم و صمیمانه ایی داشته باشند و از این طریق به توانایی های درحال رشد نوباوگان کمک می شود </a:t>
            </a:r>
          </a:p>
          <a:p>
            <a:pPr algn="r" rtl="1">
              <a:buFont typeface="Wingdings" pitchFamily="2" charset="2"/>
              <a:buChar char="v"/>
            </a:pPr>
            <a:r>
              <a:rPr lang="fa-IR" dirty="0"/>
              <a:t>در چند هفته ی اول ، وقتی که بچه ها سیر هستند ، در طول خواب </a:t>
            </a:r>
            <a:r>
              <a:rPr lang="en-US" dirty="0"/>
              <a:t>REM</a:t>
            </a:r>
            <a:r>
              <a:rPr lang="fa-IR" dirty="0"/>
              <a:t> و در واکنش به تماس ها و صداهای ملایم مانند نوازش کردن پوست لبخند می زنند .</a:t>
            </a:r>
          </a:p>
          <a:p>
            <a:pPr algn="r" rtl="1">
              <a:buFont typeface="Wingdings" pitchFamily="2" charset="2"/>
              <a:buChar char="v"/>
            </a:pPr>
            <a:r>
              <a:rPr lang="fa-IR" dirty="0"/>
              <a:t>نوباوگان در پایان ماه اول به دیدنی های جالبی که متحرک و چشم گیر هستند لبخند </a:t>
            </a:r>
            <a:r>
              <a:rPr lang="fa-IR" dirty="0" smtClean="0"/>
              <a:t>می زنند </a:t>
            </a:r>
            <a:endParaRPr lang="fa-IR" dirty="0"/>
          </a:p>
          <a:p>
            <a:pPr marL="0" indent="0" algn="r" rtl="1">
              <a:buNone/>
            </a:pPr>
            <a:r>
              <a:rPr lang="fa-IR" dirty="0"/>
              <a:t>بین 6تا10 </a:t>
            </a:r>
            <a:r>
              <a:rPr lang="fa-IR" dirty="0" smtClean="0"/>
              <a:t>هفتگی </a:t>
            </a:r>
            <a:r>
              <a:rPr lang="fa-IR" dirty="0"/>
              <a:t>چهره انسان خنده عمیق به نام لبخند اجتماعی را برانگیخته میکند  (اسروف و واترز1976)</a:t>
            </a:r>
          </a:p>
          <a:p>
            <a:endParaRPr lang="en-US" dirty="0"/>
          </a:p>
        </p:txBody>
      </p:sp>
      <p:sp>
        <p:nvSpPr>
          <p:cNvPr id="4" name="TextBox 3"/>
          <p:cNvSpPr txBox="1"/>
          <p:nvPr/>
        </p:nvSpPr>
        <p:spPr>
          <a:xfrm>
            <a:off x="391486" y="4504888"/>
            <a:ext cx="11285989" cy="1323439"/>
          </a:xfrm>
          <a:prstGeom prst="rect">
            <a:avLst/>
          </a:prstGeom>
          <a:noFill/>
        </p:spPr>
        <p:txBody>
          <a:bodyPr wrap="square" rtlCol="0">
            <a:spAutoFit/>
          </a:bodyPr>
          <a:lstStyle/>
          <a:p>
            <a:pPr algn="r" rtl="1">
              <a:buFont typeface="Wingdings" pitchFamily="2" charset="2"/>
              <a:buChar char="v"/>
            </a:pPr>
            <a:r>
              <a:rPr lang="fa-IR" sz="2000" dirty="0"/>
              <a:t>خنده که اولین بار حدود سه تا چهار ماهگی روی می دهد، پردازش اطلاعات سریع تر از لبخند را نشان می دهد .</a:t>
            </a:r>
          </a:p>
          <a:p>
            <a:pPr algn="r"/>
            <a:r>
              <a:rPr lang="fa-IR" sz="2000" dirty="0"/>
              <a:t>در حدود نیمه ی سال اول ، نوباوگان هنگام تعامل کردن با افراد آشنا بیشتر لبخند زده و می خندند .</a:t>
            </a:r>
          </a:p>
          <a:p>
            <a:pPr algn="r"/>
            <a:r>
              <a:rPr lang="fa-IR" sz="2000" dirty="0"/>
              <a:t>بچه های 10 تا 12 ماهه مانند بزرگسالان چندین لبخند دارند </a:t>
            </a:r>
            <a:r>
              <a:rPr lang="fa-IR" sz="2000" dirty="0" smtClean="0"/>
              <a:t>آنها </a:t>
            </a:r>
            <a:r>
              <a:rPr lang="fa-IR" sz="2000" dirty="0"/>
              <a:t>به احوال پرسی والدین لبخند عمیق ؛ به غریبه ایی که دوستانه رفتار می کند ، لبخند تودار و هنگام بازی تحریک کننده با « دهان باز» لبخند میزنند </a:t>
            </a:r>
          </a:p>
        </p:txBody>
      </p:sp>
    </p:spTree>
    <p:extLst>
      <p:ext uri="{BB962C8B-B14F-4D97-AF65-F5344CB8AC3E}">
        <p14:creationId xmlns:p14="http://schemas.microsoft.com/office/powerpoint/2010/main" val="21672089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6752" y="184558"/>
            <a:ext cx="6001551" cy="1098959"/>
          </a:xfrm>
        </p:spPr>
        <p:txBody>
          <a:bodyPr/>
          <a:lstStyle/>
          <a:p>
            <a:r>
              <a:rPr lang="fa-IR" dirty="0">
                <a:solidFill>
                  <a:srgbClr val="C00000"/>
                </a:solidFill>
              </a:rPr>
              <a:t>خشم و غم </a:t>
            </a:r>
            <a:endParaRPr lang="en-US" dirty="0">
              <a:solidFill>
                <a:srgbClr val="C00000"/>
              </a:solidFill>
            </a:endParaRPr>
          </a:p>
        </p:txBody>
      </p:sp>
      <p:sp>
        <p:nvSpPr>
          <p:cNvPr id="3" name="Content Placeholder 2"/>
          <p:cNvSpPr>
            <a:spLocks noGrp="1"/>
          </p:cNvSpPr>
          <p:nvPr>
            <p:ph sz="quarter" idx="13"/>
          </p:nvPr>
        </p:nvSpPr>
        <p:spPr>
          <a:xfrm>
            <a:off x="486562" y="1066800"/>
            <a:ext cx="11369879" cy="2649524"/>
          </a:xfrm>
        </p:spPr>
        <p:txBody>
          <a:bodyPr/>
          <a:lstStyle/>
          <a:p>
            <a:pPr algn="r" rtl="1">
              <a:buFont typeface="Wingdings" pitchFamily="2" charset="2"/>
              <a:buChar char="v"/>
            </a:pPr>
            <a:r>
              <a:rPr lang="fa-IR" dirty="0"/>
              <a:t>نوزادان به انواع تجربیات ناخوشایند مثل گرسنگی،روش های پزشکی دردناک و... با ناراحتی پاسخ می دهند . بین 4تا6 ماهگی تا سال دوم ،ابراز خشم از نظر فروانی و شدت افزایش می یابد .</a:t>
            </a:r>
          </a:p>
          <a:p>
            <a:pPr algn="r" rtl="1">
              <a:buFont typeface="Wingdings" pitchFamily="2" charset="2"/>
              <a:buChar char="v"/>
            </a:pPr>
            <a:r>
              <a:rPr lang="fa-IR" dirty="0"/>
              <a:t>چرا واکنش های خشم با بالارفتن سن افزایش می یابند؟ رشد شناختی و حرکتی دخالت دارند </a:t>
            </a:r>
          </a:p>
          <a:p>
            <a:pPr algn="r" rtl="1">
              <a:buFont typeface="Wingdings" pitchFamily="2" charset="2"/>
              <a:buChar char="v"/>
            </a:pPr>
            <a:r>
              <a:rPr lang="fa-IR" dirty="0"/>
              <a:t>نوباوگان بزرگتر بهتر می توانند تشخیص بدهند که چه کسی باعث ناراحتی </a:t>
            </a:r>
            <a:r>
              <a:rPr lang="fa-IR" dirty="0" smtClean="0"/>
              <a:t>آنها </a:t>
            </a:r>
            <a:r>
              <a:rPr lang="fa-IR" dirty="0"/>
              <a:t>شده است یا اسباب بازی را از </a:t>
            </a:r>
            <a:r>
              <a:rPr lang="fa-IR" dirty="0" smtClean="0"/>
              <a:t>آنها </a:t>
            </a:r>
            <a:r>
              <a:rPr lang="fa-IR" dirty="0"/>
              <a:t>گرفته است افزایش خشم سازگارانه نیز هست .توانایی های حرکتی تازه ،کودک عصبانی را قادر می سازد تا از خود دفاع کرده یا بر مانع چیره شود .</a:t>
            </a:r>
            <a:endParaRPr lang="en-US" dirty="0"/>
          </a:p>
          <a:p>
            <a:endParaRPr lang="en-US" dirty="0"/>
          </a:p>
        </p:txBody>
      </p:sp>
      <p:sp>
        <p:nvSpPr>
          <p:cNvPr id="4" name="TextBox 3"/>
          <p:cNvSpPr txBox="1"/>
          <p:nvPr/>
        </p:nvSpPr>
        <p:spPr>
          <a:xfrm>
            <a:off x="6627303" y="4102218"/>
            <a:ext cx="5145248" cy="646331"/>
          </a:xfrm>
          <a:prstGeom prst="rect">
            <a:avLst/>
          </a:prstGeom>
          <a:noFill/>
        </p:spPr>
        <p:txBody>
          <a:bodyPr wrap="square" rtlCol="0">
            <a:spAutoFit/>
          </a:bodyPr>
          <a:lstStyle/>
          <a:p>
            <a:r>
              <a:rPr lang="fa-IR" sz="3600" dirty="0">
                <a:solidFill>
                  <a:srgbClr val="C00000"/>
                </a:solidFill>
              </a:rPr>
              <a:t>افسردگی والدین و رشد کودکان </a:t>
            </a:r>
            <a:endParaRPr lang="en-US" sz="3600" dirty="0">
              <a:solidFill>
                <a:srgbClr val="C00000"/>
              </a:solidFill>
            </a:endParaRPr>
          </a:p>
        </p:txBody>
      </p:sp>
      <p:sp>
        <p:nvSpPr>
          <p:cNvPr id="5" name="TextBox 4"/>
          <p:cNvSpPr txBox="1"/>
          <p:nvPr/>
        </p:nvSpPr>
        <p:spPr>
          <a:xfrm>
            <a:off x="0" y="4949505"/>
            <a:ext cx="11308359" cy="1323439"/>
          </a:xfrm>
          <a:prstGeom prst="rect">
            <a:avLst/>
          </a:prstGeom>
          <a:noFill/>
        </p:spPr>
        <p:txBody>
          <a:bodyPr wrap="square" rtlCol="0">
            <a:spAutoFit/>
          </a:bodyPr>
          <a:lstStyle/>
          <a:p>
            <a:pPr algn="r" rtl="1">
              <a:buFont typeface="Wingdings" pitchFamily="2" charset="2"/>
              <a:buChar char="v"/>
            </a:pPr>
            <a:r>
              <a:rPr lang="fa-IR" sz="2000" dirty="0"/>
              <a:t>تقریبا 8تا10 درصد زنان دچار افسردگی مزمن می شوند که یک نوع از آن افسردگی بعد از زایمان است .</a:t>
            </a:r>
          </a:p>
          <a:p>
            <a:pPr algn="r" rtl="1"/>
            <a:r>
              <a:rPr lang="fa-IR" sz="2000" dirty="0"/>
              <a:t>تقریبا 4درصد مردان نیز بعد از به دنیا آمدن بچه دچار افسردگی می شوند .</a:t>
            </a:r>
          </a:p>
          <a:p>
            <a:pPr algn="r" rtl="1"/>
            <a:r>
              <a:rPr lang="fa-IR" sz="2000" dirty="0"/>
              <a:t> افسردگی مادر یا پدر </a:t>
            </a:r>
            <a:r>
              <a:rPr lang="fa-IR" sz="2000" dirty="0" smtClean="0"/>
              <a:t>می تواند </a:t>
            </a:r>
            <a:r>
              <a:rPr lang="fa-IR" sz="2000" dirty="0"/>
              <a:t>در فرزندپروری موثر اختلال ایجاد کند و به رشد کودکان صدمه بزند.</a:t>
            </a:r>
          </a:p>
          <a:p>
            <a:pPr algn="r" rtl="1"/>
            <a:r>
              <a:rPr lang="fa-IR" sz="2000" dirty="0"/>
              <a:t>گرچه ساخت ژنتیکی خطر بیماری افسردگی را افزایش می دهد ولی عوامل اجتماعی و فرهنگی نیز دخالت دارند .</a:t>
            </a:r>
            <a:endParaRPr lang="en-US" sz="2000" dirty="0"/>
          </a:p>
        </p:txBody>
      </p:sp>
    </p:spTree>
    <p:extLst>
      <p:ext uri="{BB962C8B-B14F-4D97-AF65-F5344CB8AC3E}">
        <p14:creationId xmlns:p14="http://schemas.microsoft.com/office/powerpoint/2010/main" val="2282080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1_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wejrmdf">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1055</TotalTime>
  <Words>12660</Words>
  <Application>Microsoft Office PowerPoint</Application>
  <PresentationFormat>Widescreen</PresentationFormat>
  <Paragraphs>390</Paragraphs>
  <Slides>74</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74</vt:i4>
      </vt:variant>
    </vt:vector>
  </HeadingPairs>
  <TitlesOfParts>
    <vt:vector size="84" baseType="lpstr">
      <vt:lpstr>Arial</vt:lpstr>
      <vt:lpstr>B Nazanin</vt:lpstr>
      <vt:lpstr>Calibri</vt:lpstr>
      <vt:lpstr>Gill Sans MT</vt:lpstr>
      <vt:lpstr>Times New Roman</vt:lpstr>
      <vt:lpstr>Tw Cen MT</vt:lpstr>
      <vt:lpstr>Wingdings</vt:lpstr>
      <vt:lpstr>Droplet</vt:lpstr>
      <vt:lpstr>1_Droplet</vt:lpstr>
      <vt:lpstr>Office 主题</vt:lpstr>
      <vt:lpstr>بسم الله الرحمن الرحیم</vt:lpstr>
      <vt:lpstr> فصل 6  رشد هیجانی و اجتماعی در نوباوگی و نوپایی</vt:lpstr>
      <vt:lpstr>PowerPoint Presentation</vt:lpstr>
      <vt:lpstr>اعتماد در برابر بی اعتمادی:</vt:lpstr>
      <vt:lpstr>خودمختاری دربرابر شرم و تردید </vt:lpstr>
      <vt:lpstr>رشد هیجانی</vt:lpstr>
      <vt:lpstr>رشد هیجانات اصلی </vt:lpstr>
      <vt:lpstr>شادی </vt:lpstr>
      <vt:lpstr>خشم و غم </vt:lpstr>
      <vt:lpstr>افسردگی مادر </vt:lpstr>
      <vt:lpstr>ترس</vt:lpstr>
      <vt:lpstr>PowerPoint Presentation</vt:lpstr>
      <vt:lpstr>ادامه مطلب درک کردن هیجان های دیگران... </vt:lpstr>
      <vt:lpstr>پیدایش هیجان های خودآگاه: </vt:lpstr>
      <vt:lpstr>آغاز  خود گردانی هیجانی: </vt:lpstr>
      <vt:lpstr>از خود بپرسید: </vt:lpstr>
      <vt:lpstr>خلق و خو و رشد: </vt:lpstr>
      <vt:lpstr>ادامه مطلب ساختار خلق و خو: </vt:lpstr>
      <vt:lpstr>بحث ویژه:رشد کمرویی و معاشرتی بودن: </vt:lpstr>
      <vt:lpstr>ادامه مطلب همبستگی فیزیولوژکی... </vt:lpstr>
      <vt:lpstr>روش های فرزند پروری بر احتمال اینکه بچه ای که از لحاظ هیجانی واکنش پذیر است کودکی ترسو شود تأثیر می گذارند.</vt:lpstr>
      <vt:lpstr>ثبات خلق و خو تحقیقات متعددی نشان می دهند کودکان خردسالی که در فراخنای توجه، تحریک پذیری، معاشرتی بودن، کمرویی، یا کنترل فعال نمره پایین یا بالا می گیرند، وقتی که چند ماه تا چند سال بعد و گاهی حتی در سال های بزرگسالی ارزیابی دوباره می شوند، به طور مشابهی پاسخ می دهند؛ با این حال، ثبات کلی خلق و خو، کم تا متوسط است. </vt:lpstr>
      <vt:lpstr>PowerPoint Presentation</vt:lpstr>
      <vt:lpstr>تاثیرات ژنتیکی کلمه ی خلق و خو به مبنای ژنتیکی تفاوت های فردی در شخصیت اشاره دارد. پژوهش ها نشان میدهند که دوقلوهای همانند بیشتر از دوقلو های ناهمانند در تعداد زیادی از صفات خلق و خویی و شخصیت شباهت دارند(کاسپی،1998؛ دیلالا، کاگان و رزنیک،1994؛ امد و همکاران،1992؛ گلداسمیت وهمکاران،1999؛سادینو و چرنی،2001). در فصل 2 اشاره کردیم که برآورد های توراث پذیری از نقش متوسط وراثت در خلق و خو و شخصیت حکایت دارند: به طور متوسط نیمی از تفاوت های فردی به تفاوت هایی در ساخت ژنتیکی نسبت داده شده اند. وجود تفاوت های قومی و جنسیتی در خلق و خوی اولیه نیز بر نقش وراثت دلالت دارد. بچه های ژاپنی و چینی در مقایسه با نوباوگان سفید پوست آمریکای شمالی، کمتر فعال، تحریک پذیر، و پر سروصدا هستند، وقتی ناراحت می شوند آسان تر آرام می شوند،و خود را بهتر ساکت میکنند)کاگان و همکاران،1994؛لویس،رامسی و کاواکامی،1993) توانایی گریس در نشسته ماندن در صندلی خود هنگام شام خانوادگی طولانی، قطعا با این شواهد مطابقت دارد. و فعالیت زیاد تیمی با تفاوت های جنسی هماهنگ است. از همان سنین اولیه، پسرها فعال تر و جسور تر و دختر ها نگران و کم جرئت تر هستند- تفاوتی که میزان بالاتر جرئت پسرها در طول کودکی و نوجوانی را منعکس میکند. </vt:lpstr>
      <vt:lpstr>تأثیرات محیطی محیط نیز تأثیر نیرومندی بر خلق و خو دارد. برای مثال، محرومیت مداوم غذایی و عاطفی عمیقا خلق و خو را تغییر میدهد و به واکنش پذیری هیجانی ناسازگارانه منجر می شود. در فصل4 اشاره کردیم که کودکانی که در معرض سوء تغذیه شدید قرار گرفته اند، حتی بعد از بهبود تغذیه، از همسالان خود حواس پرت تر و ترسو تر هستند و نوباوگانی که در پرورشگاه های محروم بزرگ شده اند به راحتی با رویداد های استرس زا از پای در می آیند. ضعف تنظیم هیجان در آنها به بی توجهی و کنترل ضعیف تکانه، از جمله ابراز خشم مکررمنجر می شود.</vt:lpstr>
      <vt:lpstr>به نظر می رسد فرایند مشابهی به تفاوت های جنسی در خلق و خو کمک می کند. والدین ظرف 24 ساعت بعد از تولد (قبل از اینکه تجربه ی زیادی با بچه داشته باشند)، پسر ها و دختر ها را به صورت متفاوتی برداشت می کنند. آنها پسرها را درشت تر، هماهنگ تر، هوشیار تر و قوی تر، و دختر ها را لطیف تر، ضعیف تر، و شکننده تر ارزیابی میکنند. این عقاید قالبی مربوط به جنسیت بر برخورد والدین بر نوباوگان و کودکان نوپا تأثیر می گذارند. والدین پسر بچه های خود را ترغیب می کنند از لحاظ جسمی فعال باشند و دختر بچه های خود را تشویق می کنند کمک و نزدیکی جسمی بخواهند(رابل و مارتین،1998). </vt:lpstr>
      <vt:lpstr>خلق و خو و فرزند پروری: مدل کیفیت خوب تطابق دیدیم که خلق و خوی بسیاری از کودکان با افزایش سن تغییر میکند. این بدان معنی است که اگر خلق و خوی کودک در یادگیری یا کنار آمدن با دیگران اختلال ایجاد کند، بزرگسالان می توانند رفتار ناسازگارانه ی کودک را اصلاح کنند. توماس و چِس(1977)مدل کیفیت خوب تطابق را مطرح کردند تا شرح دهند چگونه خلق و خو و محیط می توانند با هم نتایج مطلوبی به بار آورند. کیفیت خوب تطابق عبارت است از به وجود آوردن محیط های فرزند پروری که خلق و خوی هر کودک را تأیید کنند و در عین حال عملکرد سازگارانه تری را ترغیب نمایند. بچه های دشوار( که از تجربیات تازه کناره گیری می کنند و به صورت منفی و شدید واکنش نشان می دهند) غالبا نوعی فرزند پروری را تجربه می کنند که با خلق و خوی آنها تطابق ندارد و آنها را در معرض خطر مشکلات سازگاری بعدی قرار می دهد.</vt:lpstr>
      <vt:lpstr>اما گسترش سریع اقتصاد رقابتی در چین،که برای موفقیت به جسارت و معاشرتی بودن نیاز دارد،باعث شد که نگرش های والدین و آموزگاران چینی نسبت به کمرویی کودکان برعکس شود( زو و پنگ،2001) در بین کودکان کلاس چهارم شانگهای،رابطه بین کمرویی و سازگاری نیز به مرور زمان تغییر کرد.درحالی که کمرویی با شایستگی ارزیابی شده توسط آموزگاران،پذیرش همسالان،رهبری و موفقیت تحصیلی در سال 1990همبستگی مثبت داشت،این روابط در سال1998ضعیف شده و در سال 2002برعکس شدند و در این زمان یافته های پژوهش غربی را منعکس کردند(شکل 2-6 را ببینید).(چن و همکاران،2005). بستر فرهنگی بر اینکه آیا کودکان کمرو حمایت شوند یا مورد عدم تأیید قرار گیرند و خوب یا بد سازگار شوند،تأثیر دارد. </vt:lpstr>
      <vt:lpstr>از خود بپرسید مرورکنید. چگونه عوامل ژنتیکی و محیطی به طور مشترک بر خلق و خو تأثیر می گذارند؟ به چند نمونه ی به دست آمده از پژوهش اشاره کنید . به کار ببندید. جک کودک بسیار فعال در 18 ماهگی از صندلی خود بالا رفت و هنگامی که پدرش تاکیید کرد که روی صندلی خود پشت میز بنشیند تا غذایش تمام شود، قشقرق راه انداخت.با استفاده از مفهوم کیفیت خوب تطابق، روش دیگری را برای برخورد با جک توصیه کنید.  مرتبط کنید. آیا یافته های مربوط به تفاوت های قومی و جنسیتی در خلق و خو،همبستگی ژنتیک – محیط را نشان می دهند که در فصل 2 مورد بحث قرار گرفت؟ توضیح دهید.  فکر کنید. خلق و خوی خود را هنگامی که بچه بودید چگونه توصیف می کنید؟ آیا فکر می کنید که خلق و خوی شما ثابت مانده یا تغییر کرده است؟چه عواملی ممکن است دخیل باشند؟  </vt:lpstr>
      <vt:lpstr>رشد دلبستگی دلبستگی پیوند عاطفی عمیقی است که با افراد خاصی در زندگی خود داریم که باعث می شود وقتی با آنها تعامل می کنیم لذت ببریم و در مواقع استرس از نزدیکی آنها احساس آرامش کنیم.در نیمه ی دوم سال اول،نوباوگان دلبسته ی افراد آشنایی می شوند که به نیاز های آنها پاسخ داده اند و والدین خود را برای توجه خاص انتخاب می کنند.هنگامی که مادر وارد اتاق می شود،بچه لبخند دوستانه ای میزند. وقتی مادر او را بغل می کند،صورت وی را نوازش می کند،موی او را کاوش می کند و به او می چسبد.وقتی که احساس اضطراب یا ترس می کند،محکم به مادر خود می چسبد. فروید اولین کسی بود که اظهار داشت پیوند عاطفی بین کودک با مادر مبنای تمام روابط بعدی است.پژوهش جدید نشان می دهد که گرچه کیفیت پیوند کودک – والد بسیار اهمیت دارد،ولی رشد بعدی صرفا تحت تأثیر تجربیات دلبستگی اولیه قرار ندارد بلکه تداوم رابطه والد- فرزند نیز بر آن تأثیر دارد.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حمایت اجتماعی، مخصوصا کمک کردن به فرزندپروری، استرس والدین را کاهش می دهد و به ایمنی دلبستگی کمک می کند. حساسیت گنیت و توصیه ای که بن روانشناس به وانسا کرد، مفید بودند. هنگامی که تیمی به۲سالگی رسید، رابطه ی او با مادرش صمیمی تر شده بود. والدین سابقه ی تجربیات دلبستگی خود را به موقعیت خانواده می آورند که براساس آن، الگوهای واقعی درونی را تشکیل می دهند و آن را درمورد روابطی که با بچه های خود برقرار کرده اند به کار می برند. مونیکا که مادر خود را به صورت آدمی  عصبانی و دل مشغول به یاد می آورد، از اینکه رابطه ی صمیمانه تری نداشتند ابراز تأسف می کرد. آیا برداشت او از مادری کردن احتمالا بر ایمنی دلبستگی گریس تأثیر می گذارد؟ </vt:lpstr>
      <vt:lpstr> </vt:lpstr>
      <vt:lpstr>PowerPoint Presentation</vt:lpstr>
      <vt:lpstr>در استرالیا، نوباوگانی که به مهدکودک تمام وقت با کیفیت خوب می روند که بودجه آن را دولت تأمین می کند، در مقایسه با نوباوگانی که خویشاوندان، دوستان یا پرستاران بچه از آن ها مراقبت می کنند، میزان بالاتر دلبستگی ایمن دارند. در ضمن، مدت زمان اقامت در مهدکودک با مشکلات رفتاری در کودکان پیش دبستانی استرالیا ارتباطی ندارد (لاو و همکاران ،۲۰۰۳).با این حال، امکان دارد که ساعت طولانی مهدکودک، برخی کودکان را خیلی تحت فشار قرار دهد. خیلی از نوباوگان، کودکان نوپا، و کودکان پیش دبستانی که به صورت تمام وقت در مهدکودک گذاشته می شوند، افزایش خفیف  غلظت بزاق هورمون استرس کورتیزول در طول روز نشان می دهند_ حالتی که در روزهای اقامت در خانه روی نمی دهد. در یک تحقیق، سطح کورتیزول کودکانی که توسط مراقبت کنندگان خود بسیار ترسو ارزیابی شده بودند، ناگهان به مقدار زیاد بالا می رفت(واتامورا و همکاران،۲۰۰۳). موقعیت اجتماعی مهدکودک ممکن است برای بچه‌های کمرو بسیار استرس زا باشد زیرا همواره باید با تعداد زیادی همسال همراه باشند.  نتیجه گیری: در مجموع، پژوهش حاکی است که برخی نوباوگان ممکن است به خاطر مهدکودک نامناسب، ساعات طولانی در مهدکودک، و فشارهایی که مادر آنها از شغل تمام وقت و مادری کردن تجربه می کنند، در معرض خطر دلبستگی ناایمن و مشکلات سازگاری قرار داشته باشند. اما استفاده از این یافته ها برای توجیه کردن کاهش در خدمات مهدکودک نابجاست. در صورتی که درآمد خانواده محدود باشد یا مادرانی که دوست دارند کار کنند مجبور شوند در خانه بمانند، به ایمنی هیجانی کودک کمکی نمی شود. </vt:lpstr>
      <vt:lpstr>PowerPoint Presentation</vt:lpstr>
      <vt:lpstr>PowerPoint Presentation</vt:lpstr>
      <vt:lpstr>کودکان بزرگتر،محبت و علاقه هم نشان می دهندبوسیدن و نوازش کردن بچه و هروقت که گریه می کند مادر را صدا می کنند و می گویند: مادر اوبه شما نیاز دارد. در پایان سال اول،بچه ها معمولا وقت زیادی را با خواهربرادرهای بزرگتر می گذرانند و در مدت غیبت کوتاه مادر،حضور برادر یا خواهر پیش دبستانی به آنها آرامش می دهد.در ضمن کودکان نوپا در سال دوم معمولا از خواهربرادرهای بزرگتر تقلید می کنند و در بازی به آنها ملحق می شوند. با این حال طولی نمی کشد که بعد از به دنیا آمدن بچه تازه،تفاوت های فردی در روابط خواهربرادر ها نمایان می شوند.خلق و خو نقش مهمی دارد. برای مثال درصورتی که یکی از خواهربرادرها از لحاظ هیجانی عصبی یا بسیار فعال باشد، تعارض ایجاد می شود. محبت مادر به هر دو کودک با تعامل مثبت خواهر_برادرها و کمک کودکان پیش دبستانی به خواهر یا برادر کوچک تر خود که ناراحت است ارتباط دارد.برای آگاهی از روش های ایجاد کردن روابط مثبت بین بچه ها و خواهربرادرهای پیش دبستانی به جدول به کار بردن آنچه که می دانیم مراجعه کنید.خواهربرادرها موقعیت اجتماعی غنی فراهم می آورند که کودکان خردسال در آن مهارت های زیادی را یاد می گیرند که مراقب محبت آمیز،حل تعارض،و کنترل کردن احصاص خصمانه و حسادت آمیز از آن جمله هستند. </vt:lpstr>
      <vt:lpstr>PowerPoint Presentation</vt:lpstr>
      <vt:lpstr>PowerPoint Presentation</vt:lpstr>
      <vt:lpstr>PowerPoint Presentation</vt:lpstr>
      <vt:lpstr>PowerPoint Presentation</vt:lpstr>
      <vt:lpstr>PowerPoint Presentation</vt:lpstr>
      <vt:lpstr>PowerPoint Presentation</vt:lpstr>
      <vt:lpstr>خودآگاهی رشد هیجانی و اجتماعی اولیه :</vt:lpstr>
      <vt:lpstr>طبقه بندی خود</vt:lpstr>
      <vt:lpstr>کنترل خود</vt:lpstr>
      <vt:lpstr>ادامه کنترل خود</vt:lpstr>
      <vt:lpstr>هنگامی که که کنترل خود بهبود می یابد،مادران به تدریج از کودکان نوپای انتظار دارند مقررات بیشتر یرا رعایت کنند،ازمقررات مربوط به ایمنی گرفته تا احترام به دیگران و کارهای ساده روزمره. جدول به کاربردن آنچه که می دانیم،روش هایی را برای کمک کردن به کودکان نوپا برای پرورش دادن اطاعت و کنترل خود،خلاصه می کند.</vt:lpstr>
      <vt:lpstr>عــقیده ی اریکســــون: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 haj</dc:creator>
  <cp:lastModifiedBy>safoora</cp:lastModifiedBy>
  <cp:revision>79</cp:revision>
  <dcterms:created xsi:type="dcterms:W3CDTF">2020-03-31T11:59:05Z</dcterms:created>
  <dcterms:modified xsi:type="dcterms:W3CDTF">2020-04-16T08:25:24Z</dcterms:modified>
</cp:coreProperties>
</file>