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76"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8C06F44-515B-4BF6-8B2A-EFBA78348B3E}" type="datetimeFigureOut">
              <a:rPr lang="fa-IR" smtClean="0"/>
              <a:pPr/>
              <a:t>22/08/1441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FDEE448-9B36-4F7D-B07B-4FF44D903721}"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1</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smtClean="0"/>
          </a:p>
          <a:p>
            <a:endParaRPr lang="fa-IR" dirty="0" smtClean="0"/>
          </a:p>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4</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FDEE448-9B36-4F7D-B07B-4FF44D903721}" type="slidenum">
              <a:rPr lang="fa-IR" smtClean="0"/>
              <a:pPr/>
              <a:t>8</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endParaRPr lang="fa-IR" dirty="0"/>
          </a:p>
        </p:txBody>
      </p:sp>
      <p:pic>
        <p:nvPicPr>
          <p:cNvPr id="1027" name="Picture 3" descr="C:\Users\kavosh computer\Desktop\37385220999797880018.gif"/>
          <p:cNvPicPr>
            <a:picLocks noChangeAspect="1" noChangeArrowheads="1" noCrop="1"/>
          </p:cNvPicPr>
          <p:nvPr/>
        </p:nvPicPr>
        <p:blipFill>
          <a:blip r:embed="rId3"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447800"/>
          </a:xfrm>
        </p:spPr>
        <p:txBody>
          <a:bodyPr>
            <a:normAutofit/>
          </a:bodyPr>
          <a:lstStyle/>
          <a:p>
            <a:pPr algn="r"/>
            <a:r>
              <a:rPr lang="fa-IR" sz="2800" dirty="0" smtClean="0">
                <a:cs typeface="B Nazanin" pitchFamily="2" charset="-78"/>
              </a:rPr>
              <a:t>ویژگی بازدارندگی عقل و جهل را در دو حیطه شناخت و عمل می توان </a:t>
            </a:r>
            <a:r>
              <a:rPr lang="en-US" sz="2800" dirty="0" smtClean="0">
                <a:cs typeface="B Nazanin" pitchFamily="2" charset="-78"/>
              </a:rPr>
              <a:t>:</a:t>
            </a:r>
            <a:r>
              <a:rPr lang="fa-IR" sz="2800" dirty="0" smtClean="0">
                <a:cs typeface="B Nazanin" pitchFamily="2" charset="-78"/>
              </a:rPr>
              <a:t>بررسی کرد</a:t>
            </a:r>
            <a:r>
              <a:rPr lang="en-US" sz="2800" dirty="0" smtClean="0">
                <a:cs typeface="B Nazanin" pitchFamily="2" charset="-78"/>
              </a:rPr>
              <a:t> </a:t>
            </a:r>
            <a:br>
              <a:rPr lang="en-US" sz="2800" dirty="0" smtClean="0">
                <a:cs typeface="B Nazanin" pitchFamily="2" charset="-78"/>
              </a:rPr>
            </a:br>
            <a:endParaRPr lang="fa-IR" sz="2800" dirty="0">
              <a:cs typeface="B Nazanin" pitchFamily="2" charset="-78"/>
            </a:endParaRPr>
          </a:p>
        </p:txBody>
      </p:sp>
      <p:sp>
        <p:nvSpPr>
          <p:cNvPr id="3" name="Content Placeholder 2"/>
          <p:cNvSpPr>
            <a:spLocks noGrp="1"/>
          </p:cNvSpPr>
          <p:nvPr>
            <p:ph idx="1"/>
          </p:nvPr>
        </p:nvSpPr>
        <p:spPr/>
        <p:txBody>
          <a:bodyPr/>
          <a:lstStyle/>
          <a:p>
            <a:pPr algn="just" rtl="1"/>
            <a:r>
              <a:rPr lang="fa-IR" dirty="0" smtClean="0"/>
              <a:t> </a:t>
            </a:r>
            <a:r>
              <a:rPr lang="fa-IR" sz="2800" dirty="0" smtClean="0"/>
              <a:t>عقل ورزی در مقام شناخت:</a:t>
            </a:r>
            <a:endParaRPr lang="fa-IR" dirty="0" smtClean="0"/>
          </a:p>
          <a:p>
            <a:pPr algn="just" rtl="1"/>
            <a:r>
              <a:rPr lang="fa-IR" sz="2400" dirty="0" smtClean="0"/>
              <a:t>یعنی فرد تلاش های شناختی خود را به نحوی تحت ضبط و کنترل درآورد که از کجروی در اندیشه مصون بماند و به شناخت امر مورد نظر راه یابد. سه عامل در بازداری شناخت از کجروی نقش عمده دارند:</a:t>
            </a:r>
          </a:p>
          <a:p>
            <a:pPr algn="just" rtl="1"/>
            <a:r>
              <a:rPr lang="fa-IR" sz="2400" dirty="0" smtClean="0"/>
              <a:t> 1. ارزیابی کفایت ادلّه :یعنی فرد دلایل رسیدن به نتیجه را مورد ارزیابی قرار دهد</a:t>
            </a:r>
          </a:p>
          <a:p>
            <a:pPr algn="just" rtl="1"/>
            <a:r>
              <a:rPr lang="fa-IR" sz="2400" dirty="0" smtClean="0"/>
              <a:t>2. برخورداری از علم: یعنی به تناسب علم بیشتر، امکان بهتری برای عقلورزی و شناخت وجود دارد</a:t>
            </a:r>
          </a:p>
          <a:p>
            <a:pPr algn="just" rtl="1"/>
            <a:r>
              <a:rPr lang="fa-IR" sz="2400" dirty="0" smtClean="0"/>
              <a:t>3. کنترل خبّ و بغض: یعنی از دخالتهای انحراف آفرین حبّ و بغض جلوگیری شود</a:t>
            </a:r>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2800" dirty="0" smtClean="0"/>
              <a:t>عقل ورزی در سطح عمل</a:t>
            </a:r>
            <a:endParaRPr lang="fa-IR" sz="2800" dirty="0"/>
          </a:p>
        </p:txBody>
      </p:sp>
      <p:sp>
        <p:nvSpPr>
          <p:cNvPr id="3" name="Content Placeholder 2"/>
          <p:cNvSpPr>
            <a:spLocks noGrp="1"/>
          </p:cNvSpPr>
          <p:nvPr>
            <p:ph idx="1"/>
          </p:nvPr>
        </p:nvSpPr>
        <p:spPr/>
        <p:txBody>
          <a:bodyPr/>
          <a:lstStyle/>
          <a:p>
            <a:pPr algn="just" rtl="1"/>
            <a:r>
              <a:rPr lang="fa-IR" dirty="0" smtClean="0"/>
              <a:t>از این حیث، عقل ورزی ناظر بر ایجاد ارتباط میان شناخت ها و اعمال است. عمل عاقلانه عملی سنجیده است که با بازداری های حاصل از تأمّل، کنترل می شود و با شناختی که بدست می آید درباره عمل بالفعل و بالقوه به تأمل پرداخته می شود.</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رابطه میان علم و عقل</a:t>
            </a:r>
            <a:endParaRPr lang="fa-IR" sz="3200" dirty="0"/>
          </a:p>
        </p:txBody>
      </p:sp>
      <p:sp>
        <p:nvSpPr>
          <p:cNvPr id="3" name="Content Placeholder 2"/>
          <p:cNvSpPr>
            <a:spLocks noGrp="1"/>
          </p:cNvSpPr>
          <p:nvPr>
            <p:ph idx="1"/>
          </p:nvPr>
        </p:nvSpPr>
        <p:spPr/>
        <p:txBody>
          <a:bodyPr>
            <a:normAutofit/>
          </a:bodyPr>
          <a:lstStyle/>
          <a:p>
            <a:pPr algn="r" rtl="1"/>
            <a:r>
              <a:rPr lang="fa-IR" sz="2400" dirty="0" smtClean="0"/>
              <a:t>ممکن است فردی علم و عقلش یکسان و همسنگ باشد (به هر میزان از علم که دست یافت، عمل را تابع آن میکند). </a:t>
            </a:r>
          </a:p>
          <a:p>
            <a:pPr algn="r" rtl="1"/>
            <a:r>
              <a:rPr lang="fa-IR" sz="2400" dirty="0" smtClean="0"/>
              <a:t>ممکن است کسی عملش از عقلش افزون باشد (کسی که اعمال او تحت انقیاد بهره اندکی از علمها و آگاهی های او باشد، یعنی عالم جاهل)</a:t>
            </a:r>
          </a:p>
          <a:p>
            <a:pPr algn="r" rtl="1"/>
            <a:r>
              <a:rPr lang="fa-IR" sz="2400" dirty="0" smtClean="0"/>
              <a:t>ممکن است کسی عقلش از عملش افزون باشد (فردی که از مجموعه شناخت هایش چنان بهره می گیرد که نه تنها از علم، بلکه از گمانها و ظن هایش نیز برای ضبط و ربط عمل خود استفاده می کند.)</a:t>
            </a:r>
            <a:endParaRPr lang="fa-I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a-IR" sz="3200" dirty="0" smtClean="0"/>
              <a:t>قلب (فؤاد، صدر) </a:t>
            </a:r>
            <a:r>
              <a:rPr lang="en-US" sz="3200" dirty="0" smtClean="0"/>
              <a:t/>
            </a:r>
            <a:br>
              <a:rPr lang="en-US" sz="3200" dirty="0" smtClean="0"/>
            </a:b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مقدمه هدایت انسان، شرح و فراخ صدر و سینه انسان نسبت به هدایت است و مقدمه گمراهی، ضیق صدر؛ لذا قلب، دل و صدر ناظر به اندام بدنی نیست. در معنای رایج، دل، مرکز عواطف، اشراق و شهود است و در برابر عقل قرار می گیرد. درحالیکه در قرآن بین عقل و دل منازع هایی نیست، چنانکه حضرت ابراعیم (ع) هم سنبل عقل است و هم سنبل عشق. در قرآن قلب، هم در مقوله ادراک، هم در مقوله احساس و هم فعل و عمل بکار رفته است و نمی توان مفهوم قلب را به یکی از این موارد محدود کرد. از این رو قلب، عامل احساس، ادراک و اراده است. پس باید مفهوم قلب و مترادفات آن (صدر و فؤاد) را با مفهوم نفس یکی دانست، چراکه ادراک، احساس و اراده، مظاهر نفس نیز هستند و نفس و قلب اوصاف مشابهی دارند. مثال به هنگام کشیده شدن به ورطه گناه نفس </a:t>
            </a:r>
            <a:r>
              <a:rPr lang="en-US" sz="2400" dirty="0" smtClean="0"/>
              <a:t>)</a:t>
            </a:r>
            <a:r>
              <a:rPr lang="fa-IR" sz="2400" dirty="0" smtClean="0"/>
              <a:t>اماره بالسوء) و قلب ()قلب گنهکار) نامیده می شود و هنگام روآوری به سمت خدا نفس مطمئنه و قلب مطمئنه داریم</a:t>
            </a:r>
            <a:r>
              <a:rPr lang="en-US" sz="2400" dirty="0" smtClean="0"/>
              <a:t>.</a:t>
            </a:r>
            <a:endParaRPr lang="fa-I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اراده و اختیار</a:t>
            </a:r>
            <a:endParaRPr lang="fa-IR" sz="3600" dirty="0"/>
          </a:p>
        </p:txBody>
      </p:sp>
      <p:sp>
        <p:nvSpPr>
          <p:cNvPr id="3" name="Content Placeholder 2"/>
          <p:cNvSpPr>
            <a:spLocks noGrp="1"/>
          </p:cNvSpPr>
          <p:nvPr>
            <p:ph idx="1"/>
          </p:nvPr>
        </p:nvSpPr>
        <p:spPr/>
        <p:txBody>
          <a:bodyPr>
            <a:normAutofit/>
          </a:bodyPr>
          <a:lstStyle/>
          <a:p>
            <a:pPr algn="just" rtl="1"/>
            <a:r>
              <a:rPr lang="fa-IR" sz="2400" dirty="0" smtClean="0"/>
              <a:t>هیچ یک از نیروهای مؤثر بر آدمی به گونه ای نیست که انسان را مجبور کند. مثلا مشیت الهی، ملائکه و شیاطین، نظام حکومتی، فرهنگ اجتماعی، شخصیت های برجسته جامعه، خانواده، و وراثت هیچ یک اراده انسان را رد نمی کند. نحوه مشیت خدا بر هر موجودی، در گرو تصویر وجودی او در علم خداست. هرچیزی برای وجود یافتن از منزلگاه هایی می گذرد؛ ازجمله علم، مشیت، اراده، تقدیر و قضا. اول تصویر وجودیِ موجود، در علم خدا، بعد مشیت و اراده خدا برای تحقق، سپس قدر و میزان عوامل و مواد برای موجود و سرانجام حکم بر تحقق صورت می گیرد و موجود بوجود می آید.</a:t>
            </a:r>
            <a:endParaRPr lang="fa-I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a-IR" sz="3200" dirty="0" smtClean="0"/>
              <a:t>تصویر وجودی انسان در علم خداوند</a:t>
            </a:r>
            <a:r>
              <a:rPr lang="en-US" sz="3200" dirty="0" smtClean="0"/>
              <a:t/>
            </a:r>
            <a:br>
              <a:rPr lang="en-US" sz="3200" dirty="0" smtClean="0"/>
            </a:b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این تصویر پیچیده و متفاوت ازموجودات پیشین است به طوریکه ملائکه در آن خطا کردند و خداوند در پاسخ به داوری آنها گفت: من به چیزی علم دارم که شما از آن بی خبرید. خداوند در تصویر وجودی از انسان او را مکلف به پیمودن راهی خاص نم یداند بلکه انسان را با اراده و اختیار تصور کرد و مشیت و اراده اش بر اساس این طرح محقق شد. نحوه تعلق مشیت خدا به انسان چنین است که اراده را در او محقق کند. لذا این سخن اشتباه است که «اگر خدا نمی خواست ما مشرک نمی شدیم</a:t>
            </a:r>
            <a:r>
              <a:rPr lang="en-US" sz="2400" dirty="0" smtClean="0"/>
              <a:t> </a:t>
            </a:r>
            <a:r>
              <a:rPr lang="fa-IR" sz="2400" dirty="0" smtClean="0"/>
              <a:t>»</a:t>
            </a:r>
            <a:r>
              <a:rPr lang="en-US" sz="2400" dirty="0" smtClean="0"/>
              <a:t> </a:t>
            </a:r>
            <a:r>
              <a:rPr lang="fa-IR" sz="2400" dirty="0" smtClean="0"/>
              <a:t>تأثیرملائکه بر انسان از طریق الهام، نه الزام است. شیاطین از طریق وسوسه، نظام حکومتی و خانواده در حد ایجاد محدودیت، توان دارند.</a:t>
            </a:r>
            <a:endParaRPr lang="fa-I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هویت جمعی</a:t>
            </a:r>
            <a:endParaRPr lang="fa-IR" sz="3200" dirty="0"/>
          </a:p>
        </p:txBody>
      </p:sp>
      <p:sp>
        <p:nvSpPr>
          <p:cNvPr id="3" name="Content Placeholder 2"/>
          <p:cNvSpPr>
            <a:spLocks noGrp="1"/>
          </p:cNvSpPr>
          <p:nvPr>
            <p:ph idx="1"/>
          </p:nvPr>
        </p:nvSpPr>
        <p:spPr/>
        <p:txBody>
          <a:bodyPr>
            <a:normAutofit/>
          </a:bodyPr>
          <a:lstStyle/>
          <a:p>
            <a:pPr algn="r" rtl="1"/>
            <a:r>
              <a:rPr lang="fa-IR" sz="2400" dirty="0" smtClean="0"/>
              <a:t>توصیف انسان در قرآن فردی و مجزا و بریده از جمع نیست بلکه رابطه با جمع و امتی که در آن زندگی می کند وجه اساسی هویت انسان است. شکل گیری هویت انسان به نوع روابطی که با اطرافیان دارد بستگی دارد. انسان در رابطه با دیگران مضطر و بی اراده نیست. بنابر قرآن، انسان باید در راه و رسم جمعی که در آن زندگی می کند تأمل کند و موارد نابخردانه را طرد کند و اگر نتوانست، خود را از آن زندگی اجتماعی بیرون بکشد نه اینکه دچار روح مشترک جامعه شود.</a:t>
            </a:r>
            <a:endParaRPr lang="fa-I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t>
            </a:r>
            <a:r>
              <a:rPr lang="fa-IR" sz="3200" dirty="0" smtClean="0"/>
              <a:t>انسان دوگونه عمل دارد</a:t>
            </a:r>
            <a:endParaRPr lang="fa-IR" sz="3200" dirty="0"/>
          </a:p>
        </p:txBody>
      </p:sp>
      <p:sp>
        <p:nvSpPr>
          <p:cNvPr id="3" name="Content Placeholder 2"/>
          <p:cNvSpPr>
            <a:spLocks noGrp="1"/>
          </p:cNvSpPr>
          <p:nvPr>
            <p:ph idx="1"/>
          </p:nvPr>
        </p:nvSpPr>
        <p:spPr/>
        <p:txBody>
          <a:bodyPr>
            <a:normAutofit/>
          </a:bodyPr>
          <a:lstStyle/>
          <a:p>
            <a:pPr algn="just" rtl="1"/>
            <a:r>
              <a:rPr lang="fa-IR" sz="2400" dirty="0" smtClean="0"/>
              <a:t>اعمالی که آثار آن متوجه خود فرد است و اعمالی که موج دارند و از فرد می گذرد و دیگران را هم درگیر می کند. این اعمال به تدریج هویت جمعی را شکل می دهد. هویت جمعی چیزی ازپیش تعیین شده نیست و افراد با شرکت در روابط معینی با یکدیگر آن را می سازند. در اعمال دسته دوم است که به تدریج هویت جمعی شکل میگیرد. انسان در جوامع و روابطی که قرار می گیرد مسئول است «هرگاه در جمعی آیات خدا مورد تمسخر قرار گرفت با آنان منشینید زیرا در این صورت شما هم مثل آنانید». درنتیجه هویت انسان به تبع از اعمالش دوجلوه خواهد داشت یکی فردی و دیگری جمعی.</a:t>
            </a:r>
            <a:endParaRPr lang="fa-I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dirty="0" smtClean="0"/>
              <a:t>محدودیت های آدمی</a:t>
            </a:r>
            <a:endParaRPr lang="fa-IR" sz="3200" dirty="0"/>
          </a:p>
        </p:txBody>
      </p:sp>
      <p:sp>
        <p:nvSpPr>
          <p:cNvPr id="3" name="Content Placeholder 2"/>
          <p:cNvSpPr>
            <a:spLocks noGrp="1"/>
          </p:cNvSpPr>
          <p:nvPr>
            <p:ph idx="1"/>
          </p:nvPr>
        </p:nvSpPr>
        <p:spPr/>
        <p:txBody>
          <a:bodyPr/>
          <a:lstStyle/>
          <a:p>
            <a:pPr algn="just" rtl="1"/>
            <a:r>
              <a:rPr lang="fa-IR" dirty="0" smtClean="0"/>
              <a:t> آیاتی که در رابطه با محدودیت های انسان ذکر شده اند نکوهش آمیز جلوه می کنند و گویی در پی مذمت انسان اند؛ ولی درواقع این آیات بارِ نکوهش ندارند و در پی توصیف انسان اند.</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r" rtl="1"/>
            <a:r>
              <a:rPr lang="en-US" dirty="0" smtClean="0"/>
              <a:t>. </a:t>
            </a:r>
            <a:r>
              <a:rPr lang="fa-IR" sz="2400" dirty="0" smtClean="0"/>
              <a:t>آیات معرف محدودیت های انسان به سه دسته تقسیم می شوند:</a:t>
            </a:r>
          </a:p>
          <a:p>
            <a:pPr algn="r" rtl="1"/>
            <a:r>
              <a:rPr lang="fa-IR" sz="2400" dirty="0" smtClean="0"/>
              <a:t> 1.محدودیت هایی که در زمینه خلقت انسان درنظر گرفته شده اند «انسان ضعیف، آزمند، شتابگر آفریده شده است»</a:t>
            </a:r>
          </a:p>
          <a:p>
            <a:pPr algn="r" rtl="1"/>
            <a:r>
              <a:rPr lang="fa-IR" sz="2400" dirty="0" smtClean="0"/>
              <a:t> 2.محدودیت های ناشی از قرار گرفتن انسان در موقعیت ها و شرایط معین. مثال انسان هرگاه درمعرض دشواری ها و بهره وری ها قرار گیرد نالان و انحصارطلب می شود یا «هرگاه انسان خود را توانمند ببیند، طغیان می کند» 3.محدودیت هایی که انسان با دخالت و اختیار خود آنها را به وجود می آورد. مثل ویژگی تکذیب کنندگی انسان یا نیرنگ ورزی</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نگاهی دوباره به تربیت اسلامی </a:t>
            </a:r>
            <a:br>
              <a:rPr lang="fa-IR" dirty="0" smtClean="0"/>
            </a:br>
            <a:endParaRPr lang="fa-IR" dirty="0"/>
          </a:p>
        </p:txBody>
      </p:sp>
      <p:sp>
        <p:nvSpPr>
          <p:cNvPr id="3" name="Content Placeholder 2"/>
          <p:cNvSpPr>
            <a:spLocks noGrp="1"/>
          </p:cNvSpPr>
          <p:nvPr>
            <p:ph idx="1"/>
          </p:nvPr>
        </p:nvSpPr>
        <p:spPr/>
        <p:txBody>
          <a:bodyPr/>
          <a:lstStyle/>
          <a:p>
            <a:pPr algn="ctr">
              <a:buNone/>
            </a:pPr>
            <a:endParaRPr lang="fa-IR" dirty="0" smtClean="0"/>
          </a:p>
          <a:p>
            <a:pPr algn="ctr">
              <a:buNone/>
            </a:pPr>
            <a:r>
              <a:rPr lang="fa-IR" dirty="0" smtClean="0"/>
              <a:t>قسمت اول از فصل اول</a:t>
            </a:r>
          </a:p>
          <a:p>
            <a:pPr algn="ctr">
              <a:buNone/>
            </a:pPr>
            <a:endParaRPr lang="fa-IR" dirty="0" smtClean="0"/>
          </a:p>
          <a:p>
            <a:pPr algn="ctr">
              <a:buNone/>
            </a:pPr>
            <a:endParaRPr lang="fa-IR" dirty="0" smtClean="0"/>
          </a:p>
          <a:p>
            <a:pPr algn="ctr">
              <a:buNone/>
            </a:pPr>
            <a:endParaRPr lang="fa-IR" dirty="0" smtClean="0"/>
          </a:p>
          <a:p>
            <a:pPr algn="ctr">
              <a:buNone/>
            </a:pPr>
            <a:endParaRPr lang="fa-IR" dirty="0" smtClean="0"/>
          </a:p>
          <a:p>
            <a:pPr algn="ctr">
              <a:buNone/>
            </a:pPr>
            <a:r>
              <a:rPr lang="fa-IR" smtClean="0"/>
              <a:t>اسلام سالاری</a:t>
            </a:r>
            <a:endParaRPr lang="en-US" dirty="0" smtClean="0"/>
          </a:p>
          <a:p>
            <a:pPr algn="ctr">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rtl="1"/>
            <a:r>
              <a:rPr lang="en-US" sz="2400" dirty="0" smtClean="0"/>
              <a:t>. </a:t>
            </a:r>
            <a:r>
              <a:rPr lang="fa-IR" sz="2400" dirty="0" smtClean="0"/>
              <a:t>بر این اساس، محدودیت های دسته اول در قرآن مورد مذمت و نکوهش واقع نشده و به عنوان نقطه عزیمت به حساب می آیند، لذا برای انسان ضروری اند. زیرا خدا خواسته که انسان فاتح قله ها باشد نه قله نشین. اگر انسان قرار است به قوت و حلم برسد باید با ضعفها و شتابزدگی ها دست و پنجه نرم کند. محدودیت های دسته دوم تاجایی که ناشی از محدودیت های زمینه ای هستند، مورد مذمت به شمار نمی آیند ولی اگر موجب تن دادن به ضعف های اولیه شود و دوام یابد مایه نکوهش است. ضعیف بودن ضروری و طبیعی است ولی ضعیف ماندن مذموم است</a:t>
            </a:r>
            <a:r>
              <a:rPr lang="en-US" sz="2400" dirty="0" smtClean="0"/>
              <a:t>. </a:t>
            </a:r>
            <a:r>
              <a:rPr lang="fa-IR" sz="2400" dirty="0" smtClean="0"/>
              <a:t>حسادت زمانی که محدودیت اولیه باشد اجتناب ناپذیر است ولی دامن زدن به آن در اختیار آدمی است. محدودیت های دسته سوم کاملا مورد نکوهش هستند زیرا انسان آن را با دست خود برای خویشتن می آفریند «کسانیکه آیات را تکذیب کنند به خود ستم کرده اند و به هنگام مشاهده حقیقت دست از جدال باطل برندارند</a:t>
            </a:r>
            <a:r>
              <a:rPr lang="en-US" sz="2400" dirty="0" smtClean="0"/>
              <a:t>«. </a:t>
            </a:r>
            <a:endParaRPr lang="fa-I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فصل اول </a:t>
            </a:r>
            <a:endParaRPr lang="fa-IR" dirty="0"/>
          </a:p>
        </p:txBody>
      </p:sp>
      <p:sp>
        <p:nvSpPr>
          <p:cNvPr id="3" name="Content Placeholder 2"/>
          <p:cNvSpPr>
            <a:spLocks noGrp="1"/>
          </p:cNvSpPr>
          <p:nvPr>
            <p:ph idx="1"/>
          </p:nvPr>
        </p:nvSpPr>
        <p:spPr/>
        <p:txBody>
          <a:bodyPr/>
          <a:lstStyle/>
          <a:p>
            <a:pPr algn="ctr"/>
            <a:endParaRPr lang="fa-IR" dirty="0" smtClean="0"/>
          </a:p>
          <a:p>
            <a:pPr algn="ctr"/>
            <a:endParaRPr lang="fa-IR" dirty="0" smtClean="0"/>
          </a:p>
          <a:p>
            <a:pPr algn="ctr"/>
            <a:r>
              <a:rPr lang="fa-IR" dirty="0" smtClean="0"/>
              <a:t>توصیف انسان در قرآن</a:t>
            </a:r>
          </a:p>
          <a:p>
            <a:pPr algn="ctr"/>
            <a:endParaRPr lang="fa-IR" dirty="0" smtClean="0"/>
          </a:p>
          <a:p>
            <a:pPr algn="ct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pPr algn="r"/>
            <a:r>
              <a:rPr lang="fa-IR" dirty="0" smtClean="0"/>
              <a:t>در هر نظام تربیتی، توصیف انسان به منزله سنگ بنای آن نظام است.</a:t>
            </a:r>
          </a:p>
          <a:p>
            <a:pPr algn="r"/>
            <a:endParaRPr lang="fa-IR" dirty="0" smtClean="0"/>
          </a:p>
          <a:p>
            <a:pPr algn="r"/>
            <a:r>
              <a:rPr lang="fa-IR" dirty="0" smtClean="0"/>
              <a:t>مفاهیم، اهداف، اصول، روشها و مراحل تربیت ناظر به </a:t>
            </a:r>
            <a:endParaRPr lang="en-US" dirty="0" smtClean="0"/>
          </a:p>
          <a:p>
            <a:pPr algn="r">
              <a:buNone/>
            </a:pPr>
            <a:r>
              <a:rPr lang="en-US" dirty="0" smtClean="0"/>
              <a:t>                             </a:t>
            </a:r>
            <a:r>
              <a:rPr lang="fa-IR" dirty="0" smtClean="0"/>
              <a:t>وضع انسان است.</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r"/>
            <a:r>
              <a:rPr lang="fa-IR" dirty="0" smtClean="0"/>
              <a:t>توصیف انسان در قرآن</a:t>
            </a:r>
          </a:p>
          <a:p>
            <a:pPr lvl="8" algn="r"/>
            <a:r>
              <a:rPr lang="fa-IR" dirty="0" smtClean="0"/>
              <a:t>نگاهی تحلیلی </a:t>
            </a:r>
          </a:p>
          <a:p>
            <a:pPr algn="r"/>
            <a:r>
              <a:rPr lang="fa-IR" dirty="0" smtClean="0"/>
              <a:t>نگاهی ترکیبی</a:t>
            </a:r>
            <a:endParaRPr lang="en-US" dirty="0" smtClean="0"/>
          </a:p>
          <a:p>
            <a:pPr algn="r"/>
            <a:r>
              <a:rPr lang="en-US" dirty="0" smtClean="0"/>
              <a:t>. </a:t>
            </a:r>
            <a:r>
              <a:rPr lang="fa-IR" dirty="0" smtClean="0"/>
              <a:t>نگاه تحلیلی: روح، نفس، فطرت، عقل، قلب، اراده و اختیار، هویت جمعی و محدودیتهای آدمی</a:t>
            </a:r>
          </a:p>
          <a:p>
            <a:pPr algn="r">
              <a:buNone/>
            </a:pPr>
            <a:r>
              <a:rPr lang="en-US" dirty="0" smtClean="0"/>
              <a:t>. </a:t>
            </a:r>
          </a:p>
          <a:p>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روح</a:t>
            </a:r>
            <a:endParaRPr lang="fa-IR" dirty="0"/>
          </a:p>
        </p:txBody>
      </p:sp>
      <p:sp>
        <p:nvSpPr>
          <p:cNvPr id="3" name="Content Placeholder 2"/>
          <p:cNvSpPr>
            <a:spLocks noGrp="1"/>
          </p:cNvSpPr>
          <p:nvPr>
            <p:ph idx="1"/>
          </p:nvPr>
        </p:nvSpPr>
        <p:spPr>
          <a:xfrm>
            <a:off x="457200" y="1600200"/>
            <a:ext cx="8229600" cy="5257800"/>
          </a:xfrm>
        </p:spPr>
        <p:txBody>
          <a:bodyPr>
            <a:normAutofit/>
          </a:bodyPr>
          <a:lstStyle/>
          <a:p>
            <a:pPr algn="r" rtl="1">
              <a:buNone/>
            </a:pPr>
            <a:r>
              <a:rPr lang="fa-IR" sz="2400" dirty="0" smtClean="0">
                <a:cs typeface="B Nazanin" pitchFamily="2" charset="-78"/>
              </a:rPr>
              <a:t>     روح به منزله مفهومی جهانشناختی، موجودی از موجودات جهان و در ردیف ملائکه و قائل بودن منشأ حیات و هستی برای آن. به ظهور رسیدن حیات در هر مرحله ای اعم از حیات نباتی، حیوانی و انسانی در گرو تعلق گرفتن روح است و متناسب با میزان جلوه روح در آن موجود، آثار حیاتی با گستردگی معینی در وی آشکار می گردد .</a:t>
            </a:r>
          </a:p>
          <a:p>
            <a:pPr algn="r" rtl="1">
              <a:buNone/>
            </a:pPr>
            <a:r>
              <a:rPr lang="fa-IR" sz="2400" dirty="0" smtClean="0">
                <a:cs typeface="B Nazanin" pitchFamily="2" charset="-78"/>
              </a:rPr>
              <a:t>     روح به منزله انسانشناسی، به این معناست که در پیکر پرداخته شده آدمی، حیات انسانی ایجاد میکند. حیاتی که در همه انسانها مشترک است.اما جلوه ای دیگر از روح، که در نتیجه ایمان به خدا و نفوذ عمیق آن در دل انسان حاصل میشود، حیاتی دیگر، یعنی حیات طیّبه ،در انسان نمودار میشود. این مرتبه از حیات اختصاص به گروه خاصی از انسانها دارد و مرتبه والایی از حیات است.</a:t>
            </a:r>
            <a:endParaRPr lang="en-US" sz="2400" dirty="0" smtClean="0">
              <a:cs typeface="B Nazanin" pitchFamily="2" charset="-78"/>
            </a:endParaRPr>
          </a:p>
          <a:p>
            <a:pPr algn="r">
              <a:buNone/>
            </a:pPr>
            <a:endParaRPr lang="fa-I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نفس</a:t>
            </a:r>
            <a:endParaRPr lang="fa-IR" dirty="0"/>
          </a:p>
        </p:txBody>
      </p:sp>
      <p:sp>
        <p:nvSpPr>
          <p:cNvPr id="3" name="Content Placeholder 2"/>
          <p:cNvSpPr>
            <a:spLocks noGrp="1"/>
          </p:cNvSpPr>
          <p:nvPr>
            <p:ph idx="1"/>
          </p:nvPr>
        </p:nvSpPr>
        <p:spPr/>
        <p:txBody>
          <a:bodyPr>
            <a:normAutofit fontScale="40000" lnSpcReduction="20000"/>
          </a:bodyPr>
          <a:lstStyle/>
          <a:p>
            <a:pPr algn="r" rtl="1"/>
            <a:r>
              <a:rPr lang="fa-IR" sz="4500" dirty="0" smtClean="0">
                <a:cs typeface="B Nazanin" pitchFamily="2" charset="-78"/>
              </a:rPr>
              <a:t>کاربرد اول: </a:t>
            </a:r>
          </a:p>
          <a:p>
            <a:pPr algn="r" rtl="1"/>
            <a:r>
              <a:rPr lang="fa-IR" sz="4500" dirty="0" smtClean="0">
                <a:cs typeface="B Nazanin" pitchFamily="2" charset="-78"/>
              </a:rPr>
              <a:t>در فارسی معادل نفس، «خود» است که با اضافه کردن ضمیری خاص به آن در قرآن نیز به معنای خود بکار رفته است. </a:t>
            </a:r>
          </a:p>
          <a:p>
            <a:pPr algn="r" rtl="1"/>
            <a:r>
              <a:rPr lang="fa-IR" sz="4500" dirty="0" smtClean="0">
                <a:cs typeface="B Nazanin" pitchFamily="2" charset="-78"/>
              </a:rPr>
              <a:t>کاربرد دوم:</a:t>
            </a:r>
          </a:p>
          <a:p>
            <a:pPr algn="r" rtl="1"/>
            <a:r>
              <a:rPr lang="fa-IR" sz="4500" dirty="0" smtClean="0">
                <a:cs typeface="B Nazanin" pitchFamily="2" charset="-78"/>
              </a:rPr>
              <a:t> نفس حاکی از شخص آدمی(مجموعه بدن و روح) است. در این مورد نفس به تنهایی بدون اضافه شدن ضمیر یا چیزی به آن بکار می رود. </a:t>
            </a:r>
          </a:p>
          <a:p>
            <a:pPr algn="r" rtl="1"/>
            <a:r>
              <a:rPr lang="fa-IR" sz="4500" dirty="0" smtClean="0">
                <a:cs typeface="B Nazanin" pitchFamily="2" charset="-78"/>
              </a:rPr>
              <a:t>کاربرد سوم:</a:t>
            </a:r>
          </a:p>
          <a:p>
            <a:pPr algn="r" rtl="1"/>
            <a:r>
              <a:rPr lang="fa-IR" sz="4500" dirty="0" smtClean="0">
                <a:cs typeface="B Nazanin" pitchFamily="2" charset="-78"/>
              </a:rPr>
              <a:t>نیز دارد و به عنوان حقیقت وجود انسان تعبیر شده است. در این معنا حتی اگر بدن آدمی متالشی شود، نفس باقی می ماند. در این کاربرد، نفس، بدون بدن همچنان به موجودیت خود ادامه می دهد و معنای موردنظر این کتاب، همین استعمال سوم است</a:t>
            </a:r>
            <a:r>
              <a:rPr lang="en-US" sz="4500" dirty="0" smtClean="0">
                <a:cs typeface="B Nazanin" pitchFamily="2" charset="-78"/>
              </a:rPr>
              <a:t>. </a:t>
            </a:r>
            <a:r>
              <a:rPr lang="fa-IR" sz="4500" dirty="0" smtClean="0">
                <a:cs typeface="B Nazanin" pitchFamily="2" charset="-78"/>
              </a:rPr>
              <a:t>نفس انسان حالتهای مختلف به خود می گیرد و فرد هرچه بیشتر در معرض یکی از حالتهای نفس قرار گیرد آن حالت نفسانی در وی پایدارتر می شود.</a:t>
            </a:r>
          </a:p>
          <a:p>
            <a:pPr algn="r" rtl="1"/>
            <a:r>
              <a:rPr lang="fa-IR" sz="4500" dirty="0" smtClean="0">
                <a:cs typeface="B Nazanin" pitchFamily="2" charset="-78"/>
              </a:rPr>
              <a:t> هرگاه در نفس کششی به سوی لذت پیدا شود، از«هوای نفس» است</a:t>
            </a:r>
            <a:r>
              <a:rPr lang="en-US" sz="4500" dirty="0" smtClean="0">
                <a:cs typeface="B Nazanin" pitchFamily="2" charset="-78"/>
              </a:rPr>
              <a:t>. </a:t>
            </a:r>
            <a:endParaRPr lang="fa-IR" sz="4500" dirty="0" smtClean="0">
              <a:cs typeface="B Nazanin" pitchFamily="2" charset="-78"/>
            </a:endParaRPr>
          </a:p>
          <a:p>
            <a:pPr algn="r" rtl="1"/>
            <a:r>
              <a:rPr lang="fa-IR" sz="4500" dirty="0" smtClean="0">
                <a:cs typeface="B Nazanin" pitchFamily="2" charset="-78"/>
              </a:rPr>
              <a:t>هرگاه هوای نفس بر انسان چیره گردد و امر به خطا کند «نفس امّاره» نامیده می شود.</a:t>
            </a:r>
          </a:p>
          <a:p>
            <a:pPr algn="r" rtl="1"/>
            <a:r>
              <a:rPr lang="fa-IR" sz="4500" dirty="0" smtClean="0">
                <a:cs typeface="B Nazanin" pitchFamily="2" charset="-78"/>
              </a:rPr>
              <a:t> پس از ارتکاب عمل ناپسند، هوای نفس فروکش میکند و وجدان بیدار می شود و خود را می یابد و به قضاوت در عمل خود می نشیند و خود را ملامت می کند. یعنی «نفس لوّامه» به معنای سرزنشگر بروز می یابد.</a:t>
            </a:r>
          </a:p>
          <a:p>
            <a:pPr algn="r" rtl="1"/>
            <a:r>
              <a:rPr lang="fa-IR" sz="4500" dirty="0" smtClean="0">
                <a:cs typeface="B Nazanin" pitchFamily="2" charset="-78"/>
              </a:rPr>
              <a:t> هرگاه نفس متوجه خدا شد و آرامشی عمیق در وی حاصل گشت «نفس مطمئنه»حاصل می شود</a:t>
            </a:r>
            <a:r>
              <a:rPr lang="en-US" dirty="0" smtClean="0"/>
              <a:t>. </a:t>
            </a:r>
          </a:p>
          <a:p>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صبغت، فطرت،حنفیت </a:t>
            </a:r>
            <a:endParaRPr lang="fa-IR" dirty="0"/>
          </a:p>
        </p:txBody>
      </p:sp>
      <p:sp>
        <p:nvSpPr>
          <p:cNvPr id="3" name="Content Placeholder 2"/>
          <p:cNvSpPr>
            <a:spLocks noGrp="1"/>
          </p:cNvSpPr>
          <p:nvPr>
            <p:ph idx="1"/>
          </p:nvPr>
        </p:nvSpPr>
        <p:spPr/>
        <p:txBody>
          <a:bodyPr>
            <a:normAutofit/>
          </a:bodyPr>
          <a:lstStyle/>
          <a:p>
            <a:pPr algn="just" rtl="1"/>
            <a:r>
              <a:rPr lang="fa-IR" sz="2800" dirty="0" smtClean="0"/>
              <a:t>صبغت یعنی، انسان رنگ خدایی دارد. خدا میان خود و خویشتن انسان حائل است و انسان به نسبت به خداوند معرفت دارد و همین امر بذر معرفت، کشش و تمایل به سمت خدا را در ضمیر انسان می پاشد. میل به یکتاپرستی، «حنفیت» نام دارد. این میل در انسان فطری است. به طور کلی فطرت و الفاظ معادل آن، حاکی از معرفت و میلی است که در ضمیر آدمی نسبت به خداوند وجود دارد. </a:t>
            </a:r>
            <a:endParaRPr lang="en-US" sz="2800" dirty="0" smtClean="0"/>
          </a:p>
          <a:p>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عقل </a:t>
            </a:r>
            <a:r>
              <a:rPr lang="en-US" dirty="0" smtClean="0"/>
              <a:t/>
            </a:r>
            <a:br>
              <a:rPr lang="en-US" dirty="0" smtClean="0"/>
            </a:br>
            <a:endParaRPr lang="fa-IR" dirty="0"/>
          </a:p>
        </p:txBody>
      </p:sp>
      <p:sp>
        <p:nvSpPr>
          <p:cNvPr id="3" name="Content Placeholder 2"/>
          <p:cNvSpPr>
            <a:spLocks noGrp="1"/>
          </p:cNvSpPr>
          <p:nvPr>
            <p:ph idx="1"/>
          </p:nvPr>
        </p:nvSpPr>
        <p:spPr/>
        <p:txBody>
          <a:bodyPr>
            <a:normAutofit fontScale="92500"/>
          </a:bodyPr>
          <a:lstStyle/>
          <a:p>
            <a:pPr algn="just" rtl="1"/>
            <a:r>
              <a:rPr lang="fa-IR" sz="2800" dirty="0" smtClean="0"/>
              <a:t>در لغت عرب عقل به معنای «بند» و «بازداری» است. واژه متضاد عقل در لغت عرب </a:t>
            </a:r>
            <a:r>
              <a:rPr lang="en-US" sz="2800" dirty="0" smtClean="0"/>
              <a:t>»</a:t>
            </a:r>
            <a:r>
              <a:rPr lang="fa-IR" sz="2800" dirty="0" smtClean="0"/>
              <a:t>جهل»است. جهل یعنی عمل بدون تأمل و از روی ناسنجیدگی. در واژه عقل، مفهوم کنترل و بازداریِ مفید نهفته است و در واژه جهل، مفهوم بیگدار به آب زدن</a:t>
            </a:r>
            <a:r>
              <a:rPr lang="en-US" sz="2800" dirty="0" smtClean="0"/>
              <a:t>. </a:t>
            </a:r>
            <a:r>
              <a:rPr lang="fa-IR" sz="2800" dirty="0" smtClean="0"/>
              <a:t>ولی ما بیشتر علم را در مقابل جهل می دانیم نه عقل را. این مفهوم که پس از نهضت ترجمه و انتقال فلسفه یونانی به جامعه اسلامی رخ داد موجب ظهور مفاهیم جدیدی برای برخی واژه ها شد. از جمله این واژه ها، واژه جهل است که از «عمل بدون تأمّل» به «ندانستن» یا «نادانی» بسط یافت. اگر بخواهیم جهل به معنای نادانی را در مقابل عقل بدانیم در فهم آیات و روایات پیرامون عقل، علم و جهل دچار مشکل می شویم (مثل عالِم جاهل). معنای بازداری که در واژه عقل و جهل نهفته است، لازمه سنجیدگی و پختگی است.</a:t>
            </a:r>
            <a:r>
              <a:rPr lang="en-US" sz="2800" dirty="0" smtClean="0"/>
              <a:t>. </a:t>
            </a:r>
          </a:p>
          <a:p>
            <a:endParaRPr lang="fa-I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2049</Words>
  <Application>Microsoft Office PowerPoint</Application>
  <PresentationFormat>On-screen Show (4:3)</PresentationFormat>
  <Paragraphs>71</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نگاهی دوباره به تربیت اسلامی  </vt:lpstr>
      <vt:lpstr>فصل اول </vt:lpstr>
      <vt:lpstr>Slide 4</vt:lpstr>
      <vt:lpstr>Slide 5</vt:lpstr>
      <vt:lpstr>روح</vt:lpstr>
      <vt:lpstr>نفس</vt:lpstr>
      <vt:lpstr>صبغت، فطرت،حنفیت </vt:lpstr>
      <vt:lpstr>عقل  </vt:lpstr>
      <vt:lpstr>ویژگی بازدارندگی عقل و جهل را در دو حیطه شناخت و عمل می توان :بررسی کرد  </vt:lpstr>
      <vt:lpstr>عقل ورزی در سطح عمل</vt:lpstr>
      <vt:lpstr>رابطه میان علم و عقل</vt:lpstr>
      <vt:lpstr>قلب (فؤاد، صدر)  </vt:lpstr>
      <vt:lpstr>اراده و اختیار</vt:lpstr>
      <vt:lpstr>تصویر وجودی انسان در علم خداوند </vt:lpstr>
      <vt:lpstr>هویت جمعی</vt:lpstr>
      <vt:lpstr>:انسان دوگونه عمل دارد</vt:lpstr>
      <vt:lpstr>محدودیت های آدمی</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kavosh computer</dc:creator>
  <cp:lastModifiedBy>kavosh computer</cp:lastModifiedBy>
  <cp:revision>13</cp:revision>
  <dcterms:created xsi:type="dcterms:W3CDTF">2006-08-16T00:00:00Z</dcterms:created>
  <dcterms:modified xsi:type="dcterms:W3CDTF">2020-04-15T13:47:09Z</dcterms:modified>
</cp:coreProperties>
</file>