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2" r:id="rId2"/>
    <p:sldId id="257" r:id="rId3"/>
    <p:sldId id="258" r:id="rId4"/>
    <p:sldId id="259" r:id="rId5"/>
    <p:sldId id="260" r:id="rId6"/>
    <p:sldId id="261" r:id="rId7"/>
    <p:sldId id="262" r:id="rId8"/>
    <p:sldId id="263" r:id="rId9"/>
    <p:sldId id="264" r:id="rId10"/>
    <p:sldId id="265" r:id="rId11"/>
    <p:sldId id="268" r:id="rId12"/>
    <p:sldId id="269" r:id="rId13"/>
    <p:sldId id="270" r:id="rId14"/>
    <p:sldId id="271" r:id="rId15"/>
    <p:sldId id="272" r:id="rId16"/>
    <p:sldId id="273" r:id="rId17"/>
    <p:sldId id="274" r:id="rId18"/>
    <p:sldId id="275" r:id="rId19"/>
    <p:sldId id="276" r:id="rId20"/>
    <p:sldId id="277" r:id="rId21"/>
    <p:sldId id="287" r:id="rId22"/>
    <p:sldId id="286" r:id="rId23"/>
    <p:sldId id="278" r:id="rId24"/>
    <p:sldId id="279" r:id="rId25"/>
    <p:sldId id="288" r:id="rId26"/>
    <p:sldId id="300" r:id="rId27"/>
    <p:sldId id="290" r:id="rId28"/>
    <p:sldId id="291" r:id="rId29"/>
    <p:sldId id="292" r:id="rId30"/>
    <p:sldId id="293" r:id="rId31"/>
    <p:sldId id="294" r:id="rId32"/>
    <p:sldId id="295" r:id="rId33"/>
    <p:sldId id="296" r:id="rId34"/>
    <p:sldId id="298" r:id="rId35"/>
    <p:sldId id="280" r:id="rId36"/>
    <p:sldId id="281" r:id="rId37"/>
    <p:sldId id="282" r:id="rId38"/>
    <p:sldId id="283" r:id="rId39"/>
    <p:sldId id="284" r:id="rId40"/>
    <p:sldId id="285" r:id="rId41"/>
    <p:sldId id="301"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6633"/>
    <a:srgbClr val="660033"/>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4/21/2020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2" Type="http://schemas.openxmlformats.org/officeDocument/2006/relationships/hyperlink" Target="mailto:davarimona65@gmail.com"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04791" y="498461"/>
            <a:ext cx="7766936" cy="1646302"/>
          </a:xfrm>
        </p:spPr>
        <p:txBody>
          <a:bodyPr/>
          <a:lstStyle/>
          <a:p>
            <a:pPr algn="ctr"/>
            <a:r>
              <a:rPr lang="fa-IR" sz="4800" b="1" dirty="0" smtClean="0">
                <a:solidFill>
                  <a:srgbClr val="7030A0"/>
                </a:solidFill>
                <a:cs typeface="B Nazanin" panose="00000400000000000000" pitchFamily="2" charset="-78"/>
              </a:rPr>
              <a:t>پژوهش وتوسعه حرفه ای 1</a:t>
            </a:r>
            <a:endParaRPr lang="fa-IR" sz="4800" b="1" dirty="0">
              <a:solidFill>
                <a:srgbClr val="7030A0"/>
              </a:solidFill>
              <a:cs typeface="B Nazanin" panose="00000400000000000000" pitchFamily="2" charset="-78"/>
            </a:endParaRPr>
          </a:p>
        </p:txBody>
      </p:sp>
      <p:sp>
        <p:nvSpPr>
          <p:cNvPr id="3" name="Subtitle 2"/>
          <p:cNvSpPr>
            <a:spLocks noGrp="1"/>
          </p:cNvSpPr>
          <p:nvPr>
            <p:ph type="subTitle" idx="1"/>
          </p:nvPr>
        </p:nvSpPr>
        <p:spPr/>
        <p:txBody>
          <a:bodyPr>
            <a:normAutofit/>
          </a:bodyPr>
          <a:lstStyle/>
          <a:p>
            <a:pPr algn="ctr"/>
            <a:r>
              <a:rPr lang="fa-IR" sz="3600" b="1" dirty="0" smtClean="0">
                <a:solidFill>
                  <a:srgbClr val="C00000"/>
                </a:solidFill>
                <a:cs typeface="B Nazanin" panose="00000400000000000000" pitchFamily="2" charset="-78"/>
              </a:rPr>
              <a:t>مدرس : خانم معصومه داوری</a:t>
            </a:r>
            <a:endParaRPr lang="fa-IR" sz="36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40697785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88324"/>
            <a:ext cx="8596668" cy="3805881"/>
          </a:xfrm>
        </p:spPr>
        <p:txBody>
          <a:bodyPr>
            <a:normAutofit fontScale="90000"/>
          </a:bodyPr>
          <a:lstStyle/>
          <a:p>
            <a:pPr algn="r" rtl="1"/>
            <a:r>
              <a:rPr lang="fa-IR" sz="3100" b="1" dirty="0" smtClean="0">
                <a:solidFill>
                  <a:srgbClr val="FF0000"/>
                </a:solidFill>
                <a:cs typeface="B Nazanin" panose="00000400000000000000" pitchFamily="2" charset="-78"/>
              </a:rPr>
              <a:t>استخراج مفاهیم یا مضامین</a:t>
            </a:r>
            <a:br>
              <a:rPr lang="fa-IR" sz="3100" b="1" dirty="0" smtClean="0">
                <a:solidFill>
                  <a:srgbClr val="FF0000"/>
                </a:solidFill>
                <a:cs typeface="B Nazanin" panose="00000400000000000000" pitchFamily="2" charset="-78"/>
              </a:rPr>
            </a:br>
            <a:r>
              <a:rPr lang="fa-IR" sz="2400" b="1" dirty="0" smtClean="0">
                <a:solidFill>
                  <a:srgbClr val="0070C0"/>
                </a:solidFill>
                <a:cs typeface="B Nazanin" panose="00000400000000000000" pitchFamily="2" charset="-78"/>
              </a:rPr>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در این مرحله داده های خام به مفاهیم معنادار تبدیل می شوند.</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لیچمن این مراحل را </a:t>
            </a:r>
            <a:r>
              <a:rPr lang="en-US" sz="2400" b="1" dirty="0">
                <a:solidFill>
                  <a:srgbClr val="0070C0"/>
                </a:solidFill>
                <a:cs typeface="B Nazanin" panose="00000400000000000000" pitchFamily="2" charset="-78"/>
              </a:rPr>
              <a:t>	</a:t>
            </a:r>
            <a:r>
              <a:rPr lang="en-US" sz="2400" b="1" dirty="0" smtClean="0">
                <a:solidFill>
                  <a:srgbClr val="0070C0"/>
                </a:solidFill>
                <a:cs typeface="B Nazanin" panose="00000400000000000000" pitchFamily="2" charset="-78"/>
              </a:rPr>
              <a:t>Three Cs</a:t>
            </a:r>
            <a:r>
              <a:rPr lang="fa-IR" sz="2400" b="1" dirty="0" smtClean="0">
                <a:solidFill>
                  <a:srgbClr val="0070C0"/>
                </a:solidFill>
                <a:cs typeface="B Nazanin" panose="00000400000000000000" pitchFamily="2" charset="-78"/>
              </a:rPr>
              <a:t> نامیده است که شامل سه مرحله زیر است :</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1-مرحله کدگذاری</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2-مقوله بندی</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3-مفاهیم</a:t>
            </a:r>
            <a:br>
              <a:rPr lang="fa-IR" sz="2400" b="1" dirty="0" smtClean="0">
                <a:solidFill>
                  <a:srgbClr val="0070C0"/>
                </a:solidFill>
                <a:cs typeface="B Nazanin" panose="00000400000000000000" pitchFamily="2" charset="-78"/>
              </a:rPr>
            </a:br>
            <a:r>
              <a:rPr lang="en-US" sz="2400" b="1" dirty="0" smtClean="0">
                <a:solidFill>
                  <a:srgbClr val="0070C0"/>
                </a:solidFill>
                <a:cs typeface="B Nazanin" panose="00000400000000000000" pitchFamily="2" charset="-78"/>
              </a:rPr>
              <a:t>		</a:t>
            </a:r>
            <a:r>
              <a:rPr lang="fa-IR" sz="2400" b="1" dirty="0">
                <a:solidFill>
                  <a:srgbClr val="0070C0"/>
                </a:solidFill>
                <a:cs typeface="B Nazanin" panose="00000400000000000000" pitchFamily="2" charset="-78"/>
              </a:rPr>
              <a:t/>
            </a:r>
            <a:br>
              <a:rPr lang="fa-IR" sz="2400" b="1" dirty="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مرحله استخراج مفاهیم ، مرحله ای چالش برانگیز است و کار آمدی آن بستگی به غنای فکری و نظری محقق در حوزه موضوعی تحقیق دارد.</a:t>
            </a:r>
            <a:endParaRPr lang="en-US" sz="2400" b="1" dirty="0">
              <a:solidFill>
                <a:srgbClr val="0070C0"/>
              </a:solidFill>
              <a:cs typeface="B Nazanin" panose="00000400000000000000" pitchFamily="2" charset="-78"/>
            </a:endParaRPr>
          </a:p>
        </p:txBody>
      </p:sp>
      <p:sp>
        <p:nvSpPr>
          <p:cNvPr id="4" name="Oval 3"/>
          <p:cNvSpPr/>
          <p:nvPr/>
        </p:nvSpPr>
        <p:spPr>
          <a:xfrm>
            <a:off x="8331154" y="4839611"/>
            <a:ext cx="1253955" cy="50281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تم</a:t>
            </a:r>
            <a:endParaRPr lang="en-US" dirty="0">
              <a:solidFill>
                <a:srgbClr val="002060"/>
              </a:solidFill>
            </a:endParaRPr>
          </a:p>
        </p:txBody>
      </p:sp>
      <p:sp>
        <p:nvSpPr>
          <p:cNvPr id="5" name="Oval 4"/>
          <p:cNvSpPr/>
          <p:nvPr/>
        </p:nvSpPr>
        <p:spPr>
          <a:xfrm>
            <a:off x="6533490" y="4829669"/>
            <a:ext cx="1417327" cy="59283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مقوله بندی</a:t>
            </a:r>
            <a:endParaRPr lang="en-US" dirty="0">
              <a:solidFill>
                <a:srgbClr val="002060"/>
              </a:solidFill>
            </a:endParaRPr>
          </a:p>
        </p:txBody>
      </p:sp>
      <p:sp>
        <p:nvSpPr>
          <p:cNvPr id="7" name="Oval 6"/>
          <p:cNvSpPr/>
          <p:nvPr/>
        </p:nvSpPr>
        <p:spPr>
          <a:xfrm>
            <a:off x="4547121" y="4874681"/>
            <a:ext cx="1541745" cy="55461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rgbClr val="002060"/>
                </a:solidFill>
              </a:rPr>
              <a:t>کدگذاری</a:t>
            </a:r>
            <a:endParaRPr lang="en-US" dirty="0">
              <a:solidFill>
                <a:srgbClr val="002060"/>
              </a:solidFill>
            </a:endParaRPr>
          </a:p>
        </p:txBody>
      </p:sp>
      <p:sp>
        <p:nvSpPr>
          <p:cNvPr id="8" name="Right Arrow 7"/>
          <p:cNvSpPr/>
          <p:nvPr/>
        </p:nvSpPr>
        <p:spPr>
          <a:xfrm>
            <a:off x="8062726" y="5094810"/>
            <a:ext cx="15651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ight Arrow 8"/>
          <p:cNvSpPr/>
          <p:nvPr/>
        </p:nvSpPr>
        <p:spPr>
          <a:xfrm>
            <a:off x="6204692" y="5151988"/>
            <a:ext cx="205946"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819665" y="4102442"/>
            <a:ext cx="2137719" cy="5399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2" name="Oval 11"/>
          <p:cNvSpPr/>
          <p:nvPr/>
        </p:nvSpPr>
        <p:spPr>
          <a:xfrm>
            <a:off x="770696" y="4836462"/>
            <a:ext cx="2186688" cy="61607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3" name="Oval 12"/>
          <p:cNvSpPr/>
          <p:nvPr/>
        </p:nvSpPr>
        <p:spPr>
          <a:xfrm>
            <a:off x="677335" y="5746592"/>
            <a:ext cx="2280050" cy="6493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smtClean="0">
                <a:solidFill>
                  <a:schemeClr val="accent1">
                    <a:lumMod val="50000"/>
                  </a:schemeClr>
                </a:solidFill>
              </a:rPr>
              <a:t>داده های خام</a:t>
            </a:r>
            <a:endParaRPr lang="en-US" dirty="0">
              <a:solidFill>
                <a:schemeClr val="accent1">
                  <a:lumMod val="50000"/>
                </a:schemeClr>
              </a:solidFill>
            </a:endParaRPr>
          </a:p>
        </p:txBody>
      </p:sp>
      <p:sp>
        <p:nvSpPr>
          <p:cNvPr id="15" name="Right Arrow 14"/>
          <p:cNvSpPr/>
          <p:nvPr/>
        </p:nvSpPr>
        <p:spPr>
          <a:xfrm>
            <a:off x="3340366" y="5044534"/>
            <a:ext cx="823784" cy="919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Circular Arrow 17"/>
          <p:cNvSpPr/>
          <p:nvPr/>
        </p:nvSpPr>
        <p:spPr>
          <a:xfrm>
            <a:off x="3238829" y="4099775"/>
            <a:ext cx="733167" cy="886786"/>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9" name="Curved Up Arrow 18"/>
          <p:cNvSpPr/>
          <p:nvPr/>
        </p:nvSpPr>
        <p:spPr>
          <a:xfrm>
            <a:off x="3148212" y="5746592"/>
            <a:ext cx="823784" cy="444843"/>
          </a:xfrm>
          <a:prstGeom prst="curved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4701977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5799" y="276837"/>
            <a:ext cx="8596668" cy="1088350"/>
          </a:xfrm>
        </p:spPr>
        <p:txBody>
          <a:bodyPr>
            <a:normAutofit/>
          </a:bodyPr>
          <a:lstStyle/>
          <a:p>
            <a:pPr algn="ctr" rtl="1"/>
            <a:r>
              <a:rPr lang="fa-IR" b="1" dirty="0" smtClean="0">
                <a:solidFill>
                  <a:srgbClr val="0070C0"/>
                </a:solidFill>
                <a:cs typeface="B Nazanin" panose="00000400000000000000" pitchFamily="2" charset="-78"/>
              </a:rPr>
              <a:t>انواع کدگذاری</a:t>
            </a:r>
            <a:endParaRPr lang="en-US" sz="4400"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324998" y="2152343"/>
            <a:ext cx="8596668" cy="3361340"/>
          </a:xfrm>
        </p:spPr>
        <p:txBody>
          <a:bodyPr>
            <a:noAutofit/>
          </a:bodyPr>
          <a:lstStyle/>
          <a:p>
            <a:pPr marL="342900" indent="-342900" algn="r" rtl="1">
              <a:buFont typeface="Arial" panose="020B0604020202020204" pitchFamily="34" charset="0"/>
              <a:buChar char="•"/>
            </a:pPr>
            <a:r>
              <a:rPr lang="fa-IR" sz="2400" b="1" dirty="0" smtClean="0">
                <a:solidFill>
                  <a:schemeClr val="accent1">
                    <a:lumMod val="50000"/>
                  </a:schemeClr>
                </a:solidFill>
              </a:rPr>
              <a:t>کد گذاری باز </a:t>
            </a:r>
          </a:p>
          <a:p>
            <a:pPr algn="r" rtl="1"/>
            <a:r>
              <a:rPr lang="fa-IR" sz="2400" b="1" dirty="0" smtClean="0">
                <a:solidFill>
                  <a:srgbClr val="660033"/>
                </a:solidFill>
                <a:cs typeface="B Nazanin" panose="00000400000000000000" pitchFamily="2" charset="-78"/>
              </a:rPr>
              <a:t>در کد گذاری باز باید با نگرش گسترده و کاملا ً باز در ارتباط با اطلاعات برخورد کرد.</a:t>
            </a:r>
          </a:p>
          <a:p>
            <a:pPr marL="342900" indent="-342900" algn="r" rtl="1">
              <a:buFont typeface="Arial" panose="020B0604020202020204" pitchFamily="34" charset="0"/>
              <a:buChar char="•"/>
            </a:pPr>
            <a:r>
              <a:rPr lang="fa-IR" sz="2400" b="1" dirty="0" smtClean="0">
                <a:solidFill>
                  <a:schemeClr val="accent1">
                    <a:lumMod val="50000"/>
                  </a:schemeClr>
                </a:solidFill>
              </a:rPr>
              <a:t>کد گذاری محوری </a:t>
            </a:r>
          </a:p>
          <a:p>
            <a:pPr algn="r" rtl="1"/>
            <a:r>
              <a:rPr lang="fa-IR" sz="2400" b="1" dirty="0" smtClean="0">
                <a:solidFill>
                  <a:srgbClr val="660033"/>
                </a:solidFill>
                <a:cs typeface="B Nazanin" panose="00000400000000000000" pitchFamily="2" charset="-78"/>
              </a:rPr>
              <a:t>کد گذاری محوری یا متمرکز شامل شناخت روابط میان کدهای باز است . </a:t>
            </a:r>
          </a:p>
          <a:p>
            <a:pPr marL="342900" indent="-342900" algn="r" rtl="1">
              <a:buFont typeface="Arial" panose="020B0604020202020204" pitchFamily="34" charset="0"/>
              <a:buChar char="•"/>
            </a:pPr>
            <a:r>
              <a:rPr lang="fa-IR" sz="2400" b="1" dirty="0" smtClean="0">
                <a:solidFill>
                  <a:schemeClr val="accent1">
                    <a:lumMod val="50000"/>
                  </a:schemeClr>
                </a:solidFill>
              </a:rPr>
              <a:t>کد گذاری انتخابی </a:t>
            </a:r>
          </a:p>
          <a:p>
            <a:pPr algn="r" rtl="1"/>
            <a:r>
              <a:rPr lang="fa-IR" sz="2400" b="1" dirty="0" smtClean="0">
                <a:solidFill>
                  <a:srgbClr val="660033"/>
                </a:solidFill>
                <a:cs typeface="B Nazanin" panose="00000400000000000000" pitchFamily="2" charset="-78"/>
              </a:rPr>
              <a:t>کشف متغیر هسته ای که همه ی داده ها را در بر میگیرد  و خواندن دوباره نسخه های اولیه داده ها  و در پایان کد گذاری همه داده هایی که به متغیر مرکزی مرتبط هستند به صورت انتخابی.</a:t>
            </a:r>
          </a:p>
        </p:txBody>
      </p:sp>
    </p:spTree>
    <p:extLst>
      <p:ext uri="{BB962C8B-B14F-4D97-AF65-F5344CB8AC3E}">
        <p14:creationId xmlns:p14="http://schemas.microsoft.com/office/powerpoint/2010/main" val="4251199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524" y="605307"/>
            <a:ext cx="8596668" cy="5331135"/>
          </a:xfrm>
        </p:spPr>
        <p:txBody>
          <a:bodyPr>
            <a:normAutofit/>
          </a:bodyPr>
          <a:lstStyle/>
          <a:p>
            <a:pPr algn="r" rtl="1"/>
            <a:r>
              <a:rPr lang="fa-IR" b="1" dirty="0" smtClean="0">
                <a:cs typeface="B Nazanin" panose="00000400000000000000" pitchFamily="2" charset="-78"/>
              </a:rPr>
              <a:t>مراحل تحلیل روایت</a:t>
            </a:r>
            <a:r>
              <a:rPr lang="fa-IR" b="1" dirty="0">
                <a:cs typeface="B Nazanin" panose="00000400000000000000" pitchFamily="2" charset="-78"/>
              </a:rPr>
              <a:t/>
            </a:r>
            <a:br>
              <a:rPr lang="fa-IR" b="1" dirty="0">
                <a:cs typeface="B Nazanin" panose="00000400000000000000" pitchFamily="2" charset="-78"/>
              </a:rPr>
            </a:br>
            <a:r>
              <a:rPr lang="fa-IR" b="1" dirty="0">
                <a:cs typeface="B Nazanin" panose="00000400000000000000" pitchFamily="2" charset="-78"/>
              </a:rPr>
              <a:t/>
            </a:r>
            <a:br>
              <a:rPr lang="fa-IR" b="1" dirty="0">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اول: کد گذاری اولیه : پیدا کردن ایده های اصلی در روایت ها</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دوم : مرور تأملی کدگذاری اولیه</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سوم : مقوله بندی ها : تهیه فهرست اولیه عناوین مقوله ها و مضامین اصلی در کدها </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چهارم : ویرایش فهرست اولیه مقوله بندی ها با خواندن مجدد داده ها</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پنجم : ویرایش عناوین مقوله ها و زیرشاخه های آن</a:t>
            </a:r>
            <a:br>
              <a:rPr lang="fa-IR" sz="2400" b="1" dirty="0" smtClean="0">
                <a:solidFill>
                  <a:schemeClr val="accent3">
                    <a:lumMod val="75000"/>
                  </a:schemeClr>
                </a:solidFill>
                <a:cs typeface="B Nazanin" panose="00000400000000000000" pitchFamily="2" charset="-78"/>
              </a:rPr>
            </a:br>
            <a:r>
              <a:rPr lang="fa-IR" sz="2400" b="1" dirty="0" smtClean="0">
                <a:solidFill>
                  <a:schemeClr val="accent3">
                    <a:lumMod val="75000"/>
                  </a:schemeClr>
                </a:solidFill>
                <a:cs typeface="B Nazanin" panose="00000400000000000000" pitchFamily="2" charset="-78"/>
              </a:rPr>
              <a:t>* مرحله ششم : انتخاب مفاهیم و مضامین بر اساس عناوین مقوله بندی ها</a:t>
            </a:r>
            <a:r>
              <a:rPr lang="fa-IR" sz="2400" b="1" dirty="0" smtClean="0">
                <a:cs typeface="B Nazanin" panose="00000400000000000000" pitchFamily="2" charset="-78"/>
              </a:rPr>
              <a:t/>
            </a:r>
            <a:br>
              <a:rPr lang="fa-IR" sz="2400" b="1" dirty="0" smtClean="0">
                <a:cs typeface="B Nazanin" panose="00000400000000000000" pitchFamily="2" charset="-78"/>
              </a:rPr>
            </a:br>
            <a:endParaRPr lang="en-US" sz="2400" b="1" dirty="0">
              <a:cs typeface="B Nazanin" panose="00000400000000000000" pitchFamily="2" charset="-78"/>
            </a:endParaRPr>
          </a:p>
        </p:txBody>
      </p:sp>
    </p:spTree>
    <p:extLst>
      <p:ext uri="{BB962C8B-B14F-4D97-AF65-F5344CB8AC3E}">
        <p14:creationId xmlns:p14="http://schemas.microsoft.com/office/powerpoint/2010/main" val="20022263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665" y="1136822"/>
            <a:ext cx="8596668" cy="985178"/>
          </a:xfrm>
        </p:spPr>
        <p:txBody>
          <a:bodyPr/>
          <a:lstStyle/>
          <a:p>
            <a:pPr algn="ctr"/>
            <a:r>
              <a:rPr lang="fa-IR" b="1" dirty="0" smtClean="0">
                <a:solidFill>
                  <a:srgbClr val="00B0F0"/>
                </a:solidFill>
                <a:cs typeface="B Nazanin" panose="00000400000000000000" pitchFamily="2" charset="-78"/>
              </a:rPr>
              <a:t>مرحله اول : کد گذاری اولیه </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92665" y="2500940"/>
            <a:ext cx="8596668" cy="3207882"/>
          </a:xfrm>
        </p:spPr>
        <p:txBody>
          <a:bodyPr/>
          <a:lstStyle/>
          <a:p>
            <a:pPr algn="r" rtl="1"/>
            <a:r>
              <a:rPr lang="fa-IR" b="1" dirty="0" smtClean="0">
                <a:solidFill>
                  <a:srgbClr val="7030A0"/>
                </a:solidFill>
                <a:cs typeface="B Nazanin" panose="00000400000000000000" pitchFamily="2" charset="-78"/>
              </a:rPr>
              <a:t>کد های ابتدایی از داده های خام استخراج می شوند.کد گذاری می تواند یک کلمه ، یک عبارت و یا حتی عین کلام فرد / افراد باشد .</a:t>
            </a:r>
          </a:p>
          <a:p>
            <a:pPr algn="r" rtl="1"/>
            <a:r>
              <a:rPr lang="fa-IR" b="1" dirty="0" smtClean="0">
                <a:solidFill>
                  <a:srgbClr val="7030A0"/>
                </a:solidFill>
                <a:cs typeface="B Nazanin" panose="00000400000000000000" pitchFamily="2" charset="-78"/>
              </a:rPr>
              <a:t>محقق با خواندن دقیق متن به این کدهای اولیه می رسد ، حتی اگر تعداد کمی گزارش تهیه کرده باشد ، با توجه به تحقیق خود می تواند کد گذاری اولیه را شروع کند.</a:t>
            </a:r>
          </a:p>
          <a:p>
            <a:pPr algn="r" rtl="1"/>
            <a:r>
              <a:rPr lang="fa-IR" b="1" dirty="0" smtClean="0">
                <a:solidFill>
                  <a:srgbClr val="7030A0"/>
                </a:solidFill>
                <a:cs typeface="B Nazanin" panose="00000400000000000000" pitchFamily="2" charset="-78"/>
              </a:rPr>
              <a:t>در کد گذاری اولیه ، در میان متن ایده های اصلی را پیدا می کنید.</a:t>
            </a:r>
          </a:p>
        </p:txBody>
      </p:sp>
    </p:spTree>
    <p:extLst>
      <p:ext uri="{BB962C8B-B14F-4D97-AF65-F5344CB8AC3E}">
        <p14:creationId xmlns:p14="http://schemas.microsoft.com/office/powerpoint/2010/main" val="3930124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94" y="675504"/>
            <a:ext cx="8596668" cy="803945"/>
          </a:xfrm>
        </p:spPr>
        <p:txBody>
          <a:bodyPr>
            <a:normAutofit/>
          </a:bodyPr>
          <a:lstStyle/>
          <a:p>
            <a:pPr algn="r"/>
            <a:r>
              <a:rPr lang="fa-IR" b="1" dirty="0" smtClean="0">
                <a:solidFill>
                  <a:srgbClr val="00B0F0"/>
                </a:solidFill>
                <a:cs typeface="B Nazanin" panose="00000400000000000000" pitchFamily="2" charset="-78"/>
              </a:rPr>
              <a:t>مرحله دوم: مرور کد های اولیه </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1097465" y="2294994"/>
            <a:ext cx="8596668" cy="3603298"/>
          </a:xfrm>
        </p:spPr>
        <p:txBody>
          <a:bodyPr>
            <a:normAutofit/>
          </a:bodyPr>
          <a:lstStyle/>
          <a:p>
            <a:pPr lvl="0" algn="r" rtl="1">
              <a:buClr>
                <a:srgbClr val="F496CB">
                  <a:lumMod val="75000"/>
                </a:srgbClr>
              </a:buClr>
            </a:pPr>
            <a:r>
              <a:rPr lang="fa-IR" b="1" dirty="0" smtClean="0">
                <a:solidFill>
                  <a:srgbClr val="7030A0"/>
                </a:solidFill>
                <a:cs typeface="B Nazanin" panose="00000400000000000000" pitchFamily="2" charset="-78"/>
              </a:rPr>
              <a:t>کد گذاری اولیه را مرور می کنیم .</a:t>
            </a:r>
          </a:p>
          <a:p>
            <a:pPr lvl="0" algn="r" rtl="1">
              <a:buClr>
                <a:srgbClr val="F496CB">
                  <a:lumMod val="75000"/>
                </a:srgbClr>
              </a:buClr>
            </a:pPr>
            <a:r>
              <a:rPr lang="fa-IR" b="1" dirty="0" smtClean="0">
                <a:solidFill>
                  <a:srgbClr val="7030A0"/>
                </a:solidFill>
                <a:cs typeface="B Nazanin" panose="00000400000000000000" pitchFamily="2" charset="-78"/>
              </a:rPr>
              <a:t>در </a:t>
            </a:r>
            <a:r>
              <a:rPr lang="fa-IR" b="1" dirty="0">
                <a:solidFill>
                  <a:srgbClr val="7030A0"/>
                </a:solidFill>
                <a:cs typeface="B Nazanin" panose="00000400000000000000" pitchFamily="2" charset="-78"/>
              </a:rPr>
              <a:t>مرحله کد گذاری اولیه معمولاً کد های زیادی را انتخاب می کنیم . پاره ای از آن ها اضافی است و می توانیم آنها را حذف یا تغییر عنوان دهیم</a:t>
            </a:r>
            <a:r>
              <a:rPr lang="fa-IR" b="1" dirty="0" smtClean="0">
                <a:solidFill>
                  <a:srgbClr val="7030A0"/>
                </a:solidFill>
                <a:cs typeface="B Nazanin" panose="00000400000000000000" pitchFamily="2" charset="-78"/>
              </a:rPr>
              <a:t>.</a:t>
            </a:r>
          </a:p>
          <a:p>
            <a:pPr lvl="0" algn="r" rtl="1">
              <a:buClr>
                <a:srgbClr val="F496CB">
                  <a:lumMod val="75000"/>
                </a:srgbClr>
              </a:buClr>
            </a:pPr>
            <a:r>
              <a:rPr lang="fa-IR" b="1" dirty="0" smtClean="0">
                <a:solidFill>
                  <a:srgbClr val="7030A0"/>
                </a:solidFill>
                <a:cs typeface="B Nazanin" panose="00000400000000000000" pitchFamily="2" charset="-78"/>
              </a:rPr>
              <a:t>بهتر است در کد گذاری ، به واحد جمله یا عبارت توجه داشته باشید .یک کلمه به تنهایی گویای یک گل نیست. </a:t>
            </a:r>
          </a:p>
          <a:p>
            <a:pPr lvl="0" algn="r" rtl="1">
              <a:buClr>
                <a:srgbClr val="F496CB">
                  <a:lumMod val="75000"/>
                </a:srgbClr>
              </a:buClr>
            </a:pPr>
            <a:r>
              <a:rPr lang="fa-IR" b="1" dirty="0" smtClean="0">
                <a:solidFill>
                  <a:srgbClr val="7030A0"/>
                </a:solidFill>
                <a:cs typeface="B Nazanin" panose="00000400000000000000" pitchFamily="2" charset="-78"/>
              </a:rPr>
              <a:t>توجه داشته باشید که جریان حذف ، تغییر یا ویرایش کدها جریانی است که تا انتهای پژوهش ادامه دارد.</a:t>
            </a:r>
            <a:endParaRPr lang="en-US" b="1" dirty="0">
              <a:solidFill>
                <a:srgbClr val="7030A0"/>
              </a:solidFill>
              <a:cs typeface="B Nazanin" panose="00000400000000000000" pitchFamily="2" charset="-78"/>
            </a:endParaRPr>
          </a:p>
          <a:p>
            <a:endParaRPr lang="en-US" dirty="0"/>
          </a:p>
        </p:txBody>
      </p:sp>
    </p:spTree>
    <p:extLst>
      <p:ext uri="{BB962C8B-B14F-4D97-AF65-F5344CB8AC3E}">
        <p14:creationId xmlns:p14="http://schemas.microsoft.com/office/powerpoint/2010/main" val="1800192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6189" y="436605"/>
            <a:ext cx="8596668" cy="803946"/>
          </a:xfrm>
        </p:spPr>
        <p:txBody>
          <a:bodyPr/>
          <a:lstStyle/>
          <a:p>
            <a:pPr algn="ctr"/>
            <a:r>
              <a:rPr lang="fa-IR" b="1" dirty="0" smtClean="0">
                <a:solidFill>
                  <a:srgbClr val="00B0F0"/>
                </a:solidFill>
                <a:cs typeface="B Nazanin" panose="00000400000000000000" pitchFamily="2" charset="-78"/>
              </a:rPr>
              <a:t>مرحله سوم : مقوله بندی</a:t>
            </a:r>
            <a:endParaRPr lang="en-US"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833854" y="1767772"/>
            <a:ext cx="8596668" cy="2079297"/>
          </a:xfrm>
        </p:spPr>
        <p:txBody>
          <a:bodyPr>
            <a:normAutofit/>
          </a:bodyPr>
          <a:lstStyle/>
          <a:p>
            <a:pPr algn="r"/>
            <a:r>
              <a:rPr lang="fa-IR" sz="2400" b="1" dirty="0" smtClean="0">
                <a:solidFill>
                  <a:schemeClr val="accent3">
                    <a:lumMod val="75000"/>
                  </a:schemeClr>
                </a:solidFill>
                <a:cs typeface="B Nazanin" panose="00000400000000000000" pitchFamily="2" charset="-78"/>
              </a:rPr>
              <a:t>پس از ویرایش کد ها ، آن ها را مقوله بندی می کنیم. یکی از انواع مقوله بندی ، اصلی و فرعی کردن کد هاست . که از این طریق چندین فهرست و سیاهه به دست خواهد آمد.</a:t>
            </a:r>
          </a:p>
          <a:p>
            <a:pPr algn="r"/>
            <a:r>
              <a:rPr lang="fa-IR" sz="2400" b="1" dirty="0" smtClean="0">
                <a:solidFill>
                  <a:schemeClr val="accent3">
                    <a:lumMod val="75000"/>
                  </a:schemeClr>
                </a:solidFill>
                <a:cs typeface="B Nazanin" panose="00000400000000000000" pitchFamily="2" charset="-78"/>
              </a:rPr>
              <a:t>در این مرحله ، کدهای تکراری حذف می شوند و اولین دسته بندی و طبقه بندی کدها انجام می شود.</a:t>
            </a:r>
            <a:endParaRPr lang="en-US" sz="2400" b="1" dirty="0">
              <a:solidFill>
                <a:schemeClr val="accent3">
                  <a:lumMod val="75000"/>
                </a:schemeClr>
              </a:solidFill>
              <a:cs typeface="B Nazanin" panose="00000400000000000000" pitchFamily="2" charset="-78"/>
            </a:endParaRPr>
          </a:p>
        </p:txBody>
      </p:sp>
    </p:spTree>
    <p:extLst>
      <p:ext uri="{BB962C8B-B14F-4D97-AF65-F5344CB8AC3E}">
        <p14:creationId xmlns:p14="http://schemas.microsoft.com/office/powerpoint/2010/main" val="388636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2092" y="609601"/>
            <a:ext cx="8596668" cy="960464"/>
          </a:xfrm>
        </p:spPr>
        <p:txBody>
          <a:bodyPr>
            <a:normAutofit fontScale="90000"/>
          </a:bodyPr>
          <a:lstStyle/>
          <a:p>
            <a:pPr algn="ctr"/>
            <a:r>
              <a:rPr lang="fa-IR" sz="3600" b="1" dirty="0" smtClean="0">
                <a:solidFill>
                  <a:srgbClr val="00B0F0"/>
                </a:solidFill>
                <a:cs typeface="B Nazanin" panose="00000400000000000000" pitchFamily="2" charset="-78"/>
              </a:rPr>
              <a:t>مرحله چهارم: ویرایش سیاهه اولیه مقوله بندی ها و مرور کدها و طبقه بندی داده ها</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957422" y="2014908"/>
            <a:ext cx="8596668" cy="2433524"/>
          </a:xfrm>
        </p:spPr>
        <p:txBody>
          <a:bodyPr>
            <a:noAutofit/>
          </a:bodyPr>
          <a:lstStyle/>
          <a:p>
            <a:pPr algn="r"/>
            <a:r>
              <a:rPr lang="fa-IR" sz="2400" b="1" dirty="0" smtClean="0">
                <a:solidFill>
                  <a:srgbClr val="C00000"/>
                </a:solidFill>
                <a:cs typeface="B Nazanin" panose="00000400000000000000" pitchFamily="2" charset="-78"/>
              </a:rPr>
              <a:t>در این مرحله ، فرایند تعامل با متن و تأمل در آن ادامه می یابد . فهرست اولیه را از طریق خواندن مجدد داده ها ویرایش می کنیم.</a:t>
            </a:r>
          </a:p>
          <a:p>
            <a:pPr algn="r"/>
            <a:r>
              <a:rPr lang="fa-IR" sz="2400" b="1" dirty="0" smtClean="0">
                <a:solidFill>
                  <a:srgbClr val="C00000"/>
                </a:solidFill>
                <a:cs typeface="B Nazanin" panose="00000400000000000000" pitchFamily="2" charset="-78"/>
              </a:rPr>
              <a:t>مهم است بدانیم که هدف ما انجام تحلیل سه مرحله ای است و باید از  ( کد گذاری اولیه داده ها ) به سوی  ( مشخص کردن عناوین  دسته بندی ها ) و ( پیدا کردن مفاهیم اصلی ) حرکت کنیم.</a:t>
            </a:r>
            <a:endParaRPr lang="en-US" sz="24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14198060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626" y="0"/>
            <a:ext cx="8596668" cy="1826581"/>
          </a:xfrm>
        </p:spPr>
        <p:txBody>
          <a:bodyPr>
            <a:normAutofit/>
          </a:bodyPr>
          <a:lstStyle/>
          <a:p>
            <a:pPr algn="ctr"/>
            <a:r>
              <a:rPr lang="fa-IR" sz="3600" b="1" dirty="0" smtClean="0">
                <a:solidFill>
                  <a:srgbClr val="00B0F0"/>
                </a:solidFill>
                <a:cs typeface="B Nazanin" panose="00000400000000000000" pitchFamily="2" charset="-78"/>
              </a:rPr>
              <a:t>مرحله پنجم :ویرایش مقوله ها و مقوله بندی ها ، مضامین و مفاهیم </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594957" y="2364260"/>
            <a:ext cx="8596668" cy="3344562"/>
          </a:xfrm>
        </p:spPr>
        <p:txBody>
          <a:bodyPr>
            <a:noAutofit/>
          </a:bodyPr>
          <a:lstStyle/>
          <a:p>
            <a:pPr algn="r"/>
            <a:r>
              <a:rPr lang="fa-IR" sz="2400" b="1" dirty="0" smtClean="0">
                <a:solidFill>
                  <a:srgbClr val="660033"/>
                </a:solidFill>
                <a:cs typeface="B Nazanin" panose="00000400000000000000" pitchFamily="2" charset="-78"/>
              </a:rPr>
              <a:t>عناوینی را که برای (دسته ها ) و ( زیر شاخه های آن ها ) انتخاب کرده ایم ، ویرایش می کنیم .</a:t>
            </a:r>
          </a:p>
          <a:p>
            <a:pPr algn="r"/>
            <a:r>
              <a:rPr lang="fa-IR" sz="2400" b="1" dirty="0" smtClean="0">
                <a:solidFill>
                  <a:srgbClr val="660033"/>
                </a:solidFill>
                <a:cs typeface="B Nazanin" panose="00000400000000000000" pitchFamily="2" charset="-78"/>
              </a:rPr>
              <a:t>در این مرحله عناوین مقوله بندی ها و دسته بندی های خود را مجدداً بررسی کرده و حذف و تغییر های لازم را انجام می دهیم.</a:t>
            </a:r>
          </a:p>
          <a:p>
            <a:pPr algn="r"/>
            <a:r>
              <a:rPr lang="fa-IR" sz="2400" b="1" dirty="0" smtClean="0">
                <a:solidFill>
                  <a:srgbClr val="660033"/>
                </a:solidFill>
                <a:cs typeface="B Nazanin" panose="00000400000000000000" pitchFamily="2" charset="-78"/>
              </a:rPr>
              <a:t>معمولاً این کار بر حسب اهمیت مقوله بندی ها از نظر محقق انجام می شود .</a:t>
            </a:r>
          </a:p>
          <a:p>
            <a:pPr algn="r"/>
            <a:r>
              <a:rPr lang="fa-IR" sz="2400" b="1" dirty="0" smtClean="0">
                <a:solidFill>
                  <a:srgbClr val="660033"/>
                </a:solidFill>
                <a:cs typeface="B Nazanin" panose="00000400000000000000" pitchFamily="2" charset="-78"/>
              </a:rPr>
              <a:t>آنچه در اینجا معیار است ، توانایی عناوین و مضامین برای تفسیر داده هاست.</a:t>
            </a:r>
          </a:p>
          <a:p>
            <a:pPr algn="r"/>
            <a:r>
              <a:rPr lang="fa-IR" sz="2400" b="1" dirty="0" smtClean="0">
                <a:solidFill>
                  <a:srgbClr val="660033"/>
                </a:solidFill>
                <a:cs typeface="B Nazanin" panose="00000400000000000000" pitchFamily="2" charset="-78"/>
              </a:rPr>
              <a:t>در هر حال مقوله بندی ها به معیار محقق بستگی دارد.</a:t>
            </a:r>
            <a:endParaRPr lang="en-US" sz="24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79051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45990"/>
            <a:ext cx="8596668" cy="1314691"/>
          </a:xfrm>
        </p:spPr>
        <p:txBody>
          <a:bodyPr>
            <a:normAutofit/>
          </a:bodyPr>
          <a:lstStyle/>
          <a:p>
            <a:pPr algn="ctr"/>
            <a:r>
              <a:rPr lang="fa-IR" sz="3600" b="1" dirty="0" smtClean="0">
                <a:solidFill>
                  <a:srgbClr val="00B0F0"/>
                </a:solidFill>
                <a:cs typeface="B Nazanin" panose="00000400000000000000" pitchFamily="2" charset="-78"/>
              </a:rPr>
              <a:t>مرحله ششم : ابداع مفاهیم بر اساس مقوله بندی ها یا عمق و بینش برای ایجاد ارتباط</a:t>
            </a:r>
            <a:endParaRPr lang="en-US"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59714" y="2402086"/>
            <a:ext cx="8596668" cy="3611536"/>
          </a:xfrm>
        </p:spPr>
        <p:txBody>
          <a:bodyPr>
            <a:normAutofit/>
          </a:bodyPr>
          <a:lstStyle/>
          <a:p>
            <a:pPr algn="r"/>
            <a:r>
              <a:rPr lang="fa-IR" sz="2400" b="1" dirty="0" smtClean="0">
                <a:solidFill>
                  <a:srgbClr val="7030A0"/>
                </a:solidFill>
                <a:cs typeface="B Nazanin" panose="00000400000000000000" pitchFamily="2" charset="-78"/>
              </a:rPr>
              <a:t>از عناوین دسته بندی ها به مفاهیم یا موضوعات می رسیم.مرحله آخر فرایند تحلیل داده ها ، تعیین مضامین و ساخت مفاهیم است. </a:t>
            </a:r>
          </a:p>
          <a:p>
            <a:pPr algn="r"/>
            <a:r>
              <a:rPr lang="fa-IR" sz="2400" b="1" dirty="0" smtClean="0">
                <a:solidFill>
                  <a:srgbClr val="7030A0"/>
                </a:solidFill>
                <a:cs typeface="B Nazanin" panose="00000400000000000000" pitchFamily="2" charset="-78"/>
              </a:rPr>
              <a:t>مهم آن است که این مفاهیمبا شواهدی مستحکم در داده ها و نیز توانایی تفسیر گری ، قوت خود را نشان دهد.</a:t>
            </a:r>
          </a:p>
          <a:p>
            <a:pPr algn="r"/>
            <a:r>
              <a:rPr lang="fa-IR" sz="2400" b="1" dirty="0" smtClean="0">
                <a:solidFill>
                  <a:srgbClr val="7030A0"/>
                </a:solidFill>
                <a:cs typeface="B Nazanin" panose="00000400000000000000" pitchFamily="2" charset="-78"/>
              </a:rPr>
              <a:t>وظیفه اصلی محقق ، تعهد به داده های حاصل از میدان و خلاقیت او برای گزارش است. </a:t>
            </a:r>
          </a:p>
          <a:p>
            <a:pPr algn="r"/>
            <a:r>
              <a:rPr lang="fa-IR" sz="2400" b="1" dirty="0" smtClean="0">
                <a:solidFill>
                  <a:srgbClr val="7030A0"/>
                </a:solidFill>
                <a:cs typeface="B Nazanin" panose="00000400000000000000" pitchFamily="2" charset="-78"/>
              </a:rPr>
              <a:t>در خلق مفاهیم ، توجه به جنبه های زبانی و فرهنگی حائز اهمیت است.</a:t>
            </a:r>
          </a:p>
          <a:p>
            <a:pPr algn="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4203874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7908" y="181231"/>
            <a:ext cx="8596668" cy="911038"/>
          </a:xfrm>
        </p:spPr>
        <p:txBody>
          <a:bodyPr/>
          <a:lstStyle/>
          <a:p>
            <a:pPr algn="ctr"/>
            <a:r>
              <a:rPr lang="fa-IR" b="1" dirty="0" smtClean="0">
                <a:solidFill>
                  <a:srgbClr val="0070C0"/>
                </a:solidFill>
                <a:cs typeface="B Nazanin" panose="00000400000000000000" pitchFamily="2" charset="-78"/>
              </a:rPr>
              <a:t>اعتبار پژوهش روایی </a:t>
            </a:r>
            <a:endParaRPr lang="en-US"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438437" y="1594779"/>
            <a:ext cx="8596668" cy="4188184"/>
          </a:xfrm>
        </p:spPr>
        <p:txBody>
          <a:bodyPr>
            <a:normAutofit/>
          </a:bodyPr>
          <a:lstStyle/>
          <a:p>
            <a:pPr algn="r"/>
            <a:r>
              <a:rPr lang="fa-IR" sz="2800" b="1" dirty="0" smtClean="0">
                <a:solidFill>
                  <a:schemeClr val="accent4">
                    <a:lumMod val="50000"/>
                  </a:schemeClr>
                </a:solidFill>
                <a:cs typeface="B Nazanin" panose="00000400000000000000" pitchFamily="2" charset="-78"/>
              </a:rPr>
              <a:t>اعتبار پژوهش دارای دو جنبه مهم است:</a:t>
            </a:r>
          </a:p>
          <a:p>
            <a:pPr algn="r"/>
            <a:r>
              <a:rPr lang="fa-IR" sz="2400" b="1" dirty="0" smtClean="0">
                <a:solidFill>
                  <a:srgbClr val="FF0000"/>
                </a:solidFill>
                <a:cs typeface="B Nazanin" panose="00000400000000000000" pitchFamily="2" charset="-78"/>
              </a:rPr>
              <a:t>* اعتبار درونی </a:t>
            </a:r>
          </a:p>
          <a:p>
            <a:pPr algn="r"/>
            <a:r>
              <a:rPr lang="fa-IR" sz="2400" b="1" dirty="0" smtClean="0">
                <a:solidFill>
                  <a:srgbClr val="FF0000"/>
                </a:solidFill>
                <a:cs typeface="B Nazanin" panose="00000400000000000000" pitchFamily="2" charset="-78"/>
              </a:rPr>
              <a:t>* اعتبار بیرونی</a:t>
            </a:r>
          </a:p>
          <a:p>
            <a:pPr algn="r"/>
            <a:r>
              <a:rPr lang="fa-IR" sz="2400" b="1" dirty="0" smtClean="0">
                <a:solidFill>
                  <a:schemeClr val="accent1">
                    <a:lumMod val="50000"/>
                  </a:schemeClr>
                </a:solidFill>
                <a:cs typeface="B Nazanin" panose="00000400000000000000" pitchFamily="2" charset="-78"/>
              </a:rPr>
              <a:t>اعتبار درونی</a:t>
            </a:r>
            <a:r>
              <a:rPr lang="fa-IR" sz="2400" b="1" dirty="0" smtClean="0">
                <a:solidFill>
                  <a:schemeClr val="accent4">
                    <a:lumMod val="50000"/>
                  </a:schemeClr>
                </a:solidFill>
                <a:cs typeface="B Nazanin" panose="00000400000000000000" pitchFamily="2" charset="-78"/>
              </a:rPr>
              <a:t> نشان می دهد که پژوهش تا چه میزان دارای روایی و پایایی است.</a:t>
            </a:r>
          </a:p>
          <a:p>
            <a:pPr algn="r"/>
            <a:r>
              <a:rPr lang="fa-IR" sz="2400" b="1" dirty="0" smtClean="0">
                <a:solidFill>
                  <a:schemeClr val="accent1">
                    <a:lumMod val="50000"/>
                  </a:schemeClr>
                </a:solidFill>
                <a:cs typeface="B Nazanin" panose="00000400000000000000" pitchFamily="2" charset="-78"/>
              </a:rPr>
              <a:t>اعتبار بیرونی </a:t>
            </a:r>
            <a:r>
              <a:rPr lang="fa-IR" sz="2400" b="1" dirty="0" smtClean="0">
                <a:solidFill>
                  <a:schemeClr val="accent4">
                    <a:lumMod val="50000"/>
                  </a:schemeClr>
                </a:solidFill>
                <a:cs typeface="B Nazanin" panose="00000400000000000000" pitchFamily="2" charset="-78"/>
              </a:rPr>
              <a:t>نشان می دهد که پژوهش تا چه میزان می تواند در موقعیت های دیگر مورد استفاده قرار گیرد.</a:t>
            </a:r>
          </a:p>
          <a:p>
            <a:pPr algn="r"/>
            <a:r>
              <a:rPr lang="fa-IR" sz="2400" b="1" dirty="0" smtClean="0">
                <a:solidFill>
                  <a:schemeClr val="accent4">
                    <a:lumMod val="50000"/>
                  </a:schemeClr>
                </a:solidFill>
                <a:cs typeface="B Nazanin" panose="00000400000000000000" pitchFamily="2" charset="-78"/>
              </a:rPr>
              <a:t>این مهم است که اعتبار بیرونی </a:t>
            </a:r>
            <a:r>
              <a:rPr lang="fa-IR" sz="2400" b="1" dirty="0" smtClean="0">
                <a:solidFill>
                  <a:srgbClr val="FF0000"/>
                </a:solidFill>
                <a:cs typeface="B Nazanin" panose="00000400000000000000" pitchFamily="2" charset="-78"/>
              </a:rPr>
              <a:t>وابسته</a:t>
            </a:r>
            <a:r>
              <a:rPr lang="fa-IR" sz="2400" b="1" dirty="0" smtClean="0">
                <a:solidFill>
                  <a:schemeClr val="accent4">
                    <a:lumMod val="50000"/>
                  </a:schemeClr>
                </a:solidFill>
                <a:cs typeface="B Nazanin" panose="00000400000000000000" pitchFamily="2" charset="-78"/>
              </a:rPr>
              <a:t> به اعتبار درونی است و اعتبار درونی </a:t>
            </a:r>
            <a:r>
              <a:rPr lang="fa-IR" sz="2400" b="1" dirty="0" smtClean="0">
                <a:solidFill>
                  <a:srgbClr val="FF0000"/>
                </a:solidFill>
                <a:cs typeface="B Nazanin" panose="00000400000000000000" pitchFamily="2" charset="-78"/>
              </a:rPr>
              <a:t>شرط</a:t>
            </a:r>
            <a:r>
              <a:rPr lang="fa-IR" sz="2400" b="1" dirty="0" smtClean="0">
                <a:solidFill>
                  <a:schemeClr val="accent4">
                    <a:lumMod val="50000"/>
                  </a:schemeClr>
                </a:solidFill>
                <a:cs typeface="B Nazanin" panose="00000400000000000000" pitchFamily="2" charset="-78"/>
              </a:rPr>
              <a:t> </a:t>
            </a:r>
            <a:r>
              <a:rPr lang="fa-IR" sz="2400" b="1" dirty="0" smtClean="0">
                <a:solidFill>
                  <a:srgbClr val="FF0000"/>
                </a:solidFill>
                <a:cs typeface="B Nazanin" panose="00000400000000000000" pitchFamily="2" charset="-78"/>
              </a:rPr>
              <a:t>لازم</a:t>
            </a:r>
            <a:r>
              <a:rPr lang="fa-IR" sz="2400" b="1" dirty="0" smtClean="0">
                <a:solidFill>
                  <a:schemeClr val="accent4">
                    <a:lumMod val="50000"/>
                  </a:schemeClr>
                </a:solidFill>
                <a:cs typeface="B Nazanin" panose="00000400000000000000" pitchFamily="2" charset="-78"/>
              </a:rPr>
              <a:t> برای وجود اعتبار بیرونی است.</a:t>
            </a:r>
          </a:p>
          <a:p>
            <a:pPr algn="r"/>
            <a:endParaRPr lang="fa-IR" sz="2400" b="1" dirty="0" smtClean="0">
              <a:solidFill>
                <a:schemeClr val="accent4">
                  <a:lumMod val="50000"/>
                </a:schemeClr>
              </a:solidFill>
              <a:cs typeface="B Nazanin" panose="00000400000000000000" pitchFamily="2" charset="-78"/>
            </a:endParaRPr>
          </a:p>
          <a:p>
            <a:pPr algn="r"/>
            <a:endParaRPr lang="en-US" sz="2400" b="1" dirty="0">
              <a:solidFill>
                <a:schemeClr val="accent4">
                  <a:lumMod val="50000"/>
                </a:schemeClr>
              </a:solidFill>
              <a:cs typeface="B Nazanin" panose="00000400000000000000" pitchFamily="2" charset="-78"/>
            </a:endParaRPr>
          </a:p>
        </p:txBody>
      </p:sp>
    </p:spTree>
    <p:extLst>
      <p:ext uri="{BB962C8B-B14F-4D97-AF65-F5344CB8AC3E}">
        <p14:creationId xmlns:p14="http://schemas.microsoft.com/office/powerpoint/2010/main" val="1055195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6676" y="518984"/>
            <a:ext cx="8596668" cy="700216"/>
          </a:xfrm>
        </p:spPr>
        <p:txBody>
          <a:bodyPr>
            <a:normAutofit/>
          </a:bodyPr>
          <a:lstStyle/>
          <a:p>
            <a:pPr algn="r"/>
            <a:r>
              <a:rPr lang="fa-IR" sz="2800" b="1" dirty="0" smtClean="0">
                <a:solidFill>
                  <a:schemeClr val="tx1">
                    <a:lumMod val="95000"/>
                    <a:lumOff val="5000"/>
                  </a:schemeClr>
                </a:solidFill>
                <a:cs typeface="+mn-cs"/>
              </a:rPr>
              <a:t> </a:t>
            </a:r>
            <a:r>
              <a:rPr lang="fa-IR" sz="2800" b="1" dirty="0" smtClean="0">
                <a:solidFill>
                  <a:schemeClr val="tx1">
                    <a:lumMod val="95000"/>
                    <a:lumOff val="5000"/>
                  </a:schemeClr>
                </a:solidFill>
                <a:cs typeface="B Nazanin" panose="00000400000000000000" pitchFamily="2" charset="-78"/>
              </a:rPr>
              <a:t>پژوهش روایی در زمره پژوهش های کیفی یا تفسیری قرار دارد.</a:t>
            </a:r>
            <a:endParaRPr lang="en-US" sz="2800" b="1" dirty="0">
              <a:solidFill>
                <a:schemeClr val="tx1">
                  <a:lumMod val="95000"/>
                  <a:lumOff val="5000"/>
                </a:schemeClr>
              </a:solidFill>
              <a:cs typeface="B Nazanin" panose="00000400000000000000" pitchFamily="2" charset="-78"/>
            </a:endParaRPr>
          </a:p>
        </p:txBody>
      </p:sp>
      <p:sp>
        <p:nvSpPr>
          <p:cNvPr id="3" name="Text Placeholder 2"/>
          <p:cNvSpPr>
            <a:spLocks noGrp="1"/>
          </p:cNvSpPr>
          <p:nvPr>
            <p:ph type="body" idx="1"/>
          </p:nvPr>
        </p:nvSpPr>
        <p:spPr>
          <a:xfrm>
            <a:off x="809140" y="1388831"/>
            <a:ext cx="8596668" cy="3990477"/>
          </a:xfrm>
        </p:spPr>
        <p:txBody>
          <a:bodyPr>
            <a:normAutofit/>
          </a:bodyPr>
          <a:lstStyle/>
          <a:p>
            <a:pPr algn="r"/>
            <a:r>
              <a:rPr lang="fa-IR" sz="2400" b="1" dirty="0" smtClean="0">
                <a:solidFill>
                  <a:srgbClr val="7030A0"/>
                </a:solidFill>
                <a:cs typeface="B Nazanin" panose="00000400000000000000" pitchFamily="2" charset="-78"/>
              </a:rPr>
              <a:t>تحقیق کیفی پژوهشی است که یافته های آن از طریق داده های آماری یا کمی کردن حاصل نشده است.</a:t>
            </a:r>
          </a:p>
          <a:p>
            <a:pPr algn="r"/>
            <a:r>
              <a:rPr lang="fa-IR" sz="2400" b="1" dirty="0" smtClean="0">
                <a:solidFill>
                  <a:srgbClr val="7030A0"/>
                </a:solidFill>
                <a:cs typeface="B Nazanin" panose="00000400000000000000" pitchFamily="2" charset="-78"/>
              </a:rPr>
              <a:t>تحقیق کیفی به دنبال فهم موقعیت های یگانه و بی همتا در موقعیت خاص و تأملات درون آن است.</a:t>
            </a:r>
          </a:p>
          <a:p>
            <a:pPr algn="r"/>
            <a:endParaRPr lang="fa-IR" sz="2400" b="1" dirty="0" smtClean="0">
              <a:solidFill>
                <a:srgbClr val="7030A0"/>
              </a:solidFill>
              <a:cs typeface="B Nazanin" panose="00000400000000000000" pitchFamily="2" charset="-78"/>
            </a:endParaRPr>
          </a:p>
          <a:p>
            <a:pPr algn="r"/>
            <a:endParaRPr lang="fa-IR" sz="2400" b="1" dirty="0" smtClean="0">
              <a:solidFill>
                <a:srgbClr val="7030A0"/>
              </a:solidFill>
              <a:cs typeface="B Nazanin" panose="00000400000000000000" pitchFamily="2" charset="-78"/>
            </a:endParaRPr>
          </a:p>
          <a:p>
            <a:pPr algn="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5793471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2528" y="425003"/>
            <a:ext cx="8596668" cy="4819368"/>
          </a:xfrm>
        </p:spPr>
        <p:txBody>
          <a:bodyPr>
            <a:normAutofit/>
          </a:bodyPr>
          <a:lstStyle/>
          <a:p>
            <a:pPr algn="r"/>
            <a:r>
              <a:rPr lang="fa-IR" b="1" dirty="0" smtClean="0">
                <a:solidFill>
                  <a:srgbClr val="00B050"/>
                </a:solidFill>
                <a:cs typeface="B Nazanin" panose="00000400000000000000" pitchFamily="2" charset="-78"/>
              </a:rPr>
              <a:t>روایی واعتباردرپژوهش </a:t>
            </a:r>
            <a:r>
              <a:rPr lang="fa-IR" b="1" dirty="0" smtClean="0">
                <a:solidFill>
                  <a:srgbClr val="00B050"/>
                </a:solidFill>
                <a:cs typeface="B Nazanin" panose="00000400000000000000" pitchFamily="2" charset="-78"/>
              </a:rPr>
              <a:t>روایی</a:t>
            </a:r>
            <a:br>
              <a:rPr lang="fa-IR" b="1" dirty="0" smtClean="0">
                <a:solidFill>
                  <a:srgbClr val="00B050"/>
                </a:solidFill>
                <a:cs typeface="B Nazanin" panose="00000400000000000000" pitchFamily="2" charset="-78"/>
              </a:rPr>
            </a:br>
            <a:r>
              <a:rPr lang="fa-IR" b="1" dirty="0" smtClean="0">
                <a:solidFill>
                  <a:srgbClr val="00B050"/>
                </a:solidFill>
                <a:cs typeface="B Nazanin" panose="00000400000000000000" pitchFamily="2" charset="-78"/>
              </a:rPr>
              <a:t/>
            </a:r>
            <a:br>
              <a:rPr lang="fa-IR" b="1" dirty="0" smtClean="0">
                <a:solidFill>
                  <a:srgbClr val="00B050"/>
                </a:solidFill>
                <a:cs typeface="B Nazanin" panose="00000400000000000000" pitchFamily="2" charset="-78"/>
              </a:rPr>
            </a:br>
            <a:r>
              <a:rPr lang="fa-IR" sz="2400" b="1" dirty="0" smtClean="0">
                <a:solidFill>
                  <a:srgbClr val="7030A0"/>
                </a:solidFill>
                <a:cs typeface="B Nazanin" panose="00000400000000000000" pitchFamily="2" charset="-78"/>
              </a:rPr>
              <a:t>پس از انجام تحقیق روایی و انتشارگزارش آن ، اولین پرسشی که محقق در برابر آن قرار می گیرد ، اعتبار پژوهش اوست.</a:t>
            </a:r>
            <a:br>
              <a:rPr lang="fa-IR"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چیزی دارای اعتبار است که شواهد و دلایل کافی برای باور آن وجود داشته باشد.</a:t>
            </a:r>
            <a:br>
              <a:rPr lang="fa-IR" sz="2400" b="1" dirty="0" smtClean="0">
                <a:solidFill>
                  <a:srgbClr val="7030A0"/>
                </a:solidFill>
                <a:cs typeface="B Nazanin" panose="00000400000000000000" pitchFamily="2" charset="-78"/>
              </a:rPr>
            </a:br>
            <a:r>
              <a:rPr lang="en-US" sz="2400" b="1" dirty="0" smtClean="0">
                <a:solidFill>
                  <a:srgbClr val="7030A0"/>
                </a:solidFill>
                <a:cs typeface="B Nazanin" panose="00000400000000000000" pitchFamily="2" charset="-78"/>
              </a:rPr>
              <a:t/>
            </a:r>
            <a:br>
              <a:rPr lang="en-US"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به نظر کرس ول (2012) در پژوهش روایی هدف یافته ها بیشتر هم زمینه ای و قابل اطمینان بودن ، با تمرکز بر واقعیت های بیانی در تجربیات افراد است.</a:t>
            </a:r>
            <a:br>
              <a:rPr lang="fa-IR" sz="2400" b="1" dirty="0" smtClean="0">
                <a:solidFill>
                  <a:srgbClr val="7030A0"/>
                </a:solidFill>
                <a:cs typeface="B Nazanin" panose="00000400000000000000" pitchFamily="2" charset="-78"/>
              </a:rPr>
            </a:br>
            <a:r>
              <a:rPr lang="fa-IR" sz="2400" b="1" dirty="0" smtClean="0">
                <a:solidFill>
                  <a:srgbClr val="7030A0"/>
                </a:solidFill>
                <a:cs typeface="B Nazanin" panose="00000400000000000000" pitchFamily="2" charset="-78"/>
              </a:rPr>
              <a:t>این روش ادعا نمی کند که می تواند واقعیت را به دقت تشریح کند بلکه هدف این است که یافته ها حداکثر هم </a:t>
            </a:r>
            <a:r>
              <a:rPr lang="fa-IR" sz="2400" b="1" dirty="0" smtClean="0">
                <a:solidFill>
                  <a:srgbClr val="7030A0"/>
                </a:solidFill>
                <a:cs typeface="B Nazanin" panose="00000400000000000000" pitchFamily="2" charset="-78"/>
              </a:rPr>
              <a:t>گرایی و </a:t>
            </a:r>
            <a:r>
              <a:rPr lang="fa-IR" sz="2400" b="1" dirty="0" smtClean="0">
                <a:solidFill>
                  <a:srgbClr val="7030A0"/>
                </a:solidFill>
                <a:cs typeface="B Nazanin" panose="00000400000000000000" pitchFamily="2" charset="-78"/>
              </a:rPr>
              <a:t>تشابه را با واقعیت و حقیقت داشته باشد.</a:t>
            </a:r>
            <a:endParaRPr lang="en-US"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2097918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47731"/>
            <a:ext cx="8596668" cy="4179718"/>
          </a:xfrm>
        </p:spPr>
        <p:txBody>
          <a:bodyPr>
            <a:normAutofit/>
          </a:bodyPr>
          <a:lstStyle/>
          <a:p>
            <a:pPr algn="r"/>
            <a:r>
              <a:rPr lang="fa-IR" sz="2800" b="1" dirty="0" smtClean="0">
                <a:solidFill>
                  <a:srgbClr val="7030A0"/>
                </a:solidFill>
                <a:cs typeface="B Nazanin" panose="00000400000000000000" pitchFamily="2" charset="-78"/>
              </a:rPr>
              <a:t>روایی رویکردی است که درآن نمی توان و نیز نباید از زبان ضابطه های عینی متداول و مطلق برای اعتبار بخشی سخن گفت . روایی کاوشی پیرامون پدیده های ویژه است، لذا اهداف پژوهش ، بافت پژوهش و موضوع پژوهش تعیین کننده روش اعتبار بخشی داده هاست.</a:t>
            </a:r>
            <a:br>
              <a:rPr lang="fa-IR" sz="2800" b="1" dirty="0" smtClean="0">
                <a:solidFill>
                  <a:srgbClr val="7030A0"/>
                </a:solidFill>
                <a:cs typeface="B Nazanin" panose="00000400000000000000" pitchFamily="2" charset="-78"/>
              </a:rPr>
            </a:br>
            <a:r>
              <a:rPr lang="fa-IR" sz="2800" b="1" dirty="0">
                <a:solidFill>
                  <a:srgbClr val="7030A0"/>
                </a:solidFill>
                <a:cs typeface="B Nazanin" panose="00000400000000000000" pitchFamily="2" charset="-78"/>
              </a:rPr>
              <a:t/>
            </a:r>
            <a:br>
              <a:rPr lang="fa-IR" sz="2800" b="1" dirty="0">
                <a:solidFill>
                  <a:srgbClr val="7030A0"/>
                </a:solidFill>
                <a:cs typeface="B Nazanin" panose="00000400000000000000" pitchFamily="2" charset="-78"/>
              </a:rPr>
            </a:br>
            <a:r>
              <a:rPr lang="fa-IR" sz="2800" b="1" dirty="0" smtClean="0">
                <a:solidFill>
                  <a:srgbClr val="7030A0"/>
                </a:solidFill>
                <a:cs typeface="B Nazanin" panose="00000400000000000000" pitchFamily="2" charset="-78"/>
              </a:rPr>
              <a:t/>
            </a:r>
            <a:br>
              <a:rPr lang="fa-IR" sz="2800" b="1" dirty="0" smtClean="0">
                <a:solidFill>
                  <a:srgbClr val="7030A0"/>
                </a:solidFill>
                <a:cs typeface="B Nazanin" panose="00000400000000000000" pitchFamily="2" charset="-78"/>
              </a:rPr>
            </a:br>
            <a:endParaRPr lang="fa-IR" sz="28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4246486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0061" y="360608"/>
            <a:ext cx="8596668" cy="5519123"/>
          </a:xfrm>
        </p:spPr>
        <p:txBody>
          <a:bodyPr>
            <a:normAutofit/>
          </a:bodyPr>
          <a:lstStyle/>
          <a:p>
            <a:pPr lvl="0" algn="r">
              <a:spcBef>
                <a:spcPts val="1000"/>
              </a:spcBef>
            </a:pPr>
            <a:r>
              <a:rPr lang="fa-IR" sz="2400" b="1" dirty="0">
                <a:solidFill>
                  <a:srgbClr val="F27E19">
                    <a:lumMod val="75000"/>
                  </a:srgbClr>
                </a:solidFill>
                <a:ea typeface="+mn-ea"/>
                <a:cs typeface="B Nazanin" panose="00000400000000000000" pitchFamily="2" charset="-78"/>
              </a:rPr>
              <a:t>از طرق مختلف می توان روایی تحقیقات کیفی را سنجید که عبارتند از :</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1 – مثلث سازی :</a:t>
            </a:r>
            <a:r>
              <a:rPr lang="fa-IR" sz="2400" b="1" dirty="0">
                <a:solidFill>
                  <a:srgbClr val="F27E19">
                    <a:lumMod val="75000"/>
                  </a:srgbClr>
                </a:solidFill>
                <a:ea typeface="+mn-ea"/>
                <a:cs typeface="B Nazanin" panose="00000400000000000000" pitchFamily="2" charset="-78"/>
              </a:rPr>
              <a:t>یعنی از روشی به جز روش هایی که تحقیق پیموده ، روایی را بسنجیم</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2 – بازبینی تحقیق به وسیله مشارکت کنندگان در تحقیق : </a:t>
            </a:r>
            <a:r>
              <a:rPr lang="fa-IR" sz="2400" b="1" dirty="0">
                <a:solidFill>
                  <a:srgbClr val="F27E19">
                    <a:lumMod val="75000"/>
                  </a:srgbClr>
                </a:solidFill>
                <a:ea typeface="+mn-ea"/>
                <a:cs typeface="B Nazanin" panose="00000400000000000000" pitchFamily="2" charset="-78"/>
              </a:rPr>
              <a:t>می توان نتایج تحقیق را به مشارکت کنندگان در تحقیق داد تا آن ها نظر خود را ارائه کنند.</a:t>
            </a:r>
            <a:br>
              <a:rPr lang="fa-IR" sz="2400" b="1" dirty="0">
                <a:solidFill>
                  <a:srgbClr val="F27E19">
                    <a:lumMod val="75000"/>
                  </a:srgbClr>
                </a:solidFill>
                <a:ea typeface="+mn-ea"/>
                <a:cs typeface="B Nazanin" panose="00000400000000000000" pitchFamily="2" charset="-78"/>
              </a:rPr>
            </a:br>
            <a:r>
              <a:rPr lang="fa-IR" sz="2400" b="1" dirty="0">
                <a:solidFill>
                  <a:srgbClr val="00B0F0"/>
                </a:solidFill>
                <a:ea typeface="+mn-ea"/>
                <a:cs typeface="B Nazanin" panose="00000400000000000000" pitchFamily="2" charset="-78"/>
              </a:rPr>
              <a:t>3 – داوری گروهی : </a:t>
            </a:r>
            <a:r>
              <a:rPr lang="fa-IR" sz="2400" b="1" dirty="0">
                <a:solidFill>
                  <a:srgbClr val="F27E19">
                    <a:lumMod val="75000"/>
                  </a:srgbClr>
                </a:solidFill>
                <a:ea typeface="+mn-ea"/>
                <a:cs typeface="B Nazanin" panose="00000400000000000000" pitchFamily="2" charset="-78"/>
              </a:rPr>
              <a:t>نتایج تحقیق را گروهی از اشخاص دارای مشروعیت علمی در آن حوزه ، تأیید </a:t>
            </a:r>
            <a:r>
              <a:rPr lang="fa-IR" sz="2400" b="1" dirty="0" smtClean="0">
                <a:solidFill>
                  <a:srgbClr val="F27E19">
                    <a:lumMod val="75000"/>
                  </a:srgbClr>
                </a:solidFill>
                <a:ea typeface="+mn-ea"/>
                <a:cs typeface="B Nazanin" panose="00000400000000000000" pitchFamily="2" charset="-78"/>
              </a:rPr>
              <a:t>کنند.</a:t>
            </a:r>
            <a:r>
              <a:rPr lang="fa-IR" sz="2400" b="1" dirty="0">
                <a:solidFill>
                  <a:srgbClr val="F27E19">
                    <a:lumMod val="75000"/>
                  </a:srgbClr>
                </a:solidFill>
                <a:ea typeface="+mn-ea"/>
                <a:cs typeface="B Nazanin" panose="00000400000000000000" pitchFamily="2" charset="-78"/>
              </a:rPr>
              <a:t/>
            </a:r>
            <a:br>
              <a:rPr lang="fa-IR" sz="2400" b="1" dirty="0">
                <a:solidFill>
                  <a:srgbClr val="F27E19">
                    <a:lumMod val="75000"/>
                  </a:srgbClr>
                </a:solidFill>
                <a:ea typeface="+mn-ea"/>
                <a:cs typeface="B Nazanin" panose="00000400000000000000" pitchFamily="2" charset="-78"/>
              </a:rPr>
            </a:br>
            <a:r>
              <a:rPr lang="fa-IR" sz="2400" b="1" dirty="0" smtClean="0">
                <a:solidFill>
                  <a:srgbClr val="F27E19">
                    <a:lumMod val="75000"/>
                  </a:srgbClr>
                </a:solidFill>
                <a:ea typeface="+mn-ea"/>
                <a:cs typeface="B Nazanin" panose="00000400000000000000" pitchFamily="2" charset="-78"/>
              </a:rPr>
              <a:t>4</a:t>
            </a:r>
            <a:r>
              <a:rPr lang="fa-IR" sz="2400" b="1" dirty="0" smtClean="0">
                <a:solidFill>
                  <a:srgbClr val="00B0F0"/>
                </a:solidFill>
                <a:ea typeface="+mn-ea"/>
                <a:cs typeface="B Nazanin" panose="00000400000000000000" pitchFamily="2" charset="-78"/>
              </a:rPr>
              <a:t>- تحلیل مورد منفی یا متابین: </a:t>
            </a:r>
            <a:r>
              <a:rPr lang="fa-IR" sz="2400" b="1" dirty="0" smtClean="0">
                <a:solidFill>
                  <a:srgbClr val="F27E19">
                    <a:lumMod val="75000"/>
                  </a:srgbClr>
                </a:solidFill>
                <a:ea typeface="+mn-ea"/>
                <a:cs typeface="B Nazanin" panose="00000400000000000000" pitchFamily="2" charset="-78"/>
              </a:rPr>
              <a:t>پیدا کردن مواردی که یافته های ما را نقض میکنند یابه چالش میکشند می تواند تأیید کننده فقدان روایی باشد و نبود چنینمواردی به منزله روایی تحقیقاست.</a:t>
            </a:r>
            <a:r>
              <a:rPr lang="en-US" sz="2400" b="1" dirty="0" smtClean="0">
                <a:solidFill>
                  <a:srgbClr val="F27E19">
                    <a:lumMod val="75000"/>
                  </a:srgbClr>
                </a:solidFill>
                <a:ea typeface="+mn-ea"/>
                <a:cs typeface="B Nazanin" panose="00000400000000000000" pitchFamily="2" charset="-78"/>
              </a:rPr>
              <a:t/>
            </a:r>
            <a:br>
              <a:rPr lang="en-US" sz="2400" b="1" dirty="0" smtClean="0">
                <a:solidFill>
                  <a:srgbClr val="F27E19">
                    <a:lumMod val="75000"/>
                  </a:srgbClr>
                </a:solidFill>
                <a:ea typeface="+mn-ea"/>
                <a:cs typeface="B Nazanin" panose="00000400000000000000" pitchFamily="2" charset="-78"/>
              </a:rPr>
            </a:br>
            <a:r>
              <a:rPr lang="fa-IR" sz="2400" b="1" dirty="0">
                <a:solidFill>
                  <a:srgbClr val="F27E19">
                    <a:lumMod val="75000"/>
                  </a:srgbClr>
                </a:solidFill>
                <a:ea typeface="+mn-ea"/>
                <a:cs typeface="B Nazanin" panose="00000400000000000000" pitchFamily="2" charset="-78"/>
              </a:rPr>
              <a:t/>
            </a:r>
            <a:br>
              <a:rPr lang="fa-IR" sz="2400" b="1" dirty="0">
                <a:solidFill>
                  <a:srgbClr val="F27E19">
                    <a:lumMod val="75000"/>
                  </a:srgbClr>
                </a:solidFill>
                <a:ea typeface="+mn-ea"/>
                <a:cs typeface="B Nazanin" panose="00000400000000000000" pitchFamily="2" charset="-78"/>
              </a:rPr>
            </a:br>
            <a:endParaRPr lang="fa-IR" dirty="0"/>
          </a:p>
        </p:txBody>
      </p:sp>
    </p:spTree>
    <p:extLst>
      <p:ext uri="{BB962C8B-B14F-4D97-AF65-F5344CB8AC3E}">
        <p14:creationId xmlns:p14="http://schemas.microsoft.com/office/powerpoint/2010/main" val="29758009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0680" y="766119"/>
            <a:ext cx="4907949" cy="828660"/>
          </a:xfrm>
        </p:spPr>
        <p:txBody>
          <a:bodyPr>
            <a:normAutofit/>
          </a:bodyPr>
          <a:lstStyle/>
          <a:p>
            <a:pPr algn="r"/>
            <a:r>
              <a:rPr lang="fa-IR" sz="3600" b="1" dirty="0" smtClean="0">
                <a:cs typeface="B Nazanin" panose="00000400000000000000" pitchFamily="2" charset="-78"/>
              </a:rPr>
              <a:t>تعریف مفهوم پایایی</a:t>
            </a:r>
            <a:endParaRPr lang="en-US" sz="3600" b="1" dirty="0">
              <a:cs typeface="B Nazanin" panose="00000400000000000000" pitchFamily="2" charset="-78"/>
            </a:endParaRPr>
          </a:p>
        </p:txBody>
      </p:sp>
      <p:sp>
        <p:nvSpPr>
          <p:cNvPr id="3" name="Text Placeholder 2"/>
          <p:cNvSpPr>
            <a:spLocks noGrp="1"/>
          </p:cNvSpPr>
          <p:nvPr>
            <p:ph type="body" idx="1"/>
          </p:nvPr>
        </p:nvSpPr>
        <p:spPr>
          <a:xfrm>
            <a:off x="518984" y="2319707"/>
            <a:ext cx="8985679" cy="1889827"/>
          </a:xfrm>
        </p:spPr>
        <p:txBody>
          <a:bodyPr>
            <a:noAutofit/>
          </a:bodyPr>
          <a:lstStyle/>
          <a:p>
            <a:pPr algn="r"/>
            <a:r>
              <a:rPr lang="fa-IR" sz="2400" b="1" dirty="0" smtClean="0">
                <a:solidFill>
                  <a:srgbClr val="C00000"/>
                </a:solidFill>
                <a:cs typeface="B Nazanin" panose="00000400000000000000" pitchFamily="2" charset="-78"/>
              </a:rPr>
              <a:t>هر تحقیق در صورت تکرار اگر به همان نتایج پیشین برسد دارای پایایی است.</a:t>
            </a:r>
          </a:p>
          <a:p>
            <a:pPr algn="r"/>
            <a:r>
              <a:rPr lang="fa-IR" sz="2400" b="1" dirty="0" smtClean="0">
                <a:solidFill>
                  <a:srgbClr val="C00000"/>
                </a:solidFill>
                <a:cs typeface="B Nazanin" panose="00000400000000000000" pitchFamily="2" charset="-78"/>
              </a:rPr>
              <a:t>مفهوم پایایی را در تحقیقات کیفی به معنای سازگاری یا اتکا پذیری تعریف می کنند.به این معنا که نتایج تحقیق ، به نظر دیگران هم دارای معناست و هماهنگ و قابل اعتماد و اتکاست .</a:t>
            </a:r>
          </a:p>
          <a:p>
            <a:pPr algn="r"/>
            <a:r>
              <a:rPr lang="fa-IR" sz="2400" b="1" dirty="0" smtClean="0">
                <a:solidFill>
                  <a:srgbClr val="C00000"/>
                </a:solidFill>
                <a:cs typeface="B Nazanin" panose="00000400000000000000" pitchFamily="2" charset="-78"/>
              </a:rPr>
              <a:t>  </a:t>
            </a:r>
            <a:endParaRPr lang="en-US" sz="2400"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3408212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0" y="502508"/>
            <a:ext cx="5896490" cy="861609"/>
          </a:xfrm>
        </p:spPr>
        <p:txBody>
          <a:bodyPr>
            <a:normAutofit/>
          </a:bodyPr>
          <a:lstStyle/>
          <a:p>
            <a:pPr algn="r"/>
            <a:r>
              <a:rPr lang="fa-IR" b="1" dirty="0" smtClean="0">
                <a:solidFill>
                  <a:srgbClr val="00B050"/>
                </a:solidFill>
                <a:cs typeface="B Nazanin" panose="00000400000000000000" pitchFamily="2" charset="-78"/>
              </a:rPr>
              <a:t>اعتبار بیرونی یا تعمیم پذیری</a:t>
            </a:r>
            <a:endParaRPr lang="en-US" b="1" dirty="0">
              <a:solidFill>
                <a:srgbClr val="00B050"/>
              </a:solidFill>
              <a:cs typeface="B Nazanin" panose="00000400000000000000" pitchFamily="2" charset="-78"/>
            </a:endParaRPr>
          </a:p>
        </p:txBody>
      </p:sp>
      <p:sp>
        <p:nvSpPr>
          <p:cNvPr id="3" name="Text Placeholder 2"/>
          <p:cNvSpPr>
            <a:spLocks noGrp="1"/>
          </p:cNvSpPr>
          <p:nvPr>
            <p:ph type="body" idx="1"/>
          </p:nvPr>
        </p:nvSpPr>
        <p:spPr>
          <a:xfrm>
            <a:off x="603195" y="2039619"/>
            <a:ext cx="8596668" cy="3487969"/>
          </a:xfrm>
        </p:spPr>
        <p:txBody>
          <a:bodyPr>
            <a:normAutofit fontScale="92500" lnSpcReduction="10000"/>
          </a:bodyPr>
          <a:lstStyle/>
          <a:p>
            <a:pPr algn="r"/>
            <a:r>
              <a:rPr lang="fa-IR" sz="2400" b="1" dirty="0" smtClean="0">
                <a:solidFill>
                  <a:srgbClr val="0070C0"/>
                </a:solidFill>
                <a:cs typeface="B Nazanin" panose="00000400000000000000" pitchFamily="2" charset="-78"/>
              </a:rPr>
              <a:t>تعمیم پذیری در تحقیقات کیفی به معنی تعمیم دهی وابسته به زمینه است و نه تعمیم دهی به معنای کمی آن.</a:t>
            </a:r>
          </a:p>
          <a:p>
            <a:pPr algn="r"/>
            <a:r>
              <a:rPr lang="fa-IR" sz="2400" b="1" dirty="0" smtClean="0">
                <a:solidFill>
                  <a:srgbClr val="0070C0"/>
                </a:solidFill>
                <a:cs typeface="B Nazanin" panose="00000400000000000000" pitchFamily="2" charset="-78"/>
              </a:rPr>
              <a:t>درباره تعمیم پذیری و میزان آن ، خوانندگان تحقیق هم داوران خوبی هستند.</a:t>
            </a:r>
          </a:p>
          <a:p>
            <a:pPr algn="r"/>
            <a:r>
              <a:rPr lang="fa-IR" sz="2400" b="1" dirty="0" smtClean="0">
                <a:solidFill>
                  <a:srgbClr val="0070C0"/>
                </a:solidFill>
                <a:cs typeface="B Nazanin" panose="00000400000000000000" pitchFamily="2" charset="-78"/>
              </a:rPr>
              <a:t>خواننده می تواند دریابد که چه چیزی در این تحقیق هست که من می توانم در موقعیت خودم به کار بگیرم و کدامیک قابلیت کاربرد ندارد. </a:t>
            </a:r>
          </a:p>
          <a:p>
            <a:pPr algn="r"/>
            <a:r>
              <a:rPr lang="fa-IR" sz="2400" b="1" dirty="0" smtClean="0">
                <a:solidFill>
                  <a:srgbClr val="0070C0"/>
                </a:solidFill>
                <a:cs typeface="B Nazanin" panose="00000400000000000000" pitchFamily="2" charset="-78"/>
              </a:rPr>
              <a:t>فراهم آورن توصیف غنی و انبوه ، راهبرد دیگری است که میزان تعمیم پذیری را افزایش می دهد. این کار مستلزم بانک اطلاعاتی مناسب است، یعنی توصیف تفصیلی و غنی و همچنین اطلاعاتی که خواننده را قادر به درک میزان قرابت و شباهت موقعیت ها می کند. و خواننده با مطالعه این موارد می تواند بهتر درباره تعمیم ، تصمیم بگیرد.</a:t>
            </a:r>
          </a:p>
          <a:p>
            <a:pPr algn="r"/>
            <a:endParaRPr lang="fa-IR" sz="2400" b="1" dirty="0" smtClean="0">
              <a:solidFill>
                <a:srgbClr val="0070C0"/>
              </a:solidFill>
              <a:cs typeface="B Nazanin" panose="00000400000000000000" pitchFamily="2" charset="-78"/>
            </a:endParaRPr>
          </a:p>
          <a:p>
            <a:pPr algn="r"/>
            <a:endParaRPr lang="en-US" sz="2400"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27264255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157" y="584886"/>
            <a:ext cx="8596668" cy="6095536"/>
          </a:xfrm>
        </p:spPr>
        <p:txBody>
          <a:bodyPr>
            <a:noAutofit/>
          </a:bodyPr>
          <a:lstStyle/>
          <a:p>
            <a:pPr algn="r"/>
            <a:r>
              <a:rPr lang="fa-IR" b="1" dirty="0" smtClean="0">
                <a:solidFill>
                  <a:srgbClr val="C00000"/>
                </a:solidFill>
                <a:cs typeface="B Nazanin" panose="00000400000000000000" pitchFamily="2" charset="-78"/>
              </a:rPr>
              <a:t>همکاری با مشارکت کنندگان</a:t>
            </a:r>
            <a:r>
              <a:rPr lang="en-US" b="1" dirty="0" smtClean="0">
                <a:solidFill>
                  <a:srgbClr val="C00000"/>
                </a:solidFill>
                <a:cs typeface="B Nazanin" panose="00000400000000000000" pitchFamily="2" charset="-78"/>
              </a:rPr>
              <a:t/>
            </a:r>
            <a:br>
              <a:rPr lang="en-US" b="1" dirty="0" smtClean="0">
                <a:solidFill>
                  <a:srgbClr val="C00000"/>
                </a:solidFill>
                <a:cs typeface="B Nazanin" panose="00000400000000000000" pitchFamily="2" charset="-78"/>
              </a:rPr>
            </a:br>
            <a:r>
              <a:rPr lang="en-US" sz="2800" b="1" dirty="0">
                <a:solidFill>
                  <a:srgbClr val="C00000"/>
                </a:solidFill>
              </a:rPr>
              <a:t/>
            </a:r>
            <a:br>
              <a:rPr lang="en-US" sz="2800" b="1" dirty="0">
                <a:solidFill>
                  <a:srgbClr val="C00000"/>
                </a:solidFill>
              </a:rPr>
            </a:br>
            <a:r>
              <a:rPr lang="fa-IR" sz="2400" dirty="0" smtClean="0"/>
              <a:t/>
            </a:r>
            <a:br>
              <a:rPr lang="fa-IR" sz="2400" dirty="0" smtClean="0"/>
            </a:br>
            <a:r>
              <a:rPr lang="fa-IR" sz="3600" b="1" dirty="0" smtClean="0">
                <a:solidFill>
                  <a:srgbClr val="00B0F0"/>
                </a:solidFill>
                <a:cs typeface="B Nazanin" panose="00000400000000000000" pitchFamily="2" charset="-78"/>
              </a:rPr>
              <a:t>نقش پژوهشگر</a:t>
            </a:r>
            <a:r>
              <a:rPr lang="fa-IR" sz="2800" b="1" dirty="0" smtClean="0">
                <a:solidFill>
                  <a:srgbClr val="00B0F0"/>
                </a:solidFill>
                <a:cs typeface="B Nazanin" panose="00000400000000000000" pitchFamily="2" charset="-78"/>
              </a:rPr>
              <a:t>: </a:t>
            </a:r>
            <a:r>
              <a:rPr lang="fa-IR" sz="2800" b="1" dirty="0" smtClean="0">
                <a:solidFill>
                  <a:srgbClr val="00B0F0"/>
                </a:solidFill>
                <a:cs typeface="B Nazanin" panose="00000400000000000000" pitchFamily="2" charset="-78"/>
              </a:rPr>
              <a:t/>
            </a:r>
            <a:br>
              <a:rPr lang="fa-IR" sz="2800" b="1" dirty="0" smtClean="0">
                <a:solidFill>
                  <a:srgbClr val="00B0F0"/>
                </a:solidFill>
                <a:cs typeface="B Nazanin" panose="00000400000000000000" pitchFamily="2" charset="-78"/>
              </a:rPr>
            </a:br>
            <a:r>
              <a:rPr lang="fa-IR" sz="2400" b="1" dirty="0" smtClean="0">
                <a:solidFill>
                  <a:srgbClr val="663300"/>
                </a:solidFill>
                <a:cs typeface="B Nazanin" panose="00000400000000000000" pitchFamily="2" charset="-78"/>
              </a:rPr>
              <a:t>محقق </a:t>
            </a:r>
            <a:r>
              <a:rPr lang="fa-IR" sz="2400" b="1" dirty="0" smtClean="0">
                <a:solidFill>
                  <a:srgbClr val="663300"/>
                </a:solidFill>
                <a:cs typeface="B Nazanin" panose="00000400000000000000" pitchFamily="2" charset="-78"/>
              </a:rPr>
              <a:t>بعد از انتخاب موضوع بایستی به ترغیب فرد مطلعبه نقل روایت در زمینه مورد بررسی به صورت مستمر و با ذکر همه رویدادهای مهم از آغاز تا انتها بپردازد.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همچنین محقق باید به جمع آوری داده های مورد نیاز </a:t>
            </a:r>
            <a:r>
              <a:rPr lang="fa-IR" sz="2400" b="1" dirty="0" smtClean="0">
                <a:solidFill>
                  <a:srgbClr val="663300"/>
                </a:solidFill>
                <a:cs typeface="B Nazanin" panose="00000400000000000000" pitchFamily="2" charset="-78"/>
              </a:rPr>
              <a:t>و سازماندهی </a:t>
            </a:r>
            <a:r>
              <a:rPr lang="fa-IR" sz="2400" b="1" dirty="0" smtClean="0">
                <a:solidFill>
                  <a:srgbClr val="663300"/>
                </a:solidFill>
                <a:cs typeface="B Nazanin" panose="00000400000000000000" pitchFamily="2" charset="-78"/>
              </a:rPr>
              <a:t>کردن آنها ، کشف معنا، و معنابخشی به تجربیات بیان شده توسط افراد بپردازد.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به عبارتی حضور پژوهشگر در تحقیق کیفی بسیارمهم است و نحوه ارتباط او با راویتحقیق در پژوهش روایی بسیار اهمیت دارد.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در تحقیقلت کیفی از جمله تحقیق روایی حضور پررنگ و برجسته ی محقق ضروری است و این در گزارش باید مشهود باشد.</a:t>
            </a:r>
            <a:r>
              <a:rPr lang="en-US" sz="2400" b="1" dirty="0" smtClean="0">
                <a:solidFill>
                  <a:srgbClr val="663300"/>
                </a:solidFill>
                <a:cs typeface="B Nazanin" panose="00000400000000000000" pitchFamily="2" charset="-78"/>
              </a:rPr>
              <a:t/>
            </a:r>
            <a:br>
              <a:rPr lang="en-US" sz="2400" b="1" dirty="0" smtClean="0">
                <a:solidFill>
                  <a:srgbClr val="663300"/>
                </a:solidFill>
                <a:cs typeface="B Nazanin" panose="00000400000000000000" pitchFamily="2" charset="-78"/>
              </a:rPr>
            </a:br>
            <a:r>
              <a:rPr lang="en-US" sz="2400" b="1" dirty="0">
                <a:solidFill>
                  <a:srgbClr val="663300"/>
                </a:solidFill>
                <a:cs typeface="B Nazanin" panose="00000400000000000000" pitchFamily="2" charset="-78"/>
              </a:rPr>
              <a:t/>
            </a:r>
            <a:br>
              <a:rPr lang="en-US" sz="2400" b="1" dirty="0">
                <a:solidFill>
                  <a:srgbClr val="663300"/>
                </a:solidFill>
                <a:cs typeface="B Nazanin" panose="00000400000000000000" pitchFamily="2" charset="-78"/>
              </a:rPr>
            </a:br>
            <a:endParaRPr lang="fa-IR" sz="28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4076045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2789" y="553793"/>
            <a:ext cx="8596668" cy="4463050"/>
          </a:xfrm>
        </p:spPr>
        <p:txBody>
          <a:bodyPr>
            <a:noAutofit/>
          </a:bodyPr>
          <a:lstStyle/>
          <a:p>
            <a:pPr algn="r"/>
            <a:r>
              <a:rPr lang="fa-IR" sz="3600" b="1" dirty="0" smtClean="0">
                <a:solidFill>
                  <a:srgbClr val="00B0F0"/>
                </a:solidFill>
                <a:cs typeface="B Nazanin" panose="00000400000000000000" pitchFamily="2" charset="-78"/>
              </a:rPr>
              <a:t/>
            </a:r>
            <a:br>
              <a:rPr lang="fa-IR" sz="3600" b="1" dirty="0" smtClean="0">
                <a:solidFill>
                  <a:srgbClr val="00B0F0"/>
                </a:solidFill>
                <a:cs typeface="B Nazanin" panose="00000400000000000000" pitchFamily="2" charset="-78"/>
              </a:rPr>
            </a:br>
            <a:r>
              <a:rPr lang="fa-IR" sz="3600" b="1" dirty="0">
                <a:solidFill>
                  <a:srgbClr val="00B0F0"/>
                </a:solidFill>
                <a:cs typeface="B Nazanin" panose="00000400000000000000" pitchFamily="2" charset="-78"/>
              </a:rPr>
              <a:t/>
            </a:r>
            <a:br>
              <a:rPr lang="fa-IR" sz="3600" b="1" dirty="0">
                <a:solidFill>
                  <a:srgbClr val="00B0F0"/>
                </a:solidFill>
                <a:cs typeface="B Nazanin" panose="00000400000000000000" pitchFamily="2" charset="-78"/>
              </a:rPr>
            </a:br>
            <a:r>
              <a:rPr lang="fa-IR" sz="3600" b="1" dirty="0" smtClean="0">
                <a:solidFill>
                  <a:srgbClr val="00B0F0"/>
                </a:solidFill>
                <a:cs typeface="B Nazanin" panose="00000400000000000000" pitchFamily="2" charset="-78"/>
              </a:rPr>
              <a:t>نقش </a:t>
            </a:r>
            <a:r>
              <a:rPr lang="fa-IR" sz="3600" b="1" dirty="0" smtClean="0">
                <a:solidFill>
                  <a:srgbClr val="00B0F0"/>
                </a:solidFill>
                <a:cs typeface="B Nazanin" panose="00000400000000000000" pitchFamily="2" charset="-78"/>
              </a:rPr>
              <a:t>مشارکت کنندگان</a:t>
            </a:r>
            <a:r>
              <a:rPr lang="fa-IR" sz="3600" b="1" dirty="0" smtClean="0">
                <a:solidFill>
                  <a:srgbClr val="00B0F0"/>
                </a:solidFill>
                <a:cs typeface="B Nazanin" panose="00000400000000000000" pitchFamily="2" charset="-78"/>
              </a:rPr>
              <a:t>:</a:t>
            </a:r>
            <a:br>
              <a:rPr lang="fa-IR" sz="3600" b="1" dirty="0" smtClean="0">
                <a:solidFill>
                  <a:srgbClr val="00B0F0"/>
                </a:solidFill>
                <a:cs typeface="B Nazanin" panose="00000400000000000000" pitchFamily="2" charset="-78"/>
              </a:rPr>
            </a:br>
            <a:r>
              <a:rPr lang="fa-IR" sz="3600" b="1" dirty="0" smtClean="0">
                <a:solidFill>
                  <a:srgbClr val="00B0F0"/>
                </a:solidFill>
                <a:cs typeface="B Nazanin" panose="00000400000000000000" pitchFamily="2" charset="-78"/>
              </a:rPr>
              <a:t/>
            </a:r>
            <a:br>
              <a:rPr lang="fa-IR" sz="3600" b="1" dirty="0" smtClean="0">
                <a:solidFill>
                  <a:srgbClr val="00B0F0"/>
                </a:solidFill>
                <a:cs typeface="B Nazanin" panose="00000400000000000000" pitchFamily="2" charset="-78"/>
              </a:rPr>
            </a:br>
            <a:r>
              <a:rPr lang="fa-IR" sz="2800" b="1" dirty="0" smtClean="0">
                <a:solidFill>
                  <a:srgbClr val="663300"/>
                </a:solidFill>
                <a:cs typeface="B Nazanin" panose="00000400000000000000" pitchFamily="2" charset="-78"/>
              </a:rPr>
              <a:t>با </a:t>
            </a:r>
            <a:r>
              <a:rPr lang="fa-IR" sz="2800" b="1" dirty="0" smtClean="0">
                <a:solidFill>
                  <a:srgbClr val="663300"/>
                </a:solidFill>
                <a:cs typeface="B Nazanin" panose="00000400000000000000" pitchFamily="2" charset="-78"/>
              </a:rPr>
              <a:t>توجه به اینکه آنچه اهمیت دارد ، روایتی است که افراد از موضوع مورد نظر دارند و بازگویی تجربه ، اساس پژوهش روایی می باشد باید ازمشارکت کننگان خواسته شود تا درک خود را از موضوع مورد نظر ارائه دهند.</a:t>
            </a:r>
            <a:r>
              <a:rPr lang="en-US" sz="2800" b="1" dirty="0" smtClean="0">
                <a:solidFill>
                  <a:srgbClr val="663300"/>
                </a:solidFill>
                <a:cs typeface="B Nazanin" panose="00000400000000000000" pitchFamily="2" charset="-78"/>
              </a:rPr>
              <a:t/>
            </a:r>
            <a:br>
              <a:rPr lang="en-US" sz="2800" b="1" dirty="0" smtClean="0">
                <a:solidFill>
                  <a:srgbClr val="663300"/>
                </a:solidFill>
                <a:cs typeface="B Nazanin" panose="00000400000000000000" pitchFamily="2" charset="-78"/>
              </a:rPr>
            </a:br>
            <a:r>
              <a:rPr lang="fa-IR" sz="2800" b="1" dirty="0" smtClean="0">
                <a:solidFill>
                  <a:srgbClr val="663300"/>
                </a:solidFill>
                <a:cs typeface="B Nazanin" panose="00000400000000000000" pitchFamily="2" charset="-78"/>
              </a:rPr>
              <a:t>در پژوهش روایی ، محقق بایدبه طور مداوم به مشارکت کننده ی تحقیق توجه داشته باشد و با او ارتباط نزدیک و انسانی برقرار کند و در رسیدن به نتیجه نباید شتاب کند.</a:t>
            </a:r>
            <a:endParaRPr lang="fa-IR" sz="28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73616854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7919" y="337751"/>
            <a:ext cx="8596668" cy="5618206"/>
          </a:xfrm>
        </p:spPr>
        <p:txBody>
          <a:bodyPr>
            <a:noAutofit/>
          </a:bodyPr>
          <a:lstStyle/>
          <a:p>
            <a:pPr algn="r"/>
            <a:r>
              <a:rPr lang="fa-IR" b="1" dirty="0" smtClean="0">
                <a:solidFill>
                  <a:srgbClr val="FF0000"/>
                </a:solidFill>
                <a:cs typeface="B Nazanin" panose="00000400000000000000" pitchFamily="2" charset="-78"/>
              </a:rPr>
              <a:t>بیان دوباره روایت ها</a:t>
            </a:r>
            <a:r>
              <a:rPr lang="en-US" b="1" dirty="0" smtClean="0">
                <a:solidFill>
                  <a:srgbClr val="FF0000"/>
                </a:solidFill>
                <a:cs typeface="B Nazanin" panose="00000400000000000000" pitchFamily="2" charset="-78"/>
              </a:rPr>
              <a:t/>
            </a:r>
            <a:br>
              <a:rPr lang="en-US" b="1" dirty="0" smtClean="0">
                <a:solidFill>
                  <a:srgbClr val="FF0000"/>
                </a:solidFill>
                <a:cs typeface="B Nazanin" panose="00000400000000000000" pitchFamily="2" charset="-78"/>
              </a:rPr>
            </a:br>
            <a:r>
              <a:rPr lang="fa-IR" b="1" dirty="0" smtClean="0">
                <a:cs typeface="B Nazanin" panose="00000400000000000000" pitchFamily="2" charset="-78"/>
              </a:rPr>
              <a:t/>
            </a:r>
            <a:br>
              <a:rPr lang="fa-IR" b="1" dirty="0" smtClean="0">
                <a:cs typeface="B Nazanin" panose="00000400000000000000" pitchFamily="2" charset="-78"/>
              </a:rPr>
            </a:br>
            <a:r>
              <a:rPr lang="fa-IR" sz="3200" b="1" dirty="0" smtClean="0">
                <a:solidFill>
                  <a:srgbClr val="0070C0"/>
                </a:solidFill>
                <a:cs typeface="B Nazanin" panose="00000400000000000000" pitchFamily="2" charset="-78"/>
              </a:rPr>
              <a:t>نگارش گزارش تحقیق </a:t>
            </a:r>
            <a:r>
              <a:rPr lang="fa-IR" sz="3200" b="1" dirty="0" smtClean="0">
                <a:solidFill>
                  <a:srgbClr val="0070C0"/>
                </a:solidFill>
                <a:cs typeface="B Nazanin" panose="00000400000000000000" pitchFamily="2" charset="-78"/>
              </a:rPr>
              <a:t>روایی</a:t>
            </a:r>
            <a:r>
              <a:rPr lang="fa-IR" sz="3200" dirty="0" smtClean="0">
                <a:solidFill>
                  <a:srgbClr val="0070C0"/>
                </a:solidFill>
                <a:cs typeface="B Nazanin" panose="00000400000000000000" pitchFamily="2" charset="-78"/>
              </a:rPr>
              <a:t/>
            </a:r>
            <a:br>
              <a:rPr lang="fa-IR" sz="3200" dirty="0" smtClean="0">
                <a:solidFill>
                  <a:srgbClr val="0070C0"/>
                </a:solidFill>
                <a:cs typeface="B Nazanin" panose="00000400000000000000" pitchFamily="2" charset="-78"/>
              </a:rPr>
            </a:br>
            <a:r>
              <a:rPr lang="fa-IR" sz="2800" b="1" dirty="0" smtClean="0">
                <a:solidFill>
                  <a:srgbClr val="660033"/>
                </a:solidFill>
                <a:cs typeface="B Nazanin" panose="00000400000000000000" pitchFamily="2" charset="-78"/>
              </a:rPr>
              <a:t>پس از آنکه تجربه های راویان را تحلیل کردید در چارچوب معناداری آن را بازگویی می کنید.</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این چارچوب می تواند شامل گردآوری داستان ها و تحلیل آنها بر اساس عناصر کلیدی روایت باشد.</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ما در واقع با بازگویی روایت و </a:t>
            </a:r>
            <a:r>
              <a:rPr lang="fa-IR" sz="2800" b="1" dirty="0" smtClean="0">
                <a:solidFill>
                  <a:srgbClr val="660033"/>
                </a:solidFill>
                <a:cs typeface="B Nazanin" panose="00000400000000000000" pitchFamily="2" charset="-78"/>
              </a:rPr>
              <a:t>تأکید بر </a:t>
            </a:r>
            <a:r>
              <a:rPr lang="fa-IR" sz="2800" b="1" dirty="0" smtClean="0">
                <a:solidFill>
                  <a:srgbClr val="660033"/>
                </a:solidFill>
                <a:cs typeface="B Nazanin" panose="00000400000000000000" pitchFamily="2" charset="-78"/>
              </a:rPr>
              <a:t>توالی اجزای روایت ،تحقیق روایی را از انواع دیگر تحقیقات متمایز می کنیم.</a:t>
            </a:r>
            <a:br>
              <a:rPr lang="fa-IR" sz="2800" b="1" dirty="0" smtClean="0">
                <a:solidFill>
                  <a:srgbClr val="660033"/>
                </a:solidFill>
                <a:cs typeface="B Nazanin" panose="00000400000000000000" pitchFamily="2" charset="-78"/>
              </a:rPr>
            </a:br>
            <a:r>
              <a:rPr lang="fa-IR" sz="2800" b="1" dirty="0" smtClean="0">
                <a:solidFill>
                  <a:srgbClr val="660033"/>
                </a:solidFill>
                <a:cs typeface="B Nazanin" panose="00000400000000000000" pitchFamily="2" charset="-78"/>
              </a:rPr>
              <a:t>در این بازگویی روایت واجد نقطه شروع ، میانه و سرانجام می شود.مانند داستان های رمان</a:t>
            </a:r>
            <a:endParaRPr lang="fa-IR" sz="28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38886076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386366"/>
            <a:ext cx="8596668" cy="985758"/>
          </a:xfrm>
        </p:spPr>
        <p:txBody>
          <a:bodyPr>
            <a:normAutofit/>
          </a:bodyPr>
          <a:lstStyle/>
          <a:p>
            <a:pPr algn="r"/>
            <a:r>
              <a:rPr lang="fa-IR" sz="3600" b="1" dirty="0" smtClean="0">
                <a:cs typeface="B Nazanin" panose="00000400000000000000" pitchFamily="2" charset="-78"/>
              </a:rPr>
              <a:t>استفاده از نقل قول ها</a:t>
            </a:r>
            <a:endParaRPr lang="fa-IR" sz="3600" b="1" dirty="0">
              <a:cs typeface="B Nazanin" panose="00000400000000000000" pitchFamily="2" charset="-78"/>
            </a:endParaRPr>
          </a:p>
        </p:txBody>
      </p:sp>
      <p:sp>
        <p:nvSpPr>
          <p:cNvPr id="3" name="Text Placeholder 2"/>
          <p:cNvSpPr>
            <a:spLocks noGrp="1"/>
          </p:cNvSpPr>
          <p:nvPr>
            <p:ph type="body" idx="1"/>
          </p:nvPr>
        </p:nvSpPr>
        <p:spPr>
          <a:xfrm>
            <a:off x="548546" y="1372124"/>
            <a:ext cx="8596668" cy="4443212"/>
          </a:xfrm>
        </p:spPr>
        <p:txBody>
          <a:bodyPr>
            <a:noAutofit/>
          </a:bodyPr>
          <a:lstStyle/>
          <a:p>
            <a:pPr algn="r"/>
            <a:endParaRPr lang="fa-IR" sz="2400" dirty="0" smtClean="0">
              <a:solidFill>
                <a:schemeClr val="tx2"/>
              </a:solidFill>
            </a:endParaRPr>
          </a:p>
          <a:p>
            <a:pPr algn="r"/>
            <a:r>
              <a:rPr lang="fa-IR" sz="2400" b="1" dirty="0" smtClean="0">
                <a:solidFill>
                  <a:srgbClr val="7030A0"/>
                </a:solidFill>
                <a:cs typeface="B Nazanin" panose="00000400000000000000" pitchFamily="2" charset="-78"/>
              </a:rPr>
              <a:t>برخی اشکال تحقیق کیفی بر روی عنوان ها و یا مضمون های مشترک در قصه های مشارکت کنندگان تأکید دارند یا از داستان های مشارکت کنندگان برای بسط نظام مفاهیم استفاده </a:t>
            </a:r>
            <a:r>
              <a:rPr lang="fa-IR" sz="2400" b="1" dirty="0" smtClean="0">
                <a:solidFill>
                  <a:srgbClr val="7030A0"/>
                </a:solidFill>
                <a:cs typeface="B Nazanin" panose="00000400000000000000" pitchFamily="2" charset="-78"/>
              </a:rPr>
              <a:t>می کنند</a:t>
            </a:r>
            <a:r>
              <a:rPr lang="fa-IR" sz="2400" b="1" dirty="0" smtClean="0">
                <a:solidFill>
                  <a:srgbClr val="7030A0"/>
                </a:solidFill>
                <a:cs typeface="B Nazanin" panose="00000400000000000000" pitchFamily="2" charset="-78"/>
              </a:rPr>
              <a:t>.</a:t>
            </a:r>
          </a:p>
          <a:p>
            <a:pPr algn="r"/>
            <a:r>
              <a:rPr lang="fa-IR" sz="2400" b="1" dirty="0" smtClean="0">
                <a:solidFill>
                  <a:srgbClr val="7030A0"/>
                </a:solidFill>
                <a:cs typeface="B Nazanin" panose="00000400000000000000" pitchFamily="2" charset="-78"/>
              </a:rPr>
              <a:t>یعنی مثلاً اگر روایت دو معلم ریاضی تازه کار را می شنوند به دنبال مضامینی می گردند که درروایت این دو مشترک است.</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اگر از این روش پیروی شود می توان گزارش تحقیق را به صورت روایی ارائه کرد منتهی روایتی که حول مضامین مستخرج ازداده ها بیان می شود.گزارشی که با نقل قول های مرتبط با مضامین، صورت روایی خود را حفظ می کند.</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10068649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878" y="167425"/>
            <a:ext cx="8596668" cy="1230455"/>
          </a:xfrm>
        </p:spPr>
        <p:txBody>
          <a:bodyPr>
            <a:normAutofit fontScale="90000"/>
          </a:bodyPr>
          <a:lstStyle/>
          <a:p>
            <a:pPr algn="r"/>
            <a:r>
              <a:rPr lang="fa-IR" sz="4400" b="1" dirty="0" smtClean="0">
                <a:solidFill>
                  <a:srgbClr val="92D050"/>
                </a:solidFill>
                <a:cs typeface="B Nazanin" panose="00000400000000000000" pitchFamily="2" charset="-78"/>
              </a:rPr>
              <a:t>رعایت مسائل اخلاقی</a:t>
            </a:r>
            <a:r>
              <a:rPr lang="en-US" b="1" dirty="0" smtClean="0">
                <a:solidFill>
                  <a:srgbClr val="0070C0"/>
                </a:solidFill>
              </a:rPr>
              <a:t/>
            </a:r>
            <a:br>
              <a:rPr lang="en-US" b="1" dirty="0" smtClean="0">
                <a:solidFill>
                  <a:srgbClr val="0070C0"/>
                </a:solidFill>
              </a:rPr>
            </a:br>
            <a:endParaRPr lang="fa-IR" b="1" dirty="0">
              <a:solidFill>
                <a:srgbClr val="0070C0"/>
              </a:solidFill>
            </a:endParaRPr>
          </a:p>
        </p:txBody>
      </p:sp>
      <p:sp>
        <p:nvSpPr>
          <p:cNvPr id="3" name="Text Placeholder 2"/>
          <p:cNvSpPr>
            <a:spLocks noGrp="1"/>
          </p:cNvSpPr>
          <p:nvPr>
            <p:ph type="body" idx="1"/>
          </p:nvPr>
        </p:nvSpPr>
        <p:spPr>
          <a:xfrm>
            <a:off x="406878" y="1183695"/>
            <a:ext cx="8596668" cy="4549839"/>
          </a:xfrm>
        </p:spPr>
        <p:txBody>
          <a:bodyPr>
            <a:noAutofit/>
          </a:bodyPr>
          <a:lstStyle/>
          <a:p>
            <a:pPr algn="r"/>
            <a:r>
              <a:rPr lang="fa-IR" sz="2300" b="1" dirty="0" smtClean="0">
                <a:solidFill>
                  <a:srgbClr val="666633"/>
                </a:solidFill>
                <a:cs typeface="B Nazanin" panose="00000400000000000000" pitchFamily="2" charset="-78"/>
              </a:rPr>
              <a:t>چون تحلیل روایی مستلزم بازنمایی مجدد روایت کسی است ، بازنمایی دیگریکه بیم ناهنجار نشان دادن راوی نخست در آن می رود به خصوصدرمواردی که راوی به مشکلاتی در زندگی اش اشاره می کند.</a:t>
            </a:r>
            <a:endParaRPr lang="en-US" sz="2300" b="1" dirty="0" smtClean="0">
              <a:solidFill>
                <a:srgbClr val="666633"/>
              </a:solidFill>
              <a:cs typeface="B Nazanin" panose="00000400000000000000" pitchFamily="2" charset="-78"/>
            </a:endParaRPr>
          </a:p>
          <a:p>
            <a:pPr algn="r"/>
            <a:r>
              <a:rPr lang="fa-IR" sz="2300" b="1" dirty="0" smtClean="0">
                <a:solidFill>
                  <a:srgbClr val="666633"/>
                </a:solidFill>
                <a:cs typeface="B Nazanin" panose="00000400000000000000" pitchFamily="2" charset="-78"/>
              </a:rPr>
              <a:t>نکته دیگر صحت و سقم روایت راوی است .محقق باید از این بابت احساس اطمینان کند.</a:t>
            </a:r>
          </a:p>
          <a:p>
            <a:pPr algn="r"/>
            <a:r>
              <a:rPr lang="fa-IR" sz="2300" b="1" dirty="0" smtClean="0">
                <a:solidFill>
                  <a:srgbClr val="666633"/>
                </a:solidFill>
                <a:cs typeface="B Nazanin" panose="00000400000000000000" pitchFamily="2" charset="-78"/>
              </a:rPr>
              <a:t>محقق در طول تحقیق ، گردآوری داده ها ، تحلیل و انشار گزارش تحقیق با مسائل معتنابه مواجه است . مسائلی مانند گمنام ماندن اطلاع رسان ها به اسناد شماره یا نام مستعار به آن ها</a:t>
            </a:r>
            <a:r>
              <a:rPr lang="fa-IR" sz="2300" b="1" dirty="0">
                <a:solidFill>
                  <a:srgbClr val="666633"/>
                </a:solidFill>
                <a:cs typeface="B Nazanin" panose="00000400000000000000" pitchFamily="2" charset="-78"/>
              </a:rPr>
              <a:t>.</a:t>
            </a:r>
            <a:endParaRPr lang="fa-IR" sz="2300" b="1" dirty="0" smtClean="0">
              <a:solidFill>
                <a:srgbClr val="666633"/>
              </a:solidFill>
              <a:cs typeface="B Nazanin" panose="00000400000000000000" pitchFamily="2" charset="-78"/>
            </a:endParaRPr>
          </a:p>
          <a:p>
            <a:pPr algn="r"/>
            <a:r>
              <a:rPr lang="fa-IR" sz="2300" b="1" dirty="0" smtClean="0">
                <a:solidFill>
                  <a:srgbClr val="666633"/>
                </a:solidFill>
                <a:cs typeface="B Nazanin" panose="00000400000000000000" pitchFamily="2" charset="-78"/>
              </a:rPr>
              <a:t>محقق باید در هنگام روایت ،تصویری ترکیبی ارائه کند و نه تصویری فردی.علاوه بر آن برای اینکه حمایت مشارکت کنندگان جلب شود ، محقق روایی باید مقصد تحقیق را به روشنی بیان کند و مرتکب خدعه و دروغ نشود.</a:t>
            </a:r>
          </a:p>
          <a:p>
            <a:pPr algn="r"/>
            <a:endParaRPr lang="fa-IR" sz="2300" b="1" dirty="0">
              <a:solidFill>
                <a:srgbClr val="666633"/>
              </a:solidFill>
              <a:cs typeface="B Nazanin" panose="00000400000000000000" pitchFamily="2" charset="-78"/>
            </a:endParaRPr>
          </a:p>
        </p:txBody>
      </p:sp>
    </p:spTree>
    <p:extLst>
      <p:ext uri="{BB962C8B-B14F-4D97-AF65-F5344CB8AC3E}">
        <p14:creationId xmlns:p14="http://schemas.microsoft.com/office/powerpoint/2010/main" val="32963128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184" y="576649"/>
            <a:ext cx="8596668" cy="680378"/>
          </a:xfrm>
        </p:spPr>
        <p:txBody>
          <a:bodyPr>
            <a:normAutofit fontScale="90000"/>
          </a:bodyPr>
          <a:lstStyle/>
          <a:p>
            <a:pPr algn="ctr"/>
            <a:r>
              <a:rPr lang="fa-IR" b="1" dirty="0" smtClean="0">
                <a:cs typeface="B Nazanin" panose="00000400000000000000" pitchFamily="2" charset="-78"/>
              </a:rPr>
              <a:t>مقایسه تحقیقات کیفی و کمی</a:t>
            </a:r>
            <a:endParaRPr lang="en-US" b="1" dirty="0">
              <a:cs typeface="B Nazanin" panose="00000400000000000000" pitchFamily="2" charset="-78"/>
            </a:endParaRPr>
          </a:p>
        </p:txBody>
      </p:sp>
      <p:pic>
        <p:nvPicPr>
          <p:cNvPr id="1026" name="Picture 2" descr="http://analysisacademy.com/wp-content/uploads/2016/08/Capture.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197" y="1463546"/>
            <a:ext cx="9067800" cy="50292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470502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283335"/>
            <a:ext cx="8596668" cy="908485"/>
          </a:xfrm>
        </p:spPr>
        <p:txBody>
          <a:bodyPr>
            <a:normAutofit fontScale="90000"/>
          </a:bodyPr>
          <a:lstStyle/>
          <a:p>
            <a:pPr algn="r"/>
            <a:r>
              <a:rPr lang="fa-IR" dirty="0" smtClean="0"/>
              <a:t/>
            </a:r>
            <a:br>
              <a:rPr lang="fa-IR" dirty="0" smtClean="0"/>
            </a:br>
            <a:r>
              <a:rPr lang="fa-IR" dirty="0"/>
              <a:t/>
            </a:r>
            <a:br>
              <a:rPr lang="fa-IR" dirty="0"/>
            </a:br>
            <a:r>
              <a:rPr lang="fa-IR" dirty="0" smtClean="0"/>
              <a:t/>
            </a:r>
            <a:br>
              <a:rPr lang="fa-IR" dirty="0" smtClean="0"/>
            </a:br>
            <a:r>
              <a:rPr lang="fa-IR" sz="4400" b="1" dirty="0" smtClean="0">
                <a:cs typeface="B Nazanin" panose="00000400000000000000" pitchFamily="2" charset="-78"/>
              </a:rPr>
              <a:t>محدودیت ها و مخاطرات پژوهش روایی</a:t>
            </a:r>
            <a:endParaRPr lang="fa-IR" sz="4400" b="1" dirty="0">
              <a:cs typeface="B Nazanin" panose="00000400000000000000" pitchFamily="2" charset="-78"/>
            </a:endParaRPr>
          </a:p>
        </p:txBody>
      </p:sp>
      <p:sp>
        <p:nvSpPr>
          <p:cNvPr id="3" name="Text Placeholder 2"/>
          <p:cNvSpPr>
            <a:spLocks noGrp="1"/>
          </p:cNvSpPr>
          <p:nvPr>
            <p:ph type="body" idx="1"/>
          </p:nvPr>
        </p:nvSpPr>
        <p:spPr>
          <a:xfrm>
            <a:off x="368137" y="1397879"/>
            <a:ext cx="8836121" cy="4673406"/>
          </a:xfrm>
        </p:spPr>
        <p:txBody>
          <a:bodyPr>
            <a:normAutofit fontScale="92500" lnSpcReduction="10000"/>
          </a:bodyPr>
          <a:lstStyle/>
          <a:p>
            <a:pPr algn="r"/>
            <a:endParaRPr lang="fa-IR" b="1" dirty="0" smtClean="0">
              <a:solidFill>
                <a:srgbClr val="660033"/>
              </a:solidFill>
            </a:endParaRPr>
          </a:p>
          <a:p>
            <a:pPr algn="r"/>
            <a:r>
              <a:rPr lang="fa-IR" sz="3900" b="1" dirty="0" smtClean="0">
                <a:solidFill>
                  <a:schemeClr val="accent6">
                    <a:lumMod val="75000"/>
                  </a:schemeClr>
                </a:solidFill>
                <a:cs typeface="B Nazanin" panose="00000400000000000000" pitchFamily="2" charset="-78"/>
              </a:rPr>
              <a:t>محدودیت های </a:t>
            </a:r>
            <a:r>
              <a:rPr lang="fa-IR" sz="3900" b="1" dirty="0" smtClean="0">
                <a:solidFill>
                  <a:schemeClr val="accent6">
                    <a:lumMod val="75000"/>
                  </a:schemeClr>
                </a:solidFill>
                <a:cs typeface="B Nazanin" panose="00000400000000000000" pitchFamily="2" charset="-78"/>
              </a:rPr>
              <a:t>درونی</a:t>
            </a:r>
          </a:p>
          <a:p>
            <a:pPr algn="r"/>
            <a:endParaRPr lang="fa-IR" sz="3900" b="1" dirty="0">
              <a:solidFill>
                <a:schemeClr val="accent6">
                  <a:lumMod val="75000"/>
                </a:schemeClr>
              </a:solidFill>
              <a:cs typeface="B Nazanin" panose="00000400000000000000" pitchFamily="2" charset="-78"/>
            </a:endParaRPr>
          </a:p>
          <a:p>
            <a:pPr algn="r"/>
            <a:r>
              <a:rPr lang="fa-IR" sz="2400" b="1" dirty="0" smtClean="0">
                <a:solidFill>
                  <a:srgbClr val="0070C0"/>
                </a:solidFill>
                <a:cs typeface="B Nazanin" panose="00000400000000000000" pitchFamily="2" charset="-78"/>
              </a:rPr>
              <a:t>*داده سازی کردن ، نوشتن خیالی و </a:t>
            </a:r>
            <a:r>
              <a:rPr lang="fa-IR" sz="2400" b="1" dirty="0" smtClean="0">
                <a:solidFill>
                  <a:srgbClr val="0070C0"/>
                </a:solidFill>
                <a:cs typeface="B Nazanin" panose="00000400000000000000" pitchFamily="2" charset="-78"/>
              </a:rPr>
              <a:t>پنداری.</a:t>
            </a:r>
            <a:endParaRPr lang="fa-IR" sz="2400" b="1" dirty="0" smtClean="0">
              <a:solidFill>
                <a:srgbClr val="0070C0"/>
              </a:solidFill>
              <a:cs typeface="B Nazanin" panose="00000400000000000000" pitchFamily="2" charset="-78"/>
            </a:endParaRPr>
          </a:p>
          <a:p>
            <a:pPr algn="r"/>
            <a:r>
              <a:rPr lang="fa-IR" sz="2400" b="1" dirty="0" smtClean="0">
                <a:solidFill>
                  <a:srgbClr val="0070C0"/>
                </a:solidFill>
                <a:cs typeface="B Nazanin" panose="00000400000000000000" pitchFamily="2" charset="-78"/>
              </a:rPr>
              <a:t>*خودشیفتگی و خودمداری، نادیده گرفتن نقد مسائل فردی و میان </a:t>
            </a:r>
            <a:r>
              <a:rPr lang="fa-IR" sz="2400" b="1" dirty="0" smtClean="0">
                <a:solidFill>
                  <a:srgbClr val="0070C0"/>
                </a:solidFill>
                <a:cs typeface="B Nazanin" panose="00000400000000000000" pitchFamily="2" charset="-78"/>
              </a:rPr>
              <a:t>فردی.</a:t>
            </a:r>
            <a:endParaRPr lang="fa-IR" sz="2400" b="1" dirty="0" smtClean="0">
              <a:solidFill>
                <a:srgbClr val="0070C0"/>
              </a:solidFill>
              <a:cs typeface="B Nazanin" panose="00000400000000000000" pitchFamily="2" charset="-78"/>
            </a:endParaRP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*پیرنگ هالیودی یعنی پیرنگی که همه چیز در آن به سرانجام دلخواه و دلپذیرمنتهی می شود و خوشایندی شاید بهانه ای باشد برای سانسور تمام عیار و بی چون و </a:t>
            </a:r>
            <a:r>
              <a:rPr lang="fa-IR" sz="2400" b="1" dirty="0" smtClean="0">
                <a:solidFill>
                  <a:srgbClr val="0070C0"/>
                </a:solidFill>
                <a:cs typeface="B Nazanin" panose="00000400000000000000" pitchFamily="2" charset="-78"/>
              </a:rPr>
              <a:t>چرا.</a:t>
            </a:r>
            <a:endParaRPr lang="fa-IR" sz="2400" b="1" dirty="0" smtClean="0">
              <a:solidFill>
                <a:srgbClr val="0070C0"/>
              </a:solidFill>
              <a:cs typeface="B Nazanin" panose="00000400000000000000" pitchFamily="2" charset="-78"/>
            </a:endParaRP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*توافق بین الاذهانی وقتی محدودیت ایجاد می کند که ذهنیت محقق با ذهنیت مشارکت کننده وکل داستان او همراه </a:t>
            </a:r>
            <a:r>
              <a:rPr lang="fa-IR" sz="2400" b="1" dirty="0" smtClean="0">
                <a:solidFill>
                  <a:srgbClr val="0070C0"/>
                </a:solidFill>
                <a:cs typeface="B Nazanin" panose="00000400000000000000" pitchFamily="2" charset="-78"/>
              </a:rPr>
              <a:t>شود و از </a:t>
            </a:r>
            <a:r>
              <a:rPr lang="fa-IR" sz="2400" b="1" dirty="0" smtClean="0">
                <a:solidFill>
                  <a:srgbClr val="0070C0"/>
                </a:solidFill>
                <a:cs typeface="B Nazanin" panose="00000400000000000000" pitchFamily="2" charset="-78"/>
              </a:rPr>
              <a:t>تأمل و تحلیل </a:t>
            </a:r>
            <a:r>
              <a:rPr lang="fa-IR" sz="2400" b="1" dirty="0" smtClean="0">
                <a:solidFill>
                  <a:srgbClr val="0070C0"/>
                </a:solidFill>
                <a:cs typeface="B Nazanin" panose="00000400000000000000" pitchFamily="2" charset="-78"/>
              </a:rPr>
              <a:t>باز بماند</a:t>
            </a:r>
            <a:r>
              <a:rPr lang="fa-IR" sz="2400" b="1" dirty="0" smtClean="0">
                <a:solidFill>
                  <a:srgbClr val="0070C0"/>
                </a:solidFill>
                <a:cs typeface="B Nazanin" panose="00000400000000000000" pitchFamily="2" charset="-78"/>
              </a:rPr>
              <a:t>.</a:t>
            </a:r>
          </a:p>
          <a:p>
            <a:pPr marL="342900" indent="-342900" algn="r">
              <a:buFont typeface="Arial" panose="020B0604020202020204" pitchFamily="34" charset="0"/>
              <a:buChar char="•"/>
            </a:pPr>
            <a:r>
              <a:rPr lang="fa-IR" sz="2400" b="1" dirty="0" smtClean="0">
                <a:solidFill>
                  <a:srgbClr val="0070C0"/>
                </a:solidFill>
                <a:cs typeface="B Nazanin" panose="00000400000000000000" pitchFamily="2" charset="-78"/>
              </a:rPr>
              <a:t>*تعدیل بیش از حد داده ها شرایط را برای رسیدن به نتایج مثبت </a:t>
            </a:r>
            <a:r>
              <a:rPr lang="fa-IR" sz="2400" b="1" dirty="0" smtClean="0">
                <a:solidFill>
                  <a:srgbClr val="0070C0"/>
                </a:solidFill>
                <a:cs typeface="B Nazanin" panose="00000400000000000000" pitchFamily="2" charset="-78"/>
              </a:rPr>
              <a:t>مساعد می </a:t>
            </a:r>
            <a:r>
              <a:rPr lang="fa-IR" sz="2400" b="1" dirty="0" smtClean="0">
                <a:solidFill>
                  <a:srgbClr val="0070C0"/>
                </a:solidFill>
                <a:cs typeface="B Nazanin" panose="00000400000000000000" pitchFamily="2" charset="-78"/>
              </a:rPr>
              <a:t>کند.</a:t>
            </a:r>
          </a:p>
        </p:txBody>
      </p:sp>
    </p:spTree>
    <p:extLst>
      <p:ext uri="{BB962C8B-B14F-4D97-AF65-F5344CB8AC3E}">
        <p14:creationId xmlns:p14="http://schemas.microsoft.com/office/powerpoint/2010/main" val="93403183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4609" y="553791"/>
            <a:ext cx="8596668" cy="985758"/>
          </a:xfrm>
        </p:spPr>
        <p:txBody>
          <a:bodyPr>
            <a:normAutofit/>
          </a:bodyPr>
          <a:lstStyle/>
          <a:p>
            <a:pPr algn="r"/>
            <a:r>
              <a:rPr lang="fa-IR" sz="3600" b="1" dirty="0" smtClean="0">
                <a:solidFill>
                  <a:schemeClr val="accent6">
                    <a:lumMod val="75000"/>
                  </a:schemeClr>
                </a:solidFill>
                <a:cs typeface="B Nazanin" panose="00000400000000000000" pitchFamily="2" charset="-78"/>
              </a:rPr>
              <a:t>محدودیت های بیرونی</a:t>
            </a:r>
            <a:endParaRPr lang="fa-IR" sz="3600" b="1" dirty="0">
              <a:solidFill>
                <a:schemeClr val="accent6">
                  <a:lumMod val="75000"/>
                </a:schemeClr>
              </a:solidFill>
              <a:cs typeface="B Nazanin" panose="00000400000000000000" pitchFamily="2" charset="-78"/>
            </a:endParaRPr>
          </a:p>
        </p:txBody>
      </p:sp>
      <p:sp>
        <p:nvSpPr>
          <p:cNvPr id="3" name="Text Placeholder 2"/>
          <p:cNvSpPr>
            <a:spLocks noGrp="1"/>
          </p:cNvSpPr>
          <p:nvPr>
            <p:ph type="body" idx="1"/>
          </p:nvPr>
        </p:nvSpPr>
        <p:spPr>
          <a:xfrm>
            <a:off x="754609" y="2144855"/>
            <a:ext cx="8596668" cy="3407448"/>
          </a:xfrm>
        </p:spPr>
        <p:txBody>
          <a:bodyPr>
            <a:noAutofit/>
          </a:bodyPr>
          <a:lstStyle/>
          <a:p>
            <a:pPr algn="r"/>
            <a:r>
              <a:rPr lang="fa-IR" sz="2400" b="1" dirty="0" smtClean="0">
                <a:solidFill>
                  <a:srgbClr val="0070C0"/>
                </a:solidFill>
                <a:cs typeface="B Nazanin" panose="00000400000000000000" pitchFamily="2" charset="-78"/>
              </a:rPr>
              <a:t>محدودیت های بیرونی ممکن است توسط فرهنگ یا زمینه عملی تحقیق به وجود آید.</a:t>
            </a:r>
          </a:p>
          <a:p>
            <a:pPr algn="r"/>
            <a:r>
              <a:rPr lang="fa-IR" sz="2400" b="1" dirty="0" smtClean="0">
                <a:solidFill>
                  <a:srgbClr val="0070C0"/>
                </a:solidFill>
                <a:cs typeface="B Nazanin" panose="00000400000000000000" pitchFamily="2" charset="-78"/>
              </a:rPr>
              <a:t>همچنین حساسیت هایی وجود دارد که مربوط به شرکت کنندگان است . مثل دیدگاه ها ، چارچوب های ذهنی و نظرگاه های آن ها یا تعداد دفعاتی که آماده بحث و گفتگو یا تهیه روایت می شوند.</a:t>
            </a:r>
            <a:endParaRPr lang="en-US" sz="2400" b="1" dirty="0" smtClean="0">
              <a:solidFill>
                <a:srgbClr val="0070C0"/>
              </a:solidFill>
              <a:cs typeface="B Nazanin" panose="00000400000000000000" pitchFamily="2" charset="-78"/>
            </a:endParaRPr>
          </a:p>
          <a:p>
            <a:pPr algn="r"/>
            <a:r>
              <a:rPr lang="fa-IR" sz="2400" b="1" dirty="0" smtClean="0">
                <a:solidFill>
                  <a:srgbClr val="0070C0"/>
                </a:solidFill>
                <a:cs typeface="B Nazanin" panose="00000400000000000000" pitchFamily="2" charset="-78"/>
              </a:rPr>
              <a:t>محدودیت دیگر مشکل جمع آوری داده هاست که باید بر طبق جدول زمان بندی جلسات تحقیق انجام شود. و در عین حال نباید با کار و سایر فعالیت های شرکت کنندگان تداخل داشته باشد. </a:t>
            </a:r>
            <a:r>
              <a:rPr lang="en-US" sz="2400" b="1" dirty="0" smtClean="0">
                <a:solidFill>
                  <a:srgbClr val="0070C0"/>
                </a:solidFill>
                <a:cs typeface="B Nazanin" panose="00000400000000000000" pitchFamily="2" charset="-78"/>
              </a:rPr>
              <a:t> </a:t>
            </a:r>
            <a:endParaRPr lang="fa-IR" sz="2400"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30112323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553791"/>
            <a:ext cx="8596668" cy="1011515"/>
          </a:xfrm>
        </p:spPr>
        <p:txBody>
          <a:bodyPr>
            <a:normAutofit/>
          </a:bodyPr>
          <a:lstStyle/>
          <a:p>
            <a:pPr algn="r"/>
            <a:r>
              <a:rPr lang="fa-IR" sz="3600" b="1" dirty="0" smtClean="0">
                <a:solidFill>
                  <a:srgbClr val="00B0F0"/>
                </a:solidFill>
                <a:cs typeface="B Nazanin" panose="00000400000000000000" pitchFamily="2" charset="-78"/>
              </a:rPr>
              <a:t>استفاده ازنظریه ها ویافته های علمی</a:t>
            </a:r>
            <a:endParaRPr lang="fa-IR" sz="3600" b="1" dirty="0">
              <a:solidFill>
                <a:srgbClr val="00B0F0"/>
              </a:solidFill>
              <a:cs typeface="B Nazanin" panose="00000400000000000000" pitchFamily="2" charset="-78"/>
            </a:endParaRPr>
          </a:p>
        </p:txBody>
      </p:sp>
      <p:sp>
        <p:nvSpPr>
          <p:cNvPr id="3" name="Text Placeholder 2"/>
          <p:cNvSpPr>
            <a:spLocks noGrp="1"/>
          </p:cNvSpPr>
          <p:nvPr>
            <p:ph type="body" idx="1"/>
          </p:nvPr>
        </p:nvSpPr>
        <p:spPr>
          <a:xfrm>
            <a:off x="780366" y="1951672"/>
            <a:ext cx="8596668" cy="4165793"/>
          </a:xfrm>
        </p:spPr>
        <p:txBody>
          <a:bodyPr>
            <a:noAutofit/>
          </a:bodyPr>
          <a:lstStyle/>
          <a:p>
            <a:pPr algn="r"/>
            <a:r>
              <a:rPr lang="fa-IR" b="1" dirty="0" smtClean="0">
                <a:solidFill>
                  <a:srgbClr val="C00000"/>
                </a:solidFill>
                <a:cs typeface="B Nazanin" panose="00000400000000000000" pitchFamily="2" charset="-78"/>
              </a:rPr>
              <a:t>آگاهی از نظریه های یادگیری به معلمان کمک می کند تا برحسب نیاز یادگیرندگان و اقتضائات موقعیت یادگیری تصمیمات قابل دفاعی را اتخاذ نمایند.</a:t>
            </a:r>
            <a:endParaRPr lang="en-US" b="1" dirty="0" smtClean="0">
              <a:solidFill>
                <a:srgbClr val="C00000"/>
              </a:solidFill>
              <a:cs typeface="B Nazanin" panose="00000400000000000000" pitchFamily="2" charset="-78"/>
            </a:endParaRPr>
          </a:p>
          <a:p>
            <a:pPr algn="r"/>
            <a:r>
              <a:rPr lang="fa-IR" b="1" dirty="0" smtClean="0">
                <a:solidFill>
                  <a:srgbClr val="C00000"/>
                </a:solidFill>
                <a:cs typeface="B Nazanin" panose="00000400000000000000" pitchFamily="2" charset="-78"/>
              </a:rPr>
              <a:t>راهبردهای اتخاذ شده باید مجموعه ای از فرصت های متنوع یادگیری را برای پاسخ به نیازهای یادگیرندگان و تفاوت های فردی ازجمله : سبک های یادگیری و نیز زیستبوم یادگیری تدارک ببیند.</a:t>
            </a:r>
          </a:p>
          <a:p>
            <a:pPr algn="r"/>
            <a:r>
              <a:rPr lang="fa-IR" b="1" dirty="0" smtClean="0">
                <a:solidFill>
                  <a:srgbClr val="C00000"/>
                </a:solidFill>
                <a:cs typeface="B Nazanin" panose="00000400000000000000" pitchFamily="2" charset="-78"/>
              </a:rPr>
              <a:t>معلم با شناخت نظریه های یادگیری وبهره گیری از نظریه های آموزش و با قرارگرفتن در فرایند +باز اندیشی ، قادر خواهد بود ایده های خود در حل مسائل شناسایی شده را به آزمون گدذاشته و به خلق موقعیت جدید مبادرت نماید.</a:t>
            </a:r>
          </a:p>
          <a:p>
            <a:pPr algn="r"/>
            <a:r>
              <a:rPr lang="fa-IR" b="1" dirty="0" smtClean="0">
                <a:solidFill>
                  <a:srgbClr val="C00000"/>
                </a:solidFill>
                <a:cs typeface="B Nazanin" panose="00000400000000000000" pitchFamily="2" charset="-78"/>
              </a:rPr>
              <a:t>تأمل بر روی مجموعه تصمیمات اتخاذ شده در فرایند طراحی ، تدوین ، اجرا و تأثیر آن بر یادگیری دانش آموزان ، درک آنان را از واقعیت موقعیت های آموزشی/تربیتی بهبود بخشیده و به آنان در اتخاذ تصمیمات اثربخش در موقعیت های بعدی و آگاهی انتقادی نسبت به سبک تدریس خود کمک می کند.</a:t>
            </a:r>
            <a:r>
              <a:rPr lang="en-US" b="1" dirty="0" smtClean="0">
                <a:solidFill>
                  <a:srgbClr val="C00000"/>
                </a:solidFill>
                <a:cs typeface="B Nazanin" panose="00000400000000000000" pitchFamily="2" charset="-78"/>
              </a:rPr>
              <a:t> </a:t>
            </a:r>
            <a:endParaRPr lang="fa-IR" b="1" dirty="0" smtClean="0">
              <a:solidFill>
                <a:srgbClr val="C00000"/>
              </a:solidFill>
              <a:cs typeface="B Nazanin" panose="00000400000000000000" pitchFamily="2" charset="-78"/>
            </a:endParaRPr>
          </a:p>
          <a:p>
            <a:pPr algn="r"/>
            <a:r>
              <a:rPr lang="fa-IR" b="1" dirty="0" smtClean="0">
                <a:solidFill>
                  <a:srgbClr val="C00000"/>
                </a:solidFill>
                <a:cs typeface="B Nazanin" panose="00000400000000000000" pitchFamily="2" charset="-78"/>
              </a:rPr>
              <a:t> </a:t>
            </a:r>
            <a:endParaRPr lang="fa-IR" b="1" dirty="0">
              <a:solidFill>
                <a:srgbClr val="C00000"/>
              </a:solidFill>
              <a:cs typeface="B Nazanin" panose="00000400000000000000" pitchFamily="2" charset="-78"/>
            </a:endParaRPr>
          </a:p>
        </p:txBody>
      </p:sp>
    </p:spTree>
    <p:extLst>
      <p:ext uri="{BB962C8B-B14F-4D97-AF65-F5344CB8AC3E}">
        <p14:creationId xmlns:p14="http://schemas.microsoft.com/office/powerpoint/2010/main" val="332894654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0816" y="303294"/>
            <a:ext cx="8596668" cy="3425779"/>
          </a:xfrm>
        </p:spPr>
        <p:txBody>
          <a:bodyPr>
            <a:normAutofit/>
          </a:bodyPr>
          <a:lstStyle/>
          <a:p>
            <a:pPr algn="r"/>
            <a:r>
              <a:rPr lang="fa-IR" sz="2400" b="1" dirty="0" smtClean="0">
                <a:solidFill>
                  <a:srgbClr val="0070C0"/>
                </a:solidFill>
                <a:cs typeface="B Nazanin" panose="00000400000000000000" pitchFamily="2" charset="-78"/>
              </a:rPr>
              <a:t>برای کسب توانایی یادگیرنده باید فرصت کسب اطلاعات و یکپارچه سازی اطلاعات جدید با دانش پیشین و انتقال آموخته ها به موقعیت جدید را داشته باشد.</a:t>
            </a:r>
            <a:br>
              <a:rPr lang="fa-IR" sz="2400" b="1" dirty="0" smtClean="0">
                <a:solidFill>
                  <a:srgbClr val="0070C0"/>
                </a:solidFill>
                <a:cs typeface="B Nazanin" panose="00000400000000000000" pitchFamily="2" charset="-78"/>
              </a:rPr>
            </a:br>
            <a:r>
              <a:rPr lang="fa-IR" sz="2400" b="1" dirty="0" smtClean="0">
                <a:solidFill>
                  <a:srgbClr val="0070C0"/>
                </a:solidFill>
                <a:cs typeface="B Nazanin" panose="00000400000000000000" pitchFamily="2" charset="-78"/>
              </a:rPr>
              <a:t>به این منظور می توان فعالیت های یادگیری طراحی شده رابه مجموعه اقدامات و راهبردهایی اطلاق کرد که یادگیرنده برای نشان دادن توانایی در کسب ، سازماندهی ،ذخیره سازی آموخته ها و انتقال آن به موقعیت های جدید به کار می گیرد.</a:t>
            </a:r>
            <a:r>
              <a:rPr lang="en-US" sz="2400" b="1" dirty="0" smtClean="0">
                <a:solidFill>
                  <a:srgbClr val="0070C0"/>
                </a:solidFill>
                <a:cs typeface="B Nazanin" panose="00000400000000000000" pitchFamily="2" charset="-78"/>
              </a:rPr>
              <a:t/>
            </a:r>
            <a:br>
              <a:rPr lang="en-US" sz="2400" b="1" dirty="0" smtClean="0">
                <a:solidFill>
                  <a:srgbClr val="0070C0"/>
                </a:solidFill>
                <a:cs typeface="B Nazanin" panose="00000400000000000000" pitchFamily="2" charset="-78"/>
              </a:rPr>
            </a:br>
            <a:endParaRPr lang="fa-IR" sz="2400" b="1" dirty="0">
              <a:solidFill>
                <a:srgbClr val="0070C0"/>
              </a:solidFill>
              <a:cs typeface="B Nazanin" panose="00000400000000000000" pitchFamily="2" charset="-78"/>
            </a:endParaRPr>
          </a:p>
        </p:txBody>
      </p:sp>
      <p:sp>
        <p:nvSpPr>
          <p:cNvPr id="3" name="Text Placeholder 2"/>
          <p:cNvSpPr>
            <a:spLocks noGrp="1"/>
          </p:cNvSpPr>
          <p:nvPr>
            <p:ph type="body" idx="1"/>
          </p:nvPr>
        </p:nvSpPr>
        <p:spPr>
          <a:xfrm>
            <a:off x="520816" y="3729073"/>
            <a:ext cx="8596668" cy="1897673"/>
          </a:xfrm>
        </p:spPr>
        <p:txBody>
          <a:bodyPr/>
          <a:lstStyle/>
          <a:p>
            <a:pPr algn="r"/>
            <a:r>
              <a:rPr lang="fa-IR" sz="2400" b="1" dirty="0" smtClean="0">
                <a:solidFill>
                  <a:srgbClr val="FF0000"/>
                </a:solidFill>
                <a:cs typeface="B Nazanin" panose="00000400000000000000" pitchFamily="2" charset="-78"/>
              </a:rPr>
              <a:t>آنچه معلمان در طراحی فعالیت های خود باید به آن توجه کنند چگونگی معنادار کردن اطلاعات جدید توسط یادگیرنده، دستیابی به مهارت های جدید و به کار گیری روش / راهبرد جدید برای ادامه کار یا </a:t>
            </a:r>
            <a:r>
              <a:rPr lang="fa-IR" sz="2400" b="1" dirty="0" smtClean="0">
                <a:solidFill>
                  <a:srgbClr val="FF0000"/>
                </a:solidFill>
                <a:cs typeface="B Nazanin" panose="00000400000000000000" pitchFamily="2" charset="-78"/>
              </a:rPr>
              <a:t>تولید محصول </a:t>
            </a:r>
            <a:r>
              <a:rPr lang="fa-IR" sz="2400" b="1" dirty="0" smtClean="0">
                <a:solidFill>
                  <a:srgbClr val="FF0000"/>
                </a:solidFill>
                <a:cs typeface="B Nazanin" panose="00000400000000000000" pitchFamily="2" charset="-78"/>
              </a:rPr>
              <a:t>است.</a:t>
            </a:r>
            <a:endParaRPr lang="fa-IR" sz="2400" b="1" dirty="0">
              <a:solidFill>
                <a:srgbClr val="FF0000"/>
              </a:solidFill>
              <a:cs typeface="B Nazanin" panose="00000400000000000000" pitchFamily="2" charset="-78"/>
            </a:endParaRPr>
          </a:p>
        </p:txBody>
      </p:sp>
    </p:spTree>
    <p:extLst>
      <p:ext uri="{BB962C8B-B14F-4D97-AF65-F5344CB8AC3E}">
        <p14:creationId xmlns:p14="http://schemas.microsoft.com/office/powerpoint/2010/main" val="2064346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5399" y="218941"/>
            <a:ext cx="7766936" cy="1764406"/>
          </a:xfrm>
        </p:spPr>
        <p:txBody>
          <a:bodyPr/>
          <a:lstStyle/>
          <a:p>
            <a:pPr algn="ctr"/>
            <a:r>
              <a:rPr lang="fa-IR" sz="3200" b="1" dirty="0">
                <a:solidFill>
                  <a:srgbClr val="00B050"/>
                </a:solidFill>
                <a:cs typeface="B Nazanin" panose="00000400000000000000" pitchFamily="2" charset="-78"/>
              </a:rPr>
              <a:t>چگونه یافته های </a:t>
            </a:r>
            <a:r>
              <a:rPr lang="fa-IR" sz="3200" b="1" dirty="0" smtClean="0">
                <a:solidFill>
                  <a:srgbClr val="00B050"/>
                </a:solidFill>
                <a:cs typeface="B Nazanin" panose="00000400000000000000" pitchFamily="2" charset="-78"/>
              </a:rPr>
              <a:t>پژوهش روایی </a:t>
            </a:r>
            <a:r>
              <a:rPr lang="fa-IR" sz="3200" b="1" dirty="0">
                <a:solidFill>
                  <a:srgbClr val="00B050"/>
                </a:solidFill>
                <a:cs typeface="B Nazanin" panose="00000400000000000000" pitchFamily="2" charset="-78"/>
              </a:rPr>
              <a:t>را ارزیابی می کنیم؟</a:t>
            </a:r>
            <a:r>
              <a:rPr lang="en-US" sz="2500" b="1" dirty="0">
                <a:solidFill>
                  <a:srgbClr val="F496CB">
                    <a:lumMod val="75000"/>
                  </a:srgbClr>
                </a:solidFill>
              </a:rPr>
              <a:t/>
            </a:r>
            <a:br>
              <a:rPr lang="en-US" sz="2500" b="1" dirty="0">
                <a:solidFill>
                  <a:srgbClr val="F496CB">
                    <a:lumMod val="75000"/>
                  </a:srgbClr>
                </a:solidFill>
              </a:rPr>
            </a:br>
            <a:endParaRPr lang="fa-IR" b="1" dirty="0"/>
          </a:p>
        </p:txBody>
      </p:sp>
      <p:sp>
        <p:nvSpPr>
          <p:cNvPr id="3" name="Subtitle 2"/>
          <p:cNvSpPr>
            <a:spLocks noGrp="1"/>
          </p:cNvSpPr>
          <p:nvPr>
            <p:ph type="subTitle" idx="1"/>
          </p:nvPr>
        </p:nvSpPr>
        <p:spPr>
          <a:xfrm>
            <a:off x="1202267" y="1349729"/>
            <a:ext cx="7766936" cy="4275785"/>
          </a:xfrm>
        </p:spPr>
        <p:txBody>
          <a:bodyPr>
            <a:normAutofit/>
          </a:bodyPr>
          <a:lstStyle/>
          <a:p>
            <a:r>
              <a:rPr lang="fa-IR" sz="2000" b="1" dirty="0">
                <a:solidFill>
                  <a:schemeClr val="accent6">
                    <a:lumMod val="50000"/>
                  </a:schemeClr>
                </a:solidFill>
                <a:ea typeface="+mj-ea"/>
                <a:cs typeface="B Nazanin" panose="00000400000000000000" pitchFamily="2" charset="-78"/>
              </a:rPr>
              <a:t>نتایج تحقیق به گونه ای باید شرح داده شود </a:t>
            </a:r>
            <a:r>
              <a:rPr lang="fa-IR" sz="2000" b="1" dirty="0" smtClean="0">
                <a:solidFill>
                  <a:schemeClr val="accent6">
                    <a:lumMod val="50000"/>
                  </a:schemeClr>
                </a:solidFill>
                <a:ea typeface="+mj-ea"/>
                <a:cs typeface="B Nazanin" panose="00000400000000000000" pitchFamily="2" charset="-78"/>
              </a:rPr>
              <a:t>که به </a:t>
            </a:r>
            <a:r>
              <a:rPr lang="fa-IR" sz="2000" b="1" dirty="0">
                <a:solidFill>
                  <a:schemeClr val="accent6">
                    <a:lumMod val="50000"/>
                  </a:schemeClr>
                </a:solidFill>
                <a:ea typeface="+mj-ea"/>
                <a:cs typeface="B Nazanin" panose="00000400000000000000" pitchFamily="2" charset="-78"/>
              </a:rPr>
              <a:t>خواننده اجازه فهم نتایج حاصل از داستان داده شود</a:t>
            </a:r>
            <a:r>
              <a:rPr lang="fa-IR" sz="2000" b="1" dirty="0" smtClean="0">
                <a:solidFill>
                  <a:schemeClr val="accent6">
                    <a:lumMod val="50000"/>
                  </a:schemeClr>
                </a:solidFill>
                <a:ea typeface="+mj-ea"/>
                <a:cs typeface="B Nazanin" panose="00000400000000000000" pitchFamily="2" charset="-78"/>
              </a:rPr>
              <a:t>.</a:t>
            </a:r>
            <a:r>
              <a:rPr lang="en-US" sz="2000" b="1" dirty="0" smtClean="0">
                <a:solidFill>
                  <a:schemeClr val="accent6">
                    <a:lumMod val="50000"/>
                  </a:schemeClr>
                </a:solidFill>
                <a:ea typeface="+mj-ea"/>
                <a:cs typeface="B Nazanin" panose="00000400000000000000" pitchFamily="2" charset="-78"/>
              </a:rPr>
              <a:t> </a:t>
            </a:r>
          </a:p>
          <a:p>
            <a:r>
              <a:rPr lang="fa-IR" sz="2000" b="1" dirty="0" smtClean="0">
                <a:solidFill>
                  <a:schemeClr val="accent6">
                    <a:lumMod val="50000"/>
                  </a:schemeClr>
                </a:solidFill>
                <a:ea typeface="+mj-ea"/>
                <a:cs typeface="B Nazanin" panose="00000400000000000000" pitchFamily="2" charset="-78"/>
              </a:rPr>
              <a:t>نتایج باید درسه دسته از رخدادهای حاصل از تجزیه و تحلیل تجارب بیان شوند:</a:t>
            </a:r>
          </a:p>
          <a:p>
            <a:r>
              <a:rPr lang="fa-IR" sz="2000" b="1" dirty="0" smtClean="0">
                <a:solidFill>
                  <a:schemeClr val="accent6">
                    <a:lumMod val="50000"/>
                  </a:schemeClr>
                </a:solidFill>
                <a:ea typeface="+mj-ea"/>
                <a:cs typeface="B Nazanin" panose="00000400000000000000" pitchFamily="2" charset="-78"/>
              </a:rPr>
              <a:t>1- رخدادهای مهم و اصلی ، یک سری حوادث بسیار مهم است که مشتمل بر تجربیاتی است ه باعث به خاطر ماندن کل داستان می شود.</a:t>
            </a:r>
          </a:p>
          <a:p>
            <a:r>
              <a:rPr lang="fa-IR" sz="2000" b="1" dirty="0" smtClean="0">
                <a:solidFill>
                  <a:schemeClr val="accent6">
                    <a:lumMod val="50000"/>
                  </a:schemeClr>
                </a:solidFill>
                <a:ea typeface="+mj-ea"/>
                <a:cs typeface="B Nazanin" panose="00000400000000000000" pitchFamily="2" charset="-78"/>
              </a:rPr>
              <a:t>2 – رخدادهای مشابه ، اشاره به یک سری حوادث در طول داستان داردکه باعث آشکار شدن بهتر و بیشتر رخدادهای بحرانی و اصلی داستان می شود.</a:t>
            </a:r>
          </a:p>
          <a:p>
            <a:r>
              <a:rPr lang="fa-IR" sz="2000" b="1" dirty="0" smtClean="0">
                <a:solidFill>
                  <a:schemeClr val="accent6">
                    <a:lumMod val="50000"/>
                  </a:schemeClr>
                </a:solidFill>
                <a:ea typeface="+mj-ea"/>
                <a:cs typeface="B Nazanin" panose="00000400000000000000" pitchFamily="2" charset="-78"/>
              </a:rPr>
              <a:t>3 – رخدادهای دیگر که عبارتند از :حوادثی که همزمان با رخدادهای مهم </a:t>
            </a:r>
            <a:r>
              <a:rPr lang="fa-IR" sz="2000" b="1" dirty="0" smtClean="0">
                <a:solidFill>
                  <a:schemeClr val="accent6">
                    <a:lumMod val="50000"/>
                  </a:schemeClr>
                </a:solidFill>
                <a:ea typeface="+mj-ea"/>
                <a:cs typeface="B Nazanin" panose="00000400000000000000" pitchFamily="2" charset="-78"/>
              </a:rPr>
              <a:t>و رخدادهای </a:t>
            </a:r>
            <a:r>
              <a:rPr lang="fa-IR" sz="2000" b="1" dirty="0" smtClean="0">
                <a:solidFill>
                  <a:schemeClr val="accent6">
                    <a:lumMod val="50000"/>
                  </a:schemeClr>
                </a:solidFill>
                <a:ea typeface="+mj-ea"/>
                <a:cs typeface="B Nazanin" panose="00000400000000000000" pitchFamily="2" charset="-78"/>
              </a:rPr>
              <a:t>شبیه در تجربیات اتفاق افتاده اند.این شیوه ازطبقه بندی حوادث ، مشکلی را که در مجموعه های وسیع داده ها وجود دارد ، حل می کند.</a:t>
            </a:r>
            <a:r>
              <a:rPr lang="en-US" sz="2000" b="1" dirty="0">
                <a:solidFill>
                  <a:schemeClr val="accent6">
                    <a:lumMod val="50000"/>
                  </a:schemeClr>
                </a:solidFill>
                <a:ea typeface="+mj-ea"/>
                <a:cs typeface="B Nazanin" panose="00000400000000000000" pitchFamily="2" charset="-78"/>
              </a:rPr>
              <a:t/>
            </a:r>
            <a:br>
              <a:rPr lang="en-US" sz="2000" b="1" dirty="0">
                <a:solidFill>
                  <a:schemeClr val="accent6">
                    <a:lumMod val="50000"/>
                  </a:schemeClr>
                </a:solidFill>
                <a:ea typeface="+mj-ea"/>
                <a:cs typeface="B Nazanin" panose="00000400000000000000" pitchFamily="2" charset="-78"/>
              </a:rPr>
            </a:br>
            <a:endParaRPr lang="fa-IR" sz="2000" b="1" dirty="0">
              <a:solidFill>
                <a:schemeClr val="accent6">
                  <a:lumMod val="50000"/>
                </a:schemeClr>
              </a:solidFill>
              <a:cs typeface="B Nazanin" panose="00000400000000000000" pitchFamily="2" charset="-78"/>
            </a:endParaRPr>
          </a:p>
        </p:txBody>
      </p:sp>
    </p:spTree>
    <p:extLst>
      <p:ext uri="{BB962C8B-B14F-4D97-AF65-F5344CB8AC3E}">
        <p14:creationId xmlns:p14="http://schemas.microsoft.com/office/powerpoint/2010/main" val="197271243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757" y="0"/>
            <a:ext cx="8596668" cy="878086"/>
          </a:xfrm>
        </p:spPr>
        <p:txBody>
          <a:bodyPr>
            <a:normAutofit/>
          </a:bodyPr>
          <a:lstStyle/>
          <a:p>
            <a:pPr algn="r"/>
            <a:r>
              <a:rPr lang="fa-IR" sz="3600" b="1" dirty="0">
                <a:solidFill>
                  <a:srgbClr val="9900CC"/>
                </a:solidFill>
                <a:effectLst>
                  <a:outerShdw blurRad="53975" dist="22860" dir="5400000" algn="tl" rotWithShape="0">
                    <a:srgbClr val="000000">
                      <a:alpha val="55000"/>
                    </a:srgbClr>
                  </a:outerShdw>
                </a:effectLst>
                <a:latin typeface="Verdana"/>
                <a:cs typeface="B Nazanin" panose="00000400000000000000" pitchFamily="2" charset="-78"/>
              </a:rPr>
              <a:t>تحلیل ساختار روایت ها</a:t>
            </a:r>
            <a:endParaRPr lang="en-US" sz="4400" b="1" dirty="0">
              <a:cs typeface="B Nazanin" panose="00000400000000000000" pitchFamily="2" charset="-78"/>
            </a:endParaRPr>
          </a:p>
        </p:txBody>
      </p:sp>
      <p:sp>
        <p:nvSpPr>
          <p:cNvPr id="3" name="Text Placeholder 2"/>
          <p:cNvSpPr>
            <a:spLocks noGrp="1"/>
          </p:cNvSpPr>
          <p:nvPr>
            <p:ph type="body" idx="1"/>
          </p:nvPr>
        </p:nvSpPr>
        <p:spPr>
          <a:xfrm>
            <a:off x="921337" y="1131948"/>
            <a:ext cx="8596668" cy="5320367"/>
          </a:xfrm>
        </p:spPr>
        <p:txBody>
          <a:bodyPr>
            <a:noAutofit/>
          </a:bodyPr>
          <a:lstStyle/>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قاعده­ی حذف</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a:t>
            </a:r>
            <a:r>
              <a:rPr lang="ar-SA" b="1" dirty="0" smtClean="0">
                <a:solidFill>
                  <a:prstClr val="black"/>
                </a:solidFill>
                <a:latin typeface="Verdana"/>
                <a:cs typeface="B Nazanin" panose="00000400000000000000" pitchFamily="2" charset="-78"/>
              </a:rPr>
              <a:t>یعنی </a:t>
            </a:r>
            <a:r>
              <a:rPr lang="ar-SA" b="1" dirty="0">
                <a:solidFill>
                  <a:prstClr val="black"/>
                </a:solidFill>
                <a:latin typeface="Verdana"/>
                <a:cs typeface="B Nazanin" panose="00000400000000000000" pitchFamily="2" charset="-78"/>
              </a:rPr>
              <a:t>حذف همه­ی گزاره­هایی در متن که برای تفسیر گزاره­های دیگر گفتمان مهم نیستند و بر حقایق دلالت ندارند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حذف شدید</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که در صورت قوی­تری از قاعده قبلی است. در این حالت جزییاتی که به لحاظ مکانی مهم هستند اما در سطح کلان­تر فاقد اهمیت­اند حذف می­شوند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تعمیم</a:t>
            </a:r>
            <a:r>
              <a:rPr lang="fa-IR" b="1" dirty="0">
                <a:solidFill>
                  <a:srgbClr val="FF6600"/>
                </a:solidFill>
                <a:latin typeface="Verdana"/>
                <a:cs typeface="B Nazanin" panose="00000400000000000000" pitchFamily="2" charset="-78"/>
              </a:rPr>
              <a:t>:</a:t>
            </a:r>
            <a:r>
              <a:rPr lang="ar-SA" b="1" dirty="0">
                <a:solidFill>
                  <a:srgbClr val="FF6600"/>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گزاره­های غیر مرتبط حذف نمی­شوند، بلکه با ساختن گزاره­ای که به لحاظ مفهومی کلی­تر است، آن را از جزئیات معنا شناختی جملات مربوط منتزع می­کنیم</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en-US"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ساختن</a:t>
            </a:r>
            <a:r>
              <a:rPr lang="fa-IR" b="1" dirty="0">
                <a:solidFill>
                  <a:srgbClr val="FF6600"/>
                </a:solidFill>
                <a:latin typeface="Verdana"/>
                <a:cs typeface="B Nazanin" panose="00000400000000000000" pitchFamily="2" charset="-78"/>
              </a:rPr>
              <a:t>:</a:t>
            </a:r>
            <a:r>
              <a:rPr lang="ar-SA" b="1" dirty="0">
                <a:solidFill>
                  <a:prstClr val="black"/>
                </a:solidFill>
                <a:latin typeface="Verdana"/>
                <a:cs typeface="B Nazanin" panose="00000400000000000000" pitchFamily="2" charset="-78"/>
              </a:rPr>
              <a:t> در این حالت با جانشین ساختن گزاره­ها در یک توالی مشترک، آن­ها را با یکدیگر در نظر می­گیریم. در حقیقت گزاره­هایی را می­سازیم که بر حقیقت کل دلالت دارند</a:t>
            </a:r>
            <a:r>
              <a:rPr lang="ar-SA" b="1" dirty="0" smtClean="0">
                <a:solidFill>
                  <a:prstClr val="black"/>
                </a:solidFill>
                <a:latin typeface="Verdana"/>
                <a:cs typeface="B Nazanin" panose="00000400000000000000" pitchFamily="2" charset="-78"/>
              </a:rPr>
              <a:t>.</a:t>
            </a:r>
            <a:endParaRPr lang="fa-IR" b="1" dirty="0" smtClean="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endParaRPr lang="fa-IR" b="1" dirty="0">
              <a:solidFill>
                <a:prstClr val="black"/>
              </a:solidFill>
              <a:latin typeface="Verdana"/>
              <a:cs typeface="B Nazanin" panose="00000400000000000000" pitchFamily="2" charset="-78"/>
            </a:endParaRPr>
          </a:p>
          <a:p>
            <a:pPr marL="265176" lvl="0" indent="-265176" algn="just" defTabSz="914400" rtl="1">
              <a:spcBef>
                <a:spcPts val="250"/>
              </a:spcBef>
              <a:buClr>
                <a:srgbClr val="F07F09"/>
              </a:buClr>
              <a:buFont typeface="Wingdings 2"/>
              <a:buChar char=""/>
            </a:pPr>
            <a:r>
              <a:rPr lang="ar-SA" b="1" dirty="0">
                <a:solidFill>
                  <a:srgbClr val="FF6600"/>
                </a:solidFill>
                <a:latin typeface="Verdana"/>
                <a:cs typeface="B Nazanin" panose="00000400000000000000" pitchFamily="2" charset="-78"/>
              </a:rPr>
              <a:t>قاعده صفر</a:t>
            </a:r>
            <a:r>
              <a:rPr lang="fa-IR" b="1" dirty="0">
                <a:solidFill>
                  <a:srgbClr val="FF6600"/>
                </a:solidFill>
                <a:latin typeface="Verdana"/>
                <a:cs typeface="B Nazanin" panose="00000400000000000000" pitchFamily="2" charset="-78"/>
              </a:rPr>
              <a:t>:</a:t>
            </a:r>
            <a:r>
              <a:rPr lang="ar-SA" b="1" dirty="0">
                <a:solidFill>
                  <a:srgbClr val="FF6600"/>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در این حالت گزاره ها تغییر نمی­یابد و </a:t>
            </a:r>
            <a:r>
              <a:rPr lang="ar-SA" b="1" dirty="0" smtClean="0">
                <a:solidFill>
                  <a:prstClr val="black"/>
                </a:solidFill>
                <a:latin typeface="Verdana"/>
                <a:cs typeface="B Nazanin" panose="00000400000000000000" pitchFamily="2" charset="-78"/>
              </a:rPr>
              <a:t>مستقیم</a:t>
            </a:r>
            <a:r>
              <a:rPr lang="fa-IR" b="1" dirty="0" smtClean="0">
                <a:solidFill>
                  <a:prstClr val="black"/>
                </a:solidFill>
                <a:latin typeface="Verdana"/>
                <a:cs typeface="B Nazanin" panose="00000400000000000000" pitchFamily="2" charset="-78"/>
              </a:rPr>
              <a:t>اً</a:t>
            </a:r>
            <a:r>
              <a:rPr lang="ar-SA" b="1" dirty="0" smtClean="0">
                <a:solidFill>
                  <a:prstClr val="black"/>
                </a:solidFill>
                <a:latin typeface="Verdana"/>
                <a:cs typeface="B Nazanin" panose="00000400000000000000" pitchFamily="2" charset="-78"/>
              </a:rPr>
              <a:t> </a:t>
            </a:r>
            <a:r>
              <a:rPr lang="ar-SA" b="1" dirty="0">
                <a:solidFill>
                  <a:prstClr val="black"/>
                </a:solidFill>
                <a:latin typeface="Verdana"/>
                <a:cs typeface="B Nazanin" panose="00000400000000000000" pitchFamily="2" charset="-78"/>
              </a:rPr>
              <a:t>در سطح کلان پذیرفته می­شوند</a:t>
            </a:r>
            <a:r>
              <a:rPr lang="fa-IR" b="1" dirty="0">
                <a:solidFill>
                  <a:prstClr val="black"/>
                </a:solidFill>
                <a:latin typeface="Verdana"/>
                <a:cs typeface="B Nazanin" panose="00000400000000000000" pitchFamily="2" charset="-78"/>
              </a:rPr>
              <a:t>.</a:t>
            </a:r>
            <a:endParaRPr lang="en-US" b="1" dirty="0">
              <a:solidFill>
                <a:prstClr val="black"/>
              </a:solidFill>
              <a:latin typeface="Verdana"/>
              <a:cs typeface="B Nazanin" panose="00000400000000000000" pitchFamily="2" charset="-78"/>
            </a:endParaRPr>
          </a:p>
          <a:p>
            <a:pPr algn="r"/>
            <a:endParaRPr lang="en-US" b="1" dirty="0">
              <a:cs typeface="B Nazanin" panose="00000400000000000000" pitchFamily="2" charset="-78"/>
            </a:endParaRPr>
          </a:p>
        </p:txBody>
      </p:sp>
    </p:spTree>
    <p:extLst>
      <p:ext uri="{BB962C8B-B14F-4D97-AF65-F5344CB8AC3E}">
        <p14:creationId xmlns:p14="http://schemas.microsoft.com/office/powerpoint/2010/main" val="6843128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294" y="961391"/>
            <a:ext cx="8596668" cy="3335628"/>
          </a:xfrm>
        </p:spPr>
        <p:txBody>
          <a:bodyPr>
            <a:normAutofit/>
          </a:bodyPr>
          <a:lstStyle/>
          <a:p>
            <a:pPr algn="r"/>
            <a:r>
              <a:rPr lang="fa-IR" sz="3600" b="1" dirty="0" smtClean="0">
                <a:solidFill>
                  <a:srgbClr val="C00000"/>
                </a:solidFill>
                <a:latin typeface="B Nazanin"/>
                <a:cs typeface="B Nazanin" panose="00000400000000000000" pitchFamily="2" charset="-78"/>
              </a:rPr>
              <a:t>عناصرکلیدی تحلیل سه بعدی روایت:</a:t>
            </a:r>
            <a:br>
              <a:rPr lang="fa-IR" sz="3600" b="1" dirty="0" smtClean="0">
                <a:solidFill>
                  <a:srgbClr val="C00000"/>
                </a:solidFill>
                <a:latin typeface="B Nazanin"/>
                <a:cs typeface="B Nazanin" panose="00000400000000000000" pitchFamily="2" charset="-78"/>
              </a:rPr>
            </a:br>
            <a:r>
              <a:rPr lang="fa-IR" sz="3600" b="1" dirty="0" smtClean="0">
                <a:solidFill>
                  <a:srgbClr val="C00000"/>
                </a:solidFill>
                <a:latin typeface="B Nazanin"/>
                <a:cs typeface="B Nazanin" panose="00000400000000000000" pitchFamily="2" charset="-78"/>
              </a:rPr>
              <a:t/>
            </a:r>
            <a:br>
              <a:rPr lang="fa-IR" sz="3600" b="1" dirty="0" smtClean="0">
                <a:solidFill>
                  <a:srgbClr val="C0000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الف ) تعامل</a:t>
            </a:r>
            <a:br>
              <a:rPr lang="fa-IR" sz="3600" b="1" dirty="0" smtClean="0">
                <a:solidFill>
                  <a:srgbClr val="0070C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ب) تداوم</a:t>
            </a:r>
            <a:br>
              <a:rPr lang="fa-IR" sz="3600" b="1" dirty="0" smtClean="0">
                <a:solidFill>
                  <a:srgbClr val="0070C0"/>
                </a:solidFill>
                <a:latin typeface="B Nazanin"/>
                <a:cs typeface="B Nazanin" panose="00000400000000000000" pitchFamily="2" charset="-78"/>
              </a:rPr>
            </a:br>
            <a:r>
              <a:rPr lang="fa-IR" sz="3600" b="1" dirty="0" smtClean="0">
                <a:solidFill>
                  <a:srgbClr val="0070C0"/>
                </a:solidFill>
                <a:latin typeface="B Nazanin"/>
                <a:cs typeface="B Nazanin" panose="00000400000000000000" pitchFamily="2" charset="-78"/>
              </a:rPr>
              <a:t>ج) موقعیت</a:t>
            </a:r>
            <a:br>
              <a:rPr lang="fa-IR" sz="3600" b="1" dirty="0" smtClean="0">
                <a:solidFill>
                  <a:srgbClr val="0070C0"/>
                </a:solidFill>
                <a:latin typeface="B Nazanin"/>
                <a:cs typeface="B Nazanin" panose="00000400000000000000" pitchFamily="2" charset="-78"/>
              </a:rPr>
            </a:br>
            <a:r>
              <a:rPr lang="en-US" sz="2800" b="1" dirty="0" smtClean="0">
                <a:solidFill>
                  <a:schemeClr val="accent6">
                    <a:lumMod val="75000"/>
                  </a:schemeClr>
                </a:solidFill>
                <a:latin typeface="B Nazanin"/>
              </a:rPr>
              <a:t>  </a:t>
            </a:r>
            <a:endParaRPr lang="fa-IR" sz="2800" b="1" dirty="0">
              <a:solidFill>
                <a:schemeClr val="accent6">
                  <a:lumMod val="75000"/>
                </a:schemeClr>
              </a:solidFill>
              <a:latin typeface="B Nazanin"/>
            </a:endParaRPr>
          </a:p>
        </p:txBody>
      </p:sp>
    </p:spTree>
    <p:extLst>
      <p:ext uri="{BB962C8B-B14F-4D97-AF65-F5344CB8AC3E}">
        <p14:creationId xmlns:p14="http://schemas.microsoft.com/office/powerpoint/2010/main" val="389564243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83" y="489397"/>
            <a:ext cx="8596668" cy="2183493"/>
          </a:xfrm>
        </p:spPr>
        <p:txBody>
          <a:bodyPr>
            <a:normAutofit/>
          </a:bodyPr>
          <a:lstStyle/>
          <a:p>
            <a:pPr algn="r"/>
            <a:r>
              <a:rPr lang="fa-IR" sz="3600" b="1" dirty="0" smtClean="0">
                <a:solidFill>
                  <a:srgbClr val="0070C0"/>
                </a:solidFill>
                <a:cs typeface="B Nazanin" panose="00000400000000000000" pitchFamily="2" charset="-78"/>
              </a:rPr>
              <a:t>تعامل</a:t>
            </a:r>
            <a:br>
              <a:rPr lang="fa-IR" sz="3600" b="1" dirty="0" smtClean="0">
                <a:solidFill>
                  <a:srgbClr val="0070C0"/>
                </a:solidFill>
                <a:cs typeface="B Nazanin" panose="00000400000000000000" pitchFamily="2" charset="-78"/>
              </a:rPr>
            </a:br>
            <a:r>
              <a:rPr lang="fa-IR" dirty="0" smtClean="0"/>
              <a:t/>
            </a:r>
            <a:br>
              <a:rPr lang="fa-IR" dirty="0" smtClean="0"/>
            </a:br>
            <a:r>
              <a:rPr lang="fa-IR" sz="2400" b="1" dirty="0" smtClean="0">
                <a:solidFill>
                  <a:srgbClr val="663300"/>
                </a:solidFill>
                <a:cs typeface="B Nazanin" panose="00000400000000000000" pitchFamily="2" charset="-78"/>
              </a:rPr>
              <a:t>درکد گذاری روایی داستان های افراد در یک فرایند متوالی درونی ، بیرونی و تأملی طبقه بندی می شود.</a:t>
            </a:r>
            <a:endParaRPr lang="fa-IR" sz="2400" b="1" dirty="0">
              <a:solidFill>
                <a:srgbClr val="663300"/>
              </a:solidFill>
              <a:cs typeface="B Nazanin" panose="00000400000000000000" pitchFamily="2" charset="-78"/>
            </a:endParaRPr>
          </a:p>
        </p:txBody>
      </p:sp>
      <p:sp>
        <p:nvSpPr>
          <p:cNvPr id="3" name="Text Placeholder 2"/>
          <p:cNvSpPr>
            <a:spLocks noGrp="1"/>
          </p:cNvSpPr>
          <p:nvPr>
            <p:ph type="body" idx="1"/>
          </p:nvPr>
        </p:nvSpPr>
        <p:spPr>
          <a:xfrm>
            <a:off x="587183" y="3007741"/>
            <a:ext cx="8596668" cy="2852146"/>
          </a:xfrm>
        </p:spPr>
        <p:txBody>
          <a:bodyPr>
            <a:noAutofit/>
          </a:bodyPr>
          <a:lstStyle/>
          <a:p>
            <a:pPr algn="r"/>
            <a:r>
              <a:rPr lang="fa-IR" sz="2400" b="1" dirty="0" smtClean="0">
                <a:solidFill>
                  <a:srgbClr val="7030A0"/>
                </a:solidFill>
                <a:cs typeface="B Nazanin" panose="00000400000000000000" pitchFamily="2" charset="-78"/>
              </a:rPr>
              <a:t>فرایندهای درونی احساسات مشارکت کنندگان یا ادراکات شخصی افراد از تجارب را در بر می گیرد.</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فرایندهای بیرونی بیشتر محتوای داستان ها ، مواردی از قبیل :چه کسی،چه چیزی ، چه زمانی و کجا را شامل می شود. </a:t>
            </a:r>
            <a:endParaRPr lang="en-US" sz="2400" b="1" dirty="0" smtClean="0">
              <a:solidFill>
                <a:srgbClr val="7030A0"/>
              </a:solidFill>
              <a:cs typeface="B Nazanin" panose="00000400000000000000" pitchFamily="2" charset="-78"/>
            </a:endParaRPr>
          </a:p>
          <a:p>
            <a:pPr algn="r"/>
            <a:r>
              <a:rPr lang="fa-IR" sz="2400" b="1" dirty="0" smtClean="0">
                <a:solidFill>
                  <a:srgbClr val="7030A0"/>
                </a:solidFill>
                <a:cs typeface="B Nazanin" panose="00000400000000000000" pitchFamily="2" charset="-78"/>
              </a:rPr>
              <a:t>فرایندهای تأملی مشتمل بر عبارات و جملاتی است که مشارکت کننده ها احساسات و فهم خود از یک تجربه را از طریق آن بیان کرده اند. </a:t>
            </a:r>
          </a:p>
          <a:p>
            <a:pPr algn="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098389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7031" y="205946"/>
            <a:ext cx="8596668" cy="2586681"/>
          </a:xfrm>
        </p:spPr>
        <p:txBody>
          <a:bodyPr>
            <a:noAutofit/>
          </a:bodyPr>
          <a:lstStyle/>
          <a:p>
            <a:pPr algn="r"/>
            <a:r>
              <a:rPr lang="fa-IR" sz="3600" b="1" dirty="0" smtClean="0">
                <a:solidFill>
                  <a:srgbClr val="0070C0"/>
                </a:solidFill>
                <a:cs typeface="B Nazanin" panose="00000400000000000000" pitchFamily="2" charset="-78"/>
              </a:rPr>
              <a:t>تداوم</a:t>
            </a:r>
            <a:br>
              <a:rPr lang="fa-IR" sz="3600" b="1" dirty="0" smtClean="0">
                <a:solidFill>
                  <a:srgbClr val="0070C0"/>
                </a:solidFill>
                <a:cs typeface="B Nazanin" panose="00000400000000000000" pitchFamily="2" charset="-78"/>
              </a:rPr>
            </a:br>
            <a:r>
              <a:rPr lang="fa-IR" sz="2400" dirty="0" smtClean="0">
                <a:solidFill>
                  <a:srgbClr val="0070C0"/>
                </a:solidFill>
              </a:rPr>
              <a:t/>
            </a:r>
            <a:br>
              <a:rPr lang="fa-IR" sz="2400" dirty="0" smtClean="0">
                <a:solidFill>
                  <a:srgbClr val="0070C0"/>
                </a:solidFill>
              </a:rPr>
            </a:br>
            <a:r>
              <a:rPr lang="fa-IR" sz="2400" b="1" dirty="0" smtClean="0">
                <a:solidFill>
                  <a:srgbClr val="663300"/>
                </a:solidFill>
                <a:cs typeface="B Nazanin" panose="00000400000000000000" pitchFamily="2" charset="-78"/>
              </a:rPr>
              <a:t>عنصرکلیدی دوم در تفسیرروایت ، ترتیب زمانی است .</a:t>
            </a:r>
            <a:r>
              <a:rPr lang="en-US" sz="2400" b="1" dirty="0" smtClean="0">
                <a:solidFill>
                  <a:srgbClr val="663300"/>
                </a:solidFill>
                <a:cs typeface="B Nazanin" panose="00000400000000000000" pitchFamily="2" charset="-78"/>
              </a:rPr>
              <a:t/>
            </a:r>
            <a:br>
              <a:rPr lang="en-US"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ترتیب زمانی بدین معنی است که درفرایند تحلیل داده ها </a:t>
            </a:r>
            <a:r>
              <a:rPr lang="fa-IR" sz="2400" b="1" dirty="0" smtClean="0">
                <a:solidFill>
                  <a:srgbClr val="663300"/>
                </a:solidFill>
                <a:cs typeface="B Nazanin" panose="00000400000000000000" pitchFamily="2" charset="-78"/>
              </a:rPr>
              <a:t>پژوهشگر </a:t>
            </a:r>
            <a:r>
              <a:rPr lang="fa-IR" sz="2400" b="1" dirty="0" smtClean="0">
                <a:solidFill>
                  <a:srgbClr val="663300"/>
                </a:solidFill>
                <a:cs typeface="B Nazanin" panose="00000400000000000000" pitchFamily="2" charset="-78"/>
              </a:rPr>
              <a:t>شرح و روایت های </a:t>
            </a:r>
            <a:r>
              <a:rPr lang="fa-IR" sz="2400" b="1" dirty="0" smtClean="0">
                <a:solidFill>
                  <a:srgbClr val="663300"/>
                </a:solidFill>
                <a:cs typeface="B Nazanin" panose="00000400000000000000" pitchFamily="2" charset="-78"/>
              </a:rPr>
              <a:t>زندگی افراد </a:t>
            </a:r>
            <a:r>
              <a:rPr lang="fa-IR" sz="2400" b="1" dirty="0" smtClean="0">
                <a:solidFill>
                  <a:srgbClr val="663300"/>
                </a:solidFill>
                <a:cs typeface="B Nazanin" panose="00000400000000000000" pitchFamily="2" charset="-78"/>
              </a:rPr>
              <a:t>را به شکل متوالی وبراساس ترتیب وقوع به نگارش در می آید.</a:t>
            </a:r>
            <a:endParaRPr lang="fa-IR" sz="2400" b="1" dirty="0">
              <a:solidFill>
                <a:srgbClr val="663300"/>
              </a:solidFill>
              <a:cs typeface="B Nazanin" panose="00000400000000000000" pitchFamily="2" charset="-78"/>
            </a:endParaRPr>
          </a:p>
        </p:txBody>
      </p:sp>
      <p:sp>
        <p:nvSpPr>
          <p:cNvPr id="3" name="Text Placeholder 2"/>
          <p:cNvSpPr>
            <a:spLocks noGrp="1"/>
          </p:cNvSpPr>
          <p:nvPr>
            <p:ph type="body" idx="1"/>
          </p:nvPr>
        </p:nvSpPr>
        <p:spPr>
          <a:xfrm>
            <a:off x="497031" y="2981984"/>
            <a:ext cx="8596668" cy="2285476"/>
          </a:xfrm>
        </p:spPr>
        <p:txBody>
          <a:bodyPr>
            <a:normAutofit/>
          </a:bodyPr>
          <a:lstStyle/>
          <a:p>
            <a:pPr algn="r"/>
            <a:r>
              <a:rPr lang="fa-IR" sz="2400" b="1" dirty="0" smtClean="0">
                <a:solidFill>
                  <a:srgbClr val="7030A0"/>
                </a:solidFill>
                <a:cs typeface="B Nazanin" panose="00000400000000000000" pitchFamily="2" charset="-78"/>
              </a:rPr>
              <a:t>یکی از مهمترین مقولاتی است که پژوهش روایی مورد کاوش قرار میدهد زمان بندی است. زمان بندی به ایننکته اشاره دارد که افراد و اشیاء اولاً پدیده ایستا تلقی نمی شوند بلکه آنها خود را بر اساس یک توالی زمانی در گذشته ، حال و آینده توصیف می کنند.</a:t>
            </a:r>
            <a:endParaRPr lang="en-US" sz="2400" b="1" dirty="0" smtClean="0">
              <a:solidFill>
                <a:srgbClr val="7030A0"/>
              </a:solidFill>
              <a:cs typeface="B Nazanin" panose="00000400000000000000" pitchFamily="2" charset="-78"/>
            </a:endParaRPr>
          </a:p>
          <a:p>
            <a:pPr algn="r"/>
            <a:endParaRPr lang="en-US" dirty="0" smtClean="0"/>
          </a:p>
          <a:p>
            <a:pPr algn="r"/>
            <a:endParaRPr lang="fa-IR" dirty="0" smtClean="0"/>
          </a:p>
          <a:p>
            <a:pPr algn="r"/>
            <a:endParaRPr lang="fa-IR" dirty="0"/>
          </a:p>
        </p:txBody>
      </p:sp>
    </p:spTree>
    <p:extLst>
      <p:ext uri="{BB962C8B-B14F-4D97-AF65-F5344CB8AC3E}">
        <p14:creationId xmlns:p14="http://schemas.microsoft.com/office/powerpoint/2010/main" val="38142372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000" y="88759"/>
            <a:ext cx="8596668" cy="3072136"/>
          </a:xfrm>
        </p:spPr>
        <p:txBody>
          <a:bodyPr>
            <a:noAutofit/>
          </a:bodyPr>
          <a:lstStyle/>
          <a:p>
            <a:pPr algn="r"/>
            <a:r>
              <a:rPr lang="fa-IR" b="1" dirty="0" smtClean="0">
                <a:solidFill>
                  <a:srgbClr val="0070C0"/>
                </a:solidFill>
                <a:cs typeface="B Nazanin" panose="00000400000000000000" pitchFamily="2" charset="-78"/>
              </a:rPr>
              <a:t>موقعیت</a:t>
            </a:r>
            <a:br>
              <a:rPr lang="fa-IR" b="1" dirty="0" smtClean="0">
                <a:solidFill>
                  <a:srgbClr val="0070C0"/>
                </a:solidFill>
                <a:cs typeface="B Nazanin" panose="00000400000000000000" pitchFamily="2" charset="-78"/>
              </a:rPr>
            </a:br>
            <a:r>
              <a:rPr lang="fa-IR" sz="2800" dirty="0" smtClean="0"/>
              <a:t/>
            </a:r>
            <a:br>
              <a:rPr lang="fa-IR" sz="2800" dirty="0" smtClean="0"/>
            </a:br>
            <a:r>
              <a:rPr lang="fa-IR" sz="2800" b="1" dirty="0" smtClean="0">
                <a:solidFill>
                  <a:srgbClr val="663300"/>
                </a:solidFill>
                <a:cs typeface="B Nazanin" panose="00000400000000000000" pitchFamily="2" charset="-78"/>
              </a:rPr>
              <a:t>موقعیت حالتی از امور یا ترکیبی از شرایط در زمان معین می باشد.</a:t>
            </a:r>
            <a:br>
              <a:rPr lang="fa-IR" sz="2800" b="1" dirty="0" smtClean="0">
                <a:solidFill>
                  <a:srgbClr val="663300"/>
                </a:solidFill>
                <a:cs typeface="B Nazanin" panose="00000400000000000000" pitchFamily="2" charset="-78"/>
              </a:rPr>
            </a:br>
            <a:r>
              <a:rPr lang="fa-IR" sz="2800" b="1" dirty="0" smtClean="0">
                <a:solidFill>
                  <a:srgbClr val="663300"/>
                </a:solidFill>
                <a:cs typeface="B Nazanin" panose="00000400000000000000" pitchFamily="2" charset="-78"/>
              </a:rPr>
              <a:t>تحلیل به معنای بررسی دقیق عناصر یا اجزای یک موقعیت است.</a:t>
            </a:r>
            <a:r>
              <a:rPr lang="en-US" sz="2800" b="1" dirty="0" smtClean="0">
                <a:solidFill>
                  <a:srgbClr val="663300"/>
                </a:solidFill>
                <a:cs typeface="B Nazanin" panose="00000400000000000000" pitchFamily="2" charset="-78"/>
              </a:rPr>
              <a:t/>
            </a:r>
            <a:br>
              <a:rPr lang="en-US" sz="2800" b="1" dirty="0" smtClean="0">
                <a:solidFill>
                  <a:srgbClr val="663300"/>
                </a:solidFill>
                <a:cs typeface="B Nazanin" panose="00000400000000000000" pitchFamily="2" charset="-78"/>
              </a:rPr>
            </a:br>
            <a:r>
              <a:rPr lang="en-US" sz="2800" dirty="0" smtClean="0"/>
              <a:t/>
            </a:r>
            <a:br>
              <a:rPr lang="en-US" sz="2800" dirty="0" smtClean="0"/>
            </a:br>
            <a:endParaRPr lang="fa-IR" sz="2800" dirty="0"/>
          </a:p>
        </p:txBody>
      </p:sp>
      <p:sp>
        <p:nvSpPr>
          <p:cNvPr id="3" name="Text Placeholder 2"/>
          <p:cNvSpPr>
            <a:spLocks noGrp="1"/>
          </p:cNvSpPr>
          <p:nvPr>
            <p:ph type="body" idx="1"/>
          </p:nvPr>
        </p:nvSpPr>
        <p:spPr>
          <a:xfrm>
            <a:off x="454914" y="2633557"/>
            <a:ext cx="8596668" cy="2606011"/>
          </a:xfrm>
        </p:spPr>
        <p:txBody>
          <a:bodyPr>
            <a:normAutofit/>
          </a:bodyPr>
          <a:lstStyle/>
          <a:p>
            <a:pPr algn="r"/>
            <a:r>
              <a:rPr lang="fa-IR" sz="2400" b="1" dirty="0" smtClean="0">
                <a:solidFill>
                  <a:srgbClr val="7030A0"/>
                </a:solidFill>
                <a:cs typeface="B Nazanin" panose="00000400000000000000" pitchFamily="2" charset="-78"/>
              </a:rPr>
              <a:t>تحلیل موقعیت تلاشی به منظور شناسایی نیاز، شکاف،یاوضعیتی است که بین « آن چه که هست » و « آن چه که باید باشد » وجود دارد.</a:t>
            </a:r>
          </a:p>
          <a:p>
            <a:pPr algn="r"/>
            <a:r>
              <a:rPr lang="fa-IR" sz="2400" b="1" dirty="0" smtClean="0">
                <a:solidFill>
                  <a:srgbClr val="7030A0"/>
                </a:solidFill>
                <a:cs typeface="B Nazanin" panose="00000400000000000000" pitchFamily="2" charset="-78"/>
              </a:rPr>
              <a:t>تحلیل موقعیت، شامل فرد و محیطی می شود که فرد درآن زندگی می کند.</a:t>
            </a:r>
          </a:p>
          <a:p>
            <a:pPr algn="r"/>
            <a:r>
              <a:rPr lang="fa-IR" sz="2400" b="1" dirty="0" smtClean="0">
                <a:solidFill>
                  <a:srgbClr val="7030A0"/>
                </a:solidFill>
                <a:cs typeface="B Nazanin" panose="00000400000000000000" pitchFamily="2" charset="-78"/>
              </a:rPr>
              <a:t>ایده آل این است که مشاهده گر از هر دو منبع فرد و محیط ، در ایجاد یک روایت اثربخش استفاده کند. </a:t>
            </a:r>
            <a:r>
              <a:rPr lang="en-US" sz="2400" b="1" dirty="0" smtClean="0">
                <a:solidFill>
                  <a:srgbClr val="7030A0"/>
                </a:solidFill>
                <a:cs typeface="B Nazanin" panose="00000400000000000000" pitchFamily="2" charset="-78"/>
              </a:rPr>
              <a:t> </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379712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8481" y="469556"/>
            <a:ext cx="8596668" cy="845135"/>
          </a:xfrm>
        </p:spPr>
        <p:txBody>
          <a:bodyPr>
            <a:normAutofit/>
          </a:bodyPr>
          <a:lstStyle/>
          <a:p>
            <a:pPr algn="ctr"/>
            <a:r>
              <a:rPr lang="fa-IR" sz="3600" b="1" dirty="0" smtClean="0">
                <a:solidFill>
                  <a:srgbClr val="FF0000"/>
                </a:solidFill>
                <a:cs typeface="B Nazanin" panose="00000400000000000000" pitchFamily="2" charset="-78"/>
              </a:rPr>
              <a:t>ویژگی های اصلی مشترک پژوهش روایی</a:t>
            </a:r>
            <a:endParaRPr lang="en-US" sz="3600" b="1" dirty="0">
              <a:solidFill>
                <a:srgbClr val="FF0000"/>
              </a:solidFill>
              <a:cs typeface="B Nazanin" panose="00000400000000000000" pitchFamily="2" charset="-78"/>
            </a:endParaRPr>
          </a:p>
        </p:txBody>
      </p:sp>
      <p:sp>
        <p:nvSpPr>
          <p:cNvPr id="3" name="Text Placeholder 2"/>
          <p:cNvSpPr>
            <a:spLocks noGrp="1"/>
          </p:cNvSpPr>
          <p:nvPr>
            <p:ph type="body" idx="1"/>
          </p:nvPr>
        </p:nvSpPr>
        <p:spPr>
          <a:xfrm>
            <a:off x="743238" y="1314691"/>
            <a:ext cx="8596668" cy="4954304"/>
          </a:xfrm>
        </p:spPr>
        <p:txBody>
          <a:bodyPr>
            <a:normAutofit fontScale="92500" lnSpcReduction="10000"/>
          </a:bodyPr>
          <a:lstStyle/>
          <a:p>
            <a:pPr algn="r"/>
            <a:r>
              <a:rPr lang="fa-IR" sz="2400" dirty="0" smtClean="0">
                <a:solidFill>
                  <a:srgbClr val="0070C0"/>
                </a:solidFill>
                <a:cs typeface="B Nazanin" panose="00000400000000000000" pitchFamily="2" charset="-78"/>
              </a:rPr>
              <a:t>1 – تأکید بر موقعیت طبیعی </a:t>
            </a:r>
          </a:p>
          <a:p>
            <a:pPr algn="r"/>
            <a:r>
              <a:rPr lang="fa-IR" sz="2400" dirty="0" smtClean="0">
                <a:solidFill>
                  <a:srgbClr val="0070C0"/>
                </a:solidFill>
                <a:cs typeface="B Nazanin" panose="00000400000000000000" pitchFamily="2" charset="-78"/>
              </a:rPr>
              <a:t>در مطالعات کیفی بهتر است صحبت و مشاهده با افراد در موقعیتی طبیعی صورت گیرد.  محقق روایت را نمی سازد یا تغییر نمی دهد بلکه همه حالات راوی اگر روایت شفاهی باشد یا مکتوب در داده های او ثبت و ضبط می شوند.گرچه در تفسیر روایت ، محقق مشارکت دارد و روایت را بار دیگر بازسازی می کند.</a:t>
            </a:r>
          </a:p>
          <a:p>
            <a:pPr algn="r"/>
            <a:r>
              <a:rPr lang="fa-IR" sz="2400" dirty="0" smtClean="0">
                <a:solidFill>
                  <a:srgbClr val="0070C0"/>
                </a:solidFill>
                <a:cs typeface="B Nazanin" panose="00000400000000000000" pitchFamily="2" charset="-78"/>
              </a:rPr>
              <a:t>2 – علاقه به مفهوم و درک معنا</a:t>
            </a:r>
          </a:p>
          <a:p>
            <a:pPr algn="r"/>
            <a:r>
              <a:rPr lang="fa-IR" sz="2400" dirty="0" smtClean="0">
                <a:solidFill>
                  <a:srgbClr val="0070C0"/>
                </a:solidFill>
                <a:cs typeface="B Nazanin" panose="00000400000000000000" pitchFamily="2" charset="-78"/>
              </a:rPr>
              <a:t>در فرایند تحقیق کیفی ، محقق به دنبال معنایی است که مشارکت کننده تحقیق درباره مسئله یا موضوع دارد.</a:t>
            </a:r>
          </a:p>
          <a:p>
            <a:pPr algn="r"/>
            <a:r>
              <a:rPr lang="fa-IR" sz="2400" dirty="0" smtClean="0">
                <a:solidFill>
                  <a:srgbClr val="0070C0"/>
                </a:solidFill>
                <a:cs typeface="B Nazanin" panose="00000400000000000000" pitchFamily="2" charset="-78"/>
              </a:rPr>
              <a:t>3 – تأکید بر فرایند تحلیل استقرایی</a:t>
            </a:r>
          </a:p>
          <a:p>
            <a:pPr algn="r"/>
            <a:r>
              <a:rPr lang="fa-IR" sz="2400" dirty="0" smtClean="0">
                <a:solidFill>
                  <a:srgbClr val="0070C0"/>
                </a:solidFill>
                <a:cs typeface="B Nazanin" panose="00000400000000000000" pitchFamily="2" charset="-78"/>
              </a:rPr>
              <a:t>تحقیق کیفی به امور خاص می پردازد و پس از آن به سمت امور کلی می رود.یعنی ما در جریان تحقیق ، یک به یک موارد را بررسی می کنیم و داده های خود را از طریق مصاحبه ، مشاهده ، یادداشت برداری . ... گردآوری می کنیم تا در نهایت به نتیجه کلی درباره مشارکت کنندگان در تحقیق برسیم.</a:t>
            </a:r>
          </a:p>
          <a:p>
            <a:pPr algn="r"/>
            <a:endParaRPr lang="en-US" sz="2400" dirty="0">
              <a:solidFill>
                <a:srgbClr val="0070C0"/>
              </a:solidFill>
              <a:cs typeface="B Nazanin" panose="00000400000000000000" pitchFamily="2" charset="-78"/>
            </a:endParaRPr>
          </a:p>
        </p:txBody>
      </p:sp>
    </p:spTree>
    <p:extLst>
      <p:ext uri="{BB962C8B-B14F-4D97-AF65-F5344CB8AC3E}">
        <p14:creationId xmlns:p14="http://schemas.microsoft.com/office/powerpoint/2010/main" val="639147645"/>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12605996"/>
              </p:ext>
            </p:extLst>
          </p:nvPr>
        </p:nvGraphicFramePr>
        <p:xfrm>
          <a:off x="399246" y="642393"/>
          <a:ext cx="8937937" cy="4236720"/>
        </p:xfrm>
        <a:graphic>
          <a:graphicData uri="http://schemas.openxmlformats.org/drawingml/2006/table">
            <a:tbl>
              <a:tblPr rtl="1" firstRow="1" bandRow="1">
                <a:tableStyleId>{5C22544A-7EE6-4342-B048-85BDC9FD1C3A}</a:tableStyleId>
              </a:tblPr>
              <a:tblGrid>
                <a:gridCol w="2356834"/>
                <a:gridCol w="1339403"/>
                <a:gridCol w="1223492"/>
                <a:gridCol w="1107584"/>
                <a:gridCol w="1420968"/>
                <a:gridCol w="1489656"/>
              </a:tblGrid>
              <a:tr h="370840">
                <a:tc>
                  <a:txBody>
                    <a:bodyPr/>
                    <a:lstStyle/>
                    <a:p>
                      <a:pPr algn="ctr" rtl="1"/>
                      <a:r>
                        <a:rPr lang="fa-IR" sz="2000" b="1" dirty="0" smtClean="0">
                          <a:solidFill>
                            <a:schemeClr val="accent3">
                              <a:lumMod val="50000"/>
                            </a:schemeClr>
                          </a:solidFill>
                          <a:cs typeface="B Nazanin" panose="00000400000000000000" pitchFamily="2" charset="-78"/>
                        </a:rPr>
                        <a:t>موقعیت</a:t>
                      </a:r>
                      <a:endParaRPr lang="fa-IR" sz="2000" b="1" dirty="0">
                        <a:solidFill>
                          <a:schemeClr val="accent3">
                            <a:lumMod val="50000"/>
                          </a:schemeClr>
                        </a:solidFill>
                        <a:cs typeface="B Nazanin" panose="00000400000000000000" pitchFamily="2" charset="-78"/>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gridSpan="3">
                  <a:txBody>
                    <a:bodyPr/>
                    <a:lstStyle/>
                    <a:p>
                      <a:pPr algn="ctr" rtl="1"/>
                      <a:r>
                        <a:rPr lang="fa-IR" sz="2000" b="1" dirty="0" smtClean="0">
                          <a:solidFill>
                            <a:schemeClr val="accent3">
                              <a:lumMod val="50000"/>
                            </a:schemeClr>
                          </a:solidFill>
                          <a:cs typeface="B Nazanin" panose="00000400000000000000" pitchFamily="2" charset="-78"/>
                        </a:rPr>
                        <a:t>تداوم</a:t>
                      </a:r>
                      <a:endParaRPr lang="fa-IR" sz="2000" b="1" dirty="0">
                        <a:solidFill>
                          <a:schemeClr val="accent3">
                            <a:lumMod val="50000"/>
                          </a:schemeClr>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rtl="1"/>
                      <a:endParaRPr lang="fa-IR"/>
                    </a:p>
                  </a:txBody>
                  <a:tcPr/>
                </a:tc>
                <a:tc hMerge="1">
                  <a:txBody>
                    <a:bodyPr/>
                    <a:lstStyle/>
                    <a:p>
                      <a:pPr rtl="1"/>
                      <a:endParaRPr lang="fa-IR"/>
                    </a:p>
                  </a:txBody>
                  <a:tcPr/>
                </a:tc>
                <a:tc gridSpan="2">
                  <a:txBody>
                    <a:bodyPr/>
                    <a:lstStyle/>
                    <a:p>
                      <a:pPr algn="ctr" rtl="1"/>
                      <a:r>
                        <a:rPr lang="fa-IR" sz="2000" b="1" dirty="0" smtClean="0">
                          <a:solidFill>
                            <a:schemeClr val="accent3">
                              <a:lumMod val="50000"/>
                            </a:schemeClr>
                          </a:solidFill>
                          <a:cs typeface="B Nazanin" panose="00000400000000000000" pitchFamily="2" charset="-78"/>
                        </a:rPr>
                        <a:t>تعاملات</a:t>
                      </a:r>
                      <a:endParaRPr lang="fa-IR" sz="2000" b="1" dirty="0">
                        <a:solidFill>
                          <a:schemeClr val="accent3">
                            <a:lumMod val="50000"/>
                          </a:schemeClr>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hMerge="1">
                  <a:txBody>
                    <a:bodyPr/>
                    <a:lstStyle/>
                    <a:p>
                      <a:pPr rtl="1"/>
                      <a:endParaRPr lang="fa-IR"/>
                    </a:p>
                  </a:txBody>
                  <a:tcPr/>
                </a:tc>
              </a:tr>
              <a:tr h="370840">
                <a:tc>
                  <a:txBody>
                    <a:bodyPr/>
                    <a:lstStyle/>
                    <a:p>
                      <a:pPr algn="ctr" rtl="1"/>
                      <a:r>
                        <a:rPr lang="fa-IR" sz="2000" b="1" dirty="0" smtClean="0">
                          <a:solidFill>
                            <a:srgbClr val="002060"/>
                          </a:solidFill>
                          <a:cs typeface="B Nazanin" panose="00000400000000000000" pitchFamily="2" charset="-78"/>
                        </a:rPr>
                        <a:t>مکان</a:t>
                      </a:r>
                      <a:endParaRPr lang="fa-IR" sz="2000" b="1" dirty="0">
                        <a:solidFill>
                          <a:srgbClr val="002060"/>
                        </a:solidFill>
                        <a:cs typeface="B Nazanin" panose="00000400000000000000" pitchFamily="2" charset="-78"/>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گذشته</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حال</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آینده</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فردی </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rtl="1"/>
                      <a:r>
                        <a:rPr lang="fa-IR" sz="2000" b="1" dirty="0" smtClean="0">
                          <a:solidFill>
                            <a:srgbClr val="002060"/>
                          </a:solidFill>
                          <a:cs typeface="B Nazanin" panose="00000400000000000000" pitchFamily="2" charset="-78"/>
                        </a:rPr>
                        <a:t>اجتماعی</a:t>
                      </a:r>
                      <a:endParaRPr lang="fa-IR" sz="2000" b="1" dirty="0">
                        <a:solidFill>
                          <a:srgbClr val="002060"/>
                        </a:solidFill>
                        <a:cs typeface="B Nazanin" panose="00000400000000000000" pitchFamily="2" charset="-7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70840">
                <a:tc>
                  <a:txBody>
                    <a:bodyPr/>
                    <a:lstStyle/>
                    <a:p>
                      <a:pPr algn="r" rtl="1"/>
                      <a:r>
                        <a:rPr lang="fa-IR" sz="2000" b="1" dirty="0" smtClean="0">
                          <a:cs typeface="B Nazanin" panose="00000400000000000000" pitchFamily="2" charset="-78"/>
                        </a:rPr>
                        <a:t>توجه به بافت ، زمان و مکان حادث شده در</a:t>
                      </a:r>
                      <a:r>
                        <a:rPr lang="fa-IR" sz="2000" b="1" baseline="0" dirty="0" smtClean="0">
                          <a:cs typeface="B Nazanin" panose="00000400000000000000" pitchFamily="2" charset="-78"/>
                        </a:rPr>
                        <a:t> داستان ها از یک زاویه عینی یا محدود کردن بافت تحقیق بر اساس نیات ، اهداف ، اشخاص و دیدگاه های مختلف</a:t>
                      </a:r>
                      <a:endParaRPr lang="fa-IR" sz="2000" b="1" dirty="0">
                        <a:cs typeface="B Nazanin" panose="00000400000000000000" pitchFamily="2" charset="-78"/>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نگاه به گذشته</a:t>
                      </a:r>
                      <a:r>
                        <a:rPr lang="fa-IR" sz="2000" b="1" baseline="0" dirty="0" smtClean="0">
                          <a:cs typeface="B Nazanin" panose="00000400000000000000" pitchFamily="2" charset="-78"/>
                        </a:rPr>
                        <a:t> و به یاد آوردن داستان ها و تجارب قبلی واقع شده</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در نظر</a:t>
                      </a:r>
                      <a:r>
                        <a:rPr lang="fa-IR" sz="2000" b="1" baseline="0" dirty="0" smtClean="0">
                          <a:cs typeface="B Nazanin" panose="00000400000000000000" pitchFamily="2" charset="-78"/>
                        </a:rPr>
                        <a:t> گرفتن رخداد ها و اعمال فعلی و گفتن تجارب و داستان های مرتبط</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نگاه به آینده و در نظر</a:t>
                      </a:r>
                      <a:r>
                        <a:rPr lang="fa-IR" sz="2000" b="1" baseline="0" dirty="0" smtClean="0">
                          <a:cs typeface="B Nazanin" panose="00000400000000000000" pitchFamily="2" charset="-78"/>
                        </a:rPr>
                        <a:t> گرفتن تجارب محتمل</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بازگردانی براساس شرایط</a:t>
                      </a:r>
                      <a:r>
                        <a:rPr lang="fa-IR" sz="2000" b="1" baseline="0" dirty="0" smtClean="0">
                          <a:cs typeface="B Nazanin" panose="00000400000000000000" pitchFamily="2" charset="-78"/>
                        </a:rPr>
                        <a:t> درونی هر فرد شامل : احساسات، امید، تمایلات زیبایی شناختی ، واکنش ها و وضعیت اخلاقی</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rtl="1"/>
                      <a:r>
                        <a:rPr lang="fa-IR" sz="2000" b="1" dirty="0" smtClean="0">
                          <a:cs typeface="B Nazanin" panose="00000400000000000000" pitchFamily="2" charset="-78"/>
                        </a:rPr>
                        <a:t>بازگردانی بر اساس شرایط بیرونی موجود در محیط شامل:</a:t>
                      </a:r>
                      <a:r>
                        <a:rPr lang="fa-IR" sz="2000" b="1" baseline="0" dirty="0" smtClean="0">
                          <a:cs typeface="B Nazanin" panose="00000400000000000000" pitchFamily="2" charset="-78"/>
                        </a:rPr>
                        <a:t> تعاملات افراد با یکدیگر ، اهداف، مفروضات و دیدگاه ها</a:t>
                      </a:r>
                      <a:endParaRPr lang="fa-IR" sz="2000" b="1" dirty="0">
                        <a:cs typeface="B Nazanin" panose="00000400000000000000" pitchFamily="2" charset="-7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r>
            </a:tbl>
          </a:graphicData>
        </a:graphic>
      </p:graphicFrame>
    </p:spTree>
    <p:extLst>
      <p:ext uri="{BB962C8B-B14F-4D97-AF65-F5344CB8AC3E}">
        <p14:creationId xmlns:p14="http://schemas.microsoft.com/office/powerpoint/2010/main" val="352025408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4304" y="0"/>
            <a:ext cx="8596668" cy="3677442"/>
          </a:xfrm>
        </p:spPr>
        <p:txBody>
          <a:bodyPr>
            <a:normAutofit/>
          </a:bodyPr>
          <a:lstStyle/>
          <a:p>
            <a:pPr lvl="0" algn="r" defTabSz="504200" rtl="1">
              <a:spcBef>
                <a:spcPts val="1103"/>
              </a:spcBef>
              <a:buClr>
                <a:srgbClr val="90C226"/>
              </a:buClr>
              <a:buSzPct val="80000"/>
            </a:pPr>
            <a:r>
              <a:rPr lang="fa-IR" sz="3600" dirty="0" smtClean="0">
                <a:cs typeface="B Nazanin" panose="00000400000000000000" pitchFamily="2" charset="-78"/>
              </a:rPr>
              <a:t>فعالیت و تکلیف</a:t>
            </a:r>
            <a:br>
              <a:rPr lang="fa-IR" sz="3600" dirty="0" smtClean="0">
                <a:cs typeface="B Nazanin" panose="00000400000000000000" pitchFamily="2" charset="-78"/>
              </a:rPr>
            </a:br>
            <a:r>
              <a:rPr lang="fa-IR" sz="3600" b="1" dirty="0">
                <a:solidFill>
                  <a:srgbClr val="7030A0"/>
                </a:solidFill>
                <a:ea typeface="+mn-ea"/>
                <a:cs typeface="B Nazanin" panose="00000400000000000000" pitchFamily="2" charset="-78"/>
              </a:rPr>
              <a:t>دانشجویان عزیز </a:t>
            </a:r>
            <a:r>
              <a:rPr lang="fa-IR" sz="3600" b="1" dirty="0">
                <a:solidFill>
                  <a:srgbClr val="002060"/>
                </a:solidFill>
                <a:ea typeface="+mn-ea"/>
                <a:cs typeface="B Nazanin" panose="00000400000000000000" pitchFamily="2" charset="-78"/>
              </a:rPr>
              <a:t/>
            </a:r>
            <a:br>
              <a:rPr lang="fa-IR" sz="3600" b="1" dirty="0">
                <a:solidFill>
                  <a:srgbClr val="002060"/>
                </a:solidFill>
                <a:ea typeface="+mn-ea"/>
                <a:cs typeface="B Nazanin" panose="00000400000000000000" pitchFamily="2" charset="-78"/>
              </a:rPr>
            </a:br>
            <a:r>
              <a:rPr lang="fa-IR" sz="3600" b="1" dirty="0">
                <a:solidFill>
                  <a:srgbClr val="7030A0"/>
                </a:solidFill>
                <a:ea typeface="+mn-ea"/>
                <a:cs typeface="B Nazanin" panose="00000400000000000000" pitchFamily="2" charset="-78"/>
              </a:rPr>
              <a:t>سؤالات زیر را تحلیل کرده و پاسخ ها را به آدرس  ایمیل ذیل ارسال کنید :</a:t>
            </a:r>
            <a:br>
              <a:rPr lang="fa-IR" sz="3600" b="1" dirty="0">
                <a:solidFill>
                  <a:srgbClr val="7030A0"/>
                </a:solidFill>
                <a:ea typeface="+mn-ea"/>
                <a:cs typeface="B Nazanin" panose="00000400000000000000" pitchFamily="2" charset="-78"/>
              </a:rPr>
            </a:br>
            <a:r>
              <a:rPr lang="en-US" sz="3600" b="1" dirty="0" smtClean="0">
                <a:solidFill>
                  <a:srgbClr val="FF0000"/>
                </a:solidFill>
                <a:ea typeface="+mn-ea"/>
                <a:cs typeface="B Nazanin" panose="00000400000000000000" pitchFamily="2" charset="-78"/>
                <a:hlinkClick r:id="rId2"/>
              </a:rPr>
              <a:t>davarimona65@gmail.com</a:t>
            </a:r>
            <a:r>
              <a:rPr lang="en-US" sz="3600" b="1" dirty="0" smtClean="0">
                <a:solidFill>
                  <a:srgbClr val="FF0000"/>
                </a:solidFill>
                <a:ea typeface="+mn-ea"/>
                <a:cs typeface="B Nazanin" panose="00000400000000000000" pitchFamily="2" charset="-78"/>
              </a:rPr>
              <a:t>            </a:t>
            </a:r>
            <a:r>
              <a:rPr lang="fa-IR" sz="3600" b="1" dirty="0">
                <a:solidFill>
                  <a:srgbClr val="FF0000"/>
                </a:solidFill>
                <a:ea typeface="+mn-ea"/>
                <a:cs typeface="B Nazanin" panose="00000400000000000000" pitchFamily="2" charset="-78"/>
              </a:rPr>
              <a:t/>
            </a:r>
            <a:br>
              <a:rPr lang="fa-IR" sz="3600" b="1" dirty="0">
                <a:solidFill>
                  <a:srgbClr val="FF0000"/>
                </a:solidFill>
                <a:ea typeface="+mn-ea"/>
                <a:cs typeface="B Nazanin" panose="00000400000000000000" pitchFamily="2" charset="-78"/>
              </a:rPr>
            </a:br>
            <a:endParaRPr lang="fa-IR" sz="3600" dirty="0">
              <a:cs typeface="B Nazanin" panose="00000400000000000000" pitchFamily="2" charset="-78"/>
            </a:endParaRPr>
          </a:p>
        </p:txBody>
      </p:sp>
      <p:sp>
        <p:nvSpPr>
          <p:cNvPr id="3" name="Text Placeholder 2"/>
          <p:cNvSpPr>
            <a:spLocks noGrp="1"/>
          </p:cNvSpPr>
          <p:nvPr>
            <p:ph type="body" idx="1"/>
          </p:nvPr>
        </p:nvSpPr>
        <p:spPr>
          <a:xfrm>
            <a:off x="381121" y="3535773"/>
            <a:ext cx="8596668" cy="2939167"/>
          </a:xfrm>
        </p:spPr>
        <p:txBody>
          <a:bodyPr>
            <a:noAutofit/>
          </a:bodyPr>
          <a:lstStyle/>
          <a:p>
            <a:pPr algn="r"/>
            <a:r>
              <a:rPr lang="fa-IR" sz="2400" b="1" dirty="0" smtClean="0">
                <a:solidFill>
                  <a:srgbClr val="7030A0"/>
                </a:solidFill>
                <a:cs typeface="B Nazanin" panose="00000400000000000000" pitchFamily="2" charset="-78"/>
              </a:rPr>
              <a:t>1 – نمونه ای از ابزارهای جمع آوری اطلاعات در پژوهش روایی را از منظر نوع تجربیات مطرح شده تحلیل کرده و تمایز و تشابه آن ها را در یک جدول به نمایش بگذارید.</a:t>
            </a:r>
          </a:p>
          <a:p>
            <a:pPr algn="r"/>
            <a:r>
              <a:rPr lang="fa-IR" sz="2400" b="1" dirty="0" smtClean="0">
                <a:solidFill>
                  <a:srgbClr val="7030A0"/>
                </a:solidFill>
                <a:cs typeface="B Nazanin" panose="00000400000000000000" pitchFamily="2" charset="-78"/>
              </a:rPr>
              <a:t>2 – فرایند کد گذاری و طبقه بندی را تا مرحله شناسایی و تبیین مضامین بر روی تجربیات شخصی خود از دوران تحصیل خود بررسی کنید.</a:t>
            </a:r>
          </a:p>
          <a:p>
            <a:pPr algn="r"/>
            <a:r>
              <a:rPr lang="fa-IR" sz="2400" b="1" dirty="0" smtClean="0">
                <a:solidFill>
                  <a:srgbClr val="7030A0"/>
                </a:solidFill>
                <a:cs typeface="B Nazanin" panose="00000400000000000000" pitchFamily="2" charset="-78"/>
              </a:rPr>
              <a:t>3- مقاله ای روایی ( کیفی ) و مقاله ای (کمی) را با یکدیگر از حیث نوع سؤالات وگردآوری اطلاعات مقایسه کنید.</a:t>
            </a:r>
            <a:r>
              <a:rPr lang="en-US" sz="2400" b="1" dirty="0" smtClean="0">
                <a:solidFill>
                  <a:srgbClr val="7030A0"/>
                </a:solidFill>
                <a:cs typeface="B Nazanin" panose="00000400000000000000" pitchFamily="2" charset="-78"/>
              </a:rPr>
              <a:t>  </a:t>
            </a:r>
            <a:endParaRPr lang="fa-IR" sz="2400" b="1" dirty="0">
              <a:solidFill>
                <a:srgbClr val="7030A0"/>
              </a:solidFill>
              <a:cs typeface="B Nazanin" panose="00000400000000000000" pitchFamily="2" charset="-78"/>
            </a:endParaRPr>
          </a:p>
        </p:txBody>
      </p:sp>
    </p:spTree>
    <p:extLst>
      <p:ext uri="{BB962C8B-B14F-4D97-AF65-F5344CB8AC3E}">
        <p14:creationId xmlns:p14="http://schemas.microsoft.com/office/powerpoint/2010/main" val="39841986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2664" y="568411"/>
            <a:ext cx="8596668" cy="803946"/>
          </a:xfrm>
        </p:spPr>
        <p:txBody>
          <a:bodyPr>
            <a:normAutofit/>
          </a:bodyPr>
          <a:lstStyle/>
          <a:p>
            <a:r>
              <a:rPr lang="fa-IR" b="1" dirty="0" smtClean="0">
                <a:solidFill>
                  <a:srgbClr val="FF0000"/>
                </a:solidFill>
                <a:cs typeface="B Nazanin" panose="00000400000000000000" pitchFamily="2" charset="-78"/>
              </a:rPr>
              <a:t>تجربه</a:t>
            </a:r>
            <a:r>
              <a:rPr lang="fa-IR" b="1" dirty="0" smtClean="0">
                <a:solidFill>
                  <a:srgbClr val="660033"/>
                </a:solidFill>
                <a:cs typeface="B Nazanin" panose="00000400000000000000" pitchFamily="2" charset="-78"/>
              </a:rPr>
              <a:t> عنصر و موضوع اصلی پژوهش روایی است.</a:t>
            </a:r>
            <a:endParaRPr lang="en-US" b="1" dirty="0">
              <a:solidFill>
                <a:srgbClr val="660033"/>
              </a:solidFill>
              <a:cs typeface="B Nazanin" panose="00000400000000000000" pitchFamily="2" charset="-78"/>
            </a:endParaRPr>
          </a:p>
        </p:txBody>
      </p:sp>
      <p:sp>
        <p:nvSpPr>
          <p:cNvPr id="3" name="Text Placeholder 2"/>
          <p:cNvSpPr>
            <a:spLocks noGrp="1"/>
          </p:cNvSpPr>
          <p:nvPr>
            <p:ph type="body" idx="1"/>
          </p:nvPr>
        </p:nvSpPr>
        <p:spPr>
          <a:xfrm>
            <a:off x="883280" y="1644204"/>
            <a:ext cx="8596668" cy="4254088"/>
          </a:xfrm>
        </p:spPr>
        <p:txBody>
          <a:bodyPr>
            <a:normAutofit/>
          </a:bodyPr>
          <a:lstStyle/>
          <a:p>
            <a:pPr algn="r"/>
            <a:r>
              <a:rPr lang="fa-IR" b="1" dirty="0" smtClean="0">
                <a:solidFill>
                  <a:srgbClr val="002060"/>
                </a:solidFill>
                <a:cs typeface="B Nazanin" panose="00000400000000000000" pitchFamily="2" charset="-78"/>
              </a:rPr>
              <a:t>*هدف پژوهش روایی در زمینه ها و رشته های مختلف ، درک تجربه از راه مکالمه ، گفتگو یا زندگی با مشارکت کنندگان تحقیق است. </a:t>
            </a:r>
          </a:p>
          <a:p>
            <a:pPr algn="r"/>
            <a:r>
              <a:rPr lang="fa-IR" b="1" dirty="0" smtClean="0">
                <a:solidFill>
                  <a:srgbClr val="002060"/>
                </a:solidFill>
                <a:cs typeface="B Nazanin" panose="00000400000000000000" pitchFamily="2" charset="-78"/>
              </a:rPr>
              <a:t>*پژوهش روایی پیش از هر چیز ، راهی برای فهم و درک تجربه است.</a:t>
            </a:r>
          </a:p>
          <a:p>
            <a:pPr algn="r"/>
            <a:r>
              <a:rPr lang="fa-IR" b="1" dirty="0" smtClean="0">
                <a:solidFill>
                  <a:srgbClr val="002060"/>
                </a:solidFill>
                <a:cs typeface="B Nazanin" panose="00000400000000000000" pitchFamily="2" charset="-78"/>
              </a:rPr>
              <a:t>*کلندینین و کانلی ، مفهومی عملی از پژوهش روایی ارائه می کنند.</a:t>
            </a:r>
          </a:p>
          <a:p>
            <a:pPr algn="r"/>
            <a:r>
              <a:rPr lang="fa-IR" b="1" dirty="0" smtClean="0">
                <a:solidFill>
                  <a:srgbClr val="002060"/>
                </a:solidFill>
                <a:cs typeface="B Nazanin" panose="00000400000000000000" pitchFamily="2" charset="-78"/>
              </a:rPr>
              <a:t>*ایده پژوهش روایی در تعلیم و تربیت را نخستین بار کلندینین از مکینتایر وام گرفت.</a:t>
            </a:r>
          </a:p>
          <a:p>
            <a:pPr algn="r"/>
            <a:r>
              <a:rPr lang="fa-IR" b="1" dirty="0" smtClean="0">
                <a:solidFill>
                  <a:srgbClr val="002060"/>
                </a:solidFill>
                <a:cs typeface="B Nazanin" panose="00000400000000000000" pitchFamily="2" charset="-78"/>
              </a:rPr>
              <a:t>*گرایش کلندینین به پژوهش روایی از علاقه او به فهم دانش تجربی نشأت گرفته است.</a:t>
            </a:r>
          </a:p>
          <a:p>
            <a:pPr algn="r"/>
            <a:r>
              <a:rPr lang="fa-IR" b="1" dirty="0" smtClean="0">
                <a:solidFill>
                  <a:srgbClr val="002060"/>
                </a:solidFill>
                <a:cs typeface="B Nazanin" panose="00000400000000000000" pitchFamily="2" charset="-78"/>
              </a:rPr>
              <a:t>*دانش تجربی دانشی است که با مشاهدات در حین عمل و تجربه زیسته کسب می شود.</a:t>
            </a:r>
          </a:p>
          <a:p>
            <a:pPr algn="r"/>
            <a:r>
              <a:rPr lang="fa-IR" b="1" dirty="0" smtClean="0">
                <a:solidFill>
                  <a:srgbClr val="002060"/>
                </a:solidFill>
                <a:cs typeface="B Nazanin" panose="00000400000000000000" pitchFamily="2" charset="-78"/>
              </a:rPr>
              <a:t>*نظریه دیویی درباره تجربه ، مبنای اساسی پژوهش روایی است.تجربه ای که با دو عنصر تعامل و استمرار تعریف می شود.</a:t>
            </a:r>
          </a:p>
          <a:p>
            <a:pPr algn="r"/>
            <a:r>
              <a:rPr lang="fa-IR" b="1" dirty="0" smtClean="0">
                <a:solidFill>
                  <a:srgbClr val="002060"/>
                </a:solidFill>
                <a:cs typeface="B Nazanin" panose="00000400000000000000" pitchFamily="2" charset="-78"/>
              </a:rPr>
              <a:t>*مبنای تحقیق روایی ، مفهوم تجربه است.</a:t>
            </a:r>
          </a:p>
          <a:p>
            <a:pPr algn="r"/>
            <a:endParaRPr lang="en-US" b="1" dirty="0">
              <a:solidFill>
                <a:srgbClr val="002060"/>
              </a:solidFill>
              <a:cs typeface="B Nazanin" panose="00000400000000000000" pitchFamily="2" charset="-78"/>
            </a:endParaRPr>
          </a:p>
        </p:txBody>
      </p:sp>
    </p:spTree>
    <p:extLst>
      <p:ext uri="{BB962C8B-B14F-4D97-AF65-F5344CB8AC3E}">
        <p14:creationId xmlns:p14="http://schemas.microsoft.com/office/powerpoint/2010/main" val="21800068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8525" y="263611"/>
            <a:ext cx="8596668" cy="2830453"/>
          </a:xfrm>
        </p:spPr>
        <p:txBody>
          <a:bodyPr>
            <a:normAutofit fontScale="90000"/>
          </a:bodyPr>
          <a:lstStyle/>
          <a:p>
            <a:pPr lvl="0" algn="r">
              <a:spcBef>
                <a:spcPts val="1000"/>
              </a:spcBef>
            </a:pPr>
            <a:r>
              <a:rPr lang="fa-IR" sz="2400" b="1" dirty="0">
                <a:solidFill>
                  <a:srgbClr val="7030A0"/>
                </a:solidFill>
                <a:ea typeface="+mn-ea"/>
                <a:cs typeface="B Nazanin" panose="00000400000000000000" pitchFamily="2" charset="-78"/>
              </a:rPr>
              <a:t>چهار خصیصه مهم پژوهش روایی عبارت است از:</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1-زیستن</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2-گفتن</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3- بازگویی</a:t>
            </a:r>
            <a:br>
              <a:rPr lang="fa-IR" sz="2400" b="1" dirty="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4- باز </a:t>
            </a:r>
            <a:r>
              <a:rPr lang="fa-IR" sz="2400" b="1" dirty="0" smtClean="0">
                <a:solidFill>
                  <a:srgbClr val="7030A0"/>
                </a:solidFill>
                <a:ea typeface="+mn-ea"/>
                <a:cs typeface="B Nazanin" panose="00000400000000000000" pitchFamily="2" charset="-78"/>
              </a:rPr>
              <a:t>زیستن</a:t>
            </a:r>
            <a:br>
              <a:rPr lang="fa-IR" sz="2400" b="1" dirty="0" smtClean="0">
                <a:solidFill>
                  <a:srgbClr val="7030A0"/>
                </a:solidFill>
                <a:ea typeface="+mn-ea"/>
                <a:cs typeface="B Nazanin" panose="00000400000000000000" pitchFamily="2" charset="-78"/>
              </a:rPr>
            </a:br>
            <a:r>
              <a:rPr lang="fa-IR" sz="2400" b="1" dirty="0">
                <a:solidFill>
                  <a:srgbClr val="7030A0"/>
                </a:solidFill>
                <a:ea typeface="+mn-ea"/>
                <a:cs typeface="B Nazanin" panose="00000400000000000000" pitchFamily="2" charset="-78"/>
              </a:rPr>
              <a:t/>
            </a:r>
            <a:br>
              <a:rPr lang="fa-IR" sz="2400" b="1" dirty="0">
                <a:solidFill>
                  <a:srgbClr val="7030A0"/>
                </a:solidFill>
                <a:ea typeface="+mn-ea"/>
                <a:cs typeface="B Nazanin" panose="00000400000000000000" pitchFamily="2" charset="-78"/>
              </a:rPr>
            </a:br>
            <a:r>
              <a:rPr lang="fa-IR" sz="2400" b="1" dirty="0" smtClean="0">
                <a:solidFill>
                  <a:srgbClr val="7030A0"/>
                </a:solidFill>
                <a:ea typeface="+mn-ea"/>
                <a:cs typeface="B Nazanin" panose="00000400000000000000" pitchFamily="2" charset="-78"/>
              </a:rPr>
              <a:t>* هدف پژوهشگر روایی ، یافتن معنا و تفسیر تجربه های انسانی در تعامل با دیگران یا خود است.</a:t>
            </a:r>
            <a:endParaRPr lang="en-US" dirty="0"/>
          </a:p>
        </p:txBody>
      </p:sp>
      <p:sp>
        <p:nvSpPr>
          <p:cNvPr id="3" name="Text Placeholder 2"/>
          <p:cNvSpPr>
            <a:spLocks noGrp="1"/>
          </p:cNvSpPr>
          <p:nvPr>
            <p:ph type="body" idx="1"/>
          </p:nvPr>
        </p:nvSpPr>
        <p:spPr>
          <a:xfrm>
            <a:off x="899756" y="3275298"/>
            <a:ext cx="8596668" cy="2631232"/>
          </a:xfrm>
        </p:spPr>
        <p:txBody>
          <a:bodyPr>
            <a:normAutofit/>
          </a:bodyPr>
          <a:lstStyle/>
          <a:p>
            <a:pPr algn="r" rtl="1"/>
            <a:r>
              <a:rPr lang="fa-IR" b="1" dirty="0" smtClean="0">
                <a:solidFill>
                  <a:srgbClr val="0070C0"/>
                </a:solidFill>
                <a:cs typeface="B Nazanin" panose="00000400000000000000" pitchFamily="2" charset="-78"/>
              </a:rPr>
              <a:t>*مانند هر پژوهش کیفی ، پژوهش روایی با سؤال و مسأله آغاز می شود ، سپس محقق به دنبال پاسخ آن سوال ها می رود.</a:t>
            </a:r>
          </a:p>
          <a:p>
            <a:pPr algn="r" rtl="1"/>
            <a:r>
              <a:rPr lang="fa-IR" b="1" dirty="0" smtClean="0">
                <a:solidFill>
                  <a:srgbClr val="0070C0"/>
                </a:solidFill>
                <a:cs typeface="B Nazanin" panose="00000400000000000000" pitchFamily="2" charset="-78"/>
              </a:rPr>
              <a:t>*سؤال های پژوهش روایی با چرا آغاز نمی شود، بلکه با چگونه آغاز می شود.</a:t>
            </a:r>
          </a:p>
          <a:p>
            <a:pPr algn="r" rtl="1"/>
            <a:r>
              <a:rPr lang="fa-IR" b="1" dirty="0" smtClean="0">
                <a:solidFill>
                  <a:srgbClr val="0070C0"/>
                </a:solidFill>
                <a:cs typeface="B Nazanin" panose="00000400000000000000" pitchFamily="2" charset="-78"/>
              </a:rPr>
              <a:t>*سؤال این پژوهش باید قالبی تفسیرگونه داشته باشد و به صورت گزاره ای نوشته شود که با چگونه آغاز می شود. </a:t>
            </a:r>
            <a:endParaRPr lang="en-US" b="1" dirty="0">
              <a:solidFill>
                <a:srgbClr val="0070C0"/>
              </a:solidFill>
              <a:cs typeface="B Nazanin" panose="00000400000000000000" pitchFamily="2" charset="-78"/>
            </a:endParaRPr>
          </a:p>
        </p:txBody>
      </p:sp>
    </p:spTree>
    <p:extLst>
      <p:ext uri="{BB962C8B-B14F-4D97-AF65-F5344CB8AC3E}">
        <p14:creationId xmlns:p14="http://schemas.microsoft.com/office/powerpoint/2010/main" val="843569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3194" y="378941"/>
            <a:ext cx="8596668" cy="3135254"/>
          </a:xfrm>
        </p:spPr>
        <p:txBody>
          <a:bodyPr>
            <a:noAutofit/>
          </a:bodyPr>
          <a:lstStyle/>
          <a:p>
            <a:pPr algn="r" rtl="1"/>
            <a:r>
              <a:rPr lang="fa-IR" sz="3600" b="1" dirty="0" smtClean="0">
                <a:solidFill>
                  <a:srgbClr val="0070C0"/>
                </a:solidFill>
                <a:cs typeface="B Nazanin" panose="00000400000000000000" pitchFamily="2" charset="-78"/>
              </a:rPr>
              <a:t>کدگذاری </a:t>
            </a:r>
            <a:r>
              <a:rPr lang="fa-IR" sz="2800" dirty="0" smtClean="0">
                <a:cs typeface="B Nazanin" panose="00000400000000000000" pitchFamily="2" charset="-78"/>
              </a:rPr>
              <a:t/>
            </a:r>
            <a:br>
              <a:rPr lang="fa-IR" sz="2800" dirty="0" smtClean="0">
                <a:cs typeface="B Nazanin" panose="00000400000000000000" pitchFamily="2" charset="-78"/>
              </a:rPr>
            </a:br>
            <a:r>
              <a:rPr lang="fa-IR" sz="2800" dirty="0">
                <a:cs typeface="B Nazanin" panose="00000400000000000000" pitchFamily="2" charset="-78"/>
              </a:rPr>
              <a:t/>
            </a:r>
            <a:br>
              <a:rPr lang="fa-IR" sz="2800" dirty="0">
                <a:cs typeface="B Nazanin" panose="00000400000000000000" pitchFamily="2" charset="-78"/>
              </a:rPr>
            </a:br>
            <a:r>
              <a:rPr lang="fa-IR" sz="2400" b="1" dirty="0" smtClean="0">
                <a:solidFill>
                  <a:srgbClr val="663300"/>
                </a:solidFill>
                <a:cs typeface="B Nazanin" panose="00000400000000000000" pitchFamily="2" charset="-78"/>
              </a:rPr>
              <a:t>کد در تحقیقات کیفی اغلب به لغت یا عبارت کوتاهی گفته می شود که به صورت نمادین صفت برجسته یا ممتازی را به بخشی از داده های مکتوب یا تصویری شما منسوب می کند.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به این معنی که به پدیده ها یا حوادث یا اظهارات نام می دهند.</a:t>
            </a:r>
            <a:br>
              <a:rPr lang="fa-IR" sz="2400" b="1" dirty="0" smtClean="0">
                <a:solidFill>
                  <a:srgbClr val="663300"/>
                </a:solidFill>
                <a:cs typeface="B Nazanin" panose="00000400000000000000" pitchFamily="2" charset="-78"/>
              </a:rPr>
            </a:br>
            <a:r>
              <a:rPr lang="fa-IR" sz="2400" b="1" dirty="0" smtClean="0">
                <a:solidFill>
                  <a:srgbClr val="663300"/>
                </a:solidFill>
                <a:cs typeface="B Nazanin" panose="00000400000000000000" pitchFamily="2" charset="-78"/>
              </a:rPr>
              <a:t>هدف از کد گذاری ، پیدا کردن موضوعات مشابه در متن های پیاده شده است</a:t>
            </a:r>
            <a:r>
              <a:rPr lang="fa-IR" sz="2800" dirty="0" smtClean="0">
                <a:cs typeface="B Nazanin" panose="00000400000000000000" pitchFamily="2" charset="-78"/>
              </a:rPr>
              <a:t>.</a:t>
            </a:r>
            <a:endParaRPr lang="en-US" sz="2800" dirty="0">
              <a:cs typeface="B Nazanin" panose="00000400000000000000" pitchFamily="2" charset="-78"/>
            </a:endParaRPr>
          </a:p>
        </p:txBody>
      </p:sp>
      <p:sp>
        <p:nvSpPr>
          <p:cNvPr id="3" name="Text Placeholder 2"/>
          <p:cNvSpPr>
            <a:spLocks noGrp="1"/>
          </p:cNvSpPr>
          <p:nvPr>
            <p:ph type="body" idx="1"/>
          </p:nvPr>
        </p:nvSpPr>
        <p:spPr>
          <a:xfrm>
            <a:off x="685573" y="3950800"/>
            <a:ext cx="8596668" cy="2680660"/>
          </a:xfrm>
        </p:spPr>
        <p:txBody>
          <a:bodyPr>
            <a:normAutofit/>
          </a:bodyPr>
          <a:lstStyle/>
          <a:p>
            <a:pPr algn="r" rtl="1"/>
            <a:r>
              <a:rPr lang="fa-IR" sz="2400" b="1" dirty="0" smtClean="0">
                <a:solidFill>
                  <a:srgbClr val="663300"/>
                </a:solidFill>
                <a:cs typeface="B Nazanin" panose="00000400000000000000" pitchFamily="2" charset="-78"/>
              </a:rPr>
              <a:t>هر کد دلالت بر مفهومی دارد .این مفهوم از جمله یا جملاتی استنباط می شود که در متون پیاده شده از مصاحبه آمده است یا از دفتر خاطرات یا سایر داده هایی که در اختیار است.</a:t>
            </a:r>
          </a:p>
          <a:p>
            <a:pPr algn="r" rtl="1"/>
            <a:r>
              <a:rPr lang="fa-IR" sz="2800" b="1" dirty="0" smtClean="0">
                <a:solidFill>
                  <a:srgbClr val="FF0000"/>
                </a:solidFill>
                <a:cs typeface="B Nazanin" panose="00000400000000000000" pitchFamily="2" charset="-78"/>
              </a:rPr>
              <a:t>کدگذاری روندی است که در حین مطالعه متن صورت می گیرد.</a:t>
            </a:r>
            <a:endParaRPr lang="en-US" sz="2800" b="1" dirty="0">
              <a:solidFill>
                <a:srgbClr val="FF0000"/>
              </a:solidFill>
              <a:cs typeface="B Nazanin" panose="00000400000000000000" pitchFamily="2" charset="-78"/>
            </a:endParaRPr>
          </a:p>
        </p:txBody>
      </p:sp>
    </p:spTree>
    <p:extLst>
      <p:ext uri="{BB962C8B-B14F-4D97-AF65-F5344CB8AC3E}">
        <p14:creationId xmlns:p14="http://schemas.microsoft.com/office/powerpoint/2010/main" val="14165313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6508" y="425003"/>
            <a:ext cx="8596668" cy="5393116"/>
          </a:xfrm>
        </p:spPr>
        <p:txBody>
          <a:bodyPr>
            <a:normAutofit/>
          </a:bodyPr>
          <a:lstStyle/>
          <a:p>
            <a:pPr marL="265176" lvl="0" indent="-265176" algn="r" defTabSz="914400" rtl="1">
              <a:spcBef>
                <a:spcPts val="250"/>
              </a:spcBef>
            </a:pPr>
            <a: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کد­گذاری </a:t>
            </a:r>
            <a:r>
              <a:rPr lang="fa-IR" sz="3600" b="1" dirty="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برای مضامین </a:t>
            </a:r>
            <a: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t/>
            </a:r>
            <a:br>
              <a:rPr lang="fa-IR" sz="3600" b="1" dirty="0" smtClean="0">
                <a:solidFill>
                  <a:srgbClr val="0000FF"/>
                </a:solidFill>
                <a:effectLst>
                  <a:outerShdw blurRad="53975" dist="22860" dir="5400000" algn="tl" rotWithShape="0">
                    <a:srgbClr val="000000">
                      <a:alpha val="55000"/>
                    </a:srgbClr>
                  </a:outerShdw>
                </a:effectLst>
                <a:latin typeface="Verdana"/>
                <a:cs typeface="B Nazanin" panose="00000400000000000000" pitchFamily="2" charset="-78"/>
              </a:rPr>
            </a:br>
            <a:r>
              <a:rPr lang="fa-IR" sz="3200" b="1" dirty="0">
                <a:solidFill>
                  <a:srgbClr val="0000FF"/>
                </a:solidFill>
                <a:effectLst>
                  <a:outerShdw blurRad="53975" dist="22860" dir="5400000" algn="tl" rotWithShape="0">
                    <a:srgbClr val="000000">
                      <a:alpha val="55000"/>
                    </a:srgbClr>
                  </a:outerShdw>
                </a:effectLst>
                <a:latin typeface="Verdana"/>
              </a:rPr>
              <a:t/>
            </a:r>
            <a:br>
              <a:rPr lang="fa-IR" sz="3200" b="1" dirty="0">
                <a:solidFill>
                  <a:srgbClr val="0000FF"/>
                </a:solidFill>
                <a:effectLst>
                  <a:outerShdw blurRad="53975" dist="22860" dir="5400000" algn="tl" rotWithShape="0">
                    <a:srgbClr val="000000">
                      <a:alpha val="55000"/>
                    </a:srgbClr>
                  </a:outerShdw>
                </a:effectLst>
                <a:latin typeface="Verdana"/>
              </a:rPr>
            </a:br>
            <a:r>
              <a:rPr lang="fa-IR" sz="2700" b="1" dirty="0">
                <a:solidFill>
                  <a:srgbClr val="660033"/>
                </a:solidFill>
                <a:effectLst>
                  <a:outerShdw blurRad="53975" dist="22860" dir="5400000" algn="tl" rotWithShape="0">
                    <a:srgbClr val="000000">
                      <a:alpha val="55000"/>
                    </a:srgbClr>
                  </a:outerShdw>
                </a:effectLst>
                <a:latin typeface="Verdana"/>
                <a:cs typeface="B Nazanin" panose="00000400000000000000" pitchFamily="2" charset="-78"/>
              </a:rPr>
              <a:t>*</a:t>
            </a:r>
            <a:r>
              <a:rPr lang="fa-IR" sz="2700" b="1" dirty="0" smtClean="0">
                <a:solidFill>
                  <a:srgbClr val="660033"/>
                </a:solidFill>
                <a:latin typeface="Verdana"/>
                <a:cs typeface="B Nazanin" panose="00000400000000000000" pitchFamily="2" charset="-78"/>
              </a:rPr>
              <a:t>د</a:t>
            </a:r>
            <a:r>
              <a:rPr lang="fa-IR" sz="2700" b="1" dirty="0" smtClean="0">
                <a:solidFill>
                  <a:srgbClr val="660033"/>
                </a:solidFill>
                <a:latin typeface="Verdana"/>
                <a:ea typeface="+mn-ea"/>
                <a:cs typeface="B Nazanin" panose="00000400000000000000" pitchFamily="2" charset="-78"/>
              </a:rPr>
              <a:t>ر </a:t>
            </a:r>
            <a:r>
              <a:rPr lang="fa-IR" sz="2700" b="1" dirty="0">
                <a:solidFill>
                  <a:srgbClr val="660033"/>
                </a:solidFill>
                <a:latin typeface="Verdana"/>
                <a:ea typeface="+mn-ea"/>
                <a:cs typeface="B Nazanin" panose="00000400000000000000" pitchFamily="2" charset="-78"/>
              </a:rPr>
              <a:t>تحقیقات کیفی، داده­ها می­توانند به مضامینی تفکیک </a:t>
            </a:r>
            <a:r>
              <a:rPr lang="fa-IR" sz="2700" b="1" dirty="0" smtClean="0">
                <a:solidFill>
                  <a:srgbClr val="660033"/>
                </a:solidFill>
                <a:latin typeface="Verdana"/>
                <a:ea typeface="+mn-ea"/>
                <a:cs typeface="B Nazanin" panose="00000400000000000000" pitchFamily="2" charset="-78"/>
              </a:rPr>
              <a:t>شوند.</a:t>
            </a:r>
            <a:br>
              <a:rPr lang="fa-IR" sz="2700" b="1" dirty="0" smtClean="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*محققان </a:t>
            </a:r>
            <a:r>
              <a:rPr lang="fa-IR" sz="2700" b="1" dirty="0">
                <a:solidFill>
                  <a:srgbClr val="660033"/>
                </a:solidFill>
                <a:latin typeface="Verdana"/>
                <a:ea typeface="+mn-ea"/>
                <a:cs typeface="B Nazanin" panose="00000400000000000000" pitchFamily="2" charset="-78"/>
              </a:rPr>
              <a:t>روایی داده­های داستان را به مضامین یا دسته­هایی کد­گذاری می </a:t>
            </a:r>
            <a:r>
              <a:rPr lang="fa-IR" sz="2700" b="1" dirty="0" smtClean="0">
                <a:solidFill>
                  <a:srgbClr val="660033"/>
                </a:solidFill>
                <a:latin typeface="Verdana"/>
                <a:ea typeface="+mn-ea"/>
                <a:cs typeface="B Nazanin" panose="00000400000000000000" pitchFamily="2" charset="-78"/>
              </a:rPr>
              <a:t>کنند</a:t>
            </a:r>
            <a:r>
              <a:rPr lang="fa-IR" sz="2700" b="1" dirty="0">
                <a:solidFill>
                  <a:srgbClr val="660033"/>
                </a:solidFill>
                <a:latin typeface="Verdana"/>
                <a:ea typeface="+mn-ea"/>
                <a:cs typeface="B Nazanin" panose="00000400000000000000" pitchFamily="2" charset="-78"/>
              </a:rPr>
              <a:t>. </a:t>
            </a:r>
            <a:br>
              <a:rPr lang="fa-IR" sz="2700" b="1" dirty="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*شناسایی </a:t>
            </a:r>
            <a:r>
              <a:rPr lang="fa-IR" sz="2700" b="1" dirty="0">
                <a:solidFill>
                  <a:srgbClr val="660033"/>
                </a:solidFill>
                <a:latin typeface="Verdana"/>
                <a:ea typeface="+mn-ea"/>
                <a:cs typeface="B Nazanin" panose="00000400000000000000" pitchFamily="2" charset="-78"/>
              </a:rPr>
              <a:t>مضامین پیچیدگی داستان را فراهم می­آورد و عمق را به بینش در مورد درک تجربیات فرد می­افزاید. </a:t>
            </a:r>
            <a:br>
              <a:rPr lang="fa-IR" sz="2700" b="1" dirty="0">
                <a:solidFill>
                  <a:srgbClr val="660033"/>
                </a:solidFill>
                <a:latin typeface="Verdana"/>
                <a:ea typeface="+mn-ea"/>
                <a:cs typeface="B Nazanin" panose="00000400000000000000" pitchFamily="2" charset="-78"/>
              </a:rPr>
            </a:br>
            <a:r>
              <a:rPr lang="fa-IR" sz="2700" b="1" dirty="0" smtClean="0">
                <a:solidFill>
                  <a:srgbClr val="660033"/>
                </a:solidFill>
                <a:latin typeface="Verdana"/>
                <a:ea typeface="+mn-ea"/>
                <a:cs typeface="B Nazanin" panose="00000400000000000000" pitchFamily="2" charset="-78"/>
              </a:rPr>
              <a:t>*محقق </a:t>
            </a:r>
            <a:r>
              <a:rPr lang="fa-IR" sz="2700" b="1" dirty="0">
                <a:solidFill>
                  <a:srgbClr val="660033"/>
                </a:solidFill>
                <a:latin typeface="Verdana"/>
                <a:ea typeface="+mn-ea"/>
                <a:cs typeface="B Nazanin" panose="00000400000000000000" pitchFamily="2" charset="-78"/>
              </a:rPr>
              <a:t>تعداد کمی از مضامین، مانند پنج تا هفت، را شناسایی می­کند. </a:t>
            </a:r>
            <a:r>
              <a:rPr lang="en-US" sz="2700" b="1" dirty="0">
                <a:solidFill>
                  <a:srgbClr val="660033"/>
                </a:solidFill>
                <a:latin typeface="Verdana"/>
                <a:ea typeface="+mn-ea"/>
                <a:cs typeface="B Nazanin" panose="00000400000000000000" pitchFamily="2" charset="-78"/>
              </a:rPr>
              <a:t/>
            </a:r>
            <a:br>
              <a:rPr lang="en-US" sz="2700" b="1" dirty="0">
                <a:solidFill>
                  <a:srgbClr val="660033"/>
                </a:solidFill>
                <a:latin typeface="Verdana"/>
                <a:ea typeface="+mn-ea"/>
                <a:cs typeface="B Nazanin" panose="00000400000000000000" pitchFamily="2" charset="-78"/>
              </a:rPr>
            </a:br>
            <a:endParaRPr lang="en-US" sz="2700" b="1" dirty="0">
              <a:solidFill>
                <a:srgbClr val="660033"/>
              </a:solidFill>
              <a:cs typeface="B Nazanin" panose="00000400000000000000" pitchFamily="2" charset="-78"/>
            </a:endParaRPr>
          </a:p>
        </p:txBody>
      </p:sp>
    </p:spTree>
    <p:extLst>
      <p:ext uri="{BB962C8B-B14F-4D97-AF65-F5344CB8AC3E}">
        <p14:creationId xmlns:p14="http://schemas.microsoft.com/office/powerpoint/2010/main" val="3684364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5" y="180305"/>
            <a:ext cx="8596668" cy="4448432"/>
          </a:xfrm>
        </p:spPr>
        <p:txBody>
          <a:bodyPr>
            <a:normAutofit/>
          </a:bodyPr>
          <a:lstStyle/>
          <a:p>
            <a:pPr algn="r" rtl="1"/>
            <a:r>
              <a:rPr lang="fa-IR" sz="4400" b="1" dirty="0" smtClean="0">
                <a:solidFill>
                  <a:srgbClr val="00B0F0"/>
                </a:solidFill>
                <a:cs typeface="B Nazanin" panose="00000400000000000000" pitchFamily="2" charset="-78"/>
              </a:rPr>
              <a:t>مقوله بندی</a:t>
            </a:r>
            <a:br>
              <a:rPr lang="fa-IR" sz="4400" b="1" dirty="0" smtClean="0">
                <a:solidFill>
                  <a:srgbClr val="00B0F0"/>
                </a:solidFill>
                <a:cs typeface="B Nazanin" panose="00000400000000000000" pitchFamily="2" charset="-78"/>
              </a:rPr>
            </a:br>
            <a:r>
              <a:rPr lang="fa-IR" sz="4400" b="1" dirty="0" smtClean="0">
                <a:cs typeface="B Nazanin" panose="00000400000000000000" pitchFamily="2" charset="-78"/>
              </a:rPr>
              <a:t/>
            </a:r>
            <a:br>
              <a:rPr lang="fa-IR" sz="4400" b="1" dirty="0" smtClean="0">
                <a:cs typeface="B Nazanin" panose="00000400000000000000" pitchFamily="2" charset="-78"/>
              </a:rPr>
            </a:br>
            <a:r>
              <a:rPr lang="fa-IR" sz="2700" b="1" dirty="0" smtClean="0">
                <a:solidFill>
                  <a:srgbClr val="002060"/>
                </a:solidFill>
                <a:cs typeface="B Nazanin" panose="00000400000000000000" pitchFamily="2" charset="-78"/>
              </a:rPr>
              <a:t>مقوله بندی به معنای ایجاد ارتباط میان کد های ظاهراً نا مرتبط با یکدیگر است بر اساس مشابهت و قرابت آنها با یکدیگر.</a:t>
            </a:r>
            <a:br>
              <a:rPr lang="fa-IR" sz="2700" b="1" dirty="0" smtClean="0">
                <a:solidFill>
                  <a:srgbClr val="002060"/>
                </a:solidFill>
                <a:cs typeface="B Nazanin" panose="00000400000000000000" pitchFamily="2" charset="-78"/>
              </a:rPr>
            </a:br>
            <a:r>
              <a:rPr lang="fa-IR" sz="2700" b="1" dirty="0" smtClean="0">
                <a:solidFill>
                  <a:srgbClr val="002060"/>
                </a:solidFill>
                <a:cs typeface="B Nazanin" panose="00000400000000000000" pitchFamily="2" charset="-78"/>
              </a:rPr>
              <a:t>در واقع محقق ، الگوهایی را که در داده های خود می بیند در واحدهای معنادار دسته بندی می کند.</a:t>
            </a:r>
            <a:br>
              <a:rPr lang="fa-IR" sz="2700" b="1" dirty="0" smtClean="0">
                <a:solidFill>
                  <a:srgbClr val="002060"/>
                </a:solidFill>
                <a:cs typeface="B Nazanin" panose="00000400000000000000" pitchFamily="2" charset="-78"/>
              </a:rPr>
            </a:br>
            <a:r>
              <a:rPr lang="fa-IR" sz="2700" b="1" dirty="0" smtClean="0">
                <a:solidFill>
                  <a:srgbClr val="002060"/>
                </a:solidFill>
                <a:cs typeface="B Nazanin" panose="00000400000000000000" pitchFamily="2" charset="-78"/>
              </a:rPr>
              <a:t>این تجمیع و گرد هم آوردن، بر اساس مشابهت بین کدها صورت می گیرد. </a:t>
            </a:r>
            <a:br>
              <a:rPr lang="fa-IR" sz="2700" b="1" dirty="0" smtClean="0">
                <a:solidFill>
                  <a:srgbClr val="002060"/>
                </a:solidFill>
                <a:cs typeface="B Nazanin" panose="00000400000000000000" pitchFamily="2" charset="-78"/>
              </a:rPr>
            </a:br>
            <a:endParaRPr lang="en-US" sz="4900" b="1" dirty="0">
              <a:solidFill>
                <a:srgbClr val="002060"/>
              </a:solidFill>
              <a:cs typeface="B Nazanin" panose="00000400000000000000" pitchFamily="2" charset="-78"/>
            </a:endParaRPr>
          </a:p>
        </p:txBody>
      </p:sp>
      <p:sp>
        <p:nvSpPr>
          <p:cNvPr id="3" name="Text Placeholder 2"/>
          <p:cNvSpPr>
            <a:spLocks noGrp="1"/>
          </p:cNvSpPr>
          <p:nvPr>
            <p:ph type="body" idx="1"/>
          </p:nvPr>
        </p:nvSpPr>
        <p:spPr>
          <a:xfrm>
            <a:off x="677335" y="4049654"/>
            <a:ext cx="8596668" cy="1749784"/>
          </a:xfrm>
        </p:spPr>
        <p:txBody>
          <a:bodyPr>
            <a:noAutofit/>
          </a:bodyPr>
          <a:lstStyle/>
          <a:p>
            <a:pPr algn="r"/>
            <a:r>
              <a:rPr lang="fa-IR" sz="2400" b="1" dirty="0" smtClean="0">
                <a:solidFill>
                  <a:srgbClr val="663300"/>
                </a:solidFill>
                <a:cs typeface="B Nazanin" panose="00000400000000000000" pitchFamily="2" charset="-78"/>
              </a:rPr>
              <a:t>* نکته مهم آن است که در فرایند کد گذاری ، عملیات تغییر کدها ، ادغام و حذف پاره ای از آنها یا اضافه کردن کد جدید و در نهایت ، دسته بندی کد ها امری طبیعی است.چون محقق با توجه به روند خواندن متون و مطالعه متون تخصصی تفسیر خود را از متن تغییر می دهد و کد گذاری را به صورتی دیگر انجام می دهد.</a:t>
            </a:r>
            <a:endParaRPr lang="en-US" sz="2400" b="1" dirty="0">
              <a:solidFill>
                <a:srgbClr val="663300"/>
              </a:solidFill>
              <a:cs typeface="B Nazanin" panose="00000400000000000000" pitchFamily="2" charset="-78"/>
            </a:endParaRPr>
          </a:p>
        </p:txBody>
      </p:sp>
    </p:spTree>
    <p:extLst>
      <p:ext uri="{BB962C8B-B14F-4D97-AF65-F5344CB8AC3E}">
        <p14:creationId xmlns:p14="http://schemas.microsoft.com/office/powerpoint/2010/main" val="34793190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714</TotalTime>
  <Words>2925</Words>
  <Application>Microsoft Office PowerPoint</Application>
  <PresentationFormat>Widescreen</PresentationFormat>
  <Paragraphs>174</Paragraphs>
  <Slides>41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41</vt:i4>
      </vt:variant>
    </vt:vector>
  </HeadingPairs>
  <TitlesOfParts>
    <vt:vector size="49" baseType="lpstr">
      <vt:lpstr>Arial</vt:lpstr>
      <vt:lpstr>B Nazanin</vt:lpstr>
      <vt:lpstr>Tahoma</vt:lpstr>
      <vt:lpstr>Trebuchet MS</vt:lpstr>
      <vt:lpstr>Verdana</vt:lpstr>
      <vt:lpstr>Wingdings 2</vt:lpstr>
      <vt:lpstr>Wingdings 3</vt:lpstr>
      <vt:lpstr>Facet</vt:lpstr>
      <vt:lpstr>پژوهش وتوسعه حرفه ای 1</vt:lpstr>
      <vt:lpstr> پژوهش روایی در زمره پژوهش های کیفی یا تفسیری قرار دارد.</vt:lpstr>
      <vt:lpstr>مقایسه تحقیقات کیفی و کمی</vt:lpstr>
      <vt:lpstr>ویژگی های اصلی مشترک پژوهش روایی</vt:lpstr>
      <vt:lpstr>تجربه عنصر و موضوع اصلی پژوهش روایی است.</vt:lpstr>
      <vt:lpstr>چهار خصیصه مهم پژوهش روایی عبارت است از: 1-زیستن 2-گفتن 3- بازگویی 4- باز زیستن  * هدف پژوهشگر روایی ، یافتن معنا و تفسیر تجربه های انسانی در تعامل با دیگران یا خود است.</vt:lpstr>
      <vt:lpstr>کدگذاری   کد در تحقیقات کیفی اغلب به لغت یا عبارت کوتاهی گفته می شود که به صورت نمادین صفت برجسته یا ممتازی را به بخشی از داده های مکتوب یا تصویری شما منسوب می کند. به این معنی که به پدیده ها یا حوادث یا اظهارات نام می دهند. هدف از کد گذاری ، پیدا کردن موضوعات مشابه در متن های پیاده شده است.</vt:lpstr>
      <vt:lpstr>کد­گذاری برای مضامین   *در تحقیقات کیفی، داده­ها می­توانند به مضامینی تفکیک شوند. *محققان روایی داده­های داستان را به مضامین یا دسته­هایی کد­گذاری می کنند.  *شناسایی مضامین پیچیدگی داستان را فراهم می­آورد و عمق را به بینش در مورد درک تجربیات فرد می­افزاید.  *محقق تعداد کمی از مضامین، مانند پنج تا هفت، را شناسایی می­کند.  </vt:lpstr>
      <vt:lpstr>مقوله بندی  مقوله بندی به معنای ایجاد ارتباط میان کد های ظاهراً نا مرتبط با یکدیگر است بر اساس مشابهت و قرابت آنها با یکدیگر. در واقع محقق ، الگوهایی را که در داده های خود می بیند در واحدهای معنادار دسته بندی می کند. این تجمیع و گرد هم آوردن، بر اساس مشابهت بین کدها صورت می گیرد.  </vt:lpstr>
      <vt:lpstr>استخراج مفاهیم یا مضامین  در این مرحله داده های خام به مفاهیم معنادار تبدیل می شوند.  لیچمن این مراحل را  Three Cs نامیده است که شامل سه مرحله زیر است : 1-مرحله کدگذاری 2-مقوله بندی 3-مفاهیم    مرحله استخراج مفاهیم ، مرحله ای چالش برانگیز است و کار آمدی آن بستگی به غنای فکری و نظری محقق در حوزه موضوعی تحقیق دارد.</vt:lpstr>
      <vt:lpstr>انواع کدگذاری</vt:lpstr>
      <vt:lpstr>مراحل تحلیل روایت  * مرحله اول: کد گذاری اولیه : پیدا کردن ایده های اصلی در روایت ها * مرحله دوم : مرور تأملی کدگذاری اولیه * مرحله سوم : مقوله بندی ها : تهیه فهرست اولیه عناوین مقوله ها و مضامین اصلی در کدها  * مرحله چهارم : ویرایش فهرست اولیه مقوله بندی ها با خواندن مجدد داده ها * مرحله پنجم : ویرایش عناوین مقوله ها و زیرشاخه های آن * مرحله ششم : انتخاب مفاهیم و مضامین بر اساس عناوین مقوله بندی ها </vt:lpstr>
      <vt:lpstr>مرحله اول : کد گذاری اولیه </vt:lpstr>
      <vt:lpstr>مرحله دوم: مرور کد های اولیه </vt:lpstr>
      <vt:lpstr>مرحله سوم : مقوله بندی</vt:lpstr>
      <vt:lpstr>مرحله چهارم: ویرایش سیاهه اولیه مقوله بندی ها و مرور کدها و طبقه بندی داده ها</vt:lpstr>
      <vt:lpstr>مرحله پنجم :ویرایش مقوله ها و مقوله بندی ها ، مضامین و مفاهیم </vt:lpstr>
      <vt:lpstr>مرحله ششم : ابداع مفاهیم بر اساس مقوله بندی ها یا عمق و بینش برای ایجاد ارتباط</vt:lpstr>
      <vt:lpstr>اعتبار پژوهش روایی </vt:lpstr>
      <vt:lpstr>روایی واعتباردرپژوهش روایی  پس از انجام تحقیق روایی و انتشارگزارش آن ، اولین پرسشی که محقق در برابر آن قرار می گیرد ، اعتبار پژوهش اوست. چیزی دارای اعتبار است که شواهد و دلایل کافی برای باور آن وجود داشته باشد.  به نظر کرس ول (2012) در پژوهش روایی هدف یافته ها بیشتر هم زمینه ای و قابل اطمینان بودن ، با تمرکز بر واقعیت های بیانی در تجربیات افراد است. این روش ادعا نمی کند که می تواند واقعیت را به دقت تشریح کند بلکه هدف این است که یافته ها حداکثر هم گرایی و تشابه را با واقعیت و حقیقت داشته باشد.</vt:lpstr>
      <vt:lpstr>روایی رویکردی است که درآن نمی توان و نیز نباید از زبان ضابطه های عینی متداول و مطلق برای اعتبار بخشی سخن گفت . روایی کاوشی پیرامون پدیده های ویژه است، لذا اهداف پژوهش ، بافت پژوهش و موضوع پژوهش تعیین کننده روش اعتبار بخشی داده هاست.   </vt:lpstr>
      <vt:lpstr>از طرق مختلف می توان روایی تحقیقات کیفی را سنجید که عبارتند از : 1 – مثلث سازی :یعنی از روشی به جز روش هایی که تحقیق پیموده ، روایی را بسنجیم 2 – بازبینی تحقیق به وسیله مشارکت کنندگان در تحقیق : می توان نتایج تحقیق را به مشارکت کنندگان در تحقیق داد تا آن ها نظر خود را ارائه کنند. 3 – داوری گروهی : نتایج تحقیق را گروهی از اشخاص دارای مشروعیت علمی در آن حوزه ، تأیید کنند. 4- تحلیل مورد منفی یا متابین: پیدا کردن مواردی که یافته های ما را نقض میکنند یابه چالش میکشند می تواند تأیید کننده فقدان روایی باشد و نبود چنینمواردی به منزله روایی تحقیقاست.  </vt:lpstr>
      <vt:lpstr>تعریف مفهوم پایایی</vt:lpstr>
      <vt:lpstr>اعتبار بیرونی یا تعمیم پذیری</vt:lpstr>
      <vt:lpstr>همکاری با مشارکت کنندگان   نقش پژوهشگر:  محقق بعد از انتخاب موضوع بایستی به ترغیب فرد مطلعبه نقل روایت در زمینه مورد بررسی به صورت مستمر و با ذکر همه رویدادهای مهم از آغاز تا انتها بپردازد. همچنین محقق باید به جمع آوری داده های مورد نیاز و سازماندهی کردن آنها ، کشف معنا، و معنابخشی به تجربیات بیان شده توسط افراد بپردازد. به عبارتی حضور پژوهشگر در تحقیق کیفی بسیارمهم است و نحوه ارتباط او با راویتحقیق در پژوهش روایی بسیار اهمیت دارد. در تحقیقلت کیفی از جمله تحقیق روایی حضور پررنگ و برجسته ی محقق ضروری است و این در گزارش باید مشهود باشد.  </vt:lpstr>
      <vt:lpstr>  نقش مشارکت کنندگان:  با توجه به اینکه آنچه اهمیت دارد ، روایتی است که افراد از موضوع مورد نظر دارند و بازگویی تجربه ، اساس پژوهش روایی می باشد باید ازمشارکت کننگان خواسته شود تا درک خود را از موضوع مورد نظر ارائه دهند. در پژوهش روایی ، محقق بایدبه طور مداوم به مشارکت کننده ی تحقیق توجه داشته باشد و با او ارتباط نزدیک و انسانی برقرار کند و در رسیدن به نتیجه نباید شتاب کند.</vt:lpstr>
      <vt:lpstr>بیان دوباره روایت ها  نگارش گزارش تحقیق روایی پس از آنکه تجربه های راویان را تحلیل کردید در چارچوب معناداری آن را بازگویی می کنید. این چارچوب می تواند شامل گردآوری داستان ها و تحلیل آنها بر اساس عناصر کلیدی روایت باشد. ما در واقع با بازگویی روایت و تأکید بر توالی اجزای روایت ،تحقیق روایی را از انواع دیگر تحقیقات متمایز می کنیم. در این بازگویی روایت واجد نقطه شروع ، میانه و سرانجام می شود.مانند داستان های رمان</vt:lpstr>
      <vt:lpstr>استفاده از نقل قول ها</vt:lpstr>
      <vt:lpstr>رعایت مسائل اخلاقی </vt:lpstr>
      <vt:lpstr>   محدودیت ها و مخاطرات پژوهش روایی</vt:lpstr>
      <vt:lpstr>محدودیت های بیرونی</vt:lpstr>
      <vt:lpstr>استفاده ازنظریه ها ویافته های علمی</vt:lpstr>
      <vt:lpstr>برای کسب توانایی یادگیرنده باید فرصت کسب اطلاعات و یکپارچه سازی اطلاعات جدید با دانش پیشین و انتقال آموخته ها به موقعیت جدید را داشته باشد. به این منظور می توان فعالیت های یادگیری طراحی شده رابه مجموعه اقدامات و راهبردهایی اطلاق کرد که یادگیرنده برای نشان دادن توانایی در کسب ، سازماندهی ،ذخیره سازی آموخته ها و انتقال آن به موقعیت های جدید به کار می گیرد. </vt:lpstr>
      <vt:lpstr>چگونه یافته های پژوهش روایی را ارزیابی می کنیم؟ </vt:lpstr>
      <vt:lpstr>تحلیل ساختار روایت ها</vt:lpstr>
      <vt:lpstr>عناصرکلیدی تحلیل سه بعدی روایت:  الف ) تعامل ب) تداوم ج) موقعیت   </vt:lpstr>
      <vt:lpstr>تعامل  درکد گذاری روایی داستان های افراد در یک فرایند متوالی درونی ، بیرونی و تأملی طبقه بندی می شود.</vt:lpstr>
      <vt:lpstr>تداوم  عنصرکلیدی دوم در تفسیرروایت ، ترتیب زمانی است . ترتیب زمانی بدین معنی است که درفرایند تحلیل داده ها پژوهشگر شرح و روایت های زندگی افراد را به شکل متوالی وبراساس ترتیب وقوع به نگارش در می آید.</vt:lpstr>
      <vt:lpstr>موقعیت  موقعیت حالتی از امور یا ترکیبی از شرایط در زمان معین می باشد. تحلیل به معنای بررسی دقیق عناصر یا اجزای یک موقعیت است.  </vt:lpstr>
      <vt:lpstr>PowerPoint Presentation</vt:lpstr>
      <vt:lpstr>فعالیت و تکلیف دانشجویان عزیز  سؤالات زیر را تحلیل کرده و پاسخ ها را به آدرس  ایمیل ذیل ارسال کنید : davarimona65@gmail.com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پژوهش روایی در زمره پژوهش های کیفی یا تفسیری قرار دارد.</dc:title>
  <dc:creator>Windows User</dc:creator>
  <cp:lastModifiedBy>Windows User</cp:lastModifiedBy>
  <cp:revision>104</cp:revision>
  <dcterms:created xsi:type="dcterms:W3CDTF">2020-04-20T04:08:29Z</dcterms:created>
  <dcterms:modified xsi:type="dcterms:W3CDTF">2020-04-21T06:31:53Z</dcterms:modified>
</cp:coreProperties>
</file>