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52" r:id="rId2"/>
    <p:sldId id="300" r:id="rId3"/>
    <p:sldId id="260" r:id="rId4"/>
    <p:sldId id="302" r:id="rId5"/>
    <p:sldId id="298" r:id="rId6"/>
    <p:sldId id="297" r:id="rId7"/>
    <p:sldId id="299" r:id="rId8"/>
    <p:sldId id="306" r:id="rId9"/>
    <p:sldId id="327" r:id="rId10"/>
    <p:sldId id="307" r:id="rId11"/>
    <p:sldId id="308" r:id="rId12"/>
    <p:sldId id="304" r:id="rId13"/>
    <p:sldId id="309" r:id="rId14"/>
    <p:sldId id="311" r:id="rId15"/>
    <p:sldId id="314" r:id="rId16"/>
    <p:sldId id="315" r:id="rId17"/>
    <p:sldId id="316" r:id="rId18"/>
    <p:sldId id="348" r:id="rId19"/>
    <p:sldId id="317" r:id="rId20"/>
    <p:sldId id="318" r:id="rId21"/>
    <p:sldId id="319" r:id="rId22"/>
    <p:sldId id="321" r:id="rId23"/>
    <p:sldId id="354" r:id="rId24"/>
    <p:sldId id="349" r:id="rId25"/>
    <p:sldId id="320" r:id="rId26"/>
    <p:sldId id="322" r:id="rId27"/>
    <p:sldId id="323" r:id="rId28"/>
    <p:sldId id="324" r:id="rId29"/>
    <p:sldId id="325" r:id="rId30"/>
    <p:sldId id="326" r:id="rId31"/>
    <p:sldId id="328" r:id="rId32"/>
    <p:sldId id="330" r:id="rId33"/>
    <p:sldId id="331" r:id="rId34"/>
    <p:sldId id="332" r:id="rId35"/>
    <p:sldId id="333" r:id="rId36"/>
    <p:sldId id="355" r:id="rId37"/>
    <p:sldId id="334" r:id="rId38"/>
    <p:sldId id="335" r:id="rId39"/>
    <p:sldId id="336" r:id="rId40"/>
    <p:sldId id="338" r:id="rId41"/>
    <p:sldId id="337" r:id="rId42"/>
    <p:sldId id="339" r:id="rId43"/>
    <p:sldId id="350" r:id="rId44"/>
    <p:sldId id="340" r:id="rId45"/>
    <p:sldId id="351" r:id="rId46"/>
    <p:sldId id="341" r:id="rId47"/>
    <p:sldId id="343" r:id="rId48"/>
    <p:sldId id="344" r:id="rId49"/>
    <p:sldId id="345" r:id="rId50"/>
    <p:sldId id="346" r:id="rId51"/>
    <p:sldId id="347" r:id="rId52"/>
    <p:sldId id="356" r:id="rId53"/>
    <p:sldId id="35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  <a:srgbClr val="FFDDDD"/>
    <a:srgbClr val="FFA3A3"/>
    <a:srgbClr val="FF7171"/>
    <a:srgbClr val="E60000"/>
    <a:srgbClr val="FF3B3B"/>
    <a:srgbClr val="FF5353"/>
    <a:srgbClr val="FF8181"/>
    <a:srgbClr val="FFB9B9"/>
    <a:srgbClr val="FF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6433" autoAdjust="0"/>
  </p:normalViewPr>
  <p:slideViewPr>
    <p:cSldViewPr>
      <p:cViewPr varScale="1">
        <p:scale>
          <a:sx n="78" d="100"/>
          <a:sy n="78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1D45C-55C5-4E39-8D09-5C82BEAAC98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kumimoji="0" lang="ar-SA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همراهی با پدر در همه‌حال</a:t>
          </a:r>
          <a:endParaRPr lang="en-US" sz="3200" b="1" dirty="0">
            <a:solidFill>
              <a:srgbClr val="FFFF00"/>
            </a:solidFill>
            <a:cs typeface="B Traffic" pitchFamily="2" charset="-78"/>
          </a:endParaRPr>
        </a:p>
      </dgm:t>
    </dgm:pt>
    <dgm:pt modelId="{CDF069C0-8054-44AA-9B4C-9F82A81D19DD}" type="parTrans" cxnId="{545609FF-6397-46D5-8E3C-BF91F02CA092}">
      <dgm:prSet/>
      <dgm:spPr/>
      <dgm:t>
        <a:bodyPr/>
        <a:lstStyle/>
        <a:p>
          <a:endParaRPr lang="en-US"/>
        </a:p>
      </dgm:t>
    </dgm:pt>
    <dgm:pt modelId="{DC4D27F1-3F81-4134-A556-386A007BA5BA}" type="sibTrans" cxnId="{545609FF-6397-46D5-8E3C-BF91F02CA092}">
      <dgm:prSet/>
      <dgm:spPr/>
      <dgm:t>
        <a:bodyPr/>
        <a:lstStyle/>
        <a:p>
          <a:endParaRPr lang="en-US"/>
        </a:p>
      </dgm:t>
    </dgm:pt>
    <dgm:pt modelId="{9C35A1C0-3775-49F1-92B6-B07A9D20605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kumimoji="0" lang="ar-S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اعزام امام حسن </a:t>
          </a:r>
          <a:r>
            <a:rPr kumimoji="0" lang="fa-IR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به کوفه در جریان جنگ جمل و سخنرانی در مسجد کوفه</a:t>
          </a:r>
          <a:endParaRPr lang="en-US" sz="2000" dirty="0">
            <a:solidFill>
              <a:srgbClr val="FFFF00"/>
            </a:solidFill>
            <a:cs typeface="B Traffic" pitchFamily="2" charset="-78"/>
          </a:endParaRPr>
        </a:p>
      </dgm:t>
    </dgm:pt>
    <dgm:pt modelId="{1FD28988-70FE-424B-9800-374120E42B16}" type="parTrans" cxnId="{2BB3E4C9-06CD-4D1D-895D-11EECB08B99E}">
      <dgm:prSet/>
      <dgm:spPr/>
      <dgm:t>
        <a:bodyPr/>
        <a:lstStyle/>
        <a:p>
          <a:endParaRPr lang="en-US"/>
        </a:p>
      </dgm:t>
    </dgm:pt>
    <dgm:pt modelId="{D370F0FC-65B6-4CAE-80D9-99689E28B33A}" type="sibTrans" cxnId="{2BB3E4C9-06CD-4D1D-895D-11EECB08B99E}">
      <dgm:prSet/>
      <dgm:spPr/>
      <dgm:t>
        <a:bodyPr/>
        <a:lstStyle/>
        <a:p>
          <a:endParaRPr lang="en-US"/>
        </a:p>
      </dgm:t>
    </dgm:pt>
    <dgm:pt modelId="{6C152F12-90A4-40E9-8345-2894E94B167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بسیج مردم برای جهاد در راه خدا علیه پیمان‌شکنان با همکاری مالک و عمار</a:t>
          </a:r>
          <a:endParaRPr lang="en-US" sz="2400" b="1" dirty="0">
            <a:cs typeface="B Traffic" pitchFamily="2" charset="-78"/>
          </a:endParaRPr>
        </a:p>
      </dgm:t>
    </dgm:pt>
    <dgm:pt modelId="{4BEDD3AF-1DC9-4F65-97FC-8E5DA8A88259}" type="parTrans" cxnId="{9F6D09F3-1F8F-4A26-8DAC-5CC25E887BCB}">
      <dgm:prSet/>
      <dgm:spPr/>
      <dgm:t>
        <a:bodyPr/>
        <a:lstStyle/>
        <a:p>
          <a:endParaRPr lang="en-US"/>
        </a:p>
      </dgm:t>
    </dgm:pt>
    <dgm:pt modelId="{62D7688B-6BD6-4F96-92D1-D9AA7681908D}" type="sibTrans" cxnId="{9F6D09F3-1F8F-4A26-8DAC-5CC25E887BC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F5BE25-D81D-4A1B-B6E0-0C2D86E17BE5}" type="pres">
      <dgm:prSet presAssocID="{BC31D45C-55C5-4E39-8D09-5C82BEAAC981}" presName="parentLin" presStyleCnt="0"/>
      <dgm:spPr/>
    </dgm:pt>
    <dgm:pt modelId="{1FDFEDA2-3286-4D80-A040-AAF9C07FE3E8}" type="pres">
      <dgm:prSet presAssocID="{BC31D45C-55C5-4E39-8D09-5C82BEAAC9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832B562-9C22-4460-AA2C-03460E042A6F}" type="pres">
      <dgm:prSet presAssocID="{BC31D45C-55C5-4E39-8D09-5C82BEAAC981}" presName="parentText" presStyleLbl="node1" presStyleIdx="0" presStyleCnt="3" custScaleY="184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75DF0-4780-4902-A7A3-93043577BA1B}" type="pres">
      <dgm:prSet presAssocID="{BC31D45C-55C5-4E39-8D09-5C82BEAAC981}" presName="negativeSpace" presStyleCnt="0"/>
      <dgm:spPr/>
    </dgm:pt>
    <dgm:pt modelId="{46B4FE18-F51A-4C4D-8E61-3594929BDFC7}" type="pres">
      <dgm:prSet presAssocID="{BC31D45C-55C5-4E39-8D09-5C82BEAAC981}" presName="childText" presStyleLbl="conFgAcc1" presStyleIdx="0" presStyleCnt="3" custScaleX="81651">
        <dgm:presLayoutVars>
          <dgm:bulletEnabled val="1"/>
        </dgm:presLayoutVars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  <dgm:pt modelId="{A52D84CD-D921-4554-94E0-90EEC698C262}" type="pres">
      <dgm:prSet presAssocID="{DC4D27F1-3F81-4134-A556-386A007BA5BA}" presName="spaceBetweenRectangles" presStyleCnt="0"/>
      <dgm:spPr/>
    </dgm:pt>
    <dgm:pt modelId="{0E1B39D0-C5E6-429C-90E2-218BA8F1931F}" type="pres">
      <dgm:prSet presAssocID="{9C35A1C0-3775-49F1-92B6-B07A9D20605E}" presName="parentLin" presStyleCnt="0"/>
      <dgm:spPr/>
    </dgm:pt>
    <dgm:pt modelId="{A1F9F6C8-C4DC-46C8-B0A7-287594EE89ED}" type="pres">
      <dgm:prSet presAssocID="{9C35A1C0-3775-49F1-92B6-B07A9D2060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AD0CCE5-C5C0-4676-924A-C39C8D4B2C59}" type="pres">
      <dgm:prSet presAssocID="{9C35A1C0-3775-49F1-92B6-B07A9D20605E}" presName="parentText" presStyleLbl="node1" presStyleIdx="1" presStyleCnt="3" custScaleY="1767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8EB35-3BB4-4B17-9D83-C371CEA8C900}" type="pres">
      <dgm:prSet presAssocID="{9C35A1C0-3775-49F1-92B6-B07A9D20605E}" presName="negativeSpace" presStyleCnt="0"/>
      <dgm:spPr/>
    </dgm:pt>
    <dgm:pt modelId="{FC7BDFF8-9C54-4A4F-8F1F-7309B2B95278}" type="pres">
      <dgm:prSet presAssocID="{9C35A1C0-3775-49F1-92B6-B07A9D20605E}" presName="childText" presStyleLbl="conFgAcc1" presStyleIdx="1" presStyleCnt="3" custScaleX="81651">
        <dgm:presLayoutVars>
          <dgm:bulletEnabled val="1"/>
        </dgm:presLayoutVars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84F2D80D-3834-4BC3-8B7B-B25A53074E5C}" type="pres">
      <dgm:prSet presAssocID="{D370F0FC-65B6-4CAE-80D9-99689E28B33A}" presName="spaceBetweenRectangles" presStyleCnt="0"/>
      <dgm:spPr/>
    </dgm:pt>
    <dgm:pt modelId="{E756346E-1DB9-4398-986B-BC423EF11CDB}" type="pres">
      <dgm:prSet presAssocID="{6C152F12-90A4-40E9-8345-2894E94B167E}" presName="parentLin" presStyleCnt="0"/>
      <dgm:spPr/>
    </dgm:pt>
    <dgm:pt modelId="{835BD474-9382-4337-BBD4-63D6B8B38A69}" type="pres">
      <dgm:prSet presAssocID="{6C152F12-90A4-40E9-8345-2894E94B16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A45D61-D504-4730-A2B9-76856E2A2E51}" type="pres">
      <dgm:prSet presAssocID="{6C152F12-90A4-40E9-8345-2894E94B167E}" presName="parentText" presStyleLbl="node1" presStyleIdx="2" presStyleCnt="3" custScaleY="1853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B6F2A-6A42-4D80-BCEE-E777DBB9CD26}" type="pres">
      <dgm:prSet presAssocID="{6C152F12-90A4-40E9-8345-2894E94B167E}" presName="negativeSpace" presStyleCnt="0"/>
      <dgm:spPr/>
    </dgm:pt>
    <dgm:pt modelId="{66FC3414-0658-41A6-AE3E-42864CF225F4}" type="pres">
      <dgm:prSet presAssocID="{6C152F12-90A4-40E9-8345-2894E94B167E}" presName="childText" presStyleLbl="conFgAcc1" presStyleIdx="2" presStyleCnt="3" custScaleX="81651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2BB3E4C9-06CD-4D1D-895D-11EECB08B99E}" srcId="{69125580-50B8-45FE-B1C1-C0DE9A24E9C5}" destId="{9C35A1C0-3775-49F1-92B6-B07A9D20605E}" srcOrd="1" destOrd="0" parTransId="{1FD28988-70FE-424B-9800-374120E42B16}" sibTransId="{D370F0FC-65B6-4CAE-80D9-99689E28B33A}"/>
    <dgm:cxn modelId="{9F6D09F3-1F8F-4A26-8DAC-5CC25E887BCB}" srcId="{69125580-50B8-45FE-B1C1-C0DE9A24E9C5}" destId="{6C152F12-90A4-40E9-8345-2894E94B167E}" srcOrd="2" destOrd="0" parTransId="{4BEDD3AF-1DC9-4F65-97FC-8E5DA8A88259}" sibTransId="{62D7688B-6BD6-4F96-92D1-D9AA7681908D}"/>
    <dgm:cxn modelId="{8D8FEA47-2FAC-4B5D-A4A0-07874BD5C843}" type="presOf" srcId="{69125580-50B8-45FE-B1C1-C0DE9A24E9C5}" destId="{18B4BC29-3185-4F35-A26B-667EF98B88DE}" srcOrd="0" destOrd="0" presId="urn:microsoft.com/office/officeart/2005/8/layout/list1"/>
    <dgm:cxn modelId="{66DB328F-7F4C-45F1-9711-5EA4A40CCF59}" type="presOf" srcId="{BC31D45C-55C5-4E39-8D09-5C82BEAAC981}" destId="{C832B562-9C22-4460-AA2C-03460E042A6F}" srcOrd="1" destOrd="0" presId="urn:microsoft.com/office/officeart/2005/8/layout/list1"/>
    <dgm:cxn modelId="{E2927B10-F219-4E7F-AABA-55A2165DB4DE}" type="presOf" srcId="{BC31D45C-55C5-4E39-8D09-5C82BEAAC981}" destId="{1FDFEDA2-3286-4D80-A040-AAF9C07FE3E8}" srcOrd="0" destOrd="0" presId="urn:microsoft.com/office/officeart/2005/8/layout/list1"/>
    <dgm:cxn modelId="{356B766D-66E5-4819-919E-3609C01950D1}" type="presOf" srcId="{6C152F12-90A4-40E9-8345-2894E94B167E}" destId="{FFA45D61-D504-4730-A2B9-76856E2A2E51}" srcOrd="1" destOrd="0" presId="urn:microsoft.com/office/officeart/2005/8/layout/list1"/>
    <dgm:cxn modelId="{EA15E310-3191-4D70-B277-B1369D670983}" type="presOf" srcId="{9C35A1C0-3775-49F1-92B6-B07A9D20605E}" destId="{8AD0CCE5-C5C0-4676-924A-C39C8D4B2C59}" srcOrd="1" destOrd="0" presId="urn:microsoft.com/office/officeart/2005/8/layout/list1"/>
    <dgm:cxn modelId="{E7679B9C-A1E7-4500-8411-CE8371351673}" type="presOf" srcId="{6C152F12-90A4-40E9-8345-2894E94B167E}" destId="{835BD474-9382-4337-BBD4-63D6B8B38A69}" srcOrd="0" destOrd="0" presId="urn:microsoft.com/office/officeart/2005/8/layout/list1"/>
    <dgm:cxn modelId="{545609FF-6397-46D5-8E3C-BF91F02CA092}" srcId="{69125580-50B8-45FE-B1C1-C0DE9A24E9C5}" destId="{BC31D45C-55C5-4E39-8D09-5C82BEAAC981}" srcOrd="0" destOrd="0" parTransId="{CDF069C0-8054-44AA-9B4C-9F82A81D19DD}" sibTransId="{DC4D27F1-3F81-4134-A556-386A007BA5BA}"/>
    <dgm:cxn modelId="{F72B9F94-DAD8-4BB4-9560-FDCC20E23FE6}" type="presOf" srcId="{9C35A1C0-3775-49F1-92B6-B07A9D20605E}" destId="{A1F9F6C8-C4DC-46C8-B0A7-287594EE89ED}" srcOrd="0" destOrd="0" presId="urn:microsoft.com/office/officeart/2005/8/layout/list1"/>
    <dgm:cxn modelId="{F412FC8B-5354-4734-9F05-A94C2B0AB833}" type="presParOf" srcId="{18B4BC29-3185-4F35-A26B-667EF98B88DE}" destId="{4BF5BE25-D81D-4A1B-B6E0-0C2D86E17BE5}" srcOrd="0" destOrd="0" presId="urn:microsoft.com/office/officeart/2005/8/layout/list1"/>
    <dgm:cxn modelId="{E7107134-3612-4B6B-AA6C-D92B486853DD}" type="presParOf" srcId="{4BF5BE25-D81D-4A1B-B6E0-0C2D86E17BE5}" destId="{1FDFEDA2-3286-4D80-A040-AAF9C07FE3E8}" srcOrd="0" destOrd="0" presId="urn:microsoft.com/office/officeart/2005/8/layout/list1"/>
    <dgm:cxn modelId="{AFC78294-E937-4B19-AEDA-BFB9502D992D}" type="presParOf" srcId="{4BF5BE25-D81D-4A1B-B6E0-0C2D86E17BE5}" destId="{C832B562-9C22-4460-AA2C-03460E042A6F}" srcOrd="1" destOrd="0" presId="urn:microsoft.com/office/officeart/2005/8/layout/list1"/>
    <dgm:cxn modelId="{638DFCF3-61F2-4422-AE57-B5E6D1BD0D77}" type="presParOf" srcId="{18B4BC29-3185-4F35-A26B-667EF98B88DE}" destId="{34475DF0-4780-4902-A7A3-93043577BA1B}" srcOrd="1" destOrd="0" presId="urn:microsoft.com/office/officeart/2005/8/layout/list1"/>
    <dgm:cxn modelId="{23E61229-506B-49F0-9F5A-6006A4403E3A}" type="presParOf" srcId="{18B4BC29-3185-4F35-A26B-667EF98B88DE}" destId="{46B4FE18-F51A-4C4D-8E61-3594929BDFC7}" srcOrd="2" destOrd="0" presId="urn:microsoft.com/office/officeart/2005/8/layout/list1"/>
    <dgm:cxn modelId="{75A5B636-8C2A-4A45-9033-9EB433331447}" type="presParOf" srcId="{18B4BC29-3185-4F35-A26B-667EF98B88DE}" destId="{A52D84CD-D921-4554-94E0-90EEC698C262}" srcOrd="3" destOrd="0" presId="urn:microsoft.com/office/officeart/2005/8/layout/list1"/>
    <dgm:cxn modelId="{87BC5C9E-4144-41BD-A321-633A74431B22}" type="presParOf" srcId="{18B4BC29-3185-4F35-A26B-667EF98B88DE}" destId="{0E1B39D0-C5E6-429C-90E2-218BA8F1931F}" srcOrd="4" destOrd="0" presId="urn:microsoft.com/office/officeart/2005/8/layout/list1"/>
    <dgm:cxn modelId="{4D97DB4E-F46A-4038-BFA5-319784253C33}" type="presParOf" srcId="{0E1B39D0-C5E6-429C-90E2-218BA8F1931F}" destId="{A1F9F6C8-C4DC-46C8-B0A7-287594EE89ED}" srcOrd="0" destOrd="0" presId="urn:microsoft.com/office/officeart/2005/8/layout/list1"/>
    <dgm:cxn modelId="{77CFE731-A45B-41D5-8132-6E4BF2376958}" type="presParOf" srcId="{0E1B39D0-C5E6-429C-90E2-218BA8F1931F}" destId="{8AD0CCE5-C5C0-4676-924A-C39C8D4B2C59}" srcOrd="1" destOrd="0" presId="urn:microsoft.com/office/officeart/2005/8/layout/list1"/>
    <dgm:cxn modelId="{15AC1DBD-D2AA-4005-9C68-3D3F16CFE0F2}" type="presParOf" srcId="{18B4BC29-3185-4F35-A26B-667EF98B88DE}" destId="{7438EB35-3BB4-4B17-9D83-C371CEA8C900}" srcOrd="5" destOrd="0" presId="urn:microsoft.com/office/officeart/2005/8/layout/list1"/>
    <dgm:cxn modelId="{9285CE1F-896E-4F18-8D17-4E1015024887}" type="presParOf" srcId="{18B4BC29-3185-4F35-A26B-667EF98B88DE}" destId="{FC7BDFF8-9C54-4A4F-8F1F-7309B2B95278}" srcOrd="6" destOrd="0" presId="urn:microsoft.com/office/officeart/2005/8/layout/list1"/>
    <dgm:cxn modelId="{244BA426-A5DB-49E2-8A67-0543CD13D861}" type="presParOf" srcId="{18B4BC29-3185-4F35-A26B-667EF98B88DE}" destId="{84F2D80D-3834-4BC3-8B7B-B25A53074E5C}" srcOrd="7" destOrd="0" presId="urn:microsoft.com/office/officeart/2005/8/layout/list1"/>
    <dgm:cxn modelId="{BDF1D31E-BC7B-4963-BBB3-BFF92FE54D62}" type="presParOf" srcId="{18B4BC29-3185-4F35-A26B-667EF98B88DE}" destId="{E756346E-1DB9-4398-986B-BC423EF11CDB}" srcOrd="8" destOrd="0" presId="urn:microsoft.com/office/officeart/2005/8/layout/list1"/>
    <dgm:cxn modelId="{50D50697-D63A-4506-98C6-1D6F508E631C}" type="presParOf" srcId="{E756346E-1DB9-4398-986B-BC423EF11CDB}" destId="{835BD474-9382-4337-BBD4-63D6B8B38A69}" srcOrd="0" destOrd="0" presId="urn:microsoft.com/office/officeart/2005/8/layout/list1"/>
    <dgm:cxn modelId="{9A0008FE-A9E0-40D2-9213-D30B50BE1921}" type="presParOf" srcId="{E756346E-1DB9-4398-986B-BC423EF11CDB}" destId="{FFA45D61-D504-4730-A2B9-76856E2A2E51}" srcOrd="1" destOrd="0" presId="urn:microsoft.com/office/officeart/2005/8/layout/list1"/>
    <dgm:cxn modelId="{31F62F6F-3726-4E9E-AFB9-C09C345FBF0F}" type="presParOf" srcId="{18B4BC29-3185-4F35-A26B-667EF98B88DE}" destId="{5DFB6F2A-6A42-4D80-BCEE-E777DBB9CD26}" srcOrd="9" destOrd="0" presId="urn:microsoft.com/office/officeart/2005/8/layout/list1"/>
    <dgm:cxn modelId="{1113D1E4-1184-4E69-A0F5-73139B349ECB}" type="presParOf" srcId="{18B4BC29-3185-4F35-A26B-667EF98B88DE}" destId="{66FC3414-0658-41A6-AE3E-42864CF225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82BCA-1159-42B6-B9F2-247921A9864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E27100"/>
        </a:solidFill>
      </dgm:spPr>
      <dgm:t>
        <a:bodyPr/>
        <a:lstStyle/>
        <a:p>
          <a:pPr algn="ctr" rtl="1"/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فرستادن حجر و سیزده تن از یارانش در غل و زنجیر و شهادت‌نامه به‌سوی معاویه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8710D069-0657-4FFE-9A03-57DB12E9CC2F}" type="parTrans" cxnId="{65E1661C-0F1F-438C-BC29-392453BB334B}">
      <dgm:prSet/>
      <dgm:spPr/>
      <dgm:t>
        <a:bodyPr/>
        <a:lstStyle/>
        <a:p>
          <a:endParaRPr lang="en-US"/>
        </a:p>
      </dgm:t>
    </dgm:pt>
    <dgm:pt modelId="{673BBFEF-5281-4964-BF3C-C2623FFF1183}" type="sibTrans" cxnId="{65E1661C-0F1F-438C-BC29-392453BB334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22BF5-3106-43D8-BD73-9E1D59A9D9AF}" type="pres">
      <dgm:prSet presAssocID="{CC382BCA-1159-42B6-B9F2-247921A98642}" presName="parentLin" presStyleCnt="0"/>
      <dgm:spPr/>
    </dgm:pt>
    <dgm:pt modelId="{974D09E4-D09A-4792-A64B-841DC60C5F9D}" type="pres">
      <dgm:prSet presAssocID="{CC382BCA-1159-42B6-B9F2-247921A9864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F1E5074-9ACE-4459-B816-69DB6E2E2063}" type="pres">
      <dgm:prSet presAssocID="{CC382BCA-1159-42B6-B9F2-247921A98642}" presName="parentText" presStyleLbl="node1" presStyleIdx="0" presStyleCnt="1" custScaleY="2138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C19D-CCB9-4779-AFB0-7D98129FCB04}" type="pres">
      <dgm:prSet presAssocID="{CC382BCA-1159-42B6-B9F2-247921A98642}" presName="negativeSpace" presStyleCnt="0"/>
      <dgm:spPr/>
    </dgm:pt>
    <dgm:pt modelId="{A6D09B93-5A7F-4BC8-A54F-5D15B33436D1}" type="pres">
      <dgm:prSet presAssocID="{CC382BCA-1159-42B6-B9F2-247921A98642}" presName="childText" presStyleLbl="conFgAcc1" presStyleIdx="0" presStyleCnt="1" custScaleX="81560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E27100"/>
        </a:solidFill>
      </dgm:spPr>
      <dgm:t>
        <a:bodyPr/>
        <a:lstStyle/>
        <a:p>
          <a:endParaRPr lang="en-US"/>
        </a:p>
      </dgm:t>
    </dgm:pt>
  </dgm:ptLst>
  <dgm:cxnLst>
    <dgm:cxn modelId="{9FB3FE04-974E-44D3-9B42-7716B9EF7101}" type="presOf" srcId="{CC382BCA-1159-42B6-B9F2-247921A98642}" destId="{974D09E4-D09A-4792-A64B-841DC60C5F9D}" srcOrd="0" destOrd="0" presId="urn:microsoft.com/office/officeart/2005/8/layout/list1"/>
    <dgm:cxn modelId="{65E1661C-0F1F-438C-BC29-392453BB334B}" srcId="{69125580-50B8-45FE-B1C1-C0DE9A24E9C5}" destId="{CC382BCA-1159-42B6-B9F2-247921A98642}" srcOrd="0" destOrd="0" parTransId="{8710D069-0657-4FFE-9A03-57DB12E9CC2F}" sibTransId="{673BBFEF-5281-4964-BF3C-C2623FFF1183}"/>
    <dgm:cxn modelId="{47CDFE19-BA86-4F25-9F83-132958BBC3DF}" type="presOf" srcId="{69125580-50B8-45FE-B1C1-C0DE9A24E9C5}" destId="{18B4BC29-3185-4F35-A26B-667EF98B88DE}" srcOrd="0" destOrd="0" presId="urn:microsoft.com/office/officeart/2005/8/layout/list1"/>
    <dgm:cxn modelId="{D2C02381-50E5-4626-AE8B-7415A747A51D}" type="presOf" srcId="{CC382BCA-1159-42B6-B9F2-247921A98642}" destId="{BF1E5074-9ACE-4459-B816-69DB6E2E2063}" srcOrd="1" destOrd="0" presId="urn:microsoft.com/office/officeart/2005/8/layout/list1"/>
    <dgm:cxn modelId="{640BBE64-78B2-4A55-80EE-4FC01706F9C0}" type="presParOf" srcId="{18B4BC29-3185-4F35-A26B-667EF98B88DE}" destId="{6F622BF5-3106-43D8-BD73-9E1D59A9D9AF}" srcOrd="0" destOrd="0" presId="urn:microsoft.com/office/officeart/2005/8/layout/list1"/>
    <dgm:cxn modelId="{09D0C0F0-03CA-4B70-A9A0-2551FBDB0674}" type="presParOf" srcId="{6F622BF5-3106-43D8-BD73-9E1D59A9D9AF}" destId="{974D09E4-D09A-4792-A64B-841DC60C5F9D}" srcOrd="0" destOrd="0" presId="urn:microsoft.com/office/officeart/2005/8/layout/list1"/>
    <dgm:cxn modelId="{184459FE-E870-41C3-978B-7AF55CB59CAB}" type="presParOf" srcId="{6F622BF5-3106-43D8-BD73-9E1D59A9D9AF}" destId="{BF1E5074-9ACE-4459-B816-69DB6E2E2063}" srcOrd="1" destOrd="0" presId="urn:microsoft.com/office/officeart/2005/8/layout/list1"/>
    <dgm:cxn modelId="{8035FECC-8649-4124-A4E0-6A367F4A86C6}" type="presParOf" srcId="{18B4BC29-3185-4F35-A26B-667EF98B88DE}" destId="{86F1C19D-CCB9-4779-AFB0-7D98129FCB04}" srcOrd="1" destOrd="0" presId="urn:microsoft.com/office/officeart/2005/8/layout/list1"/>
    <dgm:cxn modelId="{4E690C0B-2085-44B5-9E2F-0F581899799B}" type="presParOf" srcId="{18B4BC29-3185-4F35-A26B-667EF98B88DE}" destId="{A6D09B93-5A7F-4BC8-A54F-5D15B33436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82BCA-1159-42B6-B9F2-247921A9864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48300"/>
        </a:solidFill>
      </dgm:spPr>
      <dgm:t>
        <a:bodyPr/>
        <a:lstStyle/>
        <a:p>
          <a:pPr algn="ctr" rtl="1"/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حجر و 5 نفر از یارانش که خفت تبری از علی</a:t>
          </a:r>
          <a:r>
            <a:rPr lang="fa-IR" sz="1400" b="1" dirty="0" smtClean="0">
              <a:solidFill>
                <a:schemeClr val="tx1"/>
              </a:solidFill>
              <a:cs typeface="B Traffic" pitchFamily="2" charset="-78"/>
            </a:rPr>
            <a:t>(ع)</a:t>
          </a:r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 را نپذیرفتند شهید شدند.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8710D069-0657-4FFE-9A03-57DB12E9CC2F}" type="parTrans" cxnId="{65E1661C-0F1F-438C-BC29-392453BB334B}">
      <dgm:prSet/>
      <dgm:spPr/>
      <dgm:t>
        <a:bodyPr/>
        <a:lstStyle/>
        <a:p>
          <a:endParaRPr lang="en-US"/>
        </a:p>
      </dgm:t>
    </dgm:pt>
    <dgm:pt modelId="{673BBFEF-5281-4964-BF3C-C2623FFF1183}" type="sibTrans" cxnId="{65E1661C-0F1F-438C-BC29-392453BB334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22BF5-3106-43D8-BD73-9E1D59A9D9AF}" type="pres">
      <dgm:prSet presAssocID="{CC382BCA-1159-42B6-B9F2-247921A98642}" presName="parentLin" presStyleCnt="0"/>
      <dgm:spPr/>
    </dgm:pt>
    <dgm:pt modelId="{974D09E4-D09A-4792-A64B-841DC60C5F9D}" type="pres">
      <dgm:prSet presAssocID="{CC382BCA-1159-42B6-B9F2-247921A9864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F1E5074-9ACE-4459-B816-69DB6E2E2063}" type="pres">
      <dgm:prSet presAssocID="{CC382BCA-1159-42B6-B9F2-247921A98642}" presName="parentText" presStyleLbl="node1" presStyleIdx="0" presStyleCnt="1" custScaleX="96237" custScaleY="213874" custLinFactNeighborX="39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C19D-CCB9-4779-AFB0-7D98129FCB04}" type="pres">
      <dgm:prSet presAssocID="{CC382BCA-1159-42B6-B9F2-247921A98642}" presName="negativeSpace" presStyleCnt="0"/>
      <dgm:spPr/>
    </dgm:pt>
    <dgm:pt modelId="{A6D09B93-5A7F-4BC8-A54F-5D15B33436D1}" type="pres">
      <dgm:prSet presAssocID="{CC382BCA-1159-42B6-B9F2-247921A98642}" presName="childText" presStyleLbl="conFgAcc1" presStyleIdx="0" presStyleCnt="1" custScaleX="78782" custScaleY="91173" custLinFactNeighborX="2468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48300"/>
        </a:solidFill>
      </dgm:spPr>
      <dgm:t>
        <a:bodyPr/>
        <a:lstStyle/>
        <a:p>
          <a:endParaRPr lang="en-US"/>
        </a:p>
      </dgm:t>
    </dgm:pt>
  </dgm:ptLst>
  <dgm:cxnLst>
    <dgm:cxn modelId="{65E1661C-0F1F-438C-BC29-392453BB334B}" srcId="{69125580-50B8-45FE-B1C1-C0DE9A24E9C5}" destId="{CC382BCA-1159-42B6-B9F2-247921A98642}" srcOrd="0" destOrd="0" parTransId="{8710D069-0657-4FFE-9A03-57DB12E9CC2F}" sibTransId="{673BBFEF-5281-4964-BF3C-C2623FFF1183}"/>
    <dgm:cxn modelId="{11990B63-00E1-453E-BD29-81DDEA57B900}" type="presOf" srcId="{CC382BCA-1159-42B6-B9F2-247921A98642}" destId="{BF1E5074-9ACE-4459-B816-69DB6E2E2063}" srcOrd="1" destOrd="0" presId="urn:microsoft.com/office/officeart/2005/8/layout/list1"/>
    <dgm:cxn modelId="{6796D82B-B709-446A-B7C3-BE41C102FE2B}" type="presOf" srcId="{CC382BCA-1159-42B6-B9F2-247921A98642}" destId="{974D09E4-D09A-4792-A64B-841DC60C5F9D}" srcOrd="0" destOrd="0" presId="urn:microsoft.com/office/officeart/2005/8/layout/list1"/>
    <dgm:cxn modelId="{69123F31-20F1-483C-8A09-7512F8D3B536}" type="presOf" srcId="{69125580-50B8-45FE-B1C1-C0DE9A24E9C5}" destId="{18B4BC29-3185-4F35-A26B-667EF98B88DE}" srcOrd="0" destOrd="0" presId="urn:microsoft.com/office/officeart/2005/8/layout/list1"/>
    <dgm:cxn modelId="{29458306-69B4-4A23-A193-1727399F4CA2}" type="presParOf" srcId="{18B4BC29-3185-4F35-A26B-667EF98B88DE}" destId="{6F622BF5-3106-43D8-BD73-9E1D59A9D9AF}" srcOrd="0" destOrd="0" presId="urn:microsoft.com/office/officeart/2005/8/layout/list1"/>
    <dgm:cxn modelId="{626BD2AF-3748-4FB1-AF16-9B6DB6685DF4}" type="presParOf" srcId="{6F622BF5-3106-43D8-BD73-9E1D59A9D9AF}" destId="{974D09E4-D09A-4792-A64B-841DC60C5F9D}" srcOrd="0" destOrd="0" presId="urn:microsoft.com/office/officeart/2005/8/layout/list1"/>
    <dgm:cxn modelId="{E6054758-7437-468E-BE4C-D6481F0E58C9}" type="presParOf" srcId="{6F622BF5-3106-43D8-BD73-9E1D59A9D9AF}" destId="{BF1E5074-9ACE-4459-B816-69DB6E2E2063}" srcOrd="1" destOrd="0" presId="urn:microsoft.com/office/officeart/2005/8/layout/list1"/>
    <dgm:cxn modelId="{964BD8F5-D199-4AB4-A638-C393E211C435}" type="presParOf" srcId="{18B4BC29-3185-4F35-A26B-667EF98B88DE}" destId="{86F1C19D-CCB9-4779-AFB0-7D98129FCB04}" srcOrd="1" destOrd="0" presId="urn:microsoft.com/office/officeart/2005/8/layout/list1"/>
    <dgm:cxn modelId="{4A8AE6C0-99B2-4689-9442-D1674C546352}" type="presParOf" srcId="{18B4BC29-3185-4F35-A26B-667EF98B88DE}" destId="{A6D09B93-5A7F-4BC8-A54F-5D15B33436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46553A-9235-4567-98DC-172C6750BF9D}" type="doc">
      <dgm:prSet loTypeId="urn:microsoft.com/office/officeart/2005/8/layout/cycle8" loCatId="cycle" qsTypeId="urn:microsoft.com/office/officeart/2005/8/quickstyle/simple3" qsCatId="simple" csTypeId="urn:microsoft.com/office/officeart/2005/8/colors/colorful4" csCatId="colorful" phldr="1"/>
      <dgm:spPr/>
    </dgm:pt>
    <dgm:pt modelId="{DE161A78-A1A5-4381-93FE-5F732A9622C3}">
      <dgm:prSet phldrT="[Text]" custT="1"/>
      <dgm:spPr/>
      <dgm:t>
        <a:bodyPr/>
        <a:lstStyle/>
        <a:p>
          <a:r>
            <a:rPr lang="fa-IR" sz="2400" b="1" dirty="0" smtClean="0">
              <a:cs typeface="B Traffic" pitchFamily="2" charset="-78"/>
            </a:rPr>
            <a:t>تشویق اشراف شهر</a:t>
          </a:r>
          <a:endParaRPr lang="fa-IR" sz="2400" dirty="0" smtClean="0">
            <a:cs typeface="B Traffic" pitchFamily="2" charset="-78"/>
          </a:endParaRPr>
        </a:p>
      </dgm:t>
    </dgm:pt>
    <dgm:pt modelId="{66B5A454-847D-42FD-B856-B38BB880D952}" type="parTrans" cxnId="{54620CA9-BF3F-4140-B6CC-B0E3C88AFF0A}">
      <dgm:prSet/>
      <dgm:spPr/>
      <dgm:t>
        <a:bodyPr/>
        <a:lstStyle/>
        <a:p>
          <a:endParaRPr lang="en-US"/>
        </a:p>
      </dgm:t>
    </dgm:pt>
    <dgm:pt modelId="{D580926C-1C83-4D1C-86AB-93B16DBBF7CA}" type="sibTrans" cxnId="{54620CA9-BF3F-4140-B6CC-B0E3C88AFF0A}">
      <dgm:prSet/>
      <dgm:spPr/>
      <dgm:t>
        <a:bodyPr/>
        <a:lstStyle/>
        <a:p>
          <a:endParaRPr lang="en-US"/>
        </a:p>
      </dgm:t>
    </dgm:pt>
    <dgm:pt modelId="{1432E860-CE0A-4A8B-A7D5-717C8252D660}">
      <dgm:prSet phldrT="[Text]" custT="1"/>
      <dgm:spPr/>
      <dgm:t>
        <a:bodyPr/>
        <a:lstStyle/>
        <a:p>
          <a:r>
            <a:rPr lang="fa-IR" sz="2400" b="1" dirty="0" smtClean="0">
              <a:cs typeface="B Traffic" pitchFamily="2" charset="-78"/>
            </a:rPr>
            <a:t>وحشت از تهدید های عبیدالله</a:t>
          </a:r>
          <a:endParaRPr lang="en-US" sz="2400" dirty="0">
            <a:cs typeface="B Traffic" pitchFamily="2" charset="-78"/>
          </a:endParaRPr>
        </a:p>
      </dgm:t>
    </dgm:pt>
    <dgm:pt modelId="{473AB13B-37FF-47BE-AD0B-6DE5ED4F61FE}" type="parTrans" cxnId="{55090CEC-8239-453B-80D1-BC1A2C5DB015}">
      <dgm:prSet/>
      <dgm:spPr/>
      <dgm:t>
        <a:bodyPr/>
        <a:lstStyle/>
        <a:p>
          <a:endParaRPr lang="en-US"/>
        </a:p>
      </dgm:t>
    </dgm:pt>
    <dgm:pt modelId="{5B19E274-2211-4C21-A243-4E24DBECCC6E}" type="sibTrans" cxnId="{55090CEC-8239-453B-80D1-BC1A2C5DB015}">
      <dgm:prSet/>
      <dgm:spPr/>
      <dgm:t>
        <a:bodyPr/>
        <a:lstStyle/>
        <a:p>
          <a:endParaRPr lang="en-US"/>
        </a:p>
      </dgm:t>
    </dgm:pt>
    <dgm:pt modelId="{B8B3A5AF-34E4-4624-BCB7-6B0074039FF4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دلبستگی به دنیا</a:t>
          </a:r>
          <a:endParaRPr lang="en-US" sz="2400" dirty="0">
            <a:cs typeface="B Traffic" pitchFamily="2" charset="-78"/>
          </a:endParaRPr>
        </a:p>
      </dgm:t>
    </dgm:pt>
    <dgm:pt modelId="{381B6CC1-40D6-4455-A1CC-2652B26FA689}" type="parTrans" cxnId="{5F959101-75DC-4707-AD8E-1D44B2E68E5D}">
      <dgm:prSet/>
      <dgm:spPr/>
      <dgm:t>
        <a:bodyPr/>
        <a:lstStyle/>
        <a:p>
          <a:endParaRPr lang="en-US"/>
        </a:p>
      </dgm:t>
    </dgm:pt>
    <dgm:pt modelId="{B2F15784-5DE0-43DD-BED2-AC0EA9466FF3}" type="sibTrans" cxnId="{5F959101-75DC-4707-AD8E-1D44B2E68E5D}">
      <dgm:prSet/>
      <dgm:spPr/>
      <dgm:t>
        <a:bodyPr/>
        <a:lstStyle/>
        <a:p>
          <a:endParaRPr lang="en-US"/>
        </a:p>
      </dgm:t>
    </dgm:pt>
    <dgm:pt modelId="{0EF8C356-4807-4C8C-85A3-2B4ECE79B500}">
      <dgm:prSet phldrT="[Text]" custT="1"/>
      <dgm:spPr/>
      <dgm:t>
        <a:bodyPr/>
        <a:lstStyle/>
        <a:p>
          <a:pPr algn="r"/>
          <a:r>
            <a:rPr lang="fa-IR" sz="2000" b="1" dirty="0" smtClean="0">
              <a:cs typeface="B Traffic" pitchFamily="2" charset="-78"/>
            </a:rPr>
            <a:t>نبود تصمیم‌گیری و هماهنگی واحد میان شیعیان</a:t>
          </a:r>
          <a:endParaRPr lang="en-US" sz="2000" dirty="0">
            <a:cs typeface="B Traffic" pitchFamily="2" charset="-78"/>
          </a:endParaRPr>
        </a:p>
      </dgm:t>
    </dgm:pt>
    <dgm:pt modelId="{30D75BA3-F871-4141-9F2E-244E1BF3DF12}" type="parTrans" cxnId="{D0959356-1892-4758-BC0F-06EF045569C8}">
      <dgm:prSet/>
      <dgm:spPr/>
      <dgm:t>
        <a:bodyPr/>
        <a:lstStyle/>
        <a:p>
          <a:endParaRPr lang="en-US"/>
        </a:p>
      </dgm:t>
    </dgm:pt>
    <dgm:pt modelId="{86C227DD-82BA-4523-A62A-C541A119A6D3}" type="sibTrans" cxnId="{D0959356-1892-4758-BC0F-06EF045569C8}">
      <dgm:prSet/>
      <dgm:spPr/>
      <dgm:t>
        <a:bodyPr/>
        <a:lstStyle/>
        <a:p>
          <a:endParaRPr lang="en-US"/>
        </a:p>
      </dgm:t>
    </dgm:pt>
    <dgm:pt modelId="{CEF2E6F8-6B6D-4F06-8C8E-784CEBE7AD96}">
      <dgm:prSet phldrT="[Text]" custT="1"/>
      <dgm:spPr/>
      <dgm:t>
        <a:bodyPr/>
        <a:lstStyle/>
        <a:p>
          <a:r>
            <a:rPr lang="fa-IR" sz="2400" b="1" dirty="0" smtClean="0">
              <a:cs typeface="B Traffic" pitchFamily="2" charset="-78"/>
            </a:rPr>
            <a:t>ترس از قطع مستمری</a:t>
          </a:r>
          <a:endParaRPr lang="en-US" sz="2400" dirty="0">
            <a:cs typeface="B Traffic" pitchFamily="2" charset="-78"/>
          </a:endParaRPr>
        </a:p>
      </dgm:t>
    </dgm:pt>
    <dgm:pt modelId="{AA0E3637-21F7-4C0B-9692-F4D80F08D577}" type="parTrans" cxnId="{9BC1030D-7E9E-46CD-8FC6-42B67EEBBDF3}">
      <dgm:prSet/>
      <dgm:spPr/>
      <dgm:t>
        <a:bodyPr/>
        <a:lstStyle/>
        <a:p>
          <a:endParaRPr lang="en-US"/>
        </a:p>
      </dgm:t>
    </dgm:pt>
    <dgm:pt modelId="{2C87B0C2-2FCD-402B-A4FF-7E630C89F0E6}" type="sibTrans" cxnId="{9BC1030D-7E9E-46CD-8FC6-42B67EEBBDF3}">
      <dgm:prSet/>
      <dgm:spPr/>
      <dgm:t>
        <a:bodyPr/>
        <a:lstStyle/>
        <a:p>
          <a:endParaRPr lang="en-US"/>
        </a:p>
      </dgm:t>
    </dgm:pt>
    <dgm:pt modelId="{A163E86D-57B2-4563-A9F3-251F7B5229C4}" type="pres">
      <dgm:prSet presAssocID="{DB46553A-9235-4567-98DC-172C6750BF9D}" presName="compositeShape" presStyleCnt="0">
        <dgm:presLayoutVars>
          <dgm:chMax val="7"/>
          <dgm:dir/>
          <dgm:resizeHandles val="exact"/>
        </dgm:presLayoutVars>
      </dgm:prSet>
      <dgm:spPr/>
    </dgm:pt>
    <dgm:pt modelId="{6C9F4A2D-3094-4612-9286-50FE282BA6BA}" type="pres">
      <dgm:prSet presAssocID="{DB46553A-9235-4567-98DC-172C6750BF9D}" presName="wedge1" presStyleLbl="node1" presStyleIdx="0" presStyleCnt="5"/>
      <dgm:spPr/>
      <dgm:t>
        <a:bodyPr/>
        <a:lstStyle/>
        <a:p>
          <a:endParaRPr lang="en-US"/>
        </a:p>
      </dgm:t>
    </dgm:pt>
    <dgm:pt modelId="{3A189C26-8DD6-465A-939D-E803510FC829}" type="pres">
      <dgm:prSet presAssocID="{DB46553A-9235-4567-98DC-172C6750BF9D}" presName="dummy1a" presStyleCnt="0"/>
      <dgm:spPr/>
    </dgm:pt>
    <dgm:pt modelId="{4D18930F-010B-4501-B1F1-62013D4817AD}" type="pres">
      <dgm:prSet presAssocID="{DB46553A-9235-4567-98DC-172C6750BF9D}" presName="dummy1b" presStyleCnt="0"/>
      <dgm:spPr/>
    </dgm:pt>
    <dgm:pt modelId="{013B242E-4AFB-4579-8928-ADAF4DCD8FD7}" type="pres">
      <dgm:prSet presAssocID="{DB46553A-9235-4567-98DC-172C6750BF9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E69F2-8662-4452-98DF-7EFD1D9068C7}" type="pres">
      <dgm:prSet presAssocID="{DB46553A-9235-4567-98DC-172C6750BF9D}" presName="wedge2" presStyleLbl="node1" presStyleIdx="1" presStyleCnt="5"/>
      <dgm:spPr/>
      <dgm:t>
        <a:bodyPr/>
        <a:lstStyle/>
        <a:p>
          <a:endParaRPr lang="en-US"/>
        </a:p>
      </dgm:t>
    </dgm:pt>
    <dgm:pt modelId="{6478AB6F-8CC5-4F20-9DAE-42AD0AA39EA7}" type="pres">
      <dgm:prSet presAssocID="{DB46553A-9235-4567-98DC-172C6750BF9D}" presName="dummy2a" presStyleCnt="0"/>
      <dgm:spPr/>
    </dgm:pt>
    <dgm:pt modelId="{A73A0CB0-EE03-4B6D-9EA1-5A0A3B4B1656}" type="pres">
      <dgm:prSet presAssocID="{DB46553A-9235-4567-98DC-172C6750BF9D}" presName="dummy2b" presStyleCnt="0"/>
      <dgm:spPr/>
    </dgm:pt>
    <dgm:pt modelId="{DBA470A1-B255-46D9-94FD-8A98FF29F9A8}" type="pres">
      <dgm:prSet presAssocID="{DB46553A-9235-4567-98DC-172C6750BF9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498DA-627A-4091-9678-8A6BF6CB145E}" type="pres">
      <dgm:prSet presAssocID="{DB46553A-9235-4567-98DC-172C6750BF9D}" presName="wedge3" presStyleLbl="node1" presStyleIdx="2" presStyleCnt="5"/>
      <dgm:spPr/>
      <dgm:t>
        <a:bodyPr/>
        <a:lstStyle/>
        <a:p>
          <a:endParaRPr lang="en-US"/>
        </a:p>
      </dgm:t>
    </dgm:pt>
    <dgm:pt modelId="{9DB0F327-5BBC-4439-BA9A-4163E3D83FF4}" type="pres">
      <dgm:prSet presAssocID="{DB46553A-9235-4567-98DC-172C6750BF9D}" presName="dummy3a" presStyleCnt="0"/>
      <dgm:spPr/>
    </dgm:pt>
    <dgm:pt modelId="{BFE1DDA2-DA40-48BE-B235-A4436A1901FB}" type="pres">
      <dgm:prSet presAssocID="{DB46553A-9235-4567-98DC-172C6750BF9D}" presName="dummy3b" presStyleCnt="0"/>
      <dgm:spPr/>
    </dgm:pt>
    <dgm:pt modelId="{DDE5768F-4001-4D5B-86A0-1077D5E094E1}" type="pres">
      <dgm:prSet presAssocID="{DB46553A-9235-4567-98DC-172C6750BF9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6BDA5-6416-4323-A7D1-86D9DD7A0265}" type="pres">
      <dgm:prSet presAssocID="{DB46553A-9235-4567-98DC-172C6750BF9D}" presName="wedge4" presStyleLbl="node1" presStyleIdx="3" presStyleCnt="5"/>
      <dgm:spPr/>
      <dgm:t>
        <a:bodyPr/>
        <a:lstStyle/>
        <a:p>
          <a:endParaRPr lang="en-US"/>
        </a:p>
      </dgm:t>
    </dgm:pt>
    <dgm:pt modelId="{AD4AF30B-4CDB-4553-BF20-9E84177B2856}" type="pres">
      <dgm:prSet presAssocID="{DB46553A-9235-4567-98DC-172C6750BF9D}" presName="dummy4a" presStyleCnt="0"/>
      <dgm:spPr/>
    </dgm:pt>
    <dgm:pt modelId="{40B69062-F287-4AAF-B4DA-2532BA3C0C6B}" type="pres">
      <dgm:prSet presAssocID="{DB46553A-9235-4567-98DC-172C6750BF9D}" presName="dummy4b" presStyleCnt="0"/>
      <dgm:spPr/>
    </dgm:pt>
    <dgm:pt modelId="{7A3B55D7-2898-4D20-B4B6-A3CF4EA766D1}" type="pres">
      <dgm:prSet presAssocID="{DB46553A-9235-4567-98DC-172C6750BF9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021B6-7E59-4CA8-98AE-A459328D62AB}" type="pres">
      <dgm:prSet presAssocID="{DB46553A-9235-4567-98DC-172C6750BF9D}" presName="wedge5" presStyleLbl="node1" presStyleIdx="4" presStyleCnt="5"/>
      <dgm:spPr/>
      <dgm:t>
        <a:bodyPr/>
        <a:lstStyle/>
        <a:p>
          <a:endParaRPr lang="en-US"/>
        </a:p>
      </dgm:t>
    </dgm:pt>
    <dgm:pt modelId="{9DA2768A-D3B5-45BC-B866-121E890BCABC}" type="pres">
      <dgm:prSet presAssocID="{DB46553A-9235-4567-98DC-172C6750BF9D}" presName="dummy5a" presStyleCnt="0"/>
      <dgm:spPr/>
    </dgm:pt>
    <dgm:pt modelId="{6A628D9A-2921-4678-B645-B27E73CC79A1}" type="pres">
      <dgm:prSet presAssocID="{DB46553A-9235-4567-98DC-172C6750BF9D}" presName="dummy5b" presStyleCnt="0"/>
      <dgm:spPr/>
    </dgm:pt>
    <dgm:pt modelId="{599F01EC-EF96-40DB-B7EC-2062FD52F1B5}" type="pres">
      <dgm:prSet presAssocID="{DB46553A-9235-4567-98DC-172C6750BF9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66488-9792-4B6D-A799-FFFE84C5C08A}" type="pres">
      <dgm:prSet presAssocID="{D580926C-1C83-4D1C-86AB-93B16DBBF7CA}" presName="arrowWedge1" presStyleLbl="fgSibTrans2D1" presStyleIdx="0" presStyleCnt="5"/>
      <dgm:spPr/>
    </dgm:pt>
    <dgm:pt modelId="{09036109-FAB3-4A15-9DE2-D3D9CB2CBFBB}" type="pres">
      <dgm:prSet presAssocID="{5B19E274-2211-4C21-A243-4E24DBECCC6E}" presName="arrowWedge2" presStyleLbl="fgSibTrans2D1" presStyleIdx="1" presStyleCnt="5"/>
      <dgm:spPr/>
    </dgm:pt>
    <dgm:pt modelId="{D7D5DBEA-6DD1-483A-AFBA-893B3E62FE8E}" type="pres">
      <dgm:prSet presAssocID="{B2F15784-5DE0-43DD-BED2-AC0EA9466FF3}" presName="arrowWedge3" presStyleLbl="fgSibTrans2D1" presStyleIdx="2" presStyleCnt="5"/>
      <dgm:spPr/>
    </dgm:pt>
    <dgm:pt modelId="{5E7EED4A-F55F-4BD3-8B42-2380ED4B4139}" type="pres">
      <dgm:prSet presAssocID="{2C87B0C2-2FCD-402B-A4FF-7E630C89F0E6}" presName="arrowWedge4" presStyleLbl="fgSibTrans2D1" presStyleIdx="3" presStyleCnt="5"/>
      <dgm:spPr/>
    </dgm:pt>
    <dgm:pt modelId="{49DFA795-4731-4988-99BD-9D5C86D687F1}" type="pres">
      <dgm:prSet presAssocID="{86C227DD-82BA-4523-A62A-C541A119A6D3}" presName="arrowWedge5" presStyleLbl="fgSibTrans2D1" presStyleIdx="4" presStyleCnt="5"/>
      <dgm:spPr/>
    </dgm:pt>
  </dgm:ptLst>
  <dgm:cxnLst>
    <dgm:cxn modelId="{0C7074C6-B812-44A6-8ADB-8E7CCF90DE95}" type="presOf" srcId="{DB46553A-9235-4567-98DC-172C6750BF9D}" destId="{A163E86D-57B2-4563-A9F3-251F7B5229C4}" srcOrd="0" destOrd="0" presId="urn:microsoft.com/office/officeart/2005/8/layout/cycle8"/>
    <dgm:cxn modelId="{7273B81B-B451-495E-8F5A-8192C3652C0B}" type="presOf" srcId="{B8B3A5AF-34E4-4624-BCB7-6B0074039FF4}" destId="{DDE5768F-4001-4D5B-86A0-1077D5E094E1}" srcOrd="1" destOrd="0" presId="urn:microsoft.com/office/officeart/2005/8/layout/cycle8"/>
    <dgm:cxn modelId="{54620CA9-BF3F-4140-B6CC-B0E3C88AFF0A}" srcId="{DB46553A-9235-4567-98DC-172C6750BF9D}" destId="{DE161A78-A1A5-4381-93FE-5F732A9622C3}" srcOrd="0" destOrd="0" parTransId="{66B5A454-847D-42FD-B856-B38BB880D952}" sibTransId="{D580926C-1C83-4D1C-86AB-93B16DBBF7CA}"/>
    <dgm:cxn modelId="{63D0BF98-EB41-44F9-B38B-00F8FA33A9C0}" type="presOf" srcId="{DE161A78-A1A5-4381-93FE-5F732A9622C3}" destId="{013B242E-4AFB-4579-8928-ADAF4DCD8FD7}" srcOrd="1" destOrd="0" presId="urn:microsoft.com/office/officeart/2005/8/layout/cycle8"/>
    <dgm:cxn modelId="{D925AF89-188F-424C-B0A6-E7C4EA28309E}" type="presOf" srcId="{CEF2E6F8-6B6D-4F06-8C8E-784CEBE7AD96}" destId="{9D56BDA5-6416-4323-A7D1-86D9DD7A0265}" srcOrd="0" destOrd="0" presId="urn:microsoft.com/office/officeart/2005/8/layout/cycle8"/>
    <dgm:cxn modelId="{BB3A507B-4628-4F21-BE14-D8006BE6BFCC}" type="presOf" srcId="{B8B3A5AF-34E4-4624-BCB7-6B0074039FF4}" destId="{94D498DA-627A-4091-9678-8A6BF6CB145E}" srcOrd="0" destOrd="0" presId="urn:microsoft.com/office/officeart/2005/8/layout/cycle8"/>
    <dgm:cxn modelId="{A2FF7D45-EADD-4BDA-B649-35D5632EA34F}" type="presOf" srcId="{0EF8C356-4807-4C8C-85A3-2B4ECE79B500}" destId="{262021B6-7E59-4CA8-98AE-A459328D62AB}" srcOrd="0" destOrd="0" presId="urn:microsoft.com/office/officeart/2005/8/layout/cycle8"/>
    <dgm:cxn modelId="{2F42524F-3712-4BE3-A8E7-1FF05518AE79}" type="presOf" srcId="{1432E860-CE0A-4A8B-A7D5-717C8252D660}" destId="{DBA470A1-B255-46D9-94FD-8A98FF29F9A8}" srcOrd="1" destOrd="0" presId="urn:microsoft.com/office/officeart/2005/8/layout/cycle8"/>
    <dgm:cxn modelId="{55090CEC-8239-453B-80D1-BC1A2C5DB015}" srcId="{DB46553A-9235-4567-98DC-172C6750BF9D}" destId="{1432E860-CE0A-4A8B-A7D5-717C8252D660}" srcOrd="1" destOrd="0" parTransId="{473AB13B-37FF-47BE-AD0B-6DE5ED4F61FE}" sibTransId="{5B19E274-2211-4C21-A243-4E24DBECCC6E}"/>
    <dgm:cxn modelId="{C30021DD-6413-47E2-8C09-722195377AFA}" type="presOf" srcId="{DE161A78-A1A5-4381-93FE-5F732A9622C3}" destId="{6C9F4A2D-3094-4612-9286-50FE282BA6BA}" srcOrd="0" destOrd="0" presId="urn:microsoft.com/office/officeart/2005/8/layout/cycle8"/>
    <dgm:cxn modelId="{E03BAC91-6421-438D-8A51-3B57106CFA37}" type="presOf" srcId="{CEF2E6F8-6B6D-4F06-8C8E-784CEBE7AD96}" destId="{7A3B55D7-2898-4D20-B4B6-A3CF4EA766D1}" srcOrd="1" destOrd="0" presId="urn:microsoft.com/office/officeart/2005/8/layout/cycle8"/>
    <dgm:cxn modelId="{9BC1030D-7E9E-46CD-8FC6-42B67EEBBDF3}" srcId="{DB46553A-9235-4567-98DC-172C6750BF9D}" destId="{CEF2E6F8-6B6D-4F06-8C8E-784CEBE7AD96}" srcOrd="3" destOrd="0" parTransId="{AA0E3637-21F7-4C0B-9692-F4D80F08D577}" sibTransId="{2C87B0C2-2FCD-402B-A4FF-7E630C89F0E6}"/>
    <dgm:cxn modelId="{5F959101-75DC-4707-AD8E-1D44B2E68E5D}" srcId="{DB46553A-9235-4567-98DC-172C6750BF9D}" destId="{B8B3A5AF-34E4-4624-BCB7-6B0074039FF4}" srcOrd="2" destOrd="0" parTransId="{381B6CC1-40D6-4455-A1CC-2652B26FA689}" sibTransId="{B2F15784-5DE0-43DD-BED2-AC0EA9466FF3}"/>
    <dgm:cxn modelId="{497D5FA6-79F9-4C92-885E-B4BA46C9C247}" type="presOf" srcId="{0EF8C356-4807-4C8C-85A3-2B4ECE79B500}" destId="{599F01EC-EF96-40DB-B7EC-2062FD52F1B5}" srcOrd="1" destOrd="0" presId="urn:microsoft.com/office/officeart/2005/8/layout/cycle8"/>
    <dgm:cxn modelId="{D0959356-1892-4758-BC0F-06EF045569C8}" srcId="{DB46553A-9235-4567-98DC-172C6750BF9D}" destId="{0EF8C356-4807-4C8C-85A3-2B4ECE79B500}" srcOrd="4" destOrd="0" parTransId="{30D75BA3-F871-4141-9F2E-244E1BF3DF12}" sibTransId="{86C227DD-82BA-4523-A62A-C541A119A6D3}"/>
    <dgm:cxn modelId="{2771D979-0281-436B-84A3-7C7C622CD7F3}" type="presOf" srcId="{1432E860-CE0A-4A8B-A7D5-717C8252D660}" destId="{890E69F2-8662-4452-98DF-7EFD1D9068C7}" srcOrd="0" destOrd="0" presId="urn:microsoft.com/office/officeart/2005/8/layout/cycle8"/>
    <dgm:cxn modelId="{59D161E6-BD19-44EA-B698-F3E9D79366CB}" type="presParOf" srcId="{A163E86D-57B2-4563-A9F3-251F7B5229C4}" destId="{6C9F4A2D-3094-4612-9286-50FE282BA6BA}" srcOrd="0" destOrd="0" presId="urn:microsoft.com/office/officeart/2005/8/layout/cycle8"/>
    <dgm:cxn modelId="{892EED15-14CC-4D26-ABFA-B862C223B30F}" type="presParOf" srcId="{A163E86D-57B2-4563-A9F3-251F7B5229C4}" destId="{3A189C26-8DD6-465A-939D-E803510FC829}" srcOrd="1" destOrd="0" presId="urn:microsoft.com/office/officeart/2005/8/layout/cycle8"/>
    <dgm:cxn modelId="{5CD9EBEE-1EF2-46CF-938E-EE1B6300734C}" type="presParOf" srcId="{A163E86D-57B2-4563-A9F3-251F7B5229C4}" destId="{4D18930F-010B-4501-B1F1-62013D4817AD}" srcOrd="2" destOrd="0" presId="urn:microsoft.com/office/officeart/2005/8/layout/cycle8"/>
    <dgm:cxn modelId="{01E6F798-5851-4B31-A1C4-14F62C9EC2A0}" type="presParOf" srcId="{A163E86D-57B2-4563-A9F3-251F7B5229C4}" destId="{013B242E-4AFB-4579-8928-ADAF4DCD8FD7}" srcOrd="3" destOrd="0" presId="urn:microsoft.com/office/officeart/2005/8/layout/cycle8"/>
    <dgm:cxn modelId="{53A9C4EA-AA53-40F6-B2FB-C3C646552F4E}" type="presParOf" srcId="{A163E86D-57B2-4563-A9F3-251F7B5229C4}" destId="{890E69F2-8662-4452-98DF-7EFD1D9068C7}" srcOrd="4" destOrd="0" presId="urn:microsoft.com/office/officeart/2005/8/layout/cycle8"/>
    <dgm:cxn modelId="{AA6337B0-E06D-43D2-8CFA-3F072D4C86C5}" type="presParOf" srcId="{A163E86D-57B2-4563-A9F3-251F7B5229C4}" destId="{6478AB6F-8CC5-4F20-9DAE-42AD0AA39EA7}" srcOrd="5" destOrd="0" presId="urn:microsoft.com/office/officeart/2005/8/layout/cycle8"/>
    <dgm:cxn modelId="{5592BEE8-DC69-4BDD-8B53-0FEC68E9895B}" type="presParOf" srcId="{A163E86D-57B2-4563-A9F3-251F7B5229C4}" destId="{A73A0CB0-EE03-4B6D-9EA1-5A0A3B4B1656}" srcOrd="6" destOrd="0" presId="urn:microsoft.com/office/officeart/2005/8/layout/cycle8"/>
    <dgm:cxn modelId="{24F2FC98-3723-4301-A540-5B814A9F2A2B}" type="presParOf" srcId="{A163E86D-57B2-4563-A9F3-251F7B5229C4}" destId="{DBA470A1-B255-46D9-94FD-8A98FF29F9A8}" srcOrd="7" destOrd="0" presId="urn:microsoft.com/office/officeart/2005/8/layout/cycle8"/>
    <dgm:cxn modelId="{7D4313E8-C49B-4A56-B6B1-0673E1BE7F05}" type="presParOf" srcId="{A163E86D-57B2-4563-A9F3-251F7B5229C4}" destId="{94D498DA-627A-4091-9678-8A6BF6CB145E}" srcOrd="8" destOrd="0" presId="urn:microsoft.com/office/officeart/2005/8/layout/cycle8"/>
    <dgm:cxn modelId="{2F14FE3C-BABC-4C1F-A7B6-F5DF32BA08CF}" type="presParOf" srcId="{A163E86D-57B2-4563-A9F3-251F7B5229C4}" destId="{9DB0F327-5BBC-4439-BA9A-4163E3D83FF4}" srcOrd="9" destOrd="0" presId="urn:microsoft.com/office/officeart/2005/8/layout/cycle8"/>
    <dgm:cxn modelId="{47916400-0271-44B2-9BED-1C1D4A38EA9F}" type="presParOf" srcId="{A163E86D-57B2-4563-A9F3-251F7B5229C4}" destId="{BFE1DDA2-DA40-48BE-B235-A4436A1901FB}" srcOrd="10" destOrd="0" presId="urn:microsoft.com/office/officeart/2005/8/layout/cycle8"/>
    <dgm:cxn modelId="{4BCB8A09-FF08-49C4-B8CD-44B520105D9A}" type="presParOf" srcId="{A163E86D-57B2-4563-A9F3-251F7B5229C4}" destId="{DDE5768F-4001-4D5B-86A0-1077D5E094E1}" srcOrd="11" destOrd="0" presId="urn:microsoft.com/office/officeart/2005/8/layout/cycle8"/>
    <dgm:cxn modelId="{CE4FC703-04E9-4F6F-8BCC-F6239CD2C327}" type="presParOf" srcId="{A163E86D-57B2-4563-A9F3-251F7B5229C4}" destId="{9D56BDA5-6416-4323-A7D1-86D9DD7A0265}" srcOrd="12" destOrd="0" presId="urn:microsoft.com/office/officeart/2005/8/layout/cycle8"/>
    <dgm:cxn modelId="{415100E4-C684-44D4-8BBC-FD6A2CB8EF83}" type="presParOf" srcId="{A163E86D-57B2-4563-A9F3-251F7B5229C4}" destId="{AD4AF30B-4CDB-4553-BF20-9E84177B2856}" srcOrd="13" destOrd="0" presId="urn:microsoft.com/office/officeart/2005/8/layout/cycle8"/>
    <dgm:cxn modelId="{E6670696-C35B-4F18-A493-56E7D218A0B1}" type="presParOf" srcId="{A163E86D-57B2-4563-A9F3-251F7B5229C4}" destId="{40B69062-F287-4AAF-B4DA-2532BA3C0C6B}" srcOrd="14" destOrd="0" presId="urn:microsoft.com/office/officeart/2005/8/layout/cycle8"/>
    <dgm:cxn modelId="{9B365C6F-ABDB-453D-A09C-CE1F78DC9673}" type="presParOf" srcId="{A163E86D-57B2-4563-A9F3-251F7B5229C4}" destId="{7A3B55D7-2898-4D20-B4B6-A3CF4EA766D1}" srcOrd="15" destOrd="0" presId="urn:microsoft.com/office/officeart/2005/8/layout/cycle8"/>
    <dgm:cxn modelId="{A84CEC09-C47E-4BDC-8E45-1FD12886B886}" type="presParOf" srcId="{A163E86D-57B2-4563-A9F3-251F7B5229C4}" destId="{262021B6-7E59-4CA8-98AE-A459328D62AB}" srcOrd="16" destOrd="0" presId="urn:microsoft.com/office/officeart/2005/8/layout/cycle8"/>
    <dgm:cxn modelId="{7B47C320-7F0E-49A5-94B4-5E8AC77C09C4}" type="presParOf" srcId="{A163E86D-57B2-4563-A9F3-251F7B5229C4}" destId="{9DA2768A-D3B5-45BC-B866-121E890BCABC}" srcOrd="17" destOrd="0" presId="urn:microsoft.com/office/officeart/2005/8/layout/cycle8"/>
    <dgm:cxn modelId="{476B0399-9B79-4396-B362-68B6F422FABF}" type="presParOf" srcId="{A163E86D-57B2-4563-A9F3-251F7B5229C4}" destId="{6A628D9A-2921-4678-B645-B27E73CC79A1}" srcOrd="18" destOrd="0" presId="urn:microsoft.com/office/officeart/2005/8/layout/cycle8"/>
    <dgm:cxn modelId="{35A6AF63-C797-43AF-B182-1A1E3496A3B9}" type="presParOf" srcId="{A163E86D-57B2-4563-A9F3-251F7B5229C4}" destId="{599F01EC-EF96-40DB-B7EC-2062FD52F1B5}" srcOrd="19" destOrd="0" presId="urn:microsoft.com/office/officeart/2005/8/layout/cycle8"/>
    <dgm:cxn modelId="{82B82C14-B476-468D-8E96-CC7AA416D097}" type="presParOf" srcId="{A163E86D-57B2-4563-A9F3-251F7B5229C4}" destId="{CF366488-9792-4B6D-A799-FFFE84C5C08A}" srcOrd="20" destOrd="0" presId="urn:microsoft.com/office/officeart/2005/8/layout/cycle8"/>
    <dgm:cxn modelId="{D536D61E-04AA-41F5-B511-331EDF9A7341}" type="presParOf" srcId="{A163E86D-57B2-4563-A9F3-251F7B5229C4}" destId="{09036109-FAB3-4A15-9DE2-D3D9CB2CBFBB}" srcOrd="21" destOrd="0" presId="urn:microsoft.com/office/officeart/2005/8/layout/cycle8"/>
    <dgm:cxn modelId="{EB468359-425F-46F5-970E-64B85A044573}" type="presParOf" srcId="{A163E86D-57B2-4563-A9F3-251F7B5229C4}" destId="{D7D5DBEA-6DD1-483A-AFBA-893B3E62FE8E}" srcOrd="22" destOrd="0" presId="urn:microsoft.com/office/officeart/2005/8/layout/cycle8"/>
    <dgm:cxn modelId="{ABFFB0A7-51EE-4C90-B805-77D061193269}" type="presParOf" srcId="{A163E86D-57B2-4563-A9F3-251F7B5229C4}" destId="{5E7EED4A-F55F-4BD3-8B42-2380ED4B4139}" srcOrd="23" destOrd="0" presId="urn:microsoft.com/office/officeart/2005/8/layout/cycle8"/>
    <dgm:cxn modelId="{506B17F5-DE6B-4843-9D27-6E87B7C3D3D6}" type="presParOf" srcId="{A163E86D-57B2-4563-A9F3-251F7B5229C4}" destId="{49DFA795-4731-4988-99BD-9D5C86D687F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44BE6-248F-4C6C-B62C-2B59518418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67E5E-485D-4265-B339-1816E845B5D4}">
      <dgm:prSet phldrT="[Text]" phldr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6887BAFE-3655-49C0-B19B-1E31CCD06335}" type="parTrans" cxnId="{595EFCC6-52EE-4D45-82EB-1129D97C197E}">
      <dgm:prSet/>
      <dgm:spPr/>
      <dgm:t>
        <a:bodyPr/>
        <a:lstStyle/>
        <a:p>
          <a:endParaRPr lang="en-US"/>
        </a:p>
      </dgm:t>
    </dgm:pt>
    <dgm:pt modelId="{CDCC1C17-053C-4D17-B2D3-0F3A7B42CEDD}" type="sibTrans" cxnId="{595EFCC6-52EE-4D45-82EB-1129D97C197E}">
      <dgm:prSet/>
      <dgm:spPr/>
      <dgm:t>
        <a:bodyPr/>
        <a:lstStyle/>
        <a:p>
          <a:endParaRPr lang="en-US"/>
        </a:p>
      </dgm:t>
    </dgm:pt>
    <dgm:pt modelId="{79D42608-05D5-42B6-93EB-C3690E3C7CD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r" rtl="1"/>
          <a:r>
            <a: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شرط امام حسن </a:t>
          </a:r>
          <a:r>
            <a:rPr kumimoji="0" lang="fa-I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 </a:t>
          </a:r>
          <a:r>
            <a: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برای بیعت: </a:t>
          </a:r>
          <a:r>
            <a:rPr kumimoji="0" lang="ar-SA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با هرکه با او در جنگ باشم، بجنگید و با هرکه در صلح باشم، در سازش باشید</a:t>
          </a:r>
          <a:r>
            <a:rPr kumimoji="0" lang="fa-IR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.</a:t>
          </a:r>
          <a:r>
            <a:rPr kumimoji="0" lang="fa-I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(انساب‌الاشراف،ج 3،ص 1205).</a:t>
          </a:r>
          <a:endParaRPr lang="en-US" sz="1600" b="1" dirty="0"/>
        </a:p>
      </dgm:t>
    </dgm:pt>
    <dgm:pt modelId="{17A27C7D-6895-4AF9-8920-B0CFAE020467}" type="parTrans" cxnId="{BF76853D-BAD3-4D76-A145-EF407ADF685C}">
      <dgm:prSet/>
      <dgm:spPr/>
      <dgm:t>
        <a:bodyPr/>
        <a:lstStyle/>
        <a:p>
          <a:endParaRPr lang="en-US"/>
        </a:p>
      </dgm:t>
    </dgm:pt>
    <dgm:pt modelId="{6E484ED3-A5B5-448A-BBBE-07993E2D76E9}" type="sibTrans" cxnId="{BF76853D-BAD3-4D76-A145-EF407ADF685C}">
      <dgm:prSet/>
      <dgm:spPr/>
      <dgm:t>
        <a:bodyPr/>
        <a:lstStyle/>
        <a:p>
          <a:endParaRPr lang="en-US"/>
        </a:p>
      </dgm:t>
    </dgm:pt>
    <dgm:pt modelId="{13F369E5-E12A-497F-9814-BFED8853639A}" type="pres">
      <dgm:prSet presAssocID="{D4344BE6-248F-4C6C-B62C-2B59518418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A61C6-CB28-47D0-B165-D3A3E306D1A1}" type="pres">
      <dgm:prSet presAssocID="{12A67E5E-485D-4265-B339-1816E845B5D4}" presName="composite" presStyleCnt="0"/>
      <dgm:spPr/>
    </dgm:pt>
    <dgm:pt modelId="{62D1D9AE-1A61-42BF-B1FB-27671CF108E6}" type="pres">
      <dgm:prSet presAssocID="{12A67E5E-485D-4265-B339-1816E845B5D4}" presName="parentText" presStyleLbl="alignNode1" presStyleIdx="0" presStyleCnt="1" custScaleX="93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5873-9350-4455-9F0C-5C62BBB75EC8}" type="pres">
      <dgm:prSet presAssocID="{12A67E5E-485D-4265-B339-1816E845B5D4}" presName="descendantText" presStyleLbl="alignAcc1" presStyleIdx="0" presStyleCnt="1" custLinFactNeighborX="-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D4BFA-698A-4157-A71E-27EFEB5D35C7}" type="presOf" srcId="{12A67E5E-485D-4265-B339-1816E845B5D4}" destId="{62D1D9AE-1A61-42BF-B1FB-27671CF108E6}" srcOrd="0" destOrd="0" presId="urn:microsoft.com/office/officeart/2005/8/layout/chevron2"/>
    <dgm:cxn modelId="{89DB3C9A-90F0-4DB2-9B8F-76A9BBD7357F}" type="presOf" srcId="{D4344BE6-248F-4C6C-B62C-2B5951841844}" destId="{13F369E5-E12A-497F-9814-BFED8853639A}" srcOrd="0" destOrd="0" presId="urn:microsoft.com/office/officeart/2005/8/layout/chevron2"/>
    <dgm:cxn modelId="{BF76853D-BAD3-4D76-A145-EF407ADF685C}" srcId="{12A67E5E-485D-4265-B339-1816E845B5D4}" destId="{79D42608-05D5-42B6-93EB-C3690E3C7CDF}" srcOrd="0" destOrd="0" parTransId="{17A27C7D-6895-4AF9-8920-B0CFAE020467}" sibTransId="{6E484ED3-A5B5-448A-BBBE-07993E2D76E9}"/>
    <dgm:cxn modelId="{595EFCC6-52EE-4D45-82EB-1129D97C197E}" srcId="{D4344BE6-248F-4C6C-B62C-2B5951841844}" destId="{12A67E5E-485D-4265-B339-1816E845B5D4}" srcOrd="0" destOrd="0" parTransId="{6887BAFE-3655-49C0-B19B-1E31CCD06335}" sibTransId="{CDCC1C17-053C-4D17-B2D3-0F3A7B42CEDD}"/>
    <dgm:cxn modelId="{F21C7BA8-7D8F-449B-8AE9-13D7F0093EE7}" type="presOf" srcId="{79D42608-05D5-42B6-93EB-C3690E3C7CDF}" destId="{961F5873-9350-4455-9F0C-5C62BBB75EC8}" srcOrd="0" destOrd="0" presId="urn:microsoft.com/office/officeart/2005/8/layout/chevron2"/>
    <dgm:cxn modelId="{F5CF1930-84D8-4255-B4A3-6D2BE3FEEA6A}" type="presParOf" srcId="{13F369E5-E12A-497F-9814-BFED8853639A}" destId="{BDDA61C6-CB28-47D0-B165-D3A3E306D1A1}" srcOrd="0" destOrd="0" presId="urn:microsoft.com/office/officeart/2005/8/layout/chevron2"/>
    <dgm:cxn modelId="{F718BBE4-4854-4A89-8D59-14137B72E185}" type="presParOf" srcId="{BDDA61C6-CB28-47D0-B165-D3A3E306D1A1}" destId="{62D1D9AE-1A61-42BF-B1FB-27671CF108E6}" srcOrd="0" destOrd="0" presId="urn:microsoft.com/office/officeart/2005/8/layout/chevron2"/>
    <dgm:cxn modelId="{8E9BBD2A-0AE5-490B-957A-E0635A1FB78D}" type="presParOf" srcId="{BDDA61C6-CB28-47D0-B165-D3A3E306D1A1}" destId="{961F5873-9350-4455-9F0C-5C62BBB75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44BE6-248F-4C6C-B62C-2B59518418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67E5E-485D-4265-B339-1816E845B5D4}">
      <dgm:prSet phldrT="[Text]" phldr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6887BAFE-3655-49C0-B19B-1E31CCD06335}" type="parTrans" cxnId="{595EFCC6-52EE-4D45-82EB-1129D97C197E}">
      <dgm:prSet/>
      <dgm:spPr/>
      <dgm:t>
        <a:bodyPr/>
        <a:lstStyle/>
        <a:p>
          <a:endParaRPr lang="en-US"/>
        </a:p>
      </dgm:t>
    </dgm:pt>
    <dgm:pt modelId="{CDCC1C17-053C-4D17-B2D3-0F3A7B42CEDD}" type="sibTrans" cxnId="{595EFCC6-52EE-4D45-82EB-1129D97C197E}">
      <dgm:prSet/>
      <dgm:spPr/>
      <dgm:t>
        <a:bodyPr/>
        <a:lstStyle/>
        <a:p>
          <a:endParaRPr lang="en-US"/>
        </a:p>
      </dgm:t>
    </dgm:pt>
    <dgm:pt modelId="{79D42608-05D5-42B6-93EB-C3690E3C7CD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 rtl="1"/>
          <a:r>
            <a:rPr kumimoji="0" lang="ar-SA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بیعت مردم با حسن بن علی</a:t>
          </a:r>
          <a:r>
            <a: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endParaRPr lang="en-US" sz="2900" dirty="0"/>
        </a:p>
      </dgm:t>
    </dgm:pt>
    <dgm:pt modelId="{17A27C7D-6895-4AF9-8920-B0CFAE020467}" type="parTrans" cxnId="{BF76853D-BAD3-4D76-A145-EF407ADF685C}">
      <dgm:prSet/>
      <dgm:spPr/>
      <dgm:t>
        <a:bodyPr/>
        <a:lstStyle/>
        <a:p>
          <a:endParaRPr lang="en-US"/>
        </a:p>
      </dgm:t>
    </dgm:pt>
    <dgm:pt modelId="{6E484ED3-A5B5-448A-BBBE-07993E2D76E9}" type="sibTrans" cxnId="{BF76853D-BAD3-4D76-A145-EF407ADF685C}">
      <dgm:prSet/>
      <dgm:spPr/>
      <dgm:t>
        <a:bodyPr/>
        <a:lstStyle/>
        <a:p>
          <a:endParaRPr lang="en-US"/>
        </a:p>
      </dgm:t>
    </dgm:pt>
    <dgm:pt modelId="{13F369E5-E12A-497F-9814-BFED8853639A}" type="pres">
      <dgm:prSet presAssocID="{D4344BE6-248F-4C6C-B62C-2B595184184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A61C6-CB28-47D0-B165-D3A3E306D1A1}" type="pres">
      <dgm:prSet presAssocID="{12A67E5E-485D-4265-B339-1816E845B5D4}" presName="composite" presStyleCnt="0"/>
      <dgm:spPr/>
    </dgm:pt>
    <dgm:pt modelId="{62D1D9AE-1A61-42BF-B1FB-27671CF108E6}" type="pres">
      <dgm:prSet presAssocID="{12A67E5E-485D-4265-B339-1816E845B5D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5873-9350-4455-9F0C-5C62BBB75EC8}" type="pres">
      <dgm:prSet presAssocID="{12A67E5E-485D-4265-B339-1816E845B5D4}" presName="descendantText" presStyleLbl="alignAcc1" presStyleIdx="0" presStyleCnt="1" custLinFactNeighborX="-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B0773-96E2-4ECD-9832-15A3214DDBBC}" type="presOf" srcId="{79D42608-05D5-42B6-93EB-C3690E3C7CDF}" destId="{961F5873-9350-4455-9F0C-5C62BBB75EC8}" srcOrd="0" destOrd="0" presId="urn:microsoft.com/office/officeart/2005/8/layout/chevron2"/>
    <dgm:cxn modelId="{0C9590B5-F7C0-4F0C-91B8-AE4C257F5C6F}" type="presOf" srcId="{12A67E5E-485D-4265-B339-1816E845B5D4}" destId="{62D1D9AE-1A61-42BF-B1FB-27671CF108E6}" srcOrd="0" destOrd="0" presId="urn:microsoft.com/office/officeart/2005/8/layout/chevron2"/>
    <dgm:cxn modelId="{BF76853D-BAD3-4D76-A145-EF407ADF685C}" srcId="{12A67E5E-485D-4265-B339-1816E845B5D4}" destId="{79D42608-05D5-42B6-93EB-C3690E3C7CDF}" srcOrd="0" destOrd="0" parTransId="{17A27C7D-6895-4AF9-8920-B0CFAE020467}" sibTransId="{6E484ED3-A5B5-448A-BBBE-07993E2D76E9}"/>
    <dgm:cxn modelId="{595EFCC6-52EE-4D45-82EB-1129D97C197E}" srcId="{D4344BE6-248F-4C6C-B62C-2B5951841844}" destId="{12A67E5E-485D-4265-B339-1816E845B5D4}" srcOrd="0" destOrd="0" parTransId="{6887BAFE-3655-49C0-B19B-1E31CCD06335}" sibTransId="{CDCC1C17-053C-4D17-B2D3-0F3A7B42CEDD}"/>
    <dgm:cxn modelId="{F2257EDE-5755-40A0-81CB-23C59695AB5E}" type="presOf" srcId="{D4344BE6-248F-4C6C-B62C-2B5951841844}" destId="{13F369E5-E12A-497F-9814-BFED8853639A}" srcOrd="0" destOrd="0" presId="urn:microsoft.com/office/officeart/2005/8/layout/chevron2"/>
    <dgm:cxn modelId="{11540A71-3B65-4571-8BCB-0A1DA6B729C3}" type="presParOf" srcId="{13F369E5-E12A-497F-9814-BFED8853639A}" destId="{BDDA61C6-CB28-47D0-B165-D3A3E306D1A1}" srcOrd="0" destOrd="0" presId="urn:microsoft.com/office/officeart/2005/8/layout/chevron2"/>
    <dgm:cxn modelId="{0F4C3B75-C7C4-40E6-813B-1F6D7AFAD424}" type="presParOf" srcId="{BDDA61C6-CB28-47D0-B165-D3A3E306D1A1}" destId="{62D1D9AE-1A61-42BF-B1FB-27671CF108E6}" srcOrd="0" destOrd="0" presId="urn:microsoft.com/office/officeart/2005/8/layout/chevron2"/>
    <dgm:cxn modelId="{ED8864DC-45BE-4A59-8488-5FDEC22BCA4D}" type="presParOf" srcId="{BDDA61C6-CB28-47D0-B165-D3A3E306D1A1}" destId="{961F5873-9350-4455-9F0C-5C62BBB75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44BE6-248F-4C6C-B62C-2B59518418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67E5E-485D-4265-B339-1816E845B5D4}">
      <dgm:prSet phldrT="[Text]" phldr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6887BAFE-3655-49C0-B19B-1E31CCD06335}" type="parTrans" cxnId="{595EFCC6-52EE-4D45-82EB-1129D97C197E}">
      <dgm:prSet/>
      <dgm:spPr/>
      <dgm:t>
        <a:bodyPr/>
        <a:lstStyle/>
        <a:p>
          <a:endParaRPr lang="en-US"/>
        </a:p>
      </dgm:t>
    </dgm:pt>
    <dgm:pt modelId="{CDCC1C17-053C-4D17-B2D3-0F3A7B42CEDD}" type="sibTrans" cxnId="{595EFCC6-52EE-4D45-82EB-1129D97C197E}">
      <dgm:prSet/>
      <dgm:spPr/>
      <dgm:t>
        <a:bodyPr/>
        <a:lstStyle/>
        <a:p>
          <a:endParaRPr lang="en-US"/>
        </a:p>
      </dgm:t>
    </dgm:pt>
    <dgm:pt modelId="{79D42608-05D5-42B6-93EB-C3690E3C7CD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r" rtl="1"/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شهادت و خاک‌سپاری امام علی</a:t>
          </a:r>
          <a:r>
            <a:rPr kumimoji="0" lang="fa-I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 </a:t>
          </a:r>
          <a:r>
            <a:rPr kumimoji="0" lang="ar-S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</a:t>
          </a:r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جمعه 21 رمضان</a:t>
          </a:r>
          <a:r>
            <a: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سال چهلم هجری</a:t>
          </a:r>
          <a:endParaRPr lang="en-US" sz="2800" dirty="0"/>
        </a:p>
      </dgm:t>
    </dgm:pt>
    <dgm:pt modelId="{17A27C7D-6895-4AF9-8920-B0CFAE020467}" type="parTrans" cxnId="{BF76853D-BAD3-4D76-A145-EF407ADF685C}">
      <dgm:prSet/>
      <dgm:spPr/>
      <dgm:t>
        <a:bodyPr/>
        <a:lstStyle/>
        <a:p>
          <a:endParaRPr lang="en-US"/>
        </a:p>
      </dgm:t>
    </dgm:pt>
    <dgm:pt modelId="{6E484ED3-A5B5-448A-BBBE-07993E2D76E9}" type="sibTrans" cxnId="{BF76853D-BAD3-4D76-A145-EF407ADF685C}">
      <dgm:prSet/>
      <dgm:spPr/>
      <dgm:t>
        <a:bodyPr/>
        <a:lstStyle/>
        <a:p>
          <a:endParaRPr lang="en-US"/>
        </a:p>
      </dgm:t>
    </dgm:pt>
    <dgm:pt modelId="{13F369E5-E12A-497F-9814-BFED8853639A}" type="pres">
      <dgm:prSet presAssocID="{D4344BE6-248F-4C6C-B62C-2B59518418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A61C6-CB28-47D0-B165-D3A3E306D1A1}" type="pres">
      <dgm:prSet presAssocID="{12A67E5E-485D-4265-B339-1816E845B5D4}" presName="composite" presStyleCnt="0"/>
      <dgm:spPr/>
    </dgm:pt>
    <dgm:pt modelId="{62D1D9AE-1A61-42BF-B1FB-27671CF108E6}" type="pres">
      <dgm:prSet presAssocID="{12A67E5E-485D-4265-B339-1816E845B5D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5873-9350-4455-9F0C-5C62BBB75EC8}" type="pres">
      <dgm:prSet presAssocID="{12A67E5E-485D-4265-B339-1816E845B5D4}" presName="descendantText" presStyleLbl="alignAcc1" presStyleIdx="0" presStyleCnt="1" custLinFactNeighborY="-2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6E4B8-F4CC-41DB-B855-89924D1DB3CF}" type="presOf" srcId="{79D42608-05D5-42B6-93EB-C3690E3C7CDF}" destId="{961F5873-9350-4455-9F0C-5C62BBB75EC8}" srcOrd="0" destOrd="0" presId="urn:microsoft.com/office/officeart/2005/8/layout/chevron2"/>
    <dgm:cxn modelId="{BF76853D-BAD3-4D76-A145-EF407ADF685C}" srcId="{12A67E5E-485D-4265-B339-1816E845B5D4}" destId="{79D42608-05D5-42B6-93EB-C3690E3C7CDF}" srcOrd="0" destOrd="0" parTransId="{17A27C7D-6895-4AF9-8920-B0CFAE020467}" sibTransId="{6E484ED3-A5B5-448A-BBBE-07993E2D76E9}"/>
    <dgm:cxn modelId="{C4519631-46C5-498A-97A1-9EED2F307691}" type="presOf" srcId="{D4344BE6-248F-4C6C-B62C-2B5951841844}" destId="{13F369E5-E12A-497F-9814-BFED8853639A}" srcOrd="0" destOrd="0" presId="urn:microsoft.com/office/officeart/2005/8/layout/chevron2"/>
    <dgm:cxn modelId="{2DAFF113-D75E-4427-8EC0-29BAA5DAD461}" type="presOf" srcId="{12A67E5E-485D-4265-B339-1816E845B5D4}" destId="{62D1D9AE-1A61-42BF-B1FB-27671CF108E6}" srcOrd="0" destOrd="0" presId="urn:microsoft.com/office/officeart/2005/8/layout/chevron2"/>
    <dgm:cxn modelId="{595EFCC6-52EE-4D45-82EB-1129D97C197E}" srcId="{D4344BE6-248F-4C6C-B62C-2B5951841844}" destId="{12A67E5E-485D-4265-B339-1816E845B5D4}" srcOrd="0" destOrd="0" parTransId="{6887BAFE-3655-49C0-B19B-1E31CCD06335}" sibTransId="{CDCC1C17-053C-4D17-B2D3-0F3A7B42CEDD}"/>
    <dgm:cxn modelId="{C6945BBA-43AF-4C8B-89CA-7AB39395D697}" type="presParOf" srcId="{13F369E5-E12A-497F-9814-BFED8853639A}" destId="{BDDA61C6-CB28-47D0-B165-D3A3E306D1A1}" srcOrd="0" destOrd="0" presId="urn:microsoft.com/office/officeart/2005/8/layout/chevron2"/>
    <dgm:cxn modelId="{B0493A78-67C8-477B-801E-529C9F2F3B5C}" type="presParOf" srcId="{BDDA61C6-CB28-47D0-B165-D3A3E306D1A1}" destId="{62D1D9AE-1A61-42BF-B1FB-27671CF108E6}" srcOrd="0" destOrd="0" presId="urn:microsoft.com/office/officeart/2005/8/layout/chevron2"/>
    <dgm:cxn modelId="{E5870351-349E-4DEA-B5E0-28B798E58F9F}" type="presParOf" srcId="{BDDA61C6-CB28-47D0-B165-D3A3E306D1A1}" destId="{961F5873-9350-4455-9F0C-5C62BBB75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44BE6-248F-4C6C-B62C-2B59518418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67E5E-485D-4265-B339-1816E845B5D4}">
      <dgm:prSet phldrT="[Text]" phldr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6887BAFE-3655-49C0-B19B-1E31CCD06335}" type="parTrans" cxnId="{595EFCC6-52EE-4D45-82EB-1129D97C197E}">
      <dgm:prSet/>
      <dgm:spPr/>
      <dgm:t>
        <a:bodyPr/>
        <a:lstStyle/>
        <a:p>
          <a:endParaRPr lang="en-US"/>
        </a:p>
      </dgm:t>
    </dgm:pt>
    <dgm:pt modelId="{CDCC1C17-053C-4D17-B2D3-0F3A7B42CEDD}" type="sibTrans" cxnId="{595EFCC6-52EE-4D45-82EB-1129D97C197E}">
      <dgm:prSet/>
      <dgm:spPr/>
      <dgm:t>
        <a:bodyPr/>
        <a:lstStyle/>
        <a:p>
          <a:endParaRPr lang="en-US"/>
        </a:p>
      </dgm:t>
    </dgm:pt>
    <dgm:pt modelId="{79D42608-05D5-42B6-93EB-C3690E3C7CD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r" rtl="1"/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دعوت مردم به بیعت با امام حسن</a:t>
          </a:r>
          <a:r>
            <a: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</a:t>
          </a:r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از سوی عبیدالله بن عباس</a:t>
          </a:r>
          <a:endParaRPr lang="en-US" sz="2800" dirty="0"/>
        </a:p>
      </dgm:t>
    </dgm:pt>
    <dgm:pt modelId="{17A27C7D-6895-4AF9-8920-B0CFAE020467}" type="parTrans" cxnId="{BF76853D-BAD3-4D76-A145-EF407ADF685C}">
      <dgm:prSet/>
      <dgm:spPr/>
      <dgm:t>
        <a:bodyPr/>
        <a:lstStyle/>
        <a:p>
          <a:endParaRPr lang="en-US"/>
        </a:p>
      </dgm:t>
    </dgm:pt>
    <dgm:pt modelId="{6E484ED3-A5B5-448A-BBBE-07993E2D76E9}" type="sibTrans" cxnId="{BF76853D-BAD3-4D76-A145-EF407ADF685C}">
      <dgm:prSet/>
      <dgm:spPr/>
      <dgm:t>
        <a:bodyPr/>
        <a:lstStyle/>
        <a:p>
          <a:endParaRPr lang="en-US"/>
        </a:p>
      </dgm:t>
    </dgm:pt>
    <dgm:pt modelId="{13F369E5-E12A-497F-9814-BFED8853639A}" type="pres">
      <dgm:prSet presAssocID="{D4344BE6-248F-4C6C-B62C-2B59518418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A61C6-CB28-47D0-B165-D3A3E306D1A1}" type="pres">
      <dgm:prSet presAssocID="{12A67E5E-485D-4265-B339-1816E845B5D4}" presName="composite" presStyleCnt="0"/>
      <dgm:spPr/>
    </dgm:pt>
    <dgm:pt modelId="{62D1D9AE-1A61-42BF-B1FB-27671CF108E6}" type="pres">
      <dgm:prSet presAssocID="{12A67E5E-485D-4265-B339-1816E845B5D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5873-9350-4455-9F0C-5C62BBB75EC8}" type="pres">
      <dgm:prSet presAssocID="{12A67E5E-485D-4265-B339-1816E845B5D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DA1F3-4336-4AC2-8553-957554CC1805}" type="presOf" srcId="{12A67E5E-485D-4265-B339-1816E845B5D4}" destId="{62D1D9AE-1A61-42BF-B1FB-27671CF108E6}" srcOrd="0" destOrd="0" presId="urn:microsoft.com/office/officeart/2005/8/layout/chevron2"/>
    <dgm:cxn modelId="{F3A575EB-553B-473A-906F-2430A1E9026E}" type="presOf" srcId="{D4344BE6-248F-4C6C-B62C-2B5951841844}" destId="{13F369E5-E12A-497F-9814-BFED8853639A}" srcOrd="0" destOrd="0" presId="urn:microsoft.com/office/officeart/2005/8/layout/chevron2"/>
    <dgm:cxn modelId="{BF76853D-BAD3-4D76-A145-EF407ADF685C}" srcId="{12A67E5E-485D-4265-B339-1816E845B5D4}" destId="{79D42608-05D5-42B6-93EB-C3690E3C7CDF}" srcOrd="0" destOrd="0" parTransId="{17A27C7D-6895-4AF9-8920-B0CFAE020467}" sibTransId="{6E484ED3-A5B5-448A-BBBE-07993E2D76E9}"/>
    <dgm:cxn modelId="{595EFCC6-52EE-4D45-82EB-1129D97C197E}" srcId="{D4344BE6-248F-4C6C-B62C-2B5951841844}" destId="{12A67E5E-485D-4265-B339-1816E845B5D4}" srcOrd="0" destOrd="0" parTransId="{6887BAFE-3655-49C0-B19B-1E31CCD06335}" sibTransId="{CDCC1C17-053C-4D17-B2D3-0F3A7B42CEDD}"/>
    <dgm:cxn modelId="{9AD83104-039E-4038-8C85-693448DC5339}" type="presOf" srcId="{79D42608-05D5-42B6-93EB-C3690E3C7CDF}" destId="{961F5873-9350-4455-9F0C-5C62BBB75EC8}" srcOrd="0" destOrd="0" presId="urn:microsoft.com/office/officeart/2005/8/layout/chevron2"/>
    <dgm:cxn modelId="{3D3E1DF1-6AC8-4EAF-B360-62AE45EFB266}" type="presParOf" srcId="{13F369E5-E12A-497F-9814-BFED8853639A}" destId="{BDDA61C6-CB28-47D0-B165-D3A3E306D1A1}" srcOrd="0" destOrd="0" presId="urn:microsoft.com/office/officeart/2005/8/layout/chevron2"/>
    <dgm:cxn modelId="{F3440560-D4F3-40D7-BB78-B77EEB9823E1}" type="presParOf" srcId="{BDDA61C6-CB28-47D0-B165-D3A3E306D1A1}" destId="{62D1D9AE-1A61-42BF-B1FB-27671CF108E6}" srcOrd="0" destOrd="0" presId="urn:microsoft.com/office/officeart/2005/8/layout/chevron2"/>
    <dgm:cxn modelId="{0012666C-722F-478D-8079-332647FEBDAA}" type="presParOf" srcId="{BDDA61C6-CB28-47D0-B165-D3A3E306D1A1}" destId="{961F5873-9350-4455-9F0C-5C62BBB75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344BE6-248F-4C6C-B62C-2B595184184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67E5E-485D-4265-B339-1816E845B5D4}">
      <dgm:prSet phldrT="[Text]" phldr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6887BAFE-3655-49C0-B19B-1E31CCD06335}" type="parTrans" cxnId="{595EFCC6-52EE-4D45-82EB-1129D97C197E}">
      <dgm:prSet/>
      <dgm:spPr/>
      <dgm:t>
        <a:bodyPr/>
        <a:lstStyle/>
        <a:p>
          <a:endParaRPr lang="en-US"/>
        </a:p>
      </dgm:t>
    </dgm:pt>
    <dgm:pt modelId="{CDCC1C17-053C-4D17-B2D3-0F3A7B42CEDD}" type="sibTrans" cxnId="{595EFCC6-52EE-4D45-82EB-1129D97C197E}">
      <dgm:prSet/>
      <dgm:spPr/>
      <dgm:t>
        <a:bodyPr/>
        <a:lstStyle/>
        <a:p>
          <a:endParaRPr lang="en-US"/>
        </a:p>
      </dgm:t>
    </dgm:pt>
    <dgm:pt modelId="{79D42608-05D5-42B6-93EB-C3690E3C7CD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r" rtl="1"/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سخنرانی امام حسن</a:t>
          </a:r>
          <a:r>
            <a: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در مسجد کوفه و معرفی خاندانش به‌ویژه علی</a:t>
          </a:r>
          <a:r>
            <a: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endParaRPr lang="en-US" sz="2800" dirty="0"/>
        </a:p>
      </dgm:t>
    </dgm:pt>
    <dgm:pt modelId="{17A27C7D-6895-4AF9-8920-B0CFAE020467}" type="parTrans" cxnId="{BF76853D-BAD3-4D76-A145-EF407ADF685C}">
      <dgm:prSet/>
      <dgm:spPr/>
      <dgm:t>
        <a:bodyPr/>
        <a:lstStyle/>
        <a:p>
          <a:endParaRPr lang="en-US"/>
        </a:p>
      </dgm:t>
    </dgm:pt>
    <dgm:pt modelId="{6E484ED3-A5B5-448A-BBBE-07993E2D76E9}" type="sibTrans" cxnId="{BF76853D-BAD3-4D76-A145-EF407ADF685C}">
      <dgm:prSet/>
      <dgm:spPr/>
      <dgm:t>
        <a:bodyPr/>
        <a:lstStyle/>
        <a:p>
          <a:endParaRPr lang="en-US"/>
        </a:p>
      </dgm:t>
    </dgm:pt>
    <dgm:pt modelId="{13F369E5-E12A-497F-9814-BFED8853639A}" type="pres">
      <dgm:prSet presAssocID="{D4344BE6-248F-4C6C-B62C-2B5951841844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A61C6-CB28-47D0-B165-D3A3E306D1A1}" type="pres">
      <dgm:prSet presAssocID="{12A67E5E-485D-4265-B339-1816E845B5D4}" presName="composite" presStyleCnt="0"/>
      <dgm:spPr/>
    </dgm:pt>
    <dgm:pt modelId="{62D1D9AE-1A61-42BF-B1FB-27671CF108E6}" type="pres">
      <dgm:prSet presAssocID="{12A67E5E-485D-4265-B339-1816E845B5D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5873-9350-4455-9F0C-5C62BBB75EC8}" type="pres">
      <dgm:prSet presAssocID="{12A67E5E-485D-4265-B339-1816E845B5D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06785-C8A9-422A-965E-4A6AFC7B583A}" type="presOf" srcId="{79D42608-05D5-42B6-93EB-C3690E3C7CDF}" destId="{961F5873-9350-4455-9F0C-5C62BBB75EC8}" srcOrd="0" destOrd="0" presId="urn:microsoft.com/office/officeart/2005/8/layout/chevron2"/>
    <dgm:cxn modelId="{46F963B3-9AB6-4EC9-B1D1-3B82940EC5EB}" type="presOf" srcId="{D4344BE6-248F-4C6C-B62C-2B5951841844}" destId="{13F369E5-E12A-497F-9814-BFED8853639A}" srcOrd="0" destOrd="0" presId="urn:microsoft.com/office/officeart/2005/8/layout/chevron2"/>
    <dgm:cxn modelId="{C7894BA2-17A2-4881-8F05-B48242144AA0}" type="presOf" srcId="{12A67E5E-485D-4265-B339-1816E845B5D4}" destId="{62D1D9AE-1A61-42BF-B1FB-27671CF108E6}" srcOrd="0" destOrd="0" presId="urn:microsoft.com/office/officeart/2005/8/layout/chevron2"/>
    <dgm:cxn modelId="{BF76853D-BAD3-4D76-A145-EF407ADF685C}" srcId="{12A67E5E-485D-4265-B339-1816E845B5D4}" destId="{79D42608-05D5-42B6-93EB-C3690E3C7CDF}" srcOrd="0" destOrd="0" parTransId="{17A27C7D-6895-4AF9-8920-B0CFAE020467}" sibTransId="{6E484ED3-A5B5-448A-BBBE-07993E2D76E9}"/>
    <dgm:cxn modelId="{595EFCC6-52EE-4D45-82EB-1129D97C197E}" srcId="{D4344BE6-248F-4C6C-B62C-2B5951841844}" destId="{12A67E5E-485D-4265-B339-1816E845B5D4}" srcOrd="0" destOrd="0" parTransId="{6887BAFE-3655-49C0-B19B-1E31CCD06335}" sibTransId="{CDCC1C17-053C-4D17-B2D3-0F3A7B42CEDD}"/>
    <dgm:cxn modelId="{4127D6BD-8AC1-4722-8E5B-96F5799D02CA}" type="presParOf" srcId="{13F369E5-E12A-497F-9814-BFED8853639A}" destId="{BDDA61C6-CB28-47D0-B165-D3A3E306D1A1}" srcOrd="0" destOrd="0" presId="urn:microsoft.com/office/officeart/2005/8/layout/chevron2"/>
    <dgm:cxn modelId="{DC028CF9-9286-4A3F-A0AA-8A34BA61F49D}" type="presParOf" srcId="{BDDA61C6-CB28-47D0-B165-D3A3E306D1A1}" destId="{62D1D9AE-1A61-42BF-B1FB-27671CF108E6}" srcOrd="0" destOrd="0" presId="urn:microsoft.com/office/officeart/2005/8/layout/chevron2"/>
    <dgm:cxn modelId="{B2EE7A49-4B6D-4116-B195-CE079C13A29B}" type="presParOf" srcId="{BDDA61C6-CB28-47D0-B165-D3A3E306D1A1}" destId="{961F5873-9350-4455-9F0C-5C62BBB75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5D91F-42B4-4417-A981-16A6B4E6993B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B08637E6-9F64-4E8B-B2F5-30DC46216885}">
      <dgm:prSet phldrT="[Text]" custT="1"/>
      <dgm:spPr/>
      <dgm:t>
        <a:bodyPr/>
        <a:lstStyle/>
        <a:p>
          <a:r>
            <a:rPr lang="fa-IR" sz="2100" b="1" dirty="0" smtClean="0">
              <a:cs typeface="B Traffic" pitchFamily="2" charset="-78"/>
            </a:rPr>
            <a:t>درگذشت والی کوفه همزمان با شهادت امام حسن</a:t>
          </a:r>
          <a:r>
            <a:rPr lang="fa-IR" sz="1800" dirty="0" smtClean="0">
              <a:solidFill>
                <a:schemeClr val="bg1"/>
              </a:solidFill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lang="fa-IR" sz="1800" b="1" dirty="0" smtClean="0">
              <a:solidFill>
                <a:schemeClr val="bg1"/>
              </a:solidFill>
              <a:cs typeface="B Traffic" pitchFamily="2" charset="-78"/>
            </a:rPr>
            <a:t> </a:t>
          </a:r>
          <a:endParaRPr lang="en-US" sz="1800" dirty="0">
            <a:solidFill>
              <a:schemeClr val="bg1"/>
            </a:solidFill>
            <a:cs typeface="B Traffic" pitchFamily="2" charset="-78"/>
          </a:endParaRPr>
        </a:p>
      </dgm:t>
    </dgm:pt>
    <dgm:pt modelId="{023FCA2A-5685-458B-A0FC-F46F682EEC98}" type="parTrans" cxnId="{C045373C-BCC1-4F3A-9823-EFA2C61D5F72}">
      <dgm:prSet/>
      <dgm:spPr/>
      <dgm:t>
        <a:bodyPr/>
        <a:lstStyle/>
        <a:p>
          <a:endParaRPr lang="en-US"/>
        </a:p>
      </dgm:t>
    </dgm:pt>
    <dgm:pt modelId="{20955EA1-912B-408C-9BF6-74A1A1FD789F}" type="sibTrans" cxnId="{C045373C-BCC1-4F3A-9823-EFA2C61D5F72}">
      <dgm:prSet/>
      <dgm:spPr/>
      <dgm:t>
        <a:bodyPr/>
        <a:lstStyle/>
        <a:p>
          <a:endParaRPr lang="en-US"/>
        </a:p>
      </dgm:t>
    </dgm:pt>
    <dgm:pt modelId="{00E017B8-4AA2-4749-8036-F53CEA417D06}">
      <dgm:prSet phldrT="[Text]" custT="1"/>
      <dgm:spPr/>
      <dgm:t>
        <a:bodyPr/>
        <a:lstStyle/>
        <a:p>
          <a:r>
            <a:rPr lang="fa-IR" sz="2400" b="1" dirty="0" smtClean="0">
              <a:cs typeface="B Traffic" pitchFamily="2" charset="-78"/>
            </a:rPr>
            <a:t>رهبری حرکت‌های اعتراضی یاران خود</a:t>
          </a:r>
          <a:endParaRPr lang="en-US" sz="2400" dirty="0">
            <a:cs typeface="B Traffic" pitchFamily="2" charset="-78"/>
          </a:endParaRPr>
        </a:p>
      </dgm:t>
    </dgm:pt>
    <dgm:pt modelId="{0823E832-DE23-4010-BDF4-9A094D8E87BE}" type="parTrans" cxnId="{D7371FF4-78A5-4DF5-A6B4-E23A0137C0AC}">
      <dgm:prSet/>
      <dgm:spPr/>
      <dgm:t>
        <a:bodyPr/>
        <a:lstStyle/>
        <a:p>
          <a:endParaRPr lang="en-US"/>
        </a:p>
      </dgm:t>
    </dgm:pt>
    <dgm:pt modelId="{DF25F174-0C2E-489D-B245-B2996DE706C9}" type="sibTrans" cxnId="{D7371FF4-78A5-4DF5-A6B4-E23A0137C0AC}">
      <dgm:prSet/>
      <dgm:spPr/>
      <dgm:t>
        <a:bodyPr/>
        <a:lstStyle/>
        <a:p>
          <a:endParaRPr lang="en-US"/>
        </a:p>
      </dgm:t>
    </dgm:pt>
    <dgm:pt modelId="{B4258709-F82A-4830-BBAA-8BE83C88DAB0}">
      <dgm:prSet phldrT="[Text]" custT="1"/>
      <dgm:spPr/>
      <dgm:t>
        <a:bodyPr/>
        <a:lstStyle/>
        <a:p>
          <a:r>
            <a:rPr lang="fa-IR" sz="2400" b="1" dirty="0" smtClean="0">
              <a:cs typeface="B Traffic" pitchFamily="2" charset="-78"/>
            </a:rPr>
            <a:t>انجام فعالیت‌های اجتماعی، اعتقادی و عبادی</a:t>
          </a:r>
          <a:endParaRPr lang="en-US" sz="2400" dirty="0">
            <a:cs typeface="B Traffic" pitchFamily="2" charset="-78"/>
          </a:endParaRPr>
        </a:p>
      </dgm:t>
    </dgm:pt>
    <dgm:pt modelId="{34ACE093-DD23-461E-8EED-6543ED60E85C}" type="parTrans" cxnId="{F3B08B2C-022D-43BD-9143-54C1604CC3D5}">
      <dgm:prSet/>
      <dgm:spPr/>
      <dgm:t>
        <a:bodyPr/>
        <a:lstStyle/>
        <a:p>
          <a:endParaRPr lang="en-US"/>
        </a:p>
      </dgm:t>
    </dgm:pt>
    <dgm:pt modelId="{13001EF1-6269-4FE9-872A-891ACB6BEA7A}" type="sibTrans" cxnId="{F3B08B2C-022D-43BD-9143-54C1604CC3D5}">
      <dgm:prSet/>
      <dgm:spPr/>
      <dgm:t>
        <a:bodyPr/>
        <a:lstStyle/>
        <a:p>
          <a:endParaRPr lang="en-US"/>
        </a:p>
      </dgm:t>
    </dgm:pt>
    <dgm:pt modelId="{8CB68369-BF23-43C9-8BB4-426ECBE0F1ED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کشتار و نقص عضو شیعیان به دستور معاویه و به دست زیاد</a:t>
          </a:r>
          <a:endParaRPr lang="en-US" sz="2400" dirty="0">
            <a:cs typeface="B Traffic" pitchFamily="2" charset="-78"/>
          </a:endParaRPr>
        </a:p>
      </dgm:t>
    </dgm:pt>
    <dgm:pt modelId="{4F722253-7DBB-4AC6-8F80-FD37A0215B12}" type="parTrans" cxnId="{FE62645B-B2F9-496A-AA41-EBFC31788024}">
      <dgm:prSet/>
      <dgm:spPr/>
      <dgm:t>
        <a:bodyPr/>
        <a:lstStyle/>
        <a:p>
          <a:endParaRPr lang="en-US"/>
        </a:p>
      </dgm:t>
    </dgm:pt>
    <dgm:pt modelId="{2487DAC4-86F4-4440-9C01-DB6F8F856379}" type="sibTrans" cxnId="{FE62645B-B2F9-496A-AA41-EBFC31788024}">
      <dgm:prSet/>
      <dgm:spPr/>
      <dgm:t>
        <a:bodyPr/>
        <a:lstStyle/>
        <a:p>
          <a:endParaRPr lang="en-US"/>
        </a:p>
      </dgm:t>
    </dgm:pt>
    <dgm:pt modelId="{8A442E6A-C1FF-466B-A565-E4E3DB8F2AF1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Traffic" pitchFamily="2" charset="-78"/>
            </a:rPr>
            <a:t>زیاد بن سمیه، والی جدید کوفه</a:t>
          </a:r>
          <a:endParaRPr lang="en-US" sz="2400" dirty="0">
            <a:cs typeface="B Traffic" pitchFamily="2" charset="-78"/>
          </a:endParaRPr>
        </a:p>
      </dgm:t>
    </dgm:pt>
    <dgm:pt modelId="{D195F27C-C40C-4A27-9D5E-A38ED36A3F4E}" type="parTrans" cxnId="{11B8290E-8118-44F0-BB7C-FD8124334F58}">
      <dgm:prSet/>
      <dgm:spPr/>
      <dgm:t>
        <a:bodyPr/>
        <a:lstStyle/>
        <a:p>
          <a:endParaRPr lang="en-US"/>
        </a:p>
      </dgm:t>
    </dgm:pt>
    <dgm:pt modelId="{9A1D8EE1-2BCD-4223-9B7E-4E98A82032EF}" type="sibTrans" cxnId="{11B8290E-8118-44F0-BB7C-FD8124334F58}">
      <dgm:prSet/>
      <dgm:spPr/>
      <dgm:t>
        <a:bodyPr/>
        <a:lstStyle/>
        <a:p>
          <a:endParaRPr lang="en-US"/>
        </a:p>
      </dgm:t>
    </dgm:pt>
    <dgm:pt modelId="{67CEC436-56F2-427D-846C-930326DEABEC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Traffic" pitchFamily="2" charset="-78"/>
            </a:rPr>
            <a:t>کشتار هشت هزار شیعه در بصره توسط سمرة بن جندب فزاری، در روزگار حکومت زیاد</a:t>
          </a:r>
          <a:endParaRPr lang="en-US" sz="2000" dirty="0">
            <a:cs typeface="B Traffic" pitchFamily="2" charset="-78"/>
          </a:endParaRPr>
        </a:p>
      </dgm:t>
    </dgm:pt>
    <dgm:pt modelId="{62FB2CCC-2706-4C4E-8D38-23DAA2F82BA7}" type="parTrans" cxnId="{FB3AD1A1-5659-4380-97DB-DCACCC52978A}">
      <dgm:prSet/>
      <dgm:spPr/>
      <dgm:t>
        <a:bodyPr/>
        <a:lstStyle/>
        <a:p>
          <a:endParaRPr lang="en-US"/>
        </a:p>
      </dgm:t>
    </dgm:pt>
    <dgm:pt modelId="{E5FE19C3-09F8-4F3B-8EE0-630AA71F8086}" type="sibTrans" cxnId="{FB3AD1A1-5659-4380-97DB-DCACCC52978A}">
      <dgm:prSet/>
      <dgm:spPr/>
      <dgm:t>
        <a:bodyPr/>
        <a:lstStyle/>
        <a:p>
          <a:endParaRPr lang="en-US"/>
        </a:p>
      </dgm:t>
    </dgm:pt>
    <dgm:pt modelId="{78FF07E0-9031-46B9-BCD1-A621C717DB6F}" type="pres">
      <dgm:prSet presAssocID="{BC05D91F-42B4-4417-A981-16A6B4E6993B}" presName="linearFlow" presStyleCnt="0">
        <dgm:presLayoutVars>
          <dgm:dir val="rev"/>
          <dgm:resizeHandles val="exact"/>
        </dgm:presLayoutVars>
      </dgm:prSet>
      <dgm:spPr/>
    </dgm:pt>
    <dgm:pt modelId="{10BA8005-B175-480A-B8BE-0B5A2EE07323}" type="pres">
      <dgm:prSet presAssocID="{00E017B8-4AA2-4749-8036-F53CEA417D06}" presName="composite" presStyleCnt="0"/>
      <dgm:spPr/>
    </dgm:pt>
    <dgm:pt modelId="{60339B22-A091-4C15-B9E9-AA291BBF9CB4}" type="pres">
      <dgm:prSet presAssocID="{00E017B8-4AA2-4749-8036-F53CEA417D06}" presName="imgShp" presStyleLbl="fgImgPlace1" presStyleIdx="0" presStyleCnt="6"/>
      <dgm:spPr/>
    </dgm:pt>
    <dgm:pt modelId="{BF055027-9C01-422F-BE08-2E4F4253EC4A}" type="pres">
      <dgm:prSet presAssocID="{00E017B8-4AA2-4749-8036-F53CEA417D06}" presName="txShp" presStyleLbl="node1" presStyleIdx="0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F4B2D-F3C1-42F8-A1E8-061C22F5225F}" type="pres">
      <dgm:prSet presAssocID="{DF25F174-0C2E-489D-B245-B2996DE706C9}" presName="spacing" presStyleCnt="0"/>
      <dgm:spPr/>
    </dgm:pt>
    <dgm:pt modelId="{892C995B-DA12-4860-A480-F9064961F9B8}" type="pres">
      <dgm:prSet presAssocID="{B4258709-F82A-4830-BBAA-8BE83C88DAB0}" presName="composite" presStyleCnt="0"/>
      <dgm:spPr/>
    </dgm:pt>
    <dgm:pt modelId="{733D924F-5AD9-470D-9B88-82EE696A25F9}" type="pres">
      <dgm:prSet presAssocID="{B4258709-F82A-4830-BBAA-8BE83C88DAB0}" presName="imgShp" presStyleLbl="fgImgPlace1" presStyleIdx="1" presStyleCnt="6"/>
      <dgm:spPr/>
    </dgm:pt>
    <dgm:pt modelId="{F672BC6D-439F-4480-B499-920D64C7213C}" type="pres">
      <dgm:prSet presAssocID="{B4258709-F82A-4830-BBAA-8BE83C88DAB0}" presName="txShp" presStyleLbl="node1" presStyleIdx="1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548A7-8233-4E7F-A4F0-4E2972C53C40}" type="pres">
      <dgm:prSet presAssocID="{13001EF1-6269-4FE9-872A-891ACB6BEA7A}" presName="spacing" presStyleCnt="0"/>
      <dgm:spPr/>
    </dgm:pt>
    <dgm:pt modelId="{C4825849-FCBD-4A3D-AA5F-41DA6F191CAB}" type="pres">
      <dgm:prSet presAssocID="{B08637E6-9F64-4E8B-B2F5-30DC46216885}" presName="composite" presStyleCnt="0"/>
      <dgm:spPr/>
    </dgm:pt>
    <dgm:pt modelId="{FBAD5928-5484-456E-8697-C9EC3BD3149C}" type="pres">
      <dgm:prSet presAssocID="{B08637E6-9F64-4E8B-B2F5-30DC46216885}" presName="imgShp" presStyleLbl="fgImgPlace1" presStyleIdx="2" presStyleCnt="6"/>
      <dgm:spPr/>
    </dgm:pt>
    <dgm:pt modelId="{2C30A9CB-AB29-4CD5-A8B0-8D357BE63CA5}" type="pres">
      <dgm:prSet presAssocID="{B08637E6-9F64-4E8B-B2F5-30DC46216885}" presName="txShp" presStyleLbl="node1" presStyleIdx="2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3A7E3-8475-4BAF-B643-96826A146418}" type="pres">
      <dgm:prSet presAssocID="{20955EA1-912B-408C-9BF6-74A1A1FD789F}" presName="spacing" presStyleCnt="0"/>
      <dgm:spPr/>
    </dgm:pt>
    <dgm:pt modelId="{68CE79EC-4975-49FF-AE11-1556394DECF4}" type="pres">
      <dgm:prSet presAssocID="{8A442E6A-C1FF-466B-A565-E4E3DB8F2AF1}" presName="composite" presStyleCnt="0"/>
      <dgm:spPr/>
    </dgm:pt>
    <dgm:pt modelId="{3A74BE7A-F65E-4C72-ABCA-5DC8DB02BF08}" type="pres">
      <dgm:prSet presAssocID="{8A442E6A-C1FF-466B-A565-E4E3DB8F2AF1}" presName="imgShp" presStyleLbl="fgImgPlace1" presStyleIdx="3" presStyleCnt="6"/>
      <dgm:spPr/>
    </dgm:pt>
    <dgm:pt modelId="{8651249D-07D0-48A8-83D2-143BAA8CCE4E}" type="pres">
      <dgm:prSet presAssocID="{8A442E6A-C1FF-466B-A565-E4E3DB8F2AF1}" presName="txShp" presStyleLbl="node1" presStyleIdx="3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5010B-BD43-4D97-9612-65E134CC281F}" type="pres">
      <dgm:prSet presAssocID="{9A1D8EE1-2BCD-4223-9B7E-4E98A82032EF}" presName="spacing" presStyleCnt="0"/>
      <dgm:spPr/>
    </dgm:pt>
    <dgm:pt modelId="{B04FAA12-7040-4972-8D7E-508A56635762}" type="pres">
      <dgm:prSet presAssocID="{8CB68369-BF23-43C9-8BB4-426ECBE0F1ED}" presName="composite" presStyleCnt="0"/>
      <dgm:spPr/>
    </dgm:pt>
    <dgm:pt modelId="{EE56FC90-6D3A-4782-8829-B8EF347461D4}" type="pres">
      <dgm:prSet presAssocID="{8CB68369-BF23-43C9-8BB4-426ECBE0F1ED}" presName="imgShp" presStyleLbl="fgImgPlace1" presStyleIdx="4" presStyleCnt="6"/>
      <dgm:spPr/>
    </dgm:pt>
    <dgm:pt modelId="{145BB70F-D604-4B51-A5C5-7FFA5E252851}" type="pres">
      <dgm:prSet presAssocID="{8CB68369-BF23-43C9-8BB4-426ECBE0F1ED}" presName="txShp" presStyleLbl="node1" presStyleIdx="4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B153C-2C3C-4E3B-9A75-2D47EDF25775}" type="pres">
      <dgm:prSet presAssocID="{2487DAC4-86F4-4440-9C01-DB6F8F856379}" presName="spacing" presStyleCnt="0"/>
      <dgm:spPr/>
    </dgm:pt>
    <dgm:pt modelId="{A780D94D-9AF2-46E7-A1FD-BF7F572FE4FD}" type="pres">
      <dgm:prSet presAssocID="{67CEC436-56F2-427D-846C-930326DEABEC}" presName="composite" presStyleCnt="0"/>
      <dgm:spPr/>
    </dgm:pt>
    <dgm:pt modelId="{DBA866FE-8D66-4481-A77B-3B56AD269A4C}" type="pres">
      <dgm:prSet presAssocID="{67CEC436-56F2-427D-846C-930326DEABEC}" presName="imgShp" presStyleLbl="fgImgPlace1" presStyleIdx="5" presStyleCnt="6"/>
      <dgm:spPr/>
    </dgm:pt>
    <dgm:pt modelId="{F4D8639B-15BD-4969-8C3A-C9EA204B77DB}" type="pres">
      <dgm:prSet presAssocID="{67CEC436-56F2-427D-846C-930326DEABEC}" presName="txShp" presStyleLbl="node1" presStyleIdx="5" presStyleCnt="6" custScaleY="19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9DB27-AED1-4832-8446-DF45A944658A}" type="presOf" srcId="{67CEC436-56F2-427D-846C-930326DEABEC}" destId="{F4D8639B-15BD-4969-8C3A-C9EA204B77DB}" srcOrd="0" destOrd="0" presId="urn:microsoft.com/office/officeart/2005/8/layout/vList3#1"/>
    <dgm:cxn modelId="{07EFE25B-5EE9-41A5-8617-8B39C8A69DFE}" type="presOf" srcId="{00E017B8-4AA2-4749-8036-F53CEA417D06}" destId="{BF055027-9C01-422F-BE08-2E4F4253EC4A}" srcOrd="0" destOrd="0" presId="urn:microsoft.com/office/officeart/2005/8/layout/vList3#1"/>
    <dgm:cxn modelId="{F3B08B2C-022D-43BD-9143-54C1604CC3D5}" srcId="{BC05D91F-42B4-4417-A981-16A6B4E6993B}" destId="{B4258709-F82A-4830-BBAA-8BE83C88DAB0}" srcOrd="1" destOrd="0" parTransId="{34ACE093-DD23-461E-8EED-6543ED60E85C}" sibTransId="{13001EF1-6269-4FE9-872A-891ACB6BEA7A}"/>
    <dgm:cxn modelId="{C045373C-BCC1-4F3A-9823-EFA2C61D5F72}" srcId="{BC05D91F-42B4-4417-A981-16A6B4E6993B}" destId="{B08637E6-9F64-4E8B-B2F5-30DC46216885}" srcOrd="2" destOrd="0" parTransId="{023FCA2A-5685-458B-A0FC-F46F682EEC98}" sibTransId="{20955EA1-912B-408C-9BF6-74A1A1FD789F}"/>
    <dgm:cxn modelId="{21AECBDC-E2B2-42FC-A008-251648D131AB}" type="presOf" srcId="{B08637E6-9F64-4E8B-B2F5-30DC46216885}" destId="{2C30A9CB-AB29-4CD5-A8B0-8D357BE63CA5}" srcOrd="0" destOrd="0" presId="urn:microsoft.com/office/officeart/2005/8/layout/vList3#1"/>
    <dgm:cxn modelId="{FB3AD1A1-5659-4380-97DB-DCACCC52978A}" srcId="{BC05D91F-42B4-4417-A981-16A6B4E6993B}" destId="{67CEC436-56F2-427D-846C-930326DEABEC}" srcOrd="5" destOrd="0" parTransId="{62FB2CCC-2706-4C4E-8D38-23DAA2F82BA7}" sibTransId="{E5FE19C3-09F8-4F3B-8EE0-630AA71F8086}"/>
    <dgm:cxn modelId="{B3B49C8F-9182-4A36-8BA1-62894807502F}" type="presOf" srcId="{8A442E6A-C1FF-466B-A565-E4E3DB8F2AF1}" destId="{8651249D-07D0-48A8-83D2-143BAA8CCE4E}" srcOrd="0" destOrd="0" presId="urn:microsoft.com/office/officeart/2005/8/layout/vList3#1"/>
    <dgm:cxn modelId="{D7371FF4-78A5-4DF5-A6B4-E23A0137C0AC}" srcId="{BC05D91F-42B4-4417-A981-16A6B4E6993B}" destId="{00E017B8-4AA2-4749-8036-F53CEA417D06}" srcOrd="0" destOrd="0" parTransId="{0823E832-DE23-4010-BDF4-9A094D8E87BE}" sibTransId="{DF25F174-0C2E-489D-B245-B2996DE706C9}"/>
    <dgm:cxn modelId="{4CA89E1E-40CD-4F7C-A3DE-CD80E58D9FC3}" type="presOf" srcId="{B4258709-F82A-4830-BBAA-8BE83C88DAB0}" destId="{F672BC6D-439F-4480-B499-920D64C7213C}" srcOrd="0" destOrd="0" presId="urn:microsoft.com/office/officeart/2005/8/layout/vList3#1"/>
    <dgm:cxn modelId="{FE62645B-B2F9-496A-AA41-EBFC31788024}" srcId="{BC05D91F-42B4-4417-A981-16A6B4E6993B}" destId="{8CB68369-BF23-43C9-8BB4-426ECBE0F1ED}" srcOrd="4" destOrd="0" parTransId="{4F722253-7DBB-4AC6-8F80-FD37A0215B12}" sibTransId="{2487DAC4-86F4-4440-9C01-DB6F8F856379}"/>
    <dgm:cxn modelId="{11B8290E-8118-44F0-BB7C-FD8124334F58}" srcId="{BC05D91F-42B4-4417-A981-16A6B4E6993B}" destId="{8A442E6A-C1FF-466B-A565-E4E3DB8F2AF1}" srcOrd="3" destOrd="0" parTransId="{D195F27C-C40C-4A27-9D5E-A38ED36A3F4E}" sibTransId="{9A1D8EE1-2BCD-4223-9B7E-4E98A82032EF}"/>
    <dgm:cxn modelId="{CAA6F5B3-6D91-4188-9F42-972D2FEC576E}" type="presOf" srcId="{8CB68369-BF23-43C9-8BB4-426ECBE0F1ED}" destId="{145BB70F-D604-4B51-A5C5-7FFA5E252851}" srcOrd="0" destOrd="0" presId="urn:microsoft.com/office/officeart/2005/8/layout/vList3#1"/>
    <dgm:cxn modelId="{5F96471D-0179-44EC-AAE9-B43BDC07B377}" type="presOf" srcId="{BC05D91F-42B4-4417-A981-16A6B4E6993B}" destId="{78FF07E0-9031-46B9-BCD1-A621C717DB6F}" srcOrd="0" destOrd="0" presId="urn:microsoft.com/office/officeart/2005/8/layout/vList3#1"/>
    <dgm:cxn modelId="{B4432F9B-046F-4C97-81B7-E3089FAACC73}" type="presParOf" srcId="{78FF07E0-9031-46B9-BCD1-A621C717DB6F}" destId="{10BA8005-B175-480A-B8BE-0B5A2EE07323}" srcOrd="0" destOrd="0" presId="urn:microsoft.com/office/officeart/2005/8/layout/vList3#1"/>
    <dgm:cxn modelId="{8E32C05B-F1C7-4A2E-8C89-A7CFAAD1F13A}" type="presParOf" srcId="{10BA8005-B175-480A-B8BE-0B5A2EE07323}" destId="{60339B22-A091-4C15-B9E9-AA291BBF9CB4}" srcOrd="0" destOrd="0" presId="urn:microsoft.com/office/officeart/2005/8/layout/vList3#1"/>
    <dgm:cxn modelId="{6B6B6E4C-561C-43E3-9FEF-EB631A975209}" type="presParOf" srcId="{10BA8005-B175-480A-B8BE-0B5A2EE07323}" destId="{BF055027-9C01-422F-BE08-2E4F4253EC4A}" srcOrd="1" destOrd="0" presId="urn:microsoft.com/office/officeart/2005/8/layout/vList3#1"/>
    <dgm:cxn modelId="{2C8E23FA-BF1B-491E-AEF7-3DA593F4ECE7}" type="presParOf" srcId="{78FF07E0-9031-46B9-BCD1-A621C717DB6F}" destId="{0D2F4B2D-F3C1-42F8-A1E8-061C22F5225F}" srcOrd="1" destOrd="0" presId="urn:microsoft.com/office/officeart/2005/8/layout/vList3#1"/>
    <dgm:cxn modelId="{592A384A-1B52-40E5-8E56-118B570B1CBA}" type="presParOf" srcId="{78FF07E0-9031-46B9-BCD1-A621C717DB6F}" destId="{892C995B-DA12-4860-A480-F9064961F9B8}" srcOrd="2" destOrd="0" presId="urn:microsoft.com/office/officeart/2005/8/layout/vList3#1"/>
    <dgm:cxn modelId="{5CD83C37-DFF1-42A2-B034-3FF81F8CF0E1}" type="presParOf" srcId="{892C995B-DA12-4860-A480-F9064961F9B8}" destId="{733D924F-5AD9-470D-9B88-82EE696A25F9}" srcOrd="0" destOrd="0" presId="urn:microsoft.com/office/officeart/2005/8/layout/vList3#1"/>
    <dgm:cxn modelId="{177E332B-FEED-43BD-AB5A-66639D13AA0D}" type="presParOf" srcId="{892C995B-DA12-4860-A480-F9064961F9B8}" destId="{F672BC6D-439F-4480-B499-920D64C7213C}" srcOrd="1" destOrd="0" presId="urn:microsoft.com/office/officeart/2005/8/layout/vList3#1"/>
    <dgm:cxn modelId="{5804668F-A0BF-4C29-AD5A-0E5A41DCA072}" type="presParOf" srcId="{78FF07E0-9031-46B9-BCD1-A621C717DB6F}" destId="{42D548A7-8233-4E7F-A4F0-4E2972C53C40}" srcOrd="3" destOrd="0" presId="urn:microsoft.com/office/officeart/2005/8/layout/vList3#1"/>
    <dgm:cxn modelId="{D2043EF0-EA15-4EBE-9560-A87F953D9389}" type="presParOf" srcId="{78FF07E0-9031-46B9-BCD1-A621C717DB6F}" destId="{C4825849-FCBD-4A3D-AA5F-41DA6F191CAB}" srcOrd="4" destOrd="0" presId="urn:microsoft.com/office/officeart/2005/8/layout/vList3#1"/>
    <dgm:cxn modelId="{36F205C2-7A33-4B9B-962D-49579BEF068B}" type="presParOf" srcId="{C4825849-FCBD-4A3D-AA5F-41DA6F191CAB}" destId="{FBAD5928-5484-456E-8697-C9EC3BD3149C}" srcOrd="0" destOrd="0" presId="urn:microsoft.com/office/officeart/2005/8/layout/vList3#1"/>
    <dgm:cxn modelId="{3D90DAFC-33FE-4501-BE80-1AD36A2FA9BB}" type="presParOf" srcId="{C4825849-FCBD-4A3D-AA5F-41DA6F191CAB}" destId="{2C30A9CB-AB29-4CD5-A8B0-8D357BE63CA5}" srcOrd="1" destOrd="0" presId="urn:microsoft.com/office/officeart/2005/8/layout/vList3#1"/>
    <dgm:cxn modelId="{6646B2A0-9E66-4B1A-879C-531FFBB99DF5}" type="presParOf" srcId="{78FF07E0-9031-46B9-BCD1-A621C717DB6F}" destId="{BDD3A7E3-8475-4BAF-B643-96826A146418}" srcOrd="5" destOrd="0" presId="urn:microsoft.com/office/officeart/2005/8/layout/vList3#1"/>
    <dgm:cxn modelId="{64608D97-95B2-461A-949C-AFA50C6FFEF7}" type="presParOf" srcId="{78FF07E0-9031-46B9-BCD1-A621C717DB6F}" destId="{68CE79EC-4975-49FF-AE11-1556394DECF4}" srcOrd="6" destOrd="0" presId="urn:microsoft.com/office/officeart/2005/8/layout/vList3#1"/>
    <dgm:cxn modelId="{0C6D2EAB-2908-40FE-98EC-A5050273474B}" type="presParOf" srcId="{68CE79EC-4975-49FF-AE11-1556394DECF4}" destId="{3A74BE7A-F65E-4C72-ABCA-5DC8DB02BF08}" srcOrd="0" destOrd="0" presId="urn:microsoft.com/office/officeart/2005/8/layout/vList3#1"/>
    <dgm:cxn modelId="{072A03E1-EF8D-430D-B093-217B49B2BB6D}" type="presParOf" srcId="{68CE79EC-4975-49FF-AE11-1556394DECF4}" destId="{8651249D-07D0-48A8-83D2-143BAA8CCE4E}" srcOrd="1" destOrd="0" presId="urn:microsoft.com/office/officeart/2005/8/layout/vList3#1"/>
    <dgm:cxn modelId="{04E9B166-4C1C-4EC3-8075-4AEDE917C7D2}" type="presParOf" srcId="{78FF07E0-9031-46B9-BCD1-A621C717DB6F}" destId="{ED85010B-BD43-4D97-9612-65E134CC281F}" srcOrd="7" destOrd="0" presId="urn:microsoft.com/office/officeart/2005/8/layout/vList3#1"/>
    <dgm:cxn modelId="{500EE580-A464-4AA4-8559-169283F7AEB9}" type="presParOf" srcId="{78FF07E0-9031-46B9-BCD1-A621C717DB6F}" destId="{B04FAA12-7040-4972-8D7E-508A56635762}" srcOrd="8" destOrd="0" presId="urn:microsoft.com/office/officeart/2005/8/layout/vList3#1"/>
    <dgm:cxn modelId="{B43057C0-F6BA-40F8-99DE-987C63F4858A}" type="presParOf" srcId="{B04FAA12-7040-4972-8D7E-508A56635762}" destId="{EE56FC90-6D3A-4782-8829-B8EF347461D4}" srcOrd="0" destOrd="0" presId="urn:microsoft.com/office/officeart/2005/8/layout/vList3#1"/>
    <dgm:cxn modelId="{457DE21A-39CF-46BB-8F26-98AC7B508D55}" type="presParOf" srcId="{B04FAA12-7040-4972-8D7E-508A56635762}" destId="{145BB70F-D604-4B51-A5C5-7FFA5E252851}" srcOrd="1" destOrd="0" presId="urn:microsoft.com/office/officeart/2005/8/layout/vList3#1"/>
    <dgm:cxn modelId="{F278EF5C-298D-43D3-AC55-AB88593DC94B}" type="presParOf" srcId="{78FF07E0-9031-46B9-BCD1-A621C717DB6F}" destId="{E1EB153C-2C3C-4E3B-9A75-2D47EDF25775}" srcOrd="9" destOrd="0" presId="urn:microsoft.com/office/officeart/2005/8/layout/vList3#1"/>
    <dgm:cxn modelId="{532F4E25-E5A3-4CCC-9DD1-428AFB9C06B8}" type="presParOf" srcId="{78FF07E0-9031-46B9-BCD1-A621C717DB6F}" destId="{A780D94D-9AF2-46E7-A1FD-BF7F572FE4FD}" srcOrd="10" destOrd="0" presId="urn:microsoft.com/office/officeart/2005/8/layout/vList3#1"/>
    <dgm:cxn modelId="{FB53C260-746C-42EA-ADB6-67E143636F06}" type="presParOf" srcId="{A780D94D-9AF2-46E7-A1FD-BF7F572FE4FD}" destId="{DBA866FE-8D66-4481-A77B-3B56AD269A4C}" srcOrd="0" destOrd="0" presId="urn:microsoft.com/office/officeart/2005/8/layout/vList3#1"/>
    <dgm:cxn modelId="{E3DF388F-E4A7-4801-8D4D-8AFEB6E7F26E}" type="presParOf" srcId="{A780D94D-9AF2-46E7-A1FD-BF7F572FE4FD}" destId="{F4D8639B-15BD-4969-8C3A-C9EA204B77D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82BCA-1159-42B6-B9F2-247921A9864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BA3F"/>
        </a:solidFill>
      </dgm:spPr>
      <dgm:t>
        <a:bodyPr/>
        <a:lstStyle/>
        <a:p>
          <a:pPr algn="ctr" rtl="1"/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پس از مدتی، حجر به شرط در امان بودن و  فرستاده شدن نزد معاویه خود را تسلیم می‌کند.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8710D069-0657-4FFE-9A03-57DB12E9CC2F}" type="parTrans" cxnId="{65E1661C-0F1F-438C-BC29-392453BB334B}">
      <dgm:prSet/>
      <dgm:spPr/>
      <dgm:t>
        <a:bodyPr/>
        <a:lstStyle/>
        <a:p>
          <a:endParaRPr lang="en-US"/>
        </a:p>
      </dgm:t>
    </dgm:pt>
    <dgm:pt modelId="{673BBFEF-5281-4964-BF3C-C2623FFF1183}" type="sibTrans" cxnId="{65E1661C-0F1F-438C-BC29-392453BB334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22BF5-3106-43D8-BD73-9E1D59A9D9AF}" type="pres">
      <dgm:prSet presAssocID="{CC382BCA-1159-42B6-B9F2-247921A98642}" presName="parentLin" presStyleCnt="0"/>
      <dgm:spPr/>
    </dgm:pt>
    <dgm:pt modelId="{974D09E4-D09A-4792-A64B-841DC60C5F9D}" type="pres">
      <dgm:prSet presAssocID="{CC382BCA-1159-42B6-B9F2-247921A9864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F1E5074-9ACE-4459-B816-69DB6E2E2063}" type="pres">
      <dgm:prSet presAssocID="{CC382BCA-1159-42B6-B9F2-247921A98642}" presName="parentText" presStyleLbl="node1" presStyleIdx="0" presStyleCnt="1" custScaleY="49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C19D-CCB9-4779-AFB0-7D98129FCB04}" type="pres">
      <dgm:prSet presAssocID="{CC382BCA-1159-42B6-B9F2-247921A98642}" presName="negativeSpace" presStyleCnt="0"/>
      <dgm:spPr/>
    </dgm:pt>
    <dgm:pt modelId="{A6D09B93-5A7F-4BC8-A54F-5D15B33436D1}" type="pres">
      <dgm:prSet presAssocID="{CC382BCA-1159-42B6-B9F2-247921A98642}" presName="childText" presStyleLbl="conFgAcc1" presStyleIdx="0" presStyleCnt="1" custScaleX="81560" custScaleY="33598" custLinFactNeighborY="46029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BA3F"/>
        </a:solidFill>
      </dgm:spPr>
      <dgm:t>
        <a:bodyPr/>
        <a:lstStyle/>
        <a:p>
          <a:endParaRPr lang="en-US"/>
        </a:p>
      </dgm:t>
    </dgm:pt>
  </dgm:ptLst>
  <dgm:cxnLst>
    <dgm:cxn modelId="{65E1661C-0F1F-438C-BC29-392453BB334B}" srcId="{69125580-50B8-45FE-B1C1-C0DE9A24E9C5}" destId="{CC382BCA-1159-42B6-B9F2-247921A98642}" srcOrd="0" destOrd="0" parTransId="{8710D069-0657-4FFE-9A03-57DB12E9CC2F}" sibTransId="{673BBFEF-5281-4964-BF3C-C2623FFF1183}"/>
    <dgm:cxn modelId="{BDE06D84-1761-4C1E-97BB-3B20EACEFA12}" type="presOf" srcId="{69125580-50B8-45FE-B1C1-C0DE9A24E9C5}" destId="{18B4BC29-3185-4F35-A26B-667EF98B88DE}" srcOrd="0" destOrd="0" presId="urn:microsoft.com/office/officeart/2005/8/layout/list1"/>
    <dgm:cxn modelId="{FCF32694-172F-4CB8-889D-23C7C2CA9BE1}" type="presOf" srcId="{CC382BCA-1159-42B6-B9F2-247921A98642}" destId="{BF1E5074-9ACE-4459-B816-69DB6E2E2063}" srcOrd="1" destOrd="0" presId="urn:microsoft.com/office/officeart/2005/8/layout/list1"/>
    <dgm:cxn modelId="{BDBC245F-0BB6-47A5-B7B7-716FD2E4701E}" type="presOf" srcId="{CC382BCA-1159-42B6-B9F2-247921A98642}" destId="{974D09E4-D09A-4792-A64B-841DC60C5F9D}" srcOrd="0" destOrd="0" presId="urn:microsoft.com/office/officeart/2005/8/layout/list1"/>
    <dgm:cxn modelId="{BCDD33C6-6764-4F17-B5B1-BDC00A5C4DF2}" type="presParOf" srcId="{18B4BC29-3185-4F35-A26B-667EF98B88DE}" destId="{6F622BF5-3106-43D8-BD73-9E1D59A9D9AF}" srcOrd="0" destOrd="0" presId="urn:microsoft.com/office/officeart/2005/8/layout/list1"/>
    <dgm:cxn modelId="{82964337-0EC2-439A-B254-88E3D2D0BB7A}" type="presParOf" srcId="{6F622BF5-3106-43D8-BD73-9E1D59A9D9AF}" destId="{974D09E4-D09A-4792-A64B-841DC60C5F9D}" srcOrd="0" destOrd="0" presId="urn:microsoft.com/office/officeart/2005/8/layout/list1"/>
    <dgm:cxn modelId="{20E8E5DF-02DF-4EF5-AB81-967255A0A8BC}" type="presParOf" srcId="{6F622BF5-3106-43D8-BD73-9E1D59A9D9AF}" destId="{BF1E5074-9ACE-4459-B816-69DB6E2E2063}" srcOrd="1" destOrd="0" presId="urn:microsoft.com/office/officeart/2005/8/layout/list1"/>
    <dgm:cxn modelId="{B69D6B8B-1EA4-470E-9221-78BF1F758591}" type="presParOf" srcId="{18B4BC29-3185-4F35-A26B-667EF98B88DE}" destId="{86F1C19D-CCB9-4779-AFB0-7D98129FCB04}" srcOrd="1" destOrd="0" presId="urn:microsoft.com/office/officeart/2005/8/layout/list1"/>
    <dgm:cxn modelId="{C18288FA-8ED2-481B-9B95-4717AD88271F}" type="presParOf" srcId="{18B4BC29-3185-4F35-A26B-667EF98B88DE}" destId="{A6D09B93-5A7F-4BC8-A54F-5D15B33436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25580-50B8-45FE-B1C1-C0DE9A24E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82BCA-1159-42B6-B9F2-247921A9864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9E1D"/>
        </a:solidFill>
      </dgm:spPr>
      <dgm:t>
        <a:bodyPr/>
        <a:lstStyle/>
        <a:p>
          <a:pPr algn="ctr" rtl="1"/>
          <a:r>
            <a:rPr lang="fa-IR" sz="2000" b="1" dirty="0" smtClean="0">
              <a:solidFill>
                <a:schemeClr val="tx1"/>
              </a:solidFill>
              <a:cs typeface="B Traffic" pitchFamily="2" charset="-78"/>
            </a:rPr>
            <a:t>خلف وعده‌ی زیاد و وادار کردن اشراف که علیه حجر شهادت‌نامه‌ی دروغ بنویسند.</a:t>
          </a:r>
          <a:endParaRPr lang="en-US" sz="2000" b="1" dirty="0">
            <a:solidFill>
              <a:schemeClr val="tx1"/>
            </a:solidFill>
            <a:cs typeface="B Traffic" pitchFamily="2" charset="-78"/>
          </a:endParaRPr>
        </a:p>
      </dgm:t>
    </dgm:pt>
    <dgm:pt modelId="{8710D069-0657-4FFE-9A03-57DB12E9CC2F}" type="parTrans" cxnId="{65E1661C-0F1F-438C-BC29-392453BB334B}">
      <dgm:prSet/>
      <dgm:spPr/>
      <dgm:t>
        <a:bodyPr/>
        <a:lstStyle/>
        <a:p>
          <a:endParaRPr lang="en-US"/>
        </a:p>
      </dgm:t>
    </dgm:pt>
    <dgm:pt modelId="{673BBFEF-5281-4964-BF3C-C2623FFF1183}" type="sibTrans" cxnId="{65E1661C-0F1F-438C-BC29-392453BB334B}">
      <dgm:prSet/>
      <dgm:spPr/>
      <dgm:t>
        <a:bodyPr/>
        <a:lstStyle/>
        <a:p>
          <a:endParaRPr lang="en-US"/>
        </a:p>
      </dgm:t>
    </dgm:pt>
    <dgm:pt modelId="{18B4BC29-3185-4F35-A26B-667EF98B88DE}" type="pres">
      <dgm:prSet presAssocID="{69125580-50B8-45FE-B1C1-C0DE9A24E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22BF5-3106-43D8-BD73-9E1D59A9D9AF}" type="pres">
      <dgm:prSet presAssocID="{CC382BCA-1159-42B6-B9F2-247921A98642}" presName="parentLin" presStyleCnt="0"/>
      <dgm:spPr/>
    </dgm:pt>
    <dgm:pt modelId="{974D09E4-D09A-4792-A64B-841DC60C5F9D}" type="pres">
      <dgm:prSet presAssocID="{CC382BCA-1159-42B6-B9F2-247921A9864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F1E5074-9ACE-4459-B816-69DB6E2E2063}" type="pres">
      <dgm:prSet presAssocID="{CC382BCA-1159-42B6-B9F2-247921A98642}" presName="parentText" presStyleLbl="node1" presStyleIdx="0" presStyleCnt="1" custScaleY="213874" custLinFactNeighborX="-148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C19D-CCB9-4779-AFB0-7D98129FCB04}" type="pres">
      <dgm:prSet presAssocID="{CC382BCA-1159-42B6-B9F2-247921A98642}" presName="negativeSpace" presStyleCnt="0"/>
      <dgm:spPr/>
    </dgm:pt>
    <dgm:pt modelId="{A6D09B93-5A7F-4BC8-A54F-5D15B33436D1}" type="pres">
      <dgm:prSet presAssocID="{CC382BCA-1159-42B6-B9F2-247921A98642}" presName="childText" presStyleLbl="conFgAcc1" presStyleIdx="0" presStyleCnt="1" custScaleX="81560">
        <dgm:presLayoutVars>
          <dgm:bulletEnabled val="1"/>
        </dgm:presLayoutVars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9E1D"/>
        </a:solidFill>
      </dgm:spPr>
      <dgm:t>
        <a:bodyPr/>
        <a:lstStyle/>
        <a:p>
          <a:endParaRPr lang="en-US"/>
        </a:p>
      </dgm:t>
    </dgm:pt>
  </dgm:ptLst>
  <dgm:cxnLst>
    <dgm:cxn modelId="{15E9D29D-359A-4936-B893-DBE97F5FCE05}" type="presOf" srcId="{CC382BCA-1159-42B6-B9F2-247921A98642}" destId="{974D09E4-D09A-4792-A64B-841DC60C5F9D}" srcOrd="0" destOrd="0" presId="urn:microsoft.com/office/officeart/2005/8/layout/list1"/>
    <dgm:cxn modelId="{65E1661C-0F1F-438C-BC29-392453BB334B}" srcId="{69125580-50B8-45FE-B1C1-C0DE9A24E9C5}" destId="{CC382BCA-1159-42B6-B9F2-247921A98642}" srcOrd="0" destOrd="0" parTransId="{8710D069-0657-4FFE-9A03-57DB12E9CC2F}" sibTransId="{673BBFEF-5281-4964-BF3C-C2623FFF1183}"/>
    <dgm:cxn modelId="{BA6C106C-2FD6-4DCD-A198-A05DF1DEB01C}" type="presOf" srcId="{CC382BCA-1159-42B6-B9F2-247921A98642}" destId="{BF1E5074-9ACE-4459-B816-69DB6E2E2063}" srcOrd="1" destOrd="0" presId="urn:microsoft.com/office/officeart/2005/8/layout/list1"/>
    <dgm:cxn modelId="{D6C53D1D-84F4-473A-8FC4-36C42EFFE997}" type="presOf" srcId="{69125580-50B8-45FE-B1C1-C0DE9A24E9C5}" destId="{18B4BC29-3185-4F35-A26B-667EF98B88DE}" srcOrd="0" destOrd="0" presId="urn:microsoft.com/office/officeart/2005/8/layout/list1"/>
    <dgm:cxn modelId="{64D493F0-3FF3-48C1-A4F5-00F866D99784}" type="presParOf" srcId="{18B4BC29-3185-4F35-A26B-667EF98B88DE}" destId="{6F622BF5-3106-43D8-BD73-9E1D59A9D9AF}" srcOrd="0" destOrd="0" presId="urn:microsoft.com/office/officeart/2005/8/layout/list1"/>
    <dgm:cxn modelId="{BDE3683B-10F5-4472-95E2-72E0944CEAD2}" type="presParOf" srcId="{6F622BF5-3106-43D8-BD73-9E1D59A9D9AF}" destId="{974D09E4-D09A-4792-A64B-841DC60C5F9D}" srcOrd="0" destOrd="0" presId="urn:microsoft.com/office/officeart/2005/8/layout/list1"/>
    <dgm:cxn modelId="{6975C3DF-77FC-4F3E-AA27-835CD866CB26}" type="presParOf" srcId="{6F622BF5-3106-43D8-BD73-9E1D59A9D9AF}" destId="{BF1E5074-9ACE-4459-B816-69DB6E2E2063}" srcOrd="1" destOrd="0" presId="urn:microsoft.com/office/officeart/2005/8/layout/list1"/>
    <dgm:cxn modelId="{91A7C1D8-7FFC-4E73-BD14-BB3CAF09CA03}" type="presParOf" srcId="{18B4BC29-3185-4F35-A26B-667EF98B88DE}" destId="{86F1C19D-CCB9-4779-AFB0-7D98129FCB04}" srcOrd="1" destOrd="0" presId="urn:microsoft.com/office/officeart/2005/8/layout/list1"/>
    <dgm:cxn modelId="{9ED810D8-0CA7-438F-BB88-8B0C58AD8E6E}" type="presParOf" srcId="{18B4BC29-3185-4F35-A26B-667EF98B88DE}" destId="{A6D09B93-5A7F-4BC8-A54F-5D15B33436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4FE18-F51A-4C4D-8E61-3594929BDFC7}">
      <dsp:nvSpPr>
        <dsp:cNvPr id="0" name=""/>
        <dsp:cNvSpPr/>
      </dsp:nvSpPr>
      <dsp:spPr>
        <a:xfrm>
          <a:off x="0" y="801613"/>
          <a:ext cx="6097370" cy="478800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C832B562-9C22-4460-AA2C-03460E042A6F}">
      <dsp:nvSpPr>
        <dsp:cNvPr id="0" name=""/>
        <dsp:cNvSpPr/>
      </dsp:nvSpPr>
      <dsp:spPr>
        <a:xfrm>
          <a:off x="373380" y="49007"/>
          <a:ext cx="5227320" cy="1033045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2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همراهی با پدر در همه‌حال</a:t>
          </a:r>
          <a:endParaRPr lang="en-US" sz="3200" b="1" kern="1200" dirty="0">
            <a:solidFill>
              <a:srgbClr val="FFFF00"/>
            </a:solidFill>
            <a:cs typeface="B Traffic" pitchFamily="2" charset="-78"/>
          </a:endParaRPr>
        </a:p>
      </dsp:txBody>
      <dsp:txXfrm>
        <a:off x="373380" y="49007"/>
        <a:ext cx="5227320" cy="1033045"/>
      </dsp:txXfrm>
    </dsp:sp>
    <dsp:sp modelId="{FC7BDFF8-9C54-4A4F-8F1F-7309B2B95278}">
      <dsp:nvSpPr>
        <dsp:cNvPr id="0" name=""/>
        <dsp:cNvSpPr/>
      </dsp:nvSpPr>
      <dsp:spPr>
        <a:xfrm>
          <a:off x="0" y="2093956"/>
          <a:ext cx="6097370" cy="47880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AD0CCE5-C5C0-4676-924A-C39C8D4B2C59}">
      <dsp:nvSpPr>
        <dsp:cNvPr id="0" name=""/>
        <dsp:cNvSpPr/>
      </dsp:nvSpPr>
      <dsp:spPr>
        <a:xfrm>
          <a:off x="373380" y="1383013"/>
          <a:ext cx="5227320" cy="99138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اعزام امام حسن </a:t>
          </a:r>
          <a:r>
            <a:rPr kumimoji="0" lang="fa-IR" sz="14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0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به کوفه در جریان جنگ جمل و سخنرانی در مسجد کوفه</a:t>
          </a:r>
          <a:endParaRPr lang="en-US" sz="2000" kern="1200" dirty="0">
            <a:solidFill>
              <a:srgbClr val="FFFF00"/>
            </a:solidFill>
            <a:cs typeface="B Traffic" pitchFamily="2" charset="-78"/>
          </a:endParaRPr>
        </a:p>
      </dsp:txBody>
      <dsp:txXfrm>
        <a:off x="373380" y="1383013"/>
        <a:ext cx="5227320" cy="991383"/>
      </dsp:txXfrm>
    </dsp:sp>
    <dsp:sp modelId="{66FC3414-0658-41A6-AE3E-42864CF225F4}">
      <dsp:nvSpPr>
        <dsp:cNvPr id="0" name=""/>
        <dsp:cNvSpPr/>
      </dsp:nvSpPr>
      <dsp:spPr>
        <a:xfrm>
          <a:off x="0" y="3434592"/>
          <a:ext cx="6097370" cy="478800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FFA45D61-D504-4730-A2B9-76856E2A2E51}">
      <dsp:nvSpPr>
        <dsp:cNvPr id="0" name=""/>
        <dsp:cNvSpPr/>
      </dsp:nvSpPr>
      <dsp:spPr>
        <a:xfrm>
          <a:off x="373380" y="2675356"/>
          <a:ext cx="5227320" cy="1039675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بسیج مردم برای جهاد در راه خدا علیه پیمان‌شکنان با همکاری مالک و عمار</a:t>
          </a:r>
          <a:endParaRPr lang="en-US" sz="2400" b="1" kern="1200" dirty="0">
            <a:cs typeface="B Traffic" pitchFamily="2" charset="-78"/>
          </a:endParaRPr>
        </a:p>
      </dsp:txBody>
      <dsp:txXfrm>
        <a:off x="373380" y="2675356"/>
        <a:ext cx="5227320" cy="10396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D9AE-1A61-42BF-B1FB-27671CF108E6}">
      <dsp:nvSpPr>
        <dsp:cNvPr id="0" name=""/>
        <dsp:cNvSpPr/>
      </dsp:nvSpPr>
      <dsp:spPr>
        <a:xfrm rot="5400000">
          <a:off x="-322517" y="343540"/>
          <a:ext cx="1749178" cy="1065518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5400000">
        <a:off x="-322517" y="343540"/>
        <a:ext cx="1749178" cy="1065518"/>
      </dsp:txXfrm>
    </dsp:sp>
    <dsp:sp modelId="{961F5873-9350-4455-9F0C-5C62BBB75EC8}">
      <dsp:nvSpPr>
        <dsp:cNvPr id="0" name=""/>
        <dsp:cNvSpPr/>
      </dsp:nvSpPr>
      <dsp:spPr>
        <a:xfrm rot="5400000">
          <a:off x="3771693" y="-2705965"/>
          <a:ext cx="1138077" cy="6553430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شرط امام حسن </a:t>
          </a:r>
          <a:r>
            <a:rPr kumimoji="0" lang="fa-I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 </a:t>
          </a:r>
          <a:r>
            <a:rPr kumimoji="0" lang="ar-SA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برای بیعت: </a:t>
          </a:r>
          <a:r>
            <a:rPr kumimoji="0" lang="ar-SA" sz="2000" b="1" i="0" u="none" strike="noStrike" kern="1200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با هرکه با او در جنگ باشم، بجنگید و با هرکه در صلح باشم، در سازش باشید</a:t>
          </a:r>
          <a:r>
            <a:rPr kumimoji="0" lang="fa-IR" sz="2000" b="1" i="0" u="none" strike="noStrike" kern="1200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.</a:t>
          </a:r>
          <a:r>
            <a:rPr kumimoji="0" lang="fa-IR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(انساب‌الاشراف،ج 3،ص 1205).</a:t>
          </a:r>
          <a:endParaRPr lang="en-US" sz="1600" b="1" kern="1200" dirty="0"/>
        </a:p>
      </dsp:txBody>
      <dsp:txXfrm rot="5400000">
        <a:off x="3771693" y="-2705965"/>
        <a:ext cx="1138077" cy="655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D9AE-1A61-42BF-B1FB-27671CF108E6}">
      <dsp:nvSpPr>
        <dsp:cNvPr id="0" name=""/>
        <dsp:cNvSpPr/>
      </dsp:nvSpPr>
      <dsp:spPr>
        <a:xfrm rot="5400000">
          <a:off x="6430010" y="156209"/>
          <a:ext cx="1041400" cy="728980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6430010" y="156209"/>
        <a:ext cx="1041400" cy="728980"/>
      </dsp:txXfrm>
    </dsp:sp>
    <dsp:sp modelId="{961F5873-9350-4455-9F0C-5C62BBB75EC8}">
      <dsp:nvSpPr>
        <dsp:cNvPr id="0" name=""/>
        <dsp:cNvSpPr/>
      </dsp:nvSpPr>
      <dsp:spPr>
        <a:xfrm rot="16200000">
          <a:off x="2954655" y="-2954655"/>
          <a:ext cx="676909" cy="658622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206248" bIns="18415" numCol="1" spcCol="1270" anchor="ctr" anchorCtr="0">
          <a:noAutofit/>
        </a:bodyPr>
        <a:lstStyle/>
        <a:p>
          <a:pPr marL="285750" lvl="1" indent="-285750" algn="ct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بیعت مردم با حسن بن علی</a:t>
          </a:r>
          <a:r>
            <a:rPr kumimoji="0" lang="fa-IR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endParaRPr lang="en-US" sz="2900" kern="1200" dirty="0"/>
        </a:p>
      </dsp:txBody>
      <dsp:txXfrm rot="16200000">
        <a:off x="2954655" y="-2954655"/>
        <a:ext cx="676909" cy="65862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D9AE-1A61-42BF-B1FB-27671CF108E6}">
      <dsp:nvSpPr>
        <dsp:cNvPr id="0" name=""/>
        <dsp:cNvSpPr/>
      </dsp:nvSpPr>
      <dsp:spPr>
        <a:xfrm rot="5400000">
          <a:off x="-224351" y="225813"/>
          <a:ext cx="1495674" cy="104697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4351" y="225813"/>
        <a:ext cx="1495674" cy="1046972"/>
      </dsp:txXfrm>
    </dsp:sp>
    <dsp:sp modelId="{961F5873-9350-4455-9F0C-5C62BBB75EC8}">
      <dsp:nvSpPr>
        <dsp:cNvPr id="0" name=""/>
        <dsp:cNvSpPr/>
      </dsp:nvSpPr>
      <dsp:spPr>
        <a:xfrm rot="5400000">
          <a:off x="4304591" y="-3257619"/>
          <a:ext cx="972188" cy="748742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شهادت و خاک‌سپاری امام علی</a:t>
          </a:r>
          <a:r>
            <a:rPr kumimoji="0" lang="fa-IR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 </a:t>
          </a:r>
          <a:r>
            <a:rPr kumimoji="0" lang="ar-SA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</a:t>
          </a: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جمعه 21 رمضان</a:t>
          </a:r>
          <a:r>
            <a:rPr kumimoji="0" lang="fa-IR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سال چهلم هجری</a:t>
          </a:r>
          <a:endParaRPr lang="en-US" sz="2800" kern="1200" dirty="0"/>
        </a:p>
      </dsp:txBody>
      <dsp:txXfrm rot="5400000">
        <a:off x="4304591" y="-3257619"/>
        <a:ext cx="972188" cy="74874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D9AE-1A61-42BF-B1FB-27671CF108E6}">
      <dsp:nvSpPr>
        <dsp:cNvPr id="0" name=""/>
        <dsp:cNvSpPr/>
      </dsp:nvSpPr>
      <dsp:spPr>
        <a:xfrm rot="5400000">
          <a:off x="-224351" y="225813"/>
          <a:ext cx="1495674" cy="104697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4351" y="225813"/>
        <a:ext cx="1495674" cy="1046972"/>
      </dsp:txXfrm>
    </dsp:sp>
    <dsp:sp modelId="{961F5873-9350-4455-9F0C-5C62BBB75EC8}">
      <dsp:nvSpPr>
        <dsp:cNvPr id="0" name=""/>
        <dsp:cNvSpPr/>
      </dsp:nvSpPr>
      <dsp:spPr>
        <a:xfrm rot="5400000">
          <a:off x="3733091" y="-2684656"/>
          <a:ext cx="972188" cy="6344427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دعوت مردم به بیعت با امام حسن</a:t>
          </a:r>
          <a:r>
            <a:rPr kumimoji="0" lang="fa-I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</a:t>
          </a: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از سوی عبیدالله بن عباس</a:t>
          </a:r>
          <a:endParaRPr lang="en-US" sz="2800" kern="1200" dirty="0"/>
        </a:p>
      </dsp:txBody>
      <dsp:txXfrm rot="5400000">
        <a:off x="3733091" y="-2684656"/>
        <a:ext cx="972188" cy="63444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1D9AE-1A61-42BF-B1FB-27671CF108E6}">
      <dsp:nvSpPr>
        <dsp:cNvPr id="0" name=""/>
        <dsp:cNvSpPr/>
      </dsp:nvSpPr>
      <dsp:spPr>
        <a:xfrm rot="5400000">
          <a:off x="6196276" y="225813"/>
          <a:ext cx="1495674" cy="104697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6196276" y="225813"/>
        <a:ext cx="1495674" cy="1046972"/>
      </dsp:txXfrm>
    </dsp:sp>
    <dsp:sp modelId="{961F5873-9350-4455-9F0C-5C62BBB75EC8}">
      <dsp:nvSpPr>
        <dsp:cNvPr id="0" name=""/>
        <dsp:cNvSpPr/>
      </dsp:nvSpPr>
      <dsp:spPr>
        <a:xfrm rot="16200000">
          <a:off x="2724219" y="-2722756"/>
          <a:ext cx="972188" cy="6420627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99136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سخنرانی امام حسن</a:t>
          </a:r>
          <a:r>
            <a:rPr kumimoji="0" lang="fa-I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r>
            <a:rPr kumimoji="0" lang="ar-S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 در مسجد کوفه و معرفی خاندانش به‌ویژه علی</a:t>
          </a:r>
          <a:r>
            <a:rPr kumimoji="0" lang="fa-IR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Traffic" pitchFamily="2" charset="-78"/>
            </a:rPr>
            <a:t>(ع)</a:t>
          </a:r>
          <a:endParaRPr lang="en-US" sz="2800" kern="1200" dirty="0"/>
        </a:p>
      </dsp:txBody>
      <dsp:txXfrm rot="16200000">
        <a:off x="2724219" y="-2722756"/>
        <a:ext cx="972188" cy="642062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4E72-51DD-4246-AF1D-6ECD4826A1BF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9126-82D7-4DB3-8D49-66614A2E4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8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BDDFC-30E4-4CBA-AC05-7AB83D9691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03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9126-82D7-4DB3-8D49-66614A2E42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53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9126-82D7-4DB3-8D49-66614A2E429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3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40.xml"/><Relationship Id="rId3" Type="http://schemas.openxmlformats.org/officeDocument/2006/relationships/slide" Target="slide5.xml"/><Relationship Id="rId21" Type="http://schemas.openxmlformats.org/officeDocument/2006/relationships/slide" Target="slide46.xml"/><Relationship Id="rId7" Type="http://schemas.openxmlformats.org/officeDocument/2006/relationships/slide" Target="slide14.xml"/><Relationship Id="rId12" Type="http://schemas.openxmlformats.org/officeDocument/2006/relationships/slide" Target="slide26.xml"/><Relationship Id="rId17" Type="http://schemas.openxmlformats.org/officeDocument/2006/relationships/slide" Target="slide35.xml"/><Relationship Id="rId25" Type="http://schemas.openxmlformats.org/officeDocument/2006/relationships/image" Target="../media/image6.png"/><Relationship Id="rId2" Type="http://schemas.openxmlformats.org/officeDocument/2006/relationships/slide" Target="slide4.xml"/><Relationship Id="rId16" Type="http://schemas.openxmlformats.org/officeDocument/2006/relationships/slide" Target="slide31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5.xml"/><Relationship Id="rId24" Type="http://schemas.openxmlformats.org/officeDocument/2006/relationships/slide" Target="slide51.xml"/><Relationship Id="rId5" Type="http://schemas.openxmlformats.org/officeDocument/2006/relationships/slide" Target="slide10.xml"/><Relationship Id="rId15" Type="http://schemas.openxmlformats.org/officeDocument/2006/relationships/slide" Target="slide29.xml"/><Relationship Id="rId23" Type="http://schemas.openxmlformats.org/officeDocument/2006/relationships/slide" Target="slide47.xml"/><Relationship Id="rId10" Type="http://schemas.openxmlformats.org/officeDocument/2006/relationships/slide" Target="slide21.xml"/><Relationship Id="rId19" Type="http://schemas.openxmlformats.org/officeDocument/2006/relationships/slide" Target="slide42.xml"/><Relationship Id="rId4" Type="http://schemas.openxmlformats.org/officeDocument/2006/relationships/slide" Target="slide6.xml"/><Relationship Id="rId9" Type="http://schemas.openxmlformats.org/officeDocument/2006/relationships/slide" Target="slide19.xml"/><Relationship Id="rId14" Type="http://schemas.openxmlformats.org/officeDocument/2006/relationships/slide" Target="slide28.xml"/><Relationship Id="rId2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Videos/S22%20Masmoom%20Nemoodane%20Emam%20Hasan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Videos/S37%20Ezam%20Ebn%20Ziyad.mp4" TargetMode="External"/><Relationship Id="rId7" Type="http://schemas.openxmlformats.org/officeDocument/2006/relationships/hyperlink" Target="Videos/S37%20Moslem%20Dar%20Khane%20Mokhtar.mp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/S37%20Khane%20Soleyman%20Davatname%20Hosein.mp4" TargetMode="External"/><Relationship Id="rId5" Type="http://schemas.openxmlformats.org/officeDocument/2006/relationships/hyperlink" Target="Videos/S37%20Ezam%20Moslem.mp4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Videos/S38%20Sokhanrani%20Tahdidamiz%20Ziyad%20dar%20masjede%20Kofe.mp4" TargetMode="Externa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Videos/S39%20Nofoze%20Gholame%20Ziad%20Be%20Khane%20Hani.mp4" TargetMode="External"/><Relationship Id="rId3" Type="http://schemas.openxmlformats.org/officeDocument/2006/relationships/hyperlink" Target="Videos/S39%20Davate%20Hani%20Be%20Ghasr%20Va%20Mahboos%20Kardan%20oo.mp4" TargetMode="External"/><Relationship Id="rId7" Type="http://schemas.openxmlformats.org/officeDocument/2006/relationships/hyperlink" Target="Videos/S39%20Mohasere%20Kakhe%20koofe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/S39%20koshtane%20Moslem%20va%20Hani.mp4" TargetMode="External"/><Relationship Id="rId11" Type="http://schemas.openxmlformats.org/officeDocument/2006/relationships/image" Target="../media/image38.png"/><Relationship Id="rId5" Type="http://schemas.openxmlformats.org/officeDocument/2006/relationships/hyperlink" Target="Videos/S39%20Faribe%20Ghabayel%20Be%20Vasile%20Ziad.flv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5.png"/><Relationship Id="rId9" Type="http://schemas.openxmlformats.org/officeDocument/2006/relationships/hyperlink" Target="Videos/S39%20Tanha%20Gozashtane%20Moslem.mp4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hyperlink" Target="Videos/S46%20Ashoora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Videos/S45%20Shabe%20Ashoora.mp4" TargetMode="Externa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Videos/S45%20Namaze%20Ashora%20va%20Raftane%20Yaran%20be%20meydan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3.png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diagramLayout" Target="../diagrams/layout2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3.xml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Data" Target="../diagrams/data6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8-Point Star 17"/>
          <p:cNvSpPr/>
          <p:nvPr/>
        </p:nvSpPr>
        <p:spPr>
          <a:xfrm>
            <a:off x="1728750" y="428604"/>
            <a:ext cx="5357850" cy="5357850"/>
          </a:xfrm>
          <a:prstGeom prst="star8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528766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6164575" y="3404349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Traffic" pitchFamily="2" charset="-78"/>
              </a:rPr>
              <a:t>تاریخ امامت</a:t>
            </a:r>
            <a:endParaRPr lang="en-US" sz="3600" dirty="0">
              <a:solidFill>
                <a:srgbClr val="FFFF00"/>
              </a:solidFill>
              <a:cs typeface="B Traffic" pitchFamily="2" charset="-78"/>
            </a:endParaRPr>
          </a:p>
        </p:txBody>
      </p:sp>
      <p:pic>
        <p:nvPicPr>
          <p:cNvPr id="102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38371" y="1033446"/>
            <a:ext cx="4276725" cy="4248150"/>
          </a:xfrm>
          <a:prstGeom prst="rect">
            <a:avLst/>
          </a:prstGeom>
          <a:noFill/>
        </p:spPr>
      </p:pic>
      <p:pic>
        <p:nvPicPr>
          <p:cNvPr id="2" name="Picture 2" descr="E:\hamidi\جلد کتاب های معارف\29d37150-ed15-4261-b788-15cabe223a26.jpg"/>
          <p:cNvPicPr>
            <a:picLocks noChangeAspect="1" noChangeArrowheads="1"/>
          </p:cNvPicPr>
          <p:nvPr/>
        </p:nvPicPr>
        <p:blipFill>
          <a:blip r:embed="rId5" cstate="print"/>
          <a:srcRect l="13954" r="15116"/>
          <a:stretch>
            <a:fillRect/>
          </a:stretch>
        </p:blipFill>
        <p:spPr bwMode="auto">
          <a:xfrm>
            <a:off x="2133600" y="152400"/>
            <a:ext cx="4648200" cy="65532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 rot="19626814">
            <a:off x="492284" y="5820650"/>
            <a:ext cx="1017937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ویراست نخست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2120777" cy="22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7"/>
          <p:cNvSpPr txBox="1">
            <a:spLocks/>
          </p:cNvSpPr>
          <p:nvPr/>
        </p:nvSpPr>
        <p:spPr bwMode="auto">
          <a:xfrm>
            <a:off x="6934200" y="533400"/>
            <a:ext cx="1028700" cy="14382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95467" y="228600"/>
            <a:ext cx="5276866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ستیز معاویه با امام حسن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 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grpSp>
        <p:nvGrpSpPr>
          <p:cNvPr id="4" name="Group 7"/>
          <p:cNvGrpSpPr/>
          <p:nvPr/>
        </p:nvGrpSpPr>
        <p:grpSpPr>
          <a:xfrm rot="1990258">
            <a:off x="1174180" y="-185377"/>
            <a:ext cx="1426367" cy="1560731"/>
            <a:chOff x="-424194" y="3200400"/>
            <a:chExt cx="2389519" cy="2614612"/>
          </a:xfrm>
        </p:grpSpPr>
        <p:pic>
          <p:nvPicPr>
            <p:cNvPr id="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19609742" flipH="1">
            <a:off x="6559150" y="-196824"/>
            <a:ext cx="1426367" cy="1560731"/>
            <a:chOff x="-424194" y="3200400"/>
            <a:chExt cx="2389519" cy="2614612"/>
          </a:xfrm>
        </p:grpSpPr>
        <p:pic>
          <p:nvPicPr>
            <p:cNvPr id="8" name="Picture 7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3401" y="1624904"/>
            <a:ext cx="8014538" cy="986773"/>
            <a:chOff x="170815" y="906"/>
            <a:chExt cx="2751380" cy="834373"/>
          </a:xfrm>
          <a:solidFill>
            <a:schemeClr val="accent6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توطئه‌ معاویه علیه امام حسن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endParaRPr lang="fa-IR" sz="1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1586" y="2590800"/>
            <a:ext cx="8026352" cy="1235765"/>
            <a:chOff x="2149" y="900964"/>
            <a:chExt cx="2933808" cy="1044910"/>
          </a:xfrm>
        </p:grpSpPr>
        <p:sp>
          <p:nvSpPr>
            <p:cNvPr id="17" name="Rounded Rectangle 16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8245" y="1108294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ar-SA" sz="28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اغتشاش </a:t>
              </a:r>
              <a:r>
                <a:rPr lang="ar-SA" sz="2800" dirty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جاسوسان معاویه در بصره و کوفه </a:t>
              </a:r>
              <a:r>
                <a:rPr lang="ar-SA" sz="28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برای</a:t>
              </a:r>
              <a:r>
                <a:rPr lang="fa-IR" sz="28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2800" dirty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جلوگیری از استحکام خلافت امام</a:t>
              </a:r>
              <a:r>
                <a:rPr lang="fa-IR" sz="1400" dirty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</a:p>
            <a:p>
              <a:pPr algn="ctr" rtl="1"/>
              <a:endParaRPr lang="fa-IR" sz="2800" dirty="0">
                <a:solidFill>
                  <a:schemeClr val="tx1"/>
                </a:solidFill>
                <a:cs typeface="B Traffic" pitchFamily="2" charset="-78"/>
              </a:endParaRPr>
            </a:p>
            <a:p>
              <a:pPr algn="ctr" rtl="1">
                <a:buNone/>
              </a:pPr>
              <a:endParaRPr lang="fa-IR" sz="1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1" y="3552504"/>
            <a:ext cx="8014538" cy="1052201"/>
            <a:chOff x="2149" y="1412539"/>
            <a:chExt cx="2933808" cy="8896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ایستادگی امام حسن</a:t>
              </a:r>
              <a:r>
                <a:rPr lang="fa-IR" sz="16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2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برابر اهداف معاویه با گردن زدن دونفر از جاسوسان</a:t>
              </a:r>
              <a:r>
                <a:rPr lang="fa-IR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او</a:t>
              </a:r>
              <a:endParaRPr lang="fa-IR" sz="3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1" y="4539671"/>
            <a:ext cx="8014538" cy="1052201"/>
            <a:chOff x="2149" y="1412539"/>
            <a:chExt cx="2933808" cy="8896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6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نامه‌نگاری‌های امام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36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با معاویه</a:t>
              </a:r>
              <a:endParaRPr lang="en-US" sz="3600" b="1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400" y="5500999"/>
            <a:ext cx="8014538" cy="1052201"/>
            <a:chOff x="2149" y="1412539"/>
            <a:chExt cx="2933808" cy="88969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لشکرکشی معاویه به‌سوی عراق</a:t>
              </a:r>
              <a:endParaRPr lang="fa-IR" sz="3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7"/>
          <p:cNvSpPr txBox="1">
            <a:spLocks/>
          </p:cNvSpPr>
          <p:nvPr/>
        </p:nvSpPr>
        <p:spPr bwMode="auto">
          <a:xfrm>
            <a:off x="6934200" y="1593528"/>
            <a:ext cx="1028700" cy="14382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1" y="914400"/>
            <a:ext cx="8014538" cy="1284901"/>
            <a:chOff x="170815" y="906"/>
            <a:chExt cx="2751380" cy="83437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جمع‌آوری نیرو با کمک حجر بن عدی</a:t>
              </a:r>
              <a:r>
                <a:rPr lang="fa-IR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از بزرگان شیعه در کوفه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توسط امام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endParaRPr lang="fa-IR" sz="14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1586" y="2112700"/>
            <a:ext cx="8026352" cy="1052201"/>
            <a:chOff x="2149" y="389389"/>
            <a:chExt cx="2933808" cy="8896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اعزام دو </a:t>
              </a:r>
              <a:r>
                <a:rPr lang="fa-IR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لشکر چهار هزار نفری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از جانب امام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به انبار</a:t>
              </a:r>
              <a:endParaRPr lang="fa-IR" sz="3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586" y="3063552"/>
            <a:ext cx="8026352" cy="1052201"/>
            <a:chOff x="2149" y="900964"/>
            <a:chExt cx="2933808" cy="889696"/>
          </a:xfrm>
        </p:grpSpPr>
        <p:sp>
          <p:nvSpPr>
            <p:cNvPr id="10" name="Rounded Rectangle 9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فریب‌خوردن سپاه امام</a:t>
              </a:r>
              <a:r>
                <a:rPr lang="fa-IR" sz="20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با وعده‌ی پول و حکومت و ملحق شدن به معاویه</a:t>
              </a:r>
              <a:endParaRPr lang="fa-IR" sz="3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1" y="4031928"/>
            <a:ext cx="8014538" cy="2292672"/>
            <a:chOff x="2149" y="1412539"/>
            <a:chExt cx="2933808" cy="889696"/>
          </a:xfrm>
          <a:solidFill>
            <a:schemeClr val="accent6">
              <a:lumMod val="75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تقسیم سپاه به دو قسمت: </a:t>
              </a:r>
              <a:endParaRPr lang="fa-IR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endParaRPr>
            </a:p>
            <a:p>
              <a:pPr algn="ctr" rtl="1">
                <a:buNone/>
              </a:pP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بخشی با امام</a:t>
              </a:r>
              <a:r>
                <a:rPr lang="fa-IR" sz="14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 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و بخشی نیز با عبیدالله بن عباس</a:t>
              </a:r>
              <a:r>
                <a:rPr lang="fa-IR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مَسکِن</a:t>
              </a:r>
              <a:r>
                <a:rPr lang="ar-SA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همراه شدند. (این تقسیم را امام انجام دادند</a:t>
              </a:r>
              <a:r>
                <a:rPr lang="fa-IR" sz="3200" dirty="0" smtClean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)</a:t>
              </a:r>
              <a:endParaRPr lang="fa-IR" sz="32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877951" cy="94233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67600" y="3429000"/>
            <a:ext cx="1676400" cy="15716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3486" y="381000"/>
            <a:ext cx="4710714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توطئه‌های معاویه علیه امام</a:t>
            </a:r>
            <a:r>
              <a:rPr lang="fa-IR" sz="1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6477000" y="388968"/>
            <a:ext cx="1042727" cy="982632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9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33" y="460406"/>
            <a:ext cx="831420" cy="812295"/>
          </a:xfrm>
          <a:prstGeom prst="rect">
            <a:avLst/>
          </a:prstGeom>
          <a:noFill/>
        </p:spPr>
      </p:pic>
      <p:sp>
        <p:nvSpPr>
          <p:cNvPr id="10" name="Teardrop 9"/>
          <p:cNvSpPr/>
          <p:nvPr/>
        </p:nvSpPr>
        <p:spPr>
          <a:xfrm flipH="1">
            <a:off x="1676400" y="388968"/>
            <a:ext cx="1042727" cy="982632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0433" y="460406"/>
            <a:ext cx="831420" cy="812295"/>
          </a:xfrm>
          <a:prstGeom prst="rect">
            <a:avLst/>
          </a:prstGeom>
          <a:noFill/>
        </p:spPr>
      </p:pic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9000" y="1361420"/>
            <a:ext cx="1687676" cy="16764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533400" y="182880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1. </a:t>
            </a: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فرمان جاسوسان معاویه در سپاه امام مبنی بر کشته‌شدن یکی از فرماندهان سپاه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27724" y="2514600"/>
            <a:ext cx="1687676" cy="16764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522124" y="2981980"/>
            <a:ext cx="7848600" cy="742944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هجوم برخی سپاهیان امام به چادر ایشان و غارت آن</a:t>
            </a:r>
            <a:endParaRPr lang="fa-IR" sz="2400" dirty="0" smtClean="0">
              <a:cs typeface="B Traffic" pitchFamily="2" charset="-78"/>
            </a:endParaRPr>
          </a:p>
        </p:txBody>
      </p:sp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9000" y="3733800"/>
            <a:ext cx="1687676" cy="1676400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533400" y="420118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حمایت شیعیان امام از ایشان و پراکنده کردن مهاجمان</a:t>
            </a:r>
            <a:endParaRPr lang="fa-IR" sz="2400" dirty="0" smtClean="0">
              <a:cs typeface="B Traffic" pitchFamily="2" charset="-78"/>
            </a:endParaRPr>
          </a:p>
        </p:txBody>
      </p:sp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9000" y="4953000"/>
            <a:ext cx="1687676" cy="167640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533400" y="542038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زخمی شدن امام با خنجر یکی از خوارج خشک مقدس در ساباط</a:t>
            </a:r>
            <a:endParaRPr lang="fa-IR" sz="2400" dirty="0" smtClean="0">
              <a:cs typeface="B Traffic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67600" y="3429000"/>
            <a:ext cx="1676400" cy="15716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326476" y="2209800"/>
            <a:ext cx="1676400" cy="15716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7876" y="142220"/>
            <a:ext cx="1687676" cy="1676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92276" y="60960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2. </a:t>
            </a: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ادعای دروغ معاویه مبنی بر درخواست صلح امام </a:t>
            </a:r>
            <a:r>
              <a:rPr lang="fa-IR" sz="1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ar-SA" sz="1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از معاویه</a:t>
            </a:r>
            <a:endParaRPr lang="fa-IR" sz="2400" dirty="0" smtClean="0">
              <a:cs typeface="B Traffic" pitchFamily="2" charset="-78"/>
            </a:endParaRPr>
          </a:p>
        </p:txBody>
      </p:sp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6600" y="1295400"/>
            <a:ext cx="1687676" cy="16764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81000" y="1761476"/>
            <a:ext cx="7848600" cy="829324"/>
          </a:xfrm>
          <a:prstGeom prst="roundRect">
            <a:avLst>
              <a:gd name="adj" fmla="val 879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فریب خوردن عبیدالله بن عباس با این ادعا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ea typeface="Arial" pitchFamily="34" charset="0"/>
              <a:cs typeface="B Traff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</a:t>
            </a: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پیوستن عبیدالله به معاویه و دریافت یک میلیون درهم</a:t>
            </a:r>
            <a:r>
              <a:rPr lang="fa-IR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)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ea typeface="Arial" pitchFamily="34" charset="0"/>
              <a:cs typeface="B Traffic" pitchFamily="2" charset="-78"/>
            </a:endParaRPr>
          </a:p>
        </p:txBody>
      </p:sp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7876" y="2514600"/>
            <a:ext cx="1687676" cy="1676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92276" y="2981980"/>
            <a:ext cx="7848600" cy="742944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3. </a:t>
            </a: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فریب دادن بزرگان و اشراف قبیله‌ای جویای قدرت در کوفه از سوی هواداران معاویه</a:t>
            </a:r>
            <a:endParaRPr lang="fa-IR" sz="2400" dirty="0" smtClean="0">
              <a:cs typeface="B Traffic" pitchFamily="2" charset="-78"/>
            </a:endParaRPr>
          </a:p>
        </p:txBody>
      </p:sp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7876" y="3733800"/>
            <a:ext cx="1687676" cy="16764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92276" y="420118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دعوت برخی اشراف کوفه برای ورود به کوفه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6600" y="5029200"/>
            <a:ext cx="1687676" cy="16764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81000" y="5496580"/>
            <a:ext cx="7848600" cy="742944"/>
          </a:xfrm>
          <a:prstGeom prst="roundRect">
            <a:avLst>
              <a:gd name="adj" fmla="val 8798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 rtl="1">
              <a:buNone/>
            </a:pP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پیوستن برخی اشراف و بیعت با معاویه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95100" y="4953000"/>
            <a:ext cx="1748500" cy="1736817"/>
          </a:xfrm>
          <a:prstGeom prst="rect">
            <a:avLst/>
          </a:prstGeom>
          <a:noFill/>
        </p:spPr>
      </p:pic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23500" y="4054383"/>
            <a:ext cx="1748500" cy="1736817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91000" y="3048000"/>
            <a:ext cx="1748500" cy="1736817"/>
          </a:xfrm>
          <a:prstGeom prst="rect">
            <a:avLst/>
          </a:prstGeom>
          <a:noFill/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2149383"/>
            <a:ext cx="1748500" cy="1736817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371598" y="275551"/>
            <a:ext cx="640080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پیمان صلح امام حسن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 </a:t>
            </a:r>
            <a:r>
              <a:rPr lang="fa-IR" sz="3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با معاویه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4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4414" flipV="1">
            <a:off x="7122501" y="240840"/>
            <a:ext cx="1057568" cy="1285885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034" flipV="1">
            <a:off x="1142467" y="240962"/>
            <a:ext cx="1057568" cy="128588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953000" y="1752600"/>
            <a:ext cx="3524280" cy="2362200"/>
          </a:xfrm>
          <a:prstGeom prst="roundRect">
            <a:avLst>
              <a:gd name="adj" fmla="val 8798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Low" rtl="1">
              <a:buNone/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نامه‌ی معاویه به امام حسن</a:t>
            </a:r>
            <a:r>
              <a:rPr lang="fa-IR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(ع) </a:t>
            </a: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بعد از ایجاد اغتشاش در سپاه امام و پیشنهاد صلح</a:t>
            </a:r>
            <a:endParaRPr lang="fa-IR" sz="2800" dirty="0" smtClean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752600"/>
            <a:ext cx="3524280" cy="2362200"/>
          </a:xfrm>
          <a:prstGeom prst="roundRect">
            <a:avLst>
              <a:gd name="adj" fmla="val 8798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ارسال برخی نامه‌های یاران سست عهد امام از جانب معاویه به امام</a:t>
            </a:r>
            <a:r>
              <a:rPr lang="fa-IR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(ع)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3920" y="4267200"/>
            <a:ext cx="3524280" cy="2362200"/>
          </a:xfrm>
          <a:prstGeom prst="roundRect">
            <a:avLst>
              <a:gd name="adj" fmla="val 8798"/>
            </a:avLst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Low" rtl="1">
              <a:buNone/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یاران امام در این نامه‌ها نوشته‌اند یا امام را تسلیم معاویه و یا ترور می‌کنند.</a:t>
            </a:r>
            <a:endParaRPr lang="fa-IR" sz="2800" dirty="0" smtClean="0">
              <a:cs typeface="B Traffic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4267200"/>
            <a:ext cx="3524280" cy="2362200"/>
          </a:xfrm>
          <a:prstGeom prst="roundRect">
            <a:avLst>
              <a:gd name="adj" fmla="val 8798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Low" rtl="1">
              <a:buNone/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پذیرش صلح از جانب امام و فرستادن نمایندگان خویش به‌سوی معاویه</a:t>
            </a:r>
            <a:endParaRPr lang="fa-IR" sz="2800" dirty="0" smtClean="0">
              <a:cs typeface="B Traffic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197857" cy="12857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83799" y="4724400"/>
            <a:ext cx="2726801" cy="2708583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4191000"/>
            <a:ext cx="312420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lvl="1" algn="justLow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امام حسن </a:t>
            </a:r>
            <a:r>
              <a:rPr lang="fa-IR" sz="17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(ع) </a:t>
            </a: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پیشنهاد معاویه را نمی‌پذیرد. زیرا معاویه می‌خواست امام را به چیزی تطمیع کند که اگر طالب آن بود از جنگ سر باز نمی‌زد.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9" name="Picture 8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39600" y="75948"/>
            <a:ext cx="1751384" cy="1739682"/>
          </a:xfrm>
          <a:prstGeom prst="rect">
            <a:avLst/>
          </a:prstGeom>
          <a:noFill/>
        </p:spPr>
      </p:pic>
      <p:pic>
        <p:nvPicPr>
          <p:cNvPr id="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03048" y="74735"/>
            <a:ext cx="1751384" cy="17396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698718"/>
            <a:ext cx="44220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پشنهاد معاویه پیش</a:t>
            </a:r>
            <a:r>
              <a:rPr lang="fa-IR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 از عقد صلح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219200"/>
            <a:ext cx="4210080" cy="1143000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>
              <a:buNone/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امام حسن 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ar-SA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</a:t>
            </a: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بعد از معاویه خلیفه باشد</a:t>
            </a:r>
            <a:endParaRPr lang="fa-IR" sz="2800" dirty="0" smtClean="0"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219200"/>
            <a:ext cx="4114800" cy="1143000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>
              <a:buNone/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کسی‌را نمی‌آزارد و به </a:t>
            </a:r>
            <a:r>
              <a:rPr lang="fa-IR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گذشته</a:t>
            </a: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مؤاخذه نمی‌کند</a:t>
            </a:r>
            <a:endParaRPr lang="fa-IR" sz="2800" dirty="0" smtClean="0"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438400"/>
            <a:ext cx="8477280" cy="742944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>
              <a:buNone/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سالی یک میلیون درهم از بیت‌المال به امام حسن </a:t>
            </a:r>
            <a:r>
              <a:rPr lang="ar-SA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 </a:t>
            </a: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‌بپردازد</a:t>
            </a:r>
            <a:endParaRPr lang="fa-IR" sz="2800" dirty="0" smtClean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276600"/>
            <a:ext cx="8477280" cy="742944"/>
          </a:xfrm>
          <a:prstGeom prst="roundRect">
            <a:avLst>
              <a:gd name="adj" fmla="val 87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>
              <a:buNone/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خراج فسا و دارابجرد از آنِ امام حسن </a:t>
            </a:r>
            <a:r>
              <a:rPr lang="fa-IR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باشد</a:t>
            </a:r>
            <a:endParaRPr lang="fa-IR" sz="2800" dirty="0" smtClean="0">
              <a:cs typeface="B Traffic" pitchFamily="2" charset="-78"/>
            </a:endParaRPr>
          </a:p>
        </p:txBody>
      </p:sp>
      <p:pic>
        <p:nvPicPr>
          <p:cNvPr id="12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lum bright="23000"/>
          </a:blip>
          <a:srcRect/>
          <a:stretch>
            <a:fillRect/>
          </a:stretch>
        </p:blipFill>
        <p:spPr bwMode="auto">
          <a:xfrm rot="18576505" flipH="1">
            <a:off x="8271952" y="3851575"/>
            <a:ext cx="747567" cy="1070491"/>
          </a:xfrm>
          <a:prstGeom prst="rect">
            <a:avLst/>
          </a:prstGeom>
          <a:noFill/>
        </p:spPr>
      </p:pic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1999" y="4700589"/>
            <a:ext cx="2726801" cy="2708583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95600" y="4167189"/>
            <a:ext cx="266700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 algn="justLow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امام </a:t>
            </a:r>
            <a:r>
              <a:rPr lang="fa-IR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(ع) </a:t>
            </a: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به معاویه فرمود: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B Traffic" pitchFamily="2" charset="-78"/>
            </a:endParaRPr>
          </a:p>
          <a:p>
            <a:pPr lvl="1" algn="justLow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در صورت تأمین آسایش و ایمنی مردم با تو صلح می‌کنم.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6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lum bright="23000"/>
          </a:blip>
          <a:srcRect/>
          <a:stretch>
            <a:fillRect/>
          </a:stretch>
        </p:blipFill>
        <p:spPr bwMode="auto">
          <a:xfrm rot="18576505" flipH="1">
            <a:off x="5071552" y="3827764"/>
            <a:ext cx="747567" cy="1070491"/>
          </a:xfrm>
          <a:prstGeom prst="rect">
            <a:avLst/>
          </a:prstGeom>
          <a:noFill/>
        </p:spPr>
      </p:pic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4700589"/>
            <a:ext cx="2726801" cy="2708583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167189"/>
            <a:ext cx="2667000" cy="228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 algn="justLow" rtl="1">
              <a:buNone/>
            </a:pPr>
            <a:r>
              <a:rPr lang="fa-IR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پذیریش معاویه و ارسال نامه‌ای سفید و مهرشده برای امام که هرچه خواست بنویسد.</a:t>
            </a:r>
            <a:endParaRPr lang="fa-IR" sz="2400" dirty="0" smtClean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9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>
            <a:lum bright="23000"/>
          </a:blip>
          <a:srcRect/>
          <a:stretch>
            <a:fillRect/>
          </a:stretch>
        </p:blipFill>
        <p:spPr bwMode="auto">
          <a:xfrm rot="18576505" flipH="1">
            <a:off x="2328352" y="3827764"/>
            <a:ext cx="747567" cy="1070491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1"/>
            <a:ext cx="1143000" cy="122682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 flipH="1">
            <a:off x="6096000" y="2590800"/>
            <a:ext cx="2819400" cy="39624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معاویه در نهان و آشکار علیه حسن بن علی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 </a:t>
            </a: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شورش نکند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133600" y="228600"/>
            <a:ext cx="4800600" cy="857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مفاد صلح امام حسن</a:t>
            </a:r>
            <a:r>
              <a:rPr lang="fa-IR" sz="1600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endParaRPr lang="en-US" sz="1600" dirty="0" smtClean="0">
              <a:solidFill>
                <a:srgbClr val="FFFF00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3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82" y="303550"/>
            <a:ext cx="785818" cy="734612"/>
          </a:xfrm>
          <a:prstGeom prst="rect">
            <a:avLst/>
          </a:prstGeom>
          <a:noFill/>
        </p:spPr>
      </p:pic>
      <p:pic>
        <p:nvPicPr>
          <p:cNvPr id="4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33627" y="289918"/>
            <a:ext cx="785818" cy="734612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57355" y="762000"/>
            <a:ext cx="2919445" cy="2899938"/>
          </a:xfrm>
          <a:prstGeom prst="rect">
            <a:avLst/>
          </a:prstGeom>
          <a:noFill/>
        </p:spPr>
      </p:pic>
      <p:sp>
        <p:nvSpPr>
          <p:cNvPr id="6" name="Round Diagonal Corner Rectangle 5"/>
          <p:cNvSpPr/>
          <p:nvPr/>
        </p:nvSpPr>
        <p:spPr>
          <a:xfrm flipH="1">
            <a:off x="3124200" y="1371601"/>
            <a:ext cx="5754214" cy="10668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معاویه به کتاب خدا و سنت رسول خدا و سیره‌ی خلفای صالح عمل کند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19200" y="1981200"/>
            <a:ext cx="2919445" cy="2899938"/>
          </a:xfrm>
          <a:prstGeom prst="rect">
            <a:avLst/>
          </a:prstGeom>
          <a:noFill/>
        </p:spPr>
      </p:pic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9555" y="3200400"/>
            <a:ext cx="2919445" cy="2899938"/>
          </a:xfrm>
          <a:prstGeom prst="rect">
            <a:avLst/>
          </a:prstGeom>
          <a:noFill/>
        </p:spPr>
      </p:pic>
      <p:sp>
        <p:nvSpPr>
          <p:cNvPr id="10" name="Round Diagonal Corner Rectangle 9"/>
          <p:cNvSpPr/>
          <p:nvPr/>
        </p:nvSpPr>
        <p:spPr>
          <a:xfrm flipH="1">
            <a:off x="1676400" y="3886200"/>
            <a:ext cx="4191000" cy="10668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انتخاب خلیفه به شورا سپرده شود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pic>
        <p:nvPicPr>
          <p:cNvPr id="13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4800600"/>
            <a:ext cx="2919445" cy="2899938"/>
          </a:xfrm>
          <a:prstGeom prst="rect">
            <a:avLst/>
          </a:prstGeom>
          <a:noFill/>
        </p:spPr>
      </p:pic>
      <p:sp>
        <p:nvSpPr>
          <p:cNvPr id="14" name="Round Diagonal Corner Rectangle 13"/>
          <p:cNvSpPr/>
          <p:nvPr/>
        </p:nvSpPr>
        <p:spPr>
          <a:xfrm flipH="1">
            <a:off x="1166844" y="5181601"/>
            <a:ext cx="4700555" cy="10668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مردم بر جان و مال و خانواده‌ی خود در امان باشد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 flipH="1">
            <a:off x="228600" y="1219200"/>
            <a:ext cx="2438400" cy="24384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معاویه یاران امام را نیازارد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 flipH="1">
            <a:off x="2386045" y="2590801"/>
            <a:ext cx="4471955" cy="1066800"/>
          </a:xfrm>
          <a:prstGeom prst="round2DiagRect">
            <a:avLst>
              <a:gd name="adj1" fmla="val 4180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معاویه برای خود جانشین تعیین نکند</a:t>
            </a:r>
            <a:endParaRPr lang="fa-IR" sz="2400" b="1" dirty="0" smtClean="0">
              <a:solidFill>
                <a:srgbClr val="00B050"/>
              </a:solidFill>
              <a:cs typeface="B Traffic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1"/>
            <a:ext cx="1166844" cy="125241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 animBg="1"/>
      <p:bldP spid="14" grpId="0" animBg="1"/>
      <p:bldP spid="1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29200" y="4551876"/>
            <a:ext cx="2321635" cy="2306124"/>
          </a:xfrm>
          <a:prstGeom prst="rect">
            <a:avLst/>
          </a:prstGeom>
          <a:noFill/>
        </p:spPr>
      </p:pic>
      <p:pic>
        <p:nvPicPr>
          <p:cNvPr id="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6530" y="227542"/>
            <a:ext cx="2321635" cy="2306124"/>
          </a:xfrm>
          <a:prstGeom prst="rect">
            <a:avLst/>
          </a:prstGeom>
          <a:noFill/>
        </p:spPr>
      </p:pic>
      <p:pic>
        <p:nvPicPr>
          <p:cNvPr id="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77595" y="2838466"/>
            <a:ext cx="2321635" cy="230612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284630" y="1371600"/>
            <a:ext cx="2706970" cy="2572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 امام بعد از تأیید و پذیرش معاویه به کوفه رفت و پس از مدتی معاویه نیز آمد.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54670" y="264552"/>
            <a:ext cx="2321635" cy="2306124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5735" y="2875476"/>
            <a:ext cx="2321635" cy="230612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200400" y="1408610"/>
            <a:ext cx="3011770" cy="2572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معاویه با سخنرانی در مسجد کوفه تمام آن‌چه که پذیرفته بود زیر پا گذاشت.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0470" y="228600"/>
            <a:ext cx="2321635" cy="2306124"/>
          </a:xfrm>
          <a:prstGeom prst="rect">
            <a:avLst/>
          </a:prstGeom>
          <a:noFill/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1535" y="2839524"/>
            <a:ext cx="2321635" cy="2306124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76200" y="1372658"/>
            <a:ext cx="3011770" cy="2572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fa-IR" sz="2000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معاویه: من با شما نجنگیدم که نماز بخوانید، روزه بگیرید، حج به‌جا آورید و زکات بدهید! من با شما جنگیدم که بر شما حکومت کنم.</a:t>
            </a:r>
            <a:endParaRPr lang="en-US" sz="20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953000"/>
            <a:ext cx="5791200" cy="1429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پاسخ امام حسن</a:t>
            </a:r>
            <a:r>
              <a:rPr lang="fa-IR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(ع)  </a:t>
            </a:r>
            <a:r>
              <a:rPr lang="fa-IR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Traffic" pitchFamily="2" charset="-78"/>
              </a:rPr>
              <a:t>به معاویه و بازگشت به مدینه</a:t>
            </a:r>
            <a:endParaRPr lang="fa-IR" sz="4000" dirty="0" smtClean="0">
              <a:solidFill>
                <a:schemeClr val="tx1"/>
              </a:solidFill>
              <a:latin typeface="Arial" pitchFamily="34" charset="0"/>
              <a:cs typeface="B Traffic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1"/>
            <a:ext cx="827128" cy="88778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599"/>
            <a:ext cx="8692662" cy="639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437076"/>
            <a:ext cx="2321635" cy="230612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858000" y="208475"/>
            <a:ext cx="2209800" cy="21232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400" dirty="0" smtClean="0">
                <a:cs typeface="B Homa" pitchFamily="2" charset="-78"/>
              </a:rPr>
              <a:t>علل صلح امام حسن</a:t>
            </a:r>
            <a:r>
              <a:rPr lang="fa-IR" sz="1600" dirty="0" smtClean="0">
                <a:cs typeface="B Homa" pitchFamily="2" charset="-78"/>
              </a:rPr>
              <a:t>(ع)</a:t>
            </a:r>
            <a:endParaRPr lang="fa-IR" sz="1600" dirty="0">
              <a:cs typeface="B Homa" pitchFamily="2" charset="-78"/>
            </a:endParaRPr>
          </a:p>
        </p:txBody>
      </p:sp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862904"/>
            <a:ext cx="1994525" cy="1981199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914400" y="1068446"/>
            <a:ext cx="5791200" cy="1089857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rgbClr val="002060"/>
                </a:solidFill>
                <a:cs typeface="B Traffic" pitchFamily="2" charset="-78"/>
              </a:rPr>
              <a:t>1-ناهمگونی سپاه امام حسن</a:t>
            </a:r>
            <a:r>
              <a:rPr lang="fa-IR" sz="1400" dirty="0" smtClean="0">
                <a:solidFill>
                  <a:srgbClr val="002060"/>
                </a:solidFill>
                <a:cs typeface="B Traffic" pitchFamily="2" charset="-78"/>
              </a:rPr>
              <a:t>(ع)</a:t>
            </a:r>
            <a:r>
              <a:rPr lang="fa-IR" sz="2800" dirty="0" smtClean="0">
                <a:solidFill>
                  <a:srgbClr val="002060"/>
                </a:solidFill>
                <a:cs typeface="B Traffic" pitchFamily="2" charset="-78"/>
              </a:rPr>
              <a:t>: </a:t>
            </a:r>
          </a:p>
          <a:p>
            <a:pPr algn="ctr" rtl="1">
              <a:buNone/>
            </a:pPr>
            <a:r>
              <a:rPr lang="fa-IR" sz="2400" dirty="0" smtClean="0">
                <a:cs typeface="B Traffic" pitchFamily="2" charset="-78"/>
              </a:rPr>
              <a:t>بیشتر سپاه امام از کوفیان بودند. قشربندی آنان عبارت بود از:</a:t>
            </a:r>
          </a:p>
        </p:txBody>
      </p:sp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3076841" cy="3124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838200" y="2261174"/>
            <a:ext cx="5838559" cy="960103"/>
            <a:chOff x="157224" y="25344"/>
            <a:chExt cx="2751380" cy="879758"/>
          </a:xfrm>
        </p:grpSpPr>
        <p:sp>
          <p:nvSpPr>
            <p:cNvPr id="12" name="Rounded Rectangle 11"/>
            <p:cNvSpPr/>
            <p:nvPr/>
          </p:nvSpPr>
          <p:spPr>
            <a:xfrm>
              <a:off x="157224" y="70729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یک. شیعیان امام علی</a:t>
              </a:r>
              <a:r>
                <a:rPr lang="fa-IR" sz="14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(ع)</a:t>
              </a:r>
              <a:endParaRPr lang="en-US" sz="1400" dirty="0" smtClean="0">
                <a:solidFill>
                  <a:schemeClr val="tx1"/>
                </a:solidFill>
                <a:latin typeface="Arial" pitchFamily="34" charset="0"/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7269" y="3016156"/>
            <a:ext cx="5847165" cy="970948"/>
            <a:chOff x="2149" y="389389"/>
            <a:chExt cx="2933808" cy="889696"/>
          </a:xfrm>
        </p:grpSpPr>
        <p:sp>
          <p:nvSpPr>
            <p:cNvPr id="15" name="Rounded Rectangle 14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800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 </a:t>
              </a:r>
              <a:r>
                <a:rPr lang="fa-IR" sz="2400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دو. خوارج طرفدار جنگ با معاویه</a:t>
              </a:r>
              <a:endParaRPr lang="en-US" sz="2400" b="1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7269" y="3829652"/>
            <a:ext cx="5847165" cy="970948"/>
            <a:chOff x="2149" y="900964"/>
            <a:chExt cx="2933808" cy="889696"/>
          </a:xfrm>
        </p:grpSpPr>
        <p:sp>
          <p:nvSpPr>
            <p:cNvPr id="18" name="Rounded Rectangle 17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400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سه. طمع‌کاران دنبال غنیمت</a:t>
              </a:r>
              <a:endParaRPr lang="fa-IR" sz="2400" b="1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7041" y="4667852"/>
            <a:ext cx="5838559" cy="970948"/>
            <a:chOff x="2149" y="1412539"/>
            <a:chExt cx="2933808" cy="889696"/>
          </a:xfrm>
        </p:grpSpPr>
        <p:sp>
          <p:nvSpPr>
            <p:cNvPr id="21" name="Rounded Rectangle 20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400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چهار. شکاکانی که جایگاه امام را نمی‌شناختند</a:t>
              </a:r>
              <a:r>
                <a:rPr lang="fa-IR" sz="2800" b="1" dirty="0" smtClean="0">
                  <a:solidFill>
                    <a:schemeClr val="tx1"/>
                  </a:solidFill>
                  <a:latin typeface="Arial" pitchFamily="34" charset="0"/>
                  <a:ea typeface="Calibri" pitchFamily="34" charset="0"/>
                  <a:cs typeface="B Traffic" pitchFamily="2" charset="-78"/>
                </a:rPr>
                <a:t>.</a:t>
              </a:r>
              <a:endParaRPr lang="fa-IR" sz="2800" b="1" dirty="0">
                <a:cs typeface="B Traffic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7041" y="5506052"/>
            <a:ext cx="5838559" cy="970948"/>
            <a:chOff x="2149" y="1412539"/>
            <a:chExt cx="2933808" cy="889696"/>
          </a:xfrm>
        </p:grpSpPr>
        <p:sp>
          <p:nvSpPr>
            <p:cNvPr id="24" name="Rounded Rectangle 23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>
                <a:buNone/>
              </a:pPr>
              <a:r>
                <a:rPr lang="fa-IR" sz="2000" b="1" dirty="0" smtClean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B Traffic" pitchFamily="2" charset="-78"/>
                </a:rPr>
                <a:t>پنج. قومیت‌گراها که از روی عصبیت قومی و رقابت های منطقه ای، به شکل عراقی علیه شامی می جنگیدند.</a:t>
              </a:r>
              <a:endParaRPr lang="fa-IR" sz="2000" b="1" dirty="0">
                <a:cs typeface="B Traffic" pitchFamily="2" charset="-78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986409" cy="105874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609600"/>
            <a:ext cx="8572560" cy="6105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fa-IR" sz="16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  <a:hlinkClick r:id="rId2" action="ppaction://hlinksldjump"/>
            </a:endParaRPr>
          </a:p>
          <a:p>
            <a:pPr algn="r" rtl="1"/>
            <a:endParaRPr lang="fa-IR" sz="16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  <a:hlinkClick r:id="rId2" action="ppaction://hlinksldjump"/>
            </a:endParaRPr>
          </a:p>
          <a:p>
            <a:pPr algn="r" rtl="1"/>
            <a:endParaRPr lang="fa-IR" sz="1600" dirty="0" smtClean="0">
              <a:solidFill>
                <a:schemeClr val="tx2"/>
              </a:solidFill>
              <a:cs typeface="B Homa" pitchFamily="2" charset="-78"/>
            </a:endParaRPr>
          </a:p>
          <a:p>
            <a:pPr algn="r" rtl="1"/>
            <a:endParaRPr lang="fa-IR" sz="1600" dirty="0" smtClean="0">
              <a:solidFill>
                <a:schemeClr val="tx2"/>
              </a:solidFill>
              <a:cs typeface="B Homa" pitchFamily="2" charset="-78"/>
            </a:endParaRPr>
          </a:p>
          <a:p>
            <a:pPr algn="r" rtl="1"/>
            <a:endParaRPr lang="fa-IR" sz="1600" dirty="0" smtClean="0">
              <a:solidFill>
                <a:schemeClr val="tx2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2" action="ppaction://hlinksldjump"/>
              </a:rPr>
              <a:t>حسن بن علی علیه السلام و دوران امامت آن حضرت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lvl="0"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3" action="ppaction://hlinksldjump"/>
              </a:rPr>
              <a:t>حسن بن علی (ع) در روزگار خلفا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4" action="ppaction://hlinksldjump"/>
              </a:rPr>
              <a:t>نقش امام حسن (ع) در خلافت امام علی (ع)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lvl="0"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5" action="ppaction://hlinksldjump"/>
              </a:rPr>
              <a:t>ستیز معاویه با امام حسن علیه السلام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 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6" action="ppaction://hlinksldjump"/>
              </a:rPr>
              <a:t>توطئه‌های معاویه علیه امام (ع)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6" action="ppaction://hlinksldjump"/>
              </a:rPr>
              <a:t> 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lvl="0"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7" action="ppaction://hlinksldjump"/>
              </a:rPr>
              <a:t>پیمان صلح امام حسن (ع)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algn="r" rtl="1"/>
            <a:r>
              <a:rPr lang="ar-SA" sz="1600" dirty="0" smtClean="0">
                <a:solidFill>
                  <a:srgbClr val="002060"/>
                </a:solidFill>
                <a:latin typeface="Calibri" pitchFamily="34" charset="0"/>
                <a:ea typeface="Arial" pitchFamily="34" charset="0"/>
                <a:cs typeface="B Homa" pitchFamily="2" charset="-78"/>
                <a:hlinkClick r:id="rId8" action="ppaction://hlinksldjump"/>
              </a:rPr>
              <a:t>مفاد صلح امام حسن (ع)</a:t>
            </a:r>
            <a:endParaRPr lang="fa-IR" sz="1600" dirty="0" smtClean="0">
              <a:solidFill>
                <a:srgbClr val="00206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9" action="ppaction://hlinksldjump"/>
              </a:rPr>
              <a:t>علل صلح امام حسن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lvl="0"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0" action="ppaction://hlinksldjump"/>
              </a:rPr>
              <a:t>تشیع در دوران امام حسن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1" action="ppaction://hlinksldjump"/>
              </a:rPr>
              <a:t>حسین بن علی (ع) و دوران امامت آن حضرت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2" action="ppaction://hlinksldjump"/>
              </a:rPr>
              <a:t>حسین بن علی (ع) و دوران امامت آن حضرت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3" action="ppaction://hlinksldjump"/>
              </a:rPr>
              <a:t>نقش امام حسین علیهم‌السلام در خلافت علی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4" action="ppaction://hlinksldjump"/>
              </a:rPr>
              <a:t>امام حسین (ع) و همراهی امام حسن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5" action="ppaction://hlinksldjump"/>
              </a:rPr>
              <a:t>آغاز امامت امام حسین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lvl="0"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6" action="ppaction://hlinksldjump"/>
              </a:rPr>
              <a:t>قیام شیعیان کوفه به رهبری حجر بن عدی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7" action="ppaction://hlinksldjump"/>
              </a:rPr>
              <a:t>زمینه‌ی نهضت امام حسین(ع)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8" action="ppaction://hlinksldjump"/>
              </a:rPr>
              <a:t>قیام مسلم بن عقیل در کوفه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19" action="ppaction://hlinksldjump"/>
              </a:rPr>
              <a:t>نهضت امام حسین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20" action="ppaction://hlinksldjump"/>
              </a:rPr>
              <a:t>بسیج کوفیان برای پیکار با امام حسین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cs typeface="B Homa" pitchFamily="2" charset="-78"/>
                <a:hlinkClick r:id="rId21" action="ppaction://hlinksldjump"/>
              </a:rPr>
              <a:t>دلایل مقابله‌ی کوفیان با امام حسین (ع)</a:t>
            </a:r>
            <a:endParaRPr lang="fa-IR" sz="1600" dirty="0" smtClean="0">
              <a:solidFill>
                <a:srgbClr val="002060"/>
              </a:solidFill>
              <a:cs typeface="B Homa" pitchFamily="2" charset="-78"/>
            </a:endParaRPr>
          </a:p>
          <a:p>
            <a:pPr algn="r" rtl="1"/>
            <a:endParaRPr lang="fa-IR" sz="16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  <a:p>
            <a:pPr lvl="0" algn="r" rtl="1"/>
            <a:endParaRPr lang="en-US" sz="16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2559" y="76200"/>
            <a:ext cx="2336005" cy="10715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فهرست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3345093">
            <a:off x="488978" y="529504"/>
            <a:ext cx="858810" cy="12929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57912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dirty="0" smtClean="0">
                <a:solidFill>
                  <a:srgbClr val="FFFF00"/>
                </a:solidFill>
                <a:cs typeface="B Homa" pitchFamily="2" charset="-78"/>
                <a:hlinkClick r:id="rId23" action="ppaction://hlinksldjump"/>
              </a:rPr>
              <a:t>واقعه‌ی روز عاشورا </a:t>
            </a:r>
            <a:endParaRPr lang="fa-IR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  <a:hlinkClick r:id="rId24" action="ppaction://hlinksldjump"/>
              </a:rPr>
              <a:t>علل جاودانگی نهضت عاشورا</a:t>
            </a:r>
            <a:endParaRPr lang="fa-IR" sz="2400" dirty="0" smtClean="0">
              <a:latin typeface="Arial" pitchFamily="34" charset="0"/>
              <a:cs typeface="B Homa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700901" cy="7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3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4876801"/>
            <a:ext cx="1994525" cy="1981199"/>
          </a:xfrm>
          <a:prstGeom prst="rect">
            <a:avLst/>
          </a:prstGeom>
          <a:noFill/>
        </p:spPr>
      </p:pic>
      <p:pic>
        <p:nvPicPr>
          <p:cNvPr id="7" name="Picture 6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1828800"/>
            <a:ext cx="1994525" cy="1981199"/>
          </a:xfrm>
          <a:prstGeom prst="rect">
            <a:avLst/>
          </a:prstGeom>
          <a:noFill/>
        </p:spPr>
      </p:pic>
      <p:pic>
        <p:nvPicPr>
          <p:cNvPr id="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914399"/>
            <a:ext cx="1994525" cy="1981199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0"/>
            <a:ext cx="1994525" cy="198119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38200" y="685799"/>
            <a:ext cx="7772400" cy="6858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2- دنیاگرایی و سستی کوفی‌ها و اشتیاق آنان به صلح با معاویه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600198"/>
            <a:ext cx="7772400" cy="6858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Traffic" pitchFamily="2" charset="-78"/>
              </a:rPr>
              <a:t>3- نقش منفی اشرافیت </a:t>
            </a:r>
            <a:r>
              <a:rPr lang="fa-IR" sz="2800" dirty="0" smtClean="0">
                <a:cs typeface="B Traffic" pitchFamily="2" charset="-78"/>
              </a:rPr>
              <a:t>قبیله‌ای: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5562600"/>
            <a:ext cx="5791200" cy="6858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cs typeface="B Traffic" pitchFamily="2" charset="-78"/>
              </a:rPr>
              <a:t>5-فرار عبیدالله بن عباس و پیوستن او به معاویه</a:t>
            </a:r>
            <a:endParaRPr lang="en-US" sz="2400" b="1" dirty="0">
              <a:cs typeface="B Traffic" pitchFamily="2" charset="-78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381000" y="2362200"/>
            <a:ext cx="8382000" cy="6858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rgbClr val="FFFF00"/>
                </a:solidFill>
                <a:cs typeface="B Traffic" pitchFamily="2" charset="-78"/>
              </a:rPr>
              <a:t>اینان جویای نام و قدرت بودند.</a:t>
            </a:r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415636" y="3124200"/>
            <a:ext cx="8382000" cy="6858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rgbClr val="FFFF00"/>
                </a:solidFill>
                <a:cs typeface="B Traffic" pitchFamily="2" charset="-78"/>
              </a:rPr>
              <a:t>با وعده‌ی پول و فرماندهی معاویه فریب خوردند.</a:t>
            </a:r>
          </a:p>
        </p:txBody>
      </p:sp>
      <p:sp>
        <p:nvSpPr>
          <p:cNvPr id="13" name="Round Diagonal Corner Rectangle 12"/>
          <p:cNvSpPr/>
          <p:nvPr/>
        </p:nvSpPr>
        <p:spPr>
          <a:xfrm flipH="1">
            <a:off x="415636" y="3886200"/>
            <a:ext cx="8382000" cy="6858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rgbClr val="FFFF00"/>
                </a:solidFill>
                <a:cs typeface="B Traffic" pitchFamily="2" charset="-78"/>
              </a:rPr>
              <a:t>در خوش‌خدمتی به معاویه گفتند امام را خواهند کشت.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4724400"/>
            <a:ext cx="7772400" cy="6858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fa-IR" sz="2800" dirty="0" smtClean="0">
              <a:cs typeface="B Traffic" pitchFamily="2" charset="-78"/>
            </a:endParaRPr>
          </a:p>
          <a:p>
            <a:pPr algn="ctr" rtl="1"/>
            <a:r>
              <a:rPr lang="fa-IR" sz="2600" dirty="0">
                <a:cs typeface="B Traffic" pitchFamily="2" charset="-78"/>
              </a:rPr>
              <a:t>4</a:t>
            </a:r>
            <a:r>
              <a:rPr lang="fa-IR" sz="2600" dirty="0" smtClean="0">
                <a:cs typeface="B Traffic" pitchFamily="2" charset="-78"/>
              </a:rPr>
              <a:t>- </a:t>
            </a:r>
            <a:r>
              <a:rPr lang="fa-IR" sz="2600" dirty="0">
                <a:cs typeface="B Traffic" pitchFamily="2" charset="-78"/>
              </a:rPr>
              <a:t>حفظ خون مسلمانان و بقای </a:t>
            </a:r>
            <a:r>
              <a:rPr lang="fa-IR" sz="2600" dirty="0" smtClean="0">
                <a:cs typeface="B Traffic" pitchFamily="2" charset="-78"/>
              </a:rPr>
              <a:t>تشیع به عنوان وظیفه امام مسلمین</a:t>
            </a:r>
            <a:endParaRPr lang="en-US" sz="2600" dirty="0">
              <a:cs typeface="B Traffic" pitchFamily="2" charset="-78"/>
            </a:endParaRPr>
          </a:p>
          <a:p>
            <a:pPr algn="ctr" rtl="1"/>
            <a:endParaRPr lang="en-US" sz="3600" dirty="0">
              <a:cs typeface="B Traffic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842887" cy="904699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10" grpId="0" build="allAtOnce" animBg="1"/>
      <p:bldP spid="11" grpId="0" animBg="1"/>
      <p:bldP spid="12" grpId="0" animBg="1"/>
      <p:bldP spid="13" grpId="0" animBg="1"/>
      <p:bldP spid="14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95800" y="1752600"/>
            <a:ext cx="4419600" cy="838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انتقال رهبری کانون تشیع از کوفه به مدینه</a:t>
            </a:r>
            <a:endParaRPr lang="en-US" sz="24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8413" y="381000"/>
            <a:ext cx="6691914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cs typeface="B Homa" pitchFamily="2" charset="-78"/>
              </a:rPr>
              <a:t>تشیع در دوران امامت حسن بن علی</a:t>
            </a:r>
            <a:r>
              <a:rPr lang="fa-IR" sz="1600" dirty="0" smtClean="0">
                <a:cs typeface="B Homa" pitchFamily="2" charset="-78"/>
              </a:rPr>
              <a:t>(ع)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7824527" y="309562"/>
            <a:ext cx="1042727" cy="982632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560" y="381000"/>
            <a:ext cx="831420" cy="812295"/>
          </a:xfrm>
          <a:prstGeom prst="rect">
            <a:avLst/>
          </a:prstGeom>
          <a:noFill/>
        </p:spPr>
      </p:pic>
      <p:sp>
        <p:nvSpPr>
          <p:cNvPr id="5" name="Teardrop 4"/>
          <p:cNvSpPr/>
          <p:nvPr/>
        </p:nvSpPr>
        <p:spPr>
          <a:xfrm flipH="1">
            <a:off x="1447800" y="388968"/>
            <a:ext cx="1042727" cy="982632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61833" y="460406"/>
            <a:ext cx="831420" cy="81229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28600" y="1752600"/>
            <a:ext cx="4267200" cy="838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کوفه، کانون مبارزه علیه دستگاه ظلم و جور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ea typeface="Arial" pitchFamily="34" charset="0"/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048000"/>
            <a:ext cx="86868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مبارزه‌ی گسترده‌ی معاویه با شیعیان از طریق شکنجه، کشتار و مسموم کردن آن‌ها</a:t>
            </a:r>
            <a:endParaRPr lang="en-US" sz="2400" dirty="0">
              <a:cs typeface="B Traffic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343400"/>
            <a:ext cx="86868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ناسزا به علی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 </a:t>
            </a: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در تمام دوران خلافت.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سخنوران بر منابر، علی را لعنت می‌کردند و از او تبری می جستند.</a:t>
            </a:r>
            <a:endParaRPr lang="en-US" sz="2400" dirty="0">
              <a:cs typeface="B Traffic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638800"/>
            <a:ext cx="86868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حذف نام یاران و اهل‌بیت علی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ar-SA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از دفاتر کارمندان دولتی، قطع حقوق و مزایای آن‌ها و خرابی خانه‌هایشان به دستور معاویه</a:t>
            </a:r>
            <a:endParaRPr lang="en-US" sz="2400" dirty="0">
              <a:cs typeface="B Traffic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48200" y="4738255"/>
            <a:ext cx="4343400" cy="152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buNone/>
            </a:pPr>
            <a:r>
              <a:rPr lang="ar-SA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اظهار دوستی ب</a:t>
            </a:r>
            <a:r>
              <a:rPr lang="fa-IR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زر</a:t>
            </a:r>
            <a:r>
              <a:rPr lang="ar-SA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گان شیعه </a:t>
            </a:r>
            <a:r>
              <a:rPr lang="fa-IR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کوفی </a:t>
            </a:r>
            <a:r>
              <a:rPr lang="ar-SA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به امام حسن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endParaRPr lang="en-US" sz="1600" dirty="0">
              <a:cs typeface="B Traffic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724400"/>
            <a:ext cx="43434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buNone/>
            </a:pPr>
            <a:r>
              <a:rPr lang="ar-SA" sz="3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هدایت مسلمانان و شیعیان در مدینه توسط امام حسن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endParaRPr lang="en-US" sz="1600" dirty="0">
              <a:cs typeface="B Traffic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2209800"/>
            <a:ext cx="4114800" cy="15586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ar-SA" sz="28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زندانی شدن یاران علی</a:t>
            </a:r>
            <a:r>
              <a:rPr lang="fa-IR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endParaRPr lang="en-US" sz="2800" dirty="0">
              <a:cs typeface="B Traffic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85031" y="685800"/>
            <a:ext cx="7392269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ar-SA" sz="24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جلسات مخفیانه‌ی شیعیان کوفه و بیان فضایل علی و خاندانش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endParaRPr lang="en-US" sz="1600" dirty="0">
              <a:cs typeface="B Traffic" panose="00000400000000000000" pitchFamily="2" charset="-78"/>
            </a:endParaRPr>
          </a:p>
        </p:txBody>
      </p:sp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437" y="2033687"/>
            <a:ext cx="1994525" cy="1981199"/>
          </a:xfrm>
          <a:prstGeom prst="rect">
            <a:avLst/>
          </a:prstGeom>
          <a:noFill/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53200" y="1998518"/>
            <a:ext cx="1994525" cy="198119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81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b="1" dirty="0" smtClean="0">
                <a:latin typeface="2  Titr"/>
                <a:cs typeface="B Traffic" panose="00000400000000000000" pitchFamily="2" charset="-78"/>
              </a:rPr>
              <a:t>شهادت امام حسن(ع)</a:t>
            </a:r>
            <a:endParaRPr lang="en-US" b="1" dirty="0">
              <a:latin typeface="2  Titr"/>
              <a:cs typeface="B Traffic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95600"/>
            <a:ext cx="8194964" cy="1295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3200" dirty="0" smtClean="0">
                <a:cs typeface="B Traffic" pitchFamily="2" charset="-78"/>
              </a:rPr>
              <a:t>شهادت امام </a:t>
            </a: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fa-IR" sz="2000" dirty="0" smtClean="0">
                <a:cs typeface="B Traffic" pitchFamily="2" charset="-78"/>
              </a:rPr>
              <a:t> </a:t>
            </a:r>
            <a:r>
              <a:rPr lang="fa-IR" sz="3200" dirty="0" smtClean="0">
                <a:cs typeface="B Traffic" pitchFamily="2" charset="-78"/>
              </a:rPr>
              <a:t>در پی آخرین مسمومیت توسط همسرش جعده دختر اشعث بن قیس</a:t>
            </a:r>
            <a:endParaRPr lang="en-US" sz="32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343400"/>
            <a:ext cx="8686800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anose="00000400000000000000" pitchFamily="2" charset="-78"/>
              </a:rPr>
              <a:t>جعده به وعده‌ی پول صد هزار درهم و همسری یزید، امام را مسموم کرد.</a:t>
            </a:r>
            <a:r>
              <a:rPr lang="en-US" sz="2800" dirty="0" smtClean="0">
                <a:cs typeface="B Traffic" panose="00000400000000000000" pitchFamily="2" charset="-78"/>
              </a:rPr>
              <a:t> </a:t>
            </a:r>
            <a:r>
              <a:rPr lang="fa-IR" sz="2800" dirty="0" smtClean="0">
                <a:cs typeface="B Traffic" panose="00000400000000000000" pitchFamily="2" charset="-78"/>
              </a:rPr>
              <a:t>معاویه به جعده پول داد، اما او</a:t>
            </a:r>
            <a:r>
              <a:rPr lang="en-US" sz="2800" dirty="0" smtClean="0">
                <a:cs typeface="B Traffic" panose="00000400000000000000" pitchFamily="2" charset="-78"/>
              </a:rPr>
              <a:t> </a:t>
            </a:r>
            <a:r>
              <a:rPr lang="fa-IR" sz="2800" dirty="0" smtClean="0">
                <a:cs typeface="B Traffic" panose="00000400000000000000" pitchFamily="2" charset="-78"/>
              </a:rPr>
              <a:t>را همسر یزید نکرد.</a:t>
            </a:r>
            <a:endParaRPr lang="en-US" sz="2800" dirty="0">
              <a:cs typeface="B Traffic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791200"/>
            <a:ext cx="8686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Traffic" panose="00000400000000000000" pitchFamily="2" charset="-78"/>
              </a:rPr>
              <a:t>ممانعت از دفن حضرت در کنار رسول خدا</a:t>
            </a:r>
            <a:r>
              <a:rPr lang="fa-IR" sz="1600" dirty="0" smtClean="0">
                <a:cs typeface="B Traffic" panose="00000400000000000000" pitchFamily="2" charset="-78"/>
              </a:rPr>
              <a:t>(ص) </a:t>
            </a:r>
            <a:r>
              <a:rPr lang="fa-IR" sz="3200" dirty="0" smtClean="0">
                <a:cs typeface="B Traffic" panose="00000400000000000000" pitchFamily="2" charset="-78"/>
              </a:rPr>
              <a:t>و خاک‌سپاری </a:t>
            </a:r>
            <a:endParaRPr lang="en-US" sz="3200" dirty="0">
              <a:cs typeface="B Traffic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570039"/>
            <a:ext cx="8686800" cy="11731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28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توطئه جهت </a:t>
            </a:r>
            <a:r>
              <a:rPr lang="ar-SA" sz="28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مسموم کردن امام حسن</a:t>
            </a:r>
            <a:r>
              <a:rPr lang="fa-IR" sz="14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  </a:t>
            </a:r>
            <a:r>
              <a:rPr lang="fa-IR" sz="28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به عنوان مهمترین مانع برای گرفتن بیعت برای یزید</a:t>
            </a:r>
            <a:endParaRPr lang="en-US" sz="4800" dirty="0">
              <a:solidFill>
                <a:schemeClr val="bg1"/>
              </a:solidFill>
              <a:cs typeface="B Traffic" panose="00000400000000000000" pitchFamily="2" charset="-78"/>
            </a:endParaRPr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352" y="3927820"/>
            <a:ext cx="537903" cy="526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5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amidi.t\Desktop\300px-Baghi_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29400" cy="6099966"/>
          </a:xfrm>
          <a:prstGeom prst="rect">
            <a:avLst/>
          </a:prstGeom>
          <a:noFill/>
        </p:spPr>
      </p:pic>
      <p:pic>
        <p:nvPicPr>
          <p:cNvPr id="1027" name="Picture 3" descr="C:\Users\hamidi.t\Desktop\673912_106.jpg"/>
          <p:cNvPicPr>
            <a:picLocks noChangeAspect="1" noChangeArrowheads="1"/>
          </p:cNvPicPr>
          <p:nvPr/>
        </p:nvPicPr>
        <p:blipFill>
          <a:blip r:embed="rId3" cstate="print"/>
          <a:srcRect t="2684" b="2448"/>
          <a:stretch>
            <a:fillRect/>
          </a:stretch>
        </p:blipFill>
        <p:spPr bwMode="auto">
          <a:xfrm>
            <a:off x="228599" y="609600"/>
            <a:ext cx="8643583" cy="5791200"/>
          </a:xfrm>
          <a:prstGeom prst="rect">
            <a:avLst/>
          </a:prstGeom>
          <a:noFill/>
        </p:spPr>
      </p:pic>
      <p:pic>
        <p:nvPicPr>
          <p:cNvPr id="1026" name="Picture 2" descr="C:\Users\hamidi.t\Desktop\34fflhl.jpg"/>
          <p:cNvPicPr>
            <a:picLocks noChangeAspect="1" noChangeArrowheads="1"/>
          </p:cNvPicPr>
          <p:nvPr/>
        </p:nvPicPr>
        <p:blipFill>
          <a:blip r:embed="rId4" cstate="print"/>
          <a:srcRect l="11208" b="967"/>
          <a:stretch>
            <a:fillRect/>
          </a:stretch>
        </p:blipFill>
        <p:spPr bwMode="auto">
          <a:xfrm>
            <a:off x="110289" y="152400"/>
            <a:ext cx="8881311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1573" y="1698293"/>
            <a:ext cx="3276600" cy="325470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206066"/>
            <a:ext cx="8458199" cy="990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>
              <a:buNone/>
            </a:pPr>
            <a:r>
              <a:rPr lang="fa-IR" sz="3200" dirty="0" smtClean="0">
                <a:solidFill>
                  <a:srgbClr val="7030A0"/>
                </a:solidFill>
                <a:cs typeface="B Traffic" pitchFamily="2" charset="-78"/>
              </a:rPr>
              <a:t>حسین بن علی</a:t>
            </a:r>
            <a:r>
              <a:rPr lang="fa-IR" dirty="0" smtClean="0">
                <a:solidFill>
                  <a:srgbClr val="7030A0"/>
                </a:solidFill>
                <a:cs typeface="B Traffic" pitchFamily="2" charset="-78"/>
              </a:rPr>
              <a:t>(ع) </a:t>
            </a:r>
            <a:r>
              <a:rPr lang="fa-IR" sz="3200" dirty="0" smtClean="0">
                <a:solidFill>
                  <a:srgbClr val="7030A0"/>
                </a:solidFill>
                <a:cs typeface="B Traffic" pitchFamily="2" charset="-78"/>
              </a:rPr>
              <a:t>و دوران امامت آن حضرت</a:t>
            </a:r>
            <a:endParaRPr lang="en-US" sz="3200" b="1" dirty="0">
              <a:solidFill>
                <a:srgbClr val="7030A0"/>
              </a:solidFill>
              <a:cs typeface="B Traffic" pitchFamily="2" charset="-78"/>
            </a:endParaRPr>
          </a:p>
        </p:txBody>
      </p:sp>
      <p:pic>
        <p:nvPicPr>
          <p:cNvPr id="4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890" y="228600"/>
            <a:ext cx="977909" cy="914186"/>
          </a:xfrm>
          <a:prstGeom prst="rect">
            <a:avLst/>
          </a:prstGeom>
          <a:noFill/>
        </p:spPr>
      </p:pic>
      <p:pic>
        <p:nvPicPr>
          <p:cNvPr id="5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228600"/>
            <a:ext cx="977909" cy="914186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4134" y="1295400"/>
            <a:ext cx="1366427" cy="1357298"/>
          </a:xfrm>
          <a:prstGeom prst="rect">
            <a:avLst/>
          </a:prstGeom>
          <a:noFill/>
        </p:spPr>
      </p:pic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10573" y="1295400"/>
            <a:ext cx="1366427" cy="1357298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848514" y="1295400"/>
            <a:ext cx="4947859" cy="1280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  <a:cs typeface="B Traffic" pitchFamily="2" charset="-78"/>
              </a:rPr>
              <a:t>تولد: سوم شعبان سال چهارم هجری</a:t>
            </a:r>
            <a:endParaRPr lang="en-US" sz="28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0" y="1600200"/>
            <a:ext cx="2209800" cy="19812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B Traffic" pitchFamily="2" charset="-78"/>
              </a:rPr>
              <a:t>کنیه: </a:t>
            </a:r>
            <a:r>
              <a:rPr lang="fa-IR" sz="3600" b="1" dirty="0" smtClean="0">
                <a:solidFill>
                  <a:srgbClr val="FF0000"/>
                </a:solidFill>
                <a:cs typeface="B Traffic" pitchFamily="2" charset="-78"/>
              </a:rPr>
              <a:t>ابوعبدالله </a:t>
            </a:r>
            <a:endParaRPr lang="en-US" sz="2400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3373" y="2667000"/>
            <a:ext cx="4889134" cy="12709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القاب مشهور: </a:t>
            </a:r>
            <a:endParaRPr lang="en-US" sz="2800" b="1" dirty="0" smtClean="0">
              <a:solidFill>
                <a:schemeClr val="tx1"/>
              </a:solidFill>
              <a:cs typeface="B Traffic" pitchFamily="2" charset="-78"/>
            </a:endParaRPr>
          </a:p>
          <a:p>
            <a:pPr lvl="2" algn="ctr"/>
            <a:r>
              <a:rPr lang="fa-IR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Traffic" pitchFamily="2" charset="-78"/>
              </a:rPr>
              <a:t>سید، طیب، سبط و مبارک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7658" y="4114800"/>
            <a:ext cx="7786742" cy="10715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مورد علاقه‌ی شدید پیامبر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(ص)</a:t>
            </a:r>
          </a:p>
          <a:p>
            <a:pPr algn="ctr" rtl="1"/>
            <a:r>
              <a:rPr lang="fa-IR" b="1" dirty="0" smtClean="0">
                <a:solidFill>
                  <a:schemeClr val="tx2"/>
                </a:solidFill>
                <a:cs typeface="B Traffic" pitchFamily="2" charset="-78"/>
              </a:rPr>
              <a:t>پیامبر فرمود: حسین از من و من از او هستم. خداوند دوست می دارد هر که حسین را دوست بدارد. (الطبقات الکبری، ص 28)</a:t>
            </a:r>
            <a:endParaRPr lang="en-US" sz="2800" dirty="0">
              <a:solidFill>
                <a:schemeClr val="tx2"/>
              </a:solidFill>
              <a:cs typeface="B Traffic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8134" y="5419732"/>
            <a:ext cx="7786742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اولین تجربه سیاسی-مذهبی ایشان در سن 5 سالگی با شرکت در مباهله رقم خورد.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18852">
            <a:off x="94181" y="188263"/>
            <a:ext cx="2119538" cy="1413026"/>
          </a:xfrm>
          <a:prstGeom prst="rect">
            <a:avLst/>
          </a:prstGeom>
          <a:noFill/>
        </p:spPr>
      </p:pic>
      <p:pic>
        <p:nvPicPr>
          <p:cNvPr id="13" name="Picture 3" descr="C:\Users\satari\Desktop\انديشه 1 عكسها\ax\اسلیمی\4un3k-arabesque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94976" flipH="1">
            <a:off x="7033702" y="166508"/>
            <a:ext cx="1874130" cy="141302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28800" y="277204"/>
            <a:ext cx="533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حسین بن علی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در روزگار خلفا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0996" y="1143000"/>
            <a:ext cx="7786742" cy="1071570"/>
          </a:xfrm>
          <a:prstGeom prst="roundRect">
            <a:avLst/>
          </a:prstGeom>
          <a:solidFill>
            <a:srgbClr val="9966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اعتراض به عمر در کودکی که از منبر پدرم پایین بیا و بر منبر پدرت فرود آی.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71472" y="2371732"/>
            <a:ext cx="7786742" cy="1895468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گفته‌اند حسنین</a:t>
            </a:r>
            <a:r>
              <a:rPr lang="fa-IR" sz="1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درفتوحات زمان عثمان شرکت کرده‌اند</a:t>
            </a:r>
            <a:r>
              <a:rPr lang="fa-IR" sz="2800" b="1" dirty="0">
                <a:solidFill>
                  <a:schemeClr val="tx1"/>
                </a:solidFill>
                <a:cs typeface="B Traffic" pitchFamily="2" charset="-78"/>
              </a:rPr>
              <a:t>. پذیرش این خبر محل تردید است. زیرا در منابع اولیه‌ی اسلامی ذکر نشده است.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  <a:p>
            <a:pPr algn="ctr" rtl="1"/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0996" y="4371996"/>
            <a:ext cx="7786742" cy="1071570"/>
          </a:xfrm>
          <a:prstGeom prst="roundRect">
            <a:avLst/>
          </a:prstGeom>
          <a:solidFill>
            <a:srgbClr val="9999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اهل‌بیت</a:t>
            </a:r>
            <a:r>
              <a:rPr lang="fa-IR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fa-IR" b="1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به سبب نفوذ بنی امیه در دستگاه خلافت عثمان در فعالیت‌های سیاسی آن شرکت نمی‌کردند.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0996" y="5634030"/>
            <a:ext cx="7786742" cy="1071570"/>
          </a:xfrm>
          <a:prstGeom prst="roundRect">
            <a:avLst/>
          </a:prstGeom>
          <a:solidFill>
            <a:srgbClr val="9966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آل‌امیه نیز نسبت به شرکت آنان در فعالیت‌های سیاسی و نظامی حساسیت داشتند.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332657"/>
            <a:ext cx="5257800" cy="1164712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نقش امام حسین</a:t>
            </a:r>
            <a:r>
              <a:rPr lang="fa-IR" sz="1600" dirty="0" smtClean="0">
                <a:solidFill>
                  <a:srgbClr val="FF0000"/>
                </a:solidFill>
                <a:cs typeface="B Homa" pitchFamily="2" charset="-78"/>
              </a:rPr>
              <a:t>(ع) </a:t>
            </a:r>
            <a:r>
              <a:rPr lang="fa-IR" sz="2800" dirty="0" smtClean="0">
                <a:solidFill>
                  <a:srgbClr val="FF0000"/>
                </a:solidFill>
                <a:cs typeface="B Homa" pitchFamily="2" charset="-78"/>
              </a:rPr>
              <a:t>در خلافت علی</a:t>
            </a:r>
            <a:r>
              <a:rPr lang="fa-IR" sz="1600" dirty="0" smtClean="0">
                <a:solidFill>
                  <a:srgbClr val="FF0000"/>
                </a:solidFill>
                <a:cs typeface="B Homa" pitchFamily="2" charset="-78"/>
              </a:rPr>
              <a:t>(ع)</a:t>
            </a:r>
            <a:endParaRPr lang="en-US" sz="1600" dirty="0">
              <a:solidFill>
                <a:srgbClr val="FF0000"/>
              </a:solidFill>
              <a:cs typeface="B Homa" pitchFamily="2" charset="-78"/>
            </a:endParaRPr>
          </a:p>
        </p:txBody>
      </p:sp>
      <p:grpSp>
        <p:nvGrpSpPr>
          <p:cNvPr id="3" name="Group 9"/>
          <p:cNvGrpSpPr/>
          <p:nvPr/>
        </p:nvGrpSpPr>
        <p:grpSpPr>
          <a:xfrm rot="1224093" flipH="1">
            <a:off x="6746855" y="306226"/>
            <a:ext cx="984287" cy="1217571"/>
            <a:chOff x="8565455" y="1608138"/>
            <a:chExt cx="2113658" cy="2614612"/>
          </a:xfrm>
        </p:grpSpPr>
        <p:pic>
          <p:nvPicPr>
            <p:cNvPr id="4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20375907">
            <a:off x="1489056" y="282754"/>
            <a:ext cx="984287" cy="1217571"/>
            <a:chOff x="8565455" y="1608138"/>
            <a:chExt cx="2113658" cy="2614612"/>
          </a:xfrm>
        </p:grpSpPr>
        <p:pic>
          <p:nvPicPr>
            <p:cNvPr id="7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349601" flipH="1">
              <a:off x="8565455" y="2079619"/>
              <a:ext cx="1158082" cy="174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:\ghiasvand\Nahad\Ghiasvand\ax\اسلیمی\bot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08611">
              <a:off x="8942388" y="1608138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Horizontal Scroll 8"/>
          <p:cNvSpPr/>
          <p:nvPr/>
        </p:nvSpPr>
        <p:spPr>
          <a:xfrm>
            <a:off x="1066800" y="1524000"/>
            <a:ext cx="7162117" cy="12192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همراهی با پدر در جنگ جمل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066800" y="2667000"/>
            <a:ext cx="7162117" cy="1402080"/>
          </a:xfrm>
          <a:prstGeom prst="horizontalScrol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سکونت در کوفه به‌همراه پدر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066800" y="4008120"/>
            <a:ext cx="7162117" cy="1402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سخنرانی در مسجد کوفه برای بسیج سپاه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066800" y="5334000"/>
            <a:ext cx="7162117" cy="140208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Traffic" pitchFamily="2" charset="-78"/>
              </a:rPr>
              <a:t>شرکت در نبرد صفین و نهروان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5031" cy="159393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228600"/>
            <a:ext cx="7477125" cy="971549"/>
          </a:xfrm>
          <a:prstGeom prst="roundRect">
            <a:avLst/>
          </a:prstGeom>
          <a:solidFill>
            <a:srgbClr val="52D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حسین بن علی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(ع)</a:t>
            </a: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 و همراهی با امام حسن</a:t>
            </a:r>
            <a:r>
              <a:rPr lang="fa-IR" dirty="0" smtClean="0">
                <a:solidFill>
                  <a:schemeClr val="tx1"/>
                </a:solidFill>
                <a:cs typeface="B Homa" pitchFamily="2" charset="-78"/>
              </a:rPr>
              <a:t>(ع)</a:t>
            </a:r>
            <a:endParaRPr lang="fa-IR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8" name="Picture 7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2" cstate="print"/>
          <a:srcRect l="6005"/>
          <a:stretch>
            <a:fillRect/>
          </a:stretch>
        </p:blipFill>
        <p:spPr bwMode="auto">
          <a:xfrm rot="16200000" flipV="1">
            <a:off x="7932581" y="312582"/>
            <a:ext cx="838201" cy="822635"/>
          </a:xfrm>
          <a:prstGeom prst="rect">
            <a:avLst/>
          </a:prstGeom>
          <a:noFill/>
        </p:spPr>
      </p:pic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41701" y="1752600"/>
            <a:ext cx="2889030" cy="2869727"/>
          </a:xfrm>
          <a:prstGeom prst="rect">
            <a:avLst/>
          </a:prstGeom>
          <a:noFill/>
        </p:spPr>
      </p:pic>
      <p:sp>
        <p:nvSpPr>
          <p:cNvPr id="10" name="Flowchart: Punched Tape 9"/>
          <p:cNvSpPr/>
          <p:nvPr/>
        </p:nvSpPr>
        <p:spPr>
          <a:xfrm>
            <a:off x="4784501" y="1371600"/>
            <a:ext cx="3749899" cy="213360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cs typeface="B Traffic" pitchFamily="2" charset="-78"/>
              </a:rPr>
              <a:t>همراهی و اطاعت از امام حسن </a:t>
            </a:r>
            <a:r>
              <a:rPr lang="fa-IR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23000"/>
          </a:blip>
          <a:srcRect/>
          <a:stretch>
            <a:fillRect/>
          </a:stretch>
        </p:blipFill>
        <p:spPr bwMode="auto">
          <a:xfrm flipH="1">
            <a:off x="1295400" y="1752600"/>
            <a:ext cx="2889030" cy="2869727"/>
          </a:xfrm>
          <a:prstGeom prst="rect">
            <a:avLst/>
          </a:prstGeom>
          <a:noFill/>
        </p:spPr>
      </p:pic>
      <p:sp>
        <p:nvSpPr>
          <p:cNvPr id="12" name="Flowchart: Punched Tape 11"/>
          <p:cNvSpPr/>
          <p:nvPr/>
        </p:nvSpPr>
        <p:spPr>
          <a:xfrm flipH="1">
            <a:off x="838200" y="1371600"/>
            <a:ext cx="3749899" cy="2133600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cs typeface="B Traffic" pitchFamily="2" charset="-78"/>
              </a:rPr>
              <a:t>پذیرش صلح امام حسن</a:t>
            </a:r>
            <a:r>
              <a:rPr lang="fa-IR" sz="16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b="1" dirty="0" smtClean="0">
                <a:cs typeface="B Traffic" pitchFamily="2" charset="-78"/>
              </a:rPr>
              <a:t>مطابق نظر برادرشان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13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60396" y="3581400"/>
            <a:ext cx="2735604" cy="2717327"/>
          </a:xfrm>
          <a:prstGeom prst="rect">
            <a:avLst/>
          </a:prstGeom>
          <a:noFill/>
        </p:spPr>
      </p:pic>
      <p:sp>
        <p:nvSpPr>
          <p:cNvPr id="14" name="Flowchart: Punched Tape 13"/>
          <p:cNvSpPr/>
          <p:nvPr/>
        </p:nvSpPr>
        <p:spPr>
          <a:xfrm>
            <a:off x="2747494" y="4419600"/>
            <a:ext cx="3958106" cy="1999446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عدم پذیرش تقاضای برخی شیعیان مبنی بر نقض پیمان صلح با معاویه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43200" y="2057400"/>
            <a:ext cx="3886200" cy="3860234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590394" y="228601"/>
            <a:ext cx="6410606" cy="990600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cs typeface="B Homa" pitchFamily="2" charset="-78"/>
              </a:rPr>
              <a:t>آغاز امامت حسین بن علی</a:t>
            </a:r>
            <a:r>
              <a:rPr lang="fa-IR" sz="1600" b="1" dirty="0" smtClean="0">
                <a:cs typeface="B Homa" pitchFamily="2" charset="-78"/>
              </a:rPr>
              <a:t>(ع)</a:t>
            </a:r>
            <a:endParaRPr lang="en-US" sz="1600" b="1" dirty="0">
              <a:ln w="11430"/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652" flipV="1">
            <a:off x="1256664" y="176562"/>
            <a:ext cx="753870" cy="1134937"/>
          </a:xfrm>
          <a:prstGeom prst="rect">
            <a:avLst/>
          </a:prstGeom>
          <a:noFill/>
        </p:spPr>
      </p:pic>
      <p:pic>
        <p:nvPicPr>
          <p:cNvPr id="4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063" flipH="1">
            <a:off x="7579703" y="121086"/>
            <a:ext cx="730353" cy="1099533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143000" y="1371600"/>
            <a:ext cx="6842760" cy="1371600"/>
            <a:chOff x="1411775" y="901"/>
            <a:chExt cx="6080760" cy="479379"/>
          </a:xfrm>
        </p:grpSpPr>
        <p:sp>
          <p:nvSpPr>
            <p:cNvPr id="12" name="Pentagon 11"/>
            <p:cNvSpPr/>
            <p:nvPr/>
          </p:nvSpPr>
          <p:spPr>
            <a:xfrm>
              <a:off x="1411775" y="901"/>
              <a:ext cx="6080760" cy="47937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agon 4"/>
            <p:cNvSpPr/>
            <p:nvPr/>
          </p:nvSpPr>
          <p:spPr>
            <a:xfrm>
              <a:off x="1411775" y="901"/>
              <a:ext cx="5960912" cy="479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5720" rIns="211393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Traffic" pitchFamily="2" charset="-78"/>
                </a:rPr>
                <a:t>نامه‌ی شیعیان کوفه در آغاز امامت امام حسین</a:t>
              </a:r>
              <a:r>
                <a:rPr lang="fa-IR" b="1" kern="1200" dirty="0" smtClean="0">
                  <a:cs typeface="B Traffic" pitchFamily="2" charset="-78"/>
                </a:rPr>
                <a:t>(ع) </a:t>
              </a:r>
              <a:r>
                <a:rPr lang="fa-IR" sz="2400" b="1" kern="1200" dirty="0" smtClean="0">
                  <a:cs typeface="B Traffic" pitchFamily="2" charset="-78"/>
                </a:rPr>
                <a:t>که شیعه‌ی توایم و فرمان می‌بریم.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7772400" y="1600200"/>
            <a:ext cx="762000" cy="7079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2895600"/>
            <a:ext cx="6858000" cy="1143000"/>
            <a:chOff x="1408970" y="2825"/>
            <a:chExt cx="6080760" cy="49059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Pentagon 14"/>
            <p:cNvSpPr/>
            <p:nvPr/>
          </p:nvSpPr>
          <p:spPr>
            <a:xfrm>
              <a:off x="1408970" y="2825"/>
              <a:ext cx="6080760" cy="490597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agon 4"/>
            <p:cNvSpPr/>
            <p:nvPr/>
          </p:nvSpPr>
          <p:spPr>
            <a:xfrm>
              <a:off x="1544097" y="68238"/>
              <a:ext cx="5386483" cy="332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7150" rIns="216340" bIns="5715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cs typeface="B Traffic" pitchFamily="2" charset="-78"/>
                </a:rPr>
                <a:t>پاسخ امام: </a:t>
              </a:r>
              <a:endParaRPr lang="en-US" sz="2800" b="1" kern="1200" dirty="0" smtClean="0">
                <a:cs typeface="B Traffic" pitchFamily="2" charset="-78"/>
              </a:endParaRPr>
            </a:p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cs typeface="B Traffic" pitchFamily="2" charset="-78"/>
                </a:rPr>
                <a:t>تا معاویه زنده است از حرکت بازایستید.</a:t>
              </a:r>
              <a:endParaRPr lang="en-US" sz="2800" kern="1200" dirty="0">
                <a:cs typeface="B Traffic" pitchFamily="2" charset="-78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772400" y="3124200"/>
            <a:ext cx="762000" cy="7079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19200" y="5257800"/>
            <a:ext cx="6842760" cy="1142999"/>
            <a:chOff x="1390648" y="2939"/>
            <a:chExt cx="6080760" cy="563887"/>
          </a:xfrm>
          <a:solidFill>
            <a:schemeClr val="accent2">
              <a:lumMod val="75000"/>
            </a:schemeClr>
          </a:solidFill>
        </p:grpSpPr>
        <p:sp>
          <p:nvSpPr>
            <p:cNvPr id="19" name="Pentagon 18"/>
            <p:cNvSpPr/>
            <p:nvPr/>
          </p:nvSpPr>
          <p:spPr>
            <a:xfrm>
              <a:off x="1390648" y="2939"/>
              <a:ext cx="6080760" cy="563887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entagon 4"/>
            <p:cNvSpPr/>
            <p:nvPr/>
          </p:nvSpPr>
          <p:spPr>
            <a:xfrm>
              <a:off x="1562205" y="125523"/>
              <a:ext cx="5032353" cy="3064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3340" rIns="248659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Traffic" pitchFamily="2" charset="-78"/>
                </a:rPr>
                <a:t>ارتباط شیعیان با امام حسین</a:t>
              </a:r>
              <a:r>
                <a:rPr lang="fa-IR" sz="1600" b="1" kern="1200" dirty="0" smtClean="0">
                  <a:cs typeface="B Traffic" pitchFamily="2" charset="-78"/>
                </a:rPr>
                <a:t>(ع)</a:t>
              </a:r>
              <a:r>
                <a:rPr lang="fa-IR" sz="2400" b="1" kern="1200" dirty="0" smtClean="0">
                  <a:cs typeface="B Traffic" pitchFamily="2" charset="-78"/>
                </a:rPr>
                <a:t> و تحرک نوین آنان در دهه‌ی 50 تا 60 هجری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7848600" y="5486400"/>
            <a:ext cx="762000" cy="7079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92439" y="2081023"/>
            <a:ext cx="2590800" cy="2573489"/>
          </a:xfrm>
          <a:prstGeom prst="rect">
            <a:avLst/>
          </a:prstGeom>
          <a:noFill/>
        </p:spPr>
      </p:pic>
      <p:pic>
        <p:nvPicPr>
          <p:cNvPr id="1027" name="Picture 3" descr="C:\Users\hamidi.t\Desktop\1432188241_tasvirnama-13481614.jpg"/>
          <p:cNvPicPr>
            <a:picLocks noChangeAspect="1" noChangeArrowheads="1"/>
          </p:cNvPicPr>
          <p:nvPr/>
        </p:nvPicPr>
        <p:blipFill>
          <a:blip r:embed="rId3" cstate="print"/>
          <a:srcRect l="30754" r="24224" b="32000"/>
          <a:stretch>
            <a:fillRect/>
          </a:stretch>
        </p:blipFill>
        <p:spPr bwMode="auto">
          <a:xfrm>
            <a:off x="4705122" y="0"/>
            <a:ext cx="3323487" cy="3490232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3781" y="2081022"/>
            <a:ext cx="2590800" cy="25734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6200000">
            <a:off x="5334709" y="3114070"/>
            <a:ext cx="6429364" cy="1058496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Homa" pitchFamily="2" charset="-78"/>
              </a:rPr>
              <a:t>فصل سوم: </a:t>
            </a:r>
            <a:endParaRPr lang="en-US" sz="3200" dirty="0" smtClean="0">
              <a:cs typeface="B Homa" pitchFamily="2" charset="-78"/>
            </a:endParaRPr>
          </a:p>
          <a:p>
            <a:pPr algn="ctr" rtl="1"/>
            <a:r>
              <a:rPr lang="en-US" sz="3200" dirty="0" smtClean="0">
                <a:solidFill>
                  <a:srgbClr val="FF0000"/>
                </a:solidFill>
                <a:cs typeface="B Homa" pitchFamily="2" charset="-78"/>
              </a:rPr>
              <a:t>     </a:t>
            </a:r>
            <a:r>
              <a:rPr lang="fa-IR" sz="3200" dirty="0" smtClean="0">
                <a:solidFill>
                  <a:srgbClr val="FF0000"/>
                </a:solidFill>
                <a:cs typeface="B Homa" pitchFamily="2" charset="-78"/>
              </a:rPr>
              <a:t>دوران امامت حسنین علیهم‌السلام</a:t>
            </a:r>
            <a:endParaRPr lang="en-US" sz="3200" dirty="0">
              <a:solidFill>
                <a:srgbClr val="FF0000"/>
              </a:solidFill>
              <a:cs typeface="B Homa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 rot="18553022" flipH="1" flipV="1">
            <a:off x="7939364" y="45150"/>
            <a:ext cx="1207022" cy="1156876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439" y="124772"/>
            <a:ext cx="1042200" cy="101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amidi.t\Desktop\5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" y="3367768"/>
            <a:ext cx="4948176" cy="349023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2120777" cy="22763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56626397"/>
              </p:ext>
            </p:extLst>
          </p:nvPr>
        </p:nvGraphicFramePr>
        <p:xfrm>
          <a:off x="-228600" y="381000"/>
          <a:ext cx="9372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47510" y="357166"/>
            <a:ext cx="472440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r" rtl="1">
              <a:spcBef>
                <a:spcPct val="20000"/>
              </a:spcBef>
            </a:pPr>
            <a:r>
              <a:rPr lang="fa-IR" sz="2400" dirty="0" smtClean="0">
                <a:solidFill>
                  <a:schemeClr val="accent2"/>
                </a:solidFill>
                <a:cs typeface="B Homa" pitchFamily="2" charset="-78"/>
              </a:rPr>
              <a:t>قیام شیعیان کوفه به رهبری حجر بن عدی</a:t>
            </a:r>
          </a:p>
        </p:txBody>
      </p:sp>
      <p:grpSp>
        <p:nvGrpSpPr>
          <p:cNvPr id="3" name="Group 7"/>
          <p:cNvGrpSpPr/>
          <p:nvPr/>
        </p:nvGrpSpPr>
        <p:grpSpPr>
          <a:xfrm rot="1990258">
            <a:off x="3518957" y="-37116"/>
            <a:ext cx="948196" cy="1168311"/>
            <a:chOff x="-424194" y="3200399"/>
            <a:chExt cx="2389517" cy="2614611"/>
          </a:xfrm>
        </p:grpSpPr>
        <p:pic>
          <p:nvPicPr>
            <p:cNvPr id="4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" y="3200399"/>
              <a:ext cx="1736725" cy="2614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52400" y="1981200"/>
            <a:ext cx="8772746" cy="32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689610" y="1466259"/>
            <a:ext cx="7520940" cy="706820"/>
            <a:chOff x="537210" y="80178"/>
            <a:chExt cx="7520940" cy="706820"/>
          </a:xfrm>
        </p:grpSpPr>
        <p:sp>
          <p:nvSpPr>
            <p:cNvPr id="8" name="Rounded Rectangle 7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rtl="1"/>
              <a:r>
                <a:rPr lang="fa-IR" b="1" dirty="0" smtClean="0">
                  <a:cs typeface="B Traffic" pitchFamily="2" charset="-78"/>
                </a:rPr>
                <a:t>زیاد بن سمیه، والی کوفه و بصره، شش‌ماه در کوفه بود و شش‌ماه در بصره</a:t>
              </a:r>
              <a:endParaRPr lang="en-US" dirty="0">
                <a:cs typeface="B Traffic" pitchFamily="2" charset="-7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" y="2800941"/>
            <a:ext cx="8772746" cy="327600"/>
          </a:xfrm>
          <a:prstGeom prst="rect">
            <a:avLst/>
          </a:prstGeom>
          <a:solidFill>
            <a:srgbClr val="9E4AA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689610" y="2286000"/>
            <a:ext cx="7520940" cy="706820"/>
            <a:chOff x="537210" y="80178"/>
            <a:chExt cx="7520940" cy="706820"/>
          </a:xfrm>
          <a:solidFill>
            <a:srgbClr val="9E4AAC"/>
          </a:solidFill>
        </p:grpSpPr>
        <p:sp>
          <p:nvSpPr>
            <p:cNvPr id="12" name="Rounded Rectangle 11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algn="r" rtl="1"/>
              <a:r>
                <a:rPr lang="fa-IR" b="1" dirty="0" smtClean="0">
                  <a:cs typeface="B Traffic" pitchFamily="2" charset="-78"/>
                </a:rPr>
                <a:t>با خروج زیاد از کوفه، برخی شیعیان گرد حجر بن عدی جمع شده و او را رهبر خود قرار دادند.</a:t>
              </a:r>
              <a:endParaRPr lang="en-US" dirty="0">
                <a:cs typeface="B Traffic" pitchFamily="2" charset="-7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400" y="3657600"/>
            <a:ext cx="8772746" cy="327600"/>
          </a:xfrm>
          <a:prstGeom prst="rect">
            <a:avLst/>
          </a:prstGeom>
          <a:solidFill>
            <a:srgbClr val="9E4CB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689610" y="3142659"/>
            <a:ext cx="7520940" cy="706820"/>
            <a:chOff x="537210" y="80178"/>
            <a:chExt cx="7520940" cy="706820"/>
          </a:xfrm>
          <a:solidFill>
            <a:srgbClr val="9E4CB4"/>
          </a:solidFill>
        </p:grpSpPr>
        <p:sp>
          <p:nvSpPr>
            <p:cNvPr id="16" name="Rounded Rectangle 15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algn="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سنگسار جانشین زیاد و راندن او به قصر و چیره‌شدن بر قصر از سوی شیعیان</a:t>
              </a:r>
              <a:endParaRPr lang="en-US" sz="2000" b="1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4477341"/>
            <a:ext cx="8772746" cy="327600"/>
          </a:xfrm>
          <a:prstGeom prst="rect">
            <a:avLst/>
          </a:prstGeom>
          <a:solidFill>
            <a:srgbClr val="A46AB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689610" y="3962400"/>
            <a:ext cx="7520940" cy="706820"/>
            <a:chOff x="537210" y="80178"/>
            <a:chExt cx="7520940" cy="706820"/>
          </a:xfrm>
          <a:solidFill>
            <a:srgbClr val="A46ABE"/>
          </a:solidFill>
        </p:grpSpPr>
        <p:sp>
          <p:nvSpPr>
            <p:cNvPr id="20" name="Rounded Rectangle 19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algn="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زیاد با احضار بزرگان و اشراف کوفه دستور داد هر کدام افراد قبیله خود را از همراهی با حجر باز دارند</a:t>
              </a:r>
              <a:endParaRPr lang="en-US" sz="20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5334000"/>
            <a:ext cx="8772746" cy="327600"/>
          </a:xfrm>
          <a:prstGeom prst="rect">
            <a:avLst/>
          </a:prstGeom>
          <a:solidFill>
            <a:srgbClr val="C08CC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765810" y="4819059"/>
            <a:ext cx="7520940" cy="706820"/>
            <a:chOff x="537210" y="80178"/>
            <a:chExt cx="7520940" cy="706820"/>
          </a:xfrm>
          <a:solidFill>
            <a:srgbClr val="C08CCA"/>
          </a:solidFill>
        </p:grpSpPr>
        <p:sp>
          <p:nvSpPr>
            <p:cNvPr id="24" name="Rounded Rectangle 23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algn="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نخبگان قبیله های کوفه نیز یاران حجر و قاریان را از همراهی با وی بازداشتند.</a:t>
              </a:r>
              <a:endParaRPr lang="en-US" sz="20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28600" y="6190659"/>
            <a:ext cx="8772746" cy="327600"/>
          </a:xfrm>
          <a:prstGeom prst="rect">
            <a:avLst/>
          </a:prstGeom>
          <a:solidFill>
            <a:srgbClr val="E1BFE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765810" y="5675718"/>
            <a:ext cx="7520940" cy="706820"/>
            <a:chOff x="537210" y="80178"/>
            <a:chExt cx="7520940" cy="706820"/>
          </a:xfrm>
          <a:solidFill>
            <a:srgbClr val="E1BFE7"/>
          </a:solidFill>
        </p:grpSpPr>
        <p:sp>
          <p:nvSpPr>
            <p:cNvPr id="28" name="Rounded Rectangle 27"/>
            <p:cNvSpPr/>
            <p:nvPr/>
          </p:nvSpPr>
          <p:spPr>
            <a:xfrm>
              <a:off x="537210" y="80178"/>
              <a:ext cx="7520940" cy="706820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9" name="Rounded Rectangle 5"/>
            <p:cNvSpPr/>
            <p:nvPr/>
          </p:nvSpPr>
          <p:spPr>
            <a:xfrm>
              <a:off x="571714" y="114682"/>
              <a:ext cx="7451932" cy="63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algn="ct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پراکنده شدن بیشتر یاران حجر</a:t>
              </a:r>
              <a:endParaRPr lang="en-US" sz="20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627" y="940291"/>
            <a:ext cx="8772746" cy="366398"/>
          </a:xfrm>
          <a:prstGeom prst="rect">
            <a:avLst/>
          </a:prstGeom>
          <a:solidFill>
            <a:srgbClr val="FFDE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722837" y="381000"/>
            <a:ext cx="7520940" cy="758649"/>
            <a:chOff x="537210" y="115245"/>
            <a:chExt cx="7520940" cy="834849"/>
          </a:xfrm>
          <a:solidFill>
            <a:srgbClr val="FFDEBD"/>
          </a:solidFill>
        </p:grpSpPr>
        <p:sp>
          <p:nvSpPr>
            <p:cNvPr id="5" name="Rounded Rectangle 4"/>
            <p:cNvSpPr/>
            <p:nvPr/>
          </p:nvSpPr>
          <p:spPr>
            <a:xfrm>
              <a:off x="537210" y="115245"/>
              <a:ext cx="7520940" cy="834849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577964" y="155999"/>
              <a:ext cx="7439432" cy="753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solidFill>
                    <a:schemeClr val="tx1"/>
                  </a:solidFill>
                  <a:cs typeface="B Traffic" pitchFamily="2" charset="-78"/>
                </a:rPr>
                <a:t>باقی‌ماندن شماری از یاران حجر بر پیمان خود با او</a:t>
              </a:r>
              <a:endParaRPr lang="en-US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5627" y="1935077"/>
            <a:ext cx="8772746" cy="350923"/>
          </a:xfrm>
          <a:prstGeom prst="rect">
            <a:avLst/>
          </a:prstGeom>
          <a:solidFill>
            <a:srgbClr val="FFD49B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722837" y="1371600"/>
            <a:ext cx="7520940" cy="762000"/>
            <a:chOff x="537210" y="20835"/>
            <a:chExt cx="7520940" cy="1203834"/>
          </a:xfrm>
          <a:solidFill>
            <a:srgbClr val="FFD49B"/>
          </a:solidFill>
        </p:grpSpPr>
        <p:sp>
          <p:nvSpPr>
            <p:cNvPr id="9" name="Rounded Rectangle 8"/>
            <p:cNvSpPr/>
            <p:nvPr/>
          </p:nvSpPr>
          <p:spPr>
            <a:xfrm>
              <a:off x="537210" y="20835"/>
              <a:ext cx="7520940" cy="1203834"/>
            </a:xfrm>
            <a:prstGeom prst="round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Rounded Rectangle 5"/>
            <p:cNvSpPr/>
            <p:nvPr/>
          </p:nvSpPr>
          <p:spPr>
            <a:xfrm>
              <a:off x="595976" y="79601"/>
              <a:ext cx="7403408" cy="10863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solidFill>
                    <a:schemeClr val="tx1"/>
                  </a:solidFill>
                  <a:cs typeface="B Traffic" pitchFamily="2" charset="-78"/>
                </a:rPr>
                <a:t>زیاد، اشراف را وادار به حمله به حجر و یارانش می‌کند.</a:t>
              </a:r>
              <a:endParaRPr lang="en-US" sz="2000" b="1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5573" y="2935201"/>
            <a:ext cx="8772854" cy="333703"/>
          </a:xfrm>
          <a:prstGeom prst="rect">
            <a:avLst/>
          </a:prstGeom>
          <a:solidFill>
            <a:srgbClr val="FFC26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722783" y="2362200"/>
            <a:ext cx="7520940" cy="700192"/>
            <a:chOff x="537210" y="14389"/>
            <a:chExt cx="7520940" cy="1744905"/>
          </a:xfrm>
          <a:solidFill>
            <a:srgbClr val="FFC269"/>
          </a:solidFill>
        </p:grpSpPr>
        <p:sp>
          <p:nvSpPr>
            <p:cNvPr id="13" name="Rounded Rectangle 12"/>
            <p:cNvSpPr/>
            <p:nvPr/>
          </p:nvSpPr>
          <p:spPr>
            <a:xfrm>
              <a:off x="537210" y="14389"/>
              <a:ext cx="7520940" cy="1744905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5"/>
            <p:cNvSpPr/>
            <p:nvPr/>
          </p:nvSpPr>
          <p:spPr>
            <a:xfrm>
              <a:off x="622389" y="99568"/>
              <a:ext cx="7350582" cy="15745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274" tIns="0" rIns="284274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300" b="1" kern="1200" dirty="0" smtClean="0">
                  <a:solidFill>
                    <a:schemeClr val="tx1"/>
                  </a:solidFill>
                  <a:cs typeface="B Traffic" pitchFamily="2" charset="-78"/>
                </a:rPr>
                <a:t>حجر یارانش را پراکنده و خودش نیز مخفی می‌شود.</a:t>
              </a:r>
              <a:endParaRPr lang="en-US" sz="2300" b="1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714173900"/>
              </p:ext>
            </p:extLst>
          </p:nvPr>
        </p:nvGraphicFramePr>
        <p:xfrm>
          <a:off x="228600" y="3124200"/>
          <a:ext cx="10668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095221809"/>
              </p:ext>
            </p:extLst>
          </p:nvPr>
        </p:nvGraphicFramePr>
        <p:xfrm>
          <a:off x="228600" y="4038600"/>
          <a:ext cx="10744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1095221809"/>
              </p:ext>
            </p:extLst>
          </p:nvPr>
        </p:nvGraphicFramePr>
        <p:xfrm>
          <a:off x="228600" y="4876800"/>
          <a:ext cx="10668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843039712"/>
              </p:ext>
            </p:extLst>
          </p:nvPr>
        </p:nvGraphicFramePr>
        <p:xfrm>
          <a:off x="0" y="5638800"/>
          <a:ext cx="1097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1447800"/>
            <a:ext cx="4648200" cy="4617146"/>
          </a:xfrm>
          <a:prstGeom prst="rect">
            <a:avLst/>
          </a:prstGeom>
          <a:noFill/>
        </p:spPr>
      </p:pic>
      <p:pic>
        <p:nvPicPr>
          <p:cNvPr id="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28600"/>
            <a:ext cx="1366427" cy="1357298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28600"/>
            <a:ext cx="1366427" cy="135729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071670" y="228600"/>
            <a:ext cx="5214974" cy="1280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علل شکست قیام حجر:</a:t>
            </a:r>
            <a:endParaRPr lang="en-US" sz="44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4267200" y="2362200"/>
            <a:ext cx="4343400" cy="1143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b="1" dirty="0" smtClean="0">
                <a:cs typeface="B Traffic" pitchFamily="2" charset="-78"/>
              </a:rPr>
              <a:t>1-فراهم نکردن آمادگی لازم  در میان شیعیان کوفه از سوی حجر</a:t>
            </a:r>
            <a:endParaRPr lang="en-US" sz="2400" b="1" dirty="0">
              <a:cs typeface="B Traffic" pitchFamily="2" charset="-78"/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304800" y="2362200"/>
            <a:ext cx="4343400" cy="1143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2- خیانت اشراف کوفه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071670" y="4191000"/>
            <a:ext cx="5076860" cy="1524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3- فقدان امکانات مالی و نیروی کافی و مساعد نبودن شرایط زمانی برای قیام</a:t>
            </a:r>
            <a:endParaRPr lang="en-US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68507" cy="1576197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690388"/>
            <a:ext cx="2714644" cy="2558012"/>
          </a:xfrm>
          <a:prstGeom prst="rect">
            <a:avLst/>
          </a:prstGeom>
          <a:noFill/>
        </p:spPr>
      </p:pic>
      <p:pic>
        <p:nvPicPr>
          <p:cNvPr id="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152400"/>
            <a:ext cx="2714644" cy="255801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286000" y="457200"/>
            <a:ext cx="4929222" cy="2000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4- اختلاف </a:t>
            </a:r>
            <a:r>
              <a:rPr lang="fa-IR" sz="2800" b="1" dirty="0">
                <a:solidFill>
                  <a:schemeClr val="bg1"/>
                </a:solidFill>
                <a:cs typeface="B Traffic" pitchFamily="2" charset="-78"/>
              </a:rPr>
              <a:t>در تصمیم گیری در میان شیعیان 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کوفه</a:t>
            </a:r>
            <a:r>
              <a:rPr lang="fa-IR" sz="2800" b="1" dirty="0" smtClean="0">
                <a:solidFill>
                  <a:schemeClr val="bg1"/>
                </a:solidFill>
                <a:cs typeface="2  Titr" pitchFamily="2" charset="-78"/>
              </a:rPr>
              <a:t>،</a:t>
            </a:r>
            <a:r>
              <a:rPr lang="en-US" sz="2800" b="1" dirty="0" smtClean="0">
                <a:solidFill>
                  <a:schemeClr val="bg1"/>
                </a:solidFill>
                <a:cs typeface="2  Titr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Traffic" pitchFamily="2" charset="-78"/>
              </a:rPr>
              <a:t>تا جایی که به دو جناح تقسیم شده 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بودند: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3733800"/>
            <a:ext cx="4953000" cy="1676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Traffic" pitchFamily="2" charset="-78"/>
              </a:rPr>
              <a:t>دو. کسانی‌که شرایط را مساعد برای قیام نمی‌دانستند.</a:t>
            </a:r>
            <a:endParaRPr lang="en-US" sz="2800" dirty="0" smtClean="0"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2514600"/>
            <a:ext cx="49530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700" b="1" dirty="0" smtClean="0">
                <a:cs typeface="B Traffic" pitchFamily="2" charset="-78"/>
              </a:rPr>
              <a:t>یک. کسانی‌که مصر بر جنگ بودند.</a:t>
            </a:r>
            <a:endParaRPr lang="en-US" sz="2700" dirty="0" smtClean="0">
              <a:cs typeface="B Traffic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524000" cy="163576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0"/>
            <a:ext cx="3106350" cy="308559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00200" y="609600"/>
            <a:ext cx="5943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B Homa" pitchFamily="2" charset="-78"/>
              </a:rPr>
              <a:t>زمینه‌ نهضت امام حسین</a:t>
            </a:r>
            <a:r>
              <a:rPr lang="fa-IR" dirty="0" smtClean="0">
                <a:cs typeface="B Homa" pitchFamily="2" charset="-78"/>
              </a:rPr>
              <a:t>(ع)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6" name="Wave 5"/>
          <p:cNvSpPr/>
          <p:nvPr/>
        </p:nvSpPr>
        <p:spPr>
          <a:xfrm>
            <a:off x="457200" y="1905000"/>
            <a:ext cx="8153400" cy="2362200"/>
          </a:xfrm>
          <a:prstGeom prst="wave">
            <a:avLst>
              <a:gd name="adj1" fmla="val 8629"/>
              <a:gd name="adj2" fmla="val 754"/>
            </a:avLst>
          </a:prstGeom>
          <a:solidFill>
            <a:srgbClr val="E0A7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1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. غصب میراث و امامت الهی خاندان رسول خدا</a:t>
            </a:r>
            <a:r>
              <a:rPr lang="fa-IR" b="1" dirty="0" smtClean="0">
                <a:solidFill>
                  <a:srgbClr val="002060"/>
                </a:solidFill>
                <a:cs typeface="B Traffic" pitchFamily="2" charset="-78"/>
              </a:rPr>
              <a:t>(ص)</a:t>
            </a:r>
            <a:endParaRPr lang="fa-IR" sz="2800" dirty="0">
              <a:solidFill>
                <a:srgbClr val="002060"/>
              </a:solidFill>
              <a:latin typeface="Arial" pitchFamily="34" charset="0"/>
              <a:cs typeface="B Traffic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 smtClean="0">
              <a:solidFill>
                <a:srgbClr val="002060"/>
              </a:solidFill>
              <a:latin typeface="Arial" pitchFamily="34" charset="0"/>
              <a:cs typeface="B Traffic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B Traffic" pitchFamily="2" charset="-78"/>
              </a:rPr>
              <a:t>افتادن سرنوشت امت اسلامی به دست افرادی ناشایست و بروز انحرافات در جامعه اسلامی</a:t>
            </a:r>
            <a:endParaRPr lang="fa-IR" sz="1400" b="1" dirty="0" smtClean="0">
              <a:solidFill>
                <a:schemeClr val="accent2">
                  <a:lumMod val="75000"/>
                </a:schemeClr>
              </a:solidFill>
              <a:cs typeface="B Traffic" pitchFamily="2" charset="-78"/>
            </a:endParaRPr>
          </a:p>
        </p:txBody>
      </p:sp>
      <p:sp>
        <p:nvSpPr>
          <p:cNvPr id="7" name="Wave 6"/>
          <p:cNvSpPr/>
          <p:nvPr/>
        </p:nvSpPr>
        <p:spPr>
          <a:xfrm>
            <a:off x="457200" y="4267200"/>
            <a:ext cx="8153400" cy="2590800"/>
          </a:xfrm>
          <a:prstGeom prst="wave">
            <a:avLst>
              <a:gd name="adj1" fmla="val 8629"/>
              <a:gd name="adj2" fmla="val 0"/>
            </a:avLst>
          </a:prstGeom>
          <a:solidFill>
            <a:srgbClr val="C272FE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2. گسترش تبعیض، ظلم و جور و بی‌عدالتی در جامعه‌ی اسلامی</a:t>
            </a:r>
          </a:p>
          <a:p>
            <a:pPr algn="ctr" rtl="1"/>
            <a:endParaRPr lang="fa-IR" sz="2400" b="1" dirty="0">
              <a:solidFill>
                <a:srgbClr val="002060"/>
              </a:solidFill>
              <a:cs typeface="B Traffic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Traffic" pitchFamily="2" charset="-78"/>
              </a:rPr>
              <a:t>به عنوان نمونه معاویه هیچ‌گونه حقوق انسانی برای ایرانیان قائل نبود و آنان را یا می‌کشت یا به راه‌سازی وامی‌داشت.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raffic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57200" y="0"/>
            <a:ext cx="8686800" cy="6858000"/>
          </a:xfrm>
          <a:prstGeom prst="wave">
            <a:avLst>
              <a:gd name="adj1" fmla="val 8629"/>
              <a:gd name="adj2" fmla="val 0"/>
            </a:avLst>
          </a:prstGeom>
          <a:solidFill>
            <a:srgbClr val="9E00F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bg2"/>
              </a:solidFill>
              <a:cs typeface="B Traffic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bg2"/>
                </a:solidFill>
                <a:cs typeface="B Traffic" pitchFamily="2" charset="-78"/>
              </a:rPr>
              <a:t>3. نابودی آزادی امت اسلامی و کشتار شیعیان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 smtClean="0">
              <a:solidFill>
                <a:schemeClr val="tx1"/>
              </a:solidFill>
              <a:cs typeface="B Traffic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rgbClr val="FFC000"/>
                </a:solidFill>
                <a:cs typeface="B Traffic" pitchFamily="2" charset="-78"/>
              </a:rPr>
              <a:t>کشتن افرادی چون امام حسن</a:t>
            </a:r>
            <a:r>
              <a:rPr lang="fa-IR" sz="1600" b="1" dirty="0" smtClean="0">
                <a:solidFill>
                  <a:srgbClr val="FFC000"/>
                </a:solidFill>
                <a:cs typeface="B Traffic" pitchFamily="2" charset="-78"/>
              </a:rPr>
              <a:t>(ع)، </a:t>
            </a:r>
            <a:r>
              <a:rPr lang="fa-IR" sz="2400" b="1" dirty="0" smtClean="0">
                <a:solidFill>
                  <a:srgbClr val="FFC000"/>
                </a:solidFill>
                <a:cs typeface="B Traffic" pitchFamily="2" charset="-78"/>
              </a:rPr>
              <a:t>حجر ابن عدی، عمرو بن حَمِق و ... توسط معاویه و اعتراض امام حسین</a:t>
            </a:r>
            <a:r>
              <a:rPr lang="fa-IR" b="1" dirty="0" smtClean="0">
                <a:solidFill>
                  <a:srgbClr val="FFC000"/>
                </a:solidFill>
                <a:cs typeface="B Traffic" pitchFamily="2" charset="-78"/>
              </a:rPr>
              <a:t>(ع) </a:t>
            </a:r>
            <a:r>
              <a:rPr lang="fa-IR" sz="2400" b="1" dirty="0" smtClean="0">
                <a:solidFill>
                  <a:srgbClr val="FFC000"/>
                </a:solidFill>
                <a:cs typeface="B Traffic" pitchFamily="2" charset="-78"/>
              </a:rPr>
              <a:t>نسبت به این اقدامات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rgbClr val="FFC000"/>
              </a:solidFill>
              <a:cs typeface="B Traffic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2"/>
                </a:solidFill>
                <a:cs typeface="B Traffic" pitchFamily="2" charset="-78"/>
              </a:rPr>
              <a:t>امام حسین</a:t>
            </a:r>
            <a:r>
              <a:rPr lang="fa-IR" b="1" dirty="0" smtClean="0">
                <a:solidFill>
                  <a:schemeClr val="bg2"/>
                </a:solidFill>
                <a:cs typeface="B Traffic" pitchFamily="2" charset="-78"/>
              </a:rPr>
              <a:t>(ع) </a:t>
            </a:r>
            <a:r>
              <a:rPr lang="fa-IR" sz="2400" b="1" dirty="0" smtClean="0">
                <a:solidFill>
                  <a:schemeClr val="bg2"/>
                </a:solidFill>
                <a:cs typeface="B Traffic" pitchFamily="2" charset="-78"/>
              </a:rPr>
              <a:t>در نامه ای به معاویه نوشت:</a:t>
            </a: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فتنه و آشوبی برای این امت بدتر از فرمانروایی تو بر آن نمی بینم. بزرگ‌ترین اندیشه من برای دین خودم و امت جدم آن است که با تو ستیز کنم. اگر چنین کاری کردم، به خدا نزدیک خواهم شد و اگر از انجام آن اجتناب ورزیدم، باید به درگاه خداوند استغفار کنم... مگر تو به زیاد ننوشتی که «هرکس بر دین علی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(ع)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است را بکش.»، در حالی که دین علی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(ع)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دین محمد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(ص)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itchFamily="2" charset="-78"/>
              </a:rPr>
              <a:t>است.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1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52912" y="381000"/>
            <a:ext cx="5557234" cy="1600200"/>
          </a:xfrm>
          <a:prstGeom prst="bevel">
            <a:avLst>
              <a:gd name="adj" fmla="val 1783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Homa" pitchFamily="2" charset="-78"/>
              </a:rPr>
              <a:t>4. گسترش فساد و انحراف در </a:t>
            </a:r>
            <a:r>
              <a:rPr lang="en-US" sz="3200" b="1" dirty="0" smtClean="0">
                <a:cs typeface="B Homa" pitchFamily="2" charset="-78"/>
              </a:rPr>
              <a:t>:</a:t>
            </a:r>
            <a:r>
              <a:rPr lang="fa-IR" sz="3200" b="1" dirty="0" smtClean="0">
                <a:cs typeface="B Homa" pitchFamily="2" charset="-78"/>
              </a:rPr>
              <a:t>جامعه‌ی اسلامی</a:t>
            </a:r>
            <a:endParaRPr lang="fa-IR" sz="3200" dirty="0"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205" flipH="1">
            <a:off x="6687587" y="375091"/>
            <a:ext cx="1145040" cy="1692692"/>
          </a:xfrm>
          <a:prstGeom prst="rect">
            <a:avLst/>
          </a:prstGeom>
          <a:noFill/>
        </p:spPr>
      </p:pic>
      <p:pic>
        <p:nvPicPr>
          <p:cNvPr id="4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0090">
            <a:off x="1458836" y="416579"/>
            <a:ext cx="1145040" cy="1692692"/>
          </a:xfrm>
          <a:prstGeom prst="rect">
            <a:avLst/>
          </a:prstGeom>
          <a:noFill/>
        </p:spPr>
      </p:pic>
      <p:sp>
        <p:nvSpPr>
          <p:cNvPr id="5" name="Flowchart: Preparation 4"/>
          <p:cNvSpPr/>
          <p:nvPr/>
        </p:nvSpPr>
        <p:spPr>
          <a:xfrm>
            <a:off x="609600" y="2362200"/>
            <a:ext cx="8001000" cy="838200"/>
          </a:xfrm>
          <a:prstGeom prst="flowChartPreparation">
            <a:avLst/>
          </a:prstGeom>
          <a:solidFill>
            <a:srgbClr val="008F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گسترش فساد و تبعیض در نتیجه حاکمیت حزب اموی در خلافت عثمان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609600" y="3124200"/>
            <a:ext cx="8001000" cy="838200"/>
          </a:xfrm>
          <a:prstGeom prst="flowChartPreparation">
            <a:avLst/>
          </a:prstGeom>
          <a:solidFill>
            <a:srgbClr val="1DA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میگساری ولید بن عقبه (استاندار کوفه) با رقاصه‌ها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609600" y="3886200"/>
            <a:ext cx="8001000" cy="838200"/>
          </a:xfrm>
          <a:prstGeom prst="flowChartPreparation">
            <a:avLst/>
          </a:prstGeom>
          <a:solidFill>
            <a:srgbClr val="2DC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حضور ولید در مسجد در حالت مستی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609600" y="4648200"/>
            <a:ext cx="8001000" cy="838200"/>
          </a:xfrm>
          <a:prstGeom prst="flowChartPreparation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رواج غنا در مکه و مدینه در روزگار یزید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09600" y="5410200"/>
            <a:ext cx="8001000" cy="838200"/>
          </a:xfrm>
          <a:prstGeom prst="flowChartPreparation">
            <a:avLst/>
          </a:prstGeom>
          <a:solidFill>
            <a:srgbClr val="A7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نوشیدن شراب به‌طور آشکار توسط مردم 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79263" y="2209800"/>
            <a:ext cx="1188537" cy="1180597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863" y="2209800"/>
            <a:ext cx="1188537" cy="1180597"/>
          </a:xfrm>
          <a:prstGeom prst="rect">
            <a:avLst/>
          </a:prstGeom>
          <a:noFill/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2971800"/>
            <a:ext cx="1188537" cy="1180597"/>
          </a:xfrm>
          <a:prstGeom prst="rect">
            <a:avLst/>
          </a:prstGeom>
          <a:noFill/>
        </p:spPr>
      </p:pic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2971800"/>
            <a:ext cx="1188537" cy="1180597"/>
          </a:xfrm>
          <a:prstGeom prst="rect">
            <a:avLst/>
          </a:prstGeom>
          <a:noFill/>
        </p:spPr>
      </p:pic>
      <p:pic>
        <p:nvPicPr>
          <p:cNvPr id="1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79263" y="3733800"/>
            <a:ext cx="1188537" cy="1180597"/>
          </a:xfrm>
          <a:prstGeom prst="rect">
            <a:avLst/>
          </a:prstGeom>
          <a:noFill/>
        </p:spPr>
      </p:pic>
      <p:pic>
        <p:nvPicPr>
          <p:cNvPr id="1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863" y="3733800"/>
            <a:ext cx="1188537" cy="1180597"/>
          </a:xfrm>
          <a:prstGeom prst="rect">
            <a:avLst/>
          </a:prstGeom>
          <a:noFill/>
        </p:spPr>
      </p:pic>
      <p:pic>
        <p:nvPicPr>
          <p:cNvPr id="1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4458203"/>
            <a:ext cx="1188537" cy="1180597"/>
          </a:xfrm>
          <a:prstGeom prst="rect">
            <a:avLst/>
          </a:prstGeom>
          <a:noFill/>
        </p:spPr>
      </p:pic>
      <p:pic>
        <p:nvPicPr>
          <p:cNvPr id="1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4458203"/>
            <a:ext cx="1188537" cy="1180597"/>
          </a:xfrm>
          <a:prstGeom prst="rect">
            <a:avLst/>
          </a:prstGeom>
          <a:noFill/>
        </p:spPr>
      </p:pic>
      <p:pic>
        <p:nvPicPr>
          <p:cNvPr id="1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5220203"/>
            <a:ext cx="1188537" cy="1180597"/>
          </a:xfrm>
          <a:prstGeom prst="rect">
            <a:avLst/>
          </a:prstGeom>
          <a:noFill/>
        </p:spPr>
      </p:pic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5220203"/>
            <a:ext cx="1188537" cy="1180597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838200" y="152400"/>
            <a:ext cx="7315200" cy="838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002060"/>
                </a:solidFill>
                <a:cs typeface="B Homa" pitchFamily="2" charset="-78"/>
              </a:rPr>
              <a:t>5. بدعت‌های معاویه برای از بین بردن قرآن و سنت نبوی: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8566" flipH="1">
            <a:off x="7773232" y="58954"/>
            <a:ext cx="667798" cy="966731"/>
          </a:xfrm>
          <a:prstGeom prst="rect">
            <a:avLst/>
          </a:prstGeom>
          <a:noFill/>
        </p:spPr>
      </p:pic>
      <p:sp>
        <p:nvSpPr>
          <p:cNvPr id="4" name="Horizontal Scroll 3"/>
          <p:cNvSpPr/>
          <p:nvPr/>
        </p:nvSpPr>
        <p:spPr>
          <a:xfrm>
            <a:off x="838883" y="1066800"/>
            <a:ext cx="7466917" cy="1143000"/>
          </a:xfrm>
          <a:prstGeom prst="horizontalScrol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rgbClr val="002060"/>
                </a:solidFill>
                <a:cs typeface="B Traffic" pitchFamily="2" charset="-78"/>
              </a:rPr>
              <a:t>یک. نامیدن زیاد بن سمیه به عنوان برادر خود</a:t>
            </a:r>
            <a:r>
              <a:rPr lang="fa-IR" sz="2000" b="1" dirty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2000" b="1" dirty="0" smtClean="0">
                <a:solidFill>
                  <a:srgbClr val="002060"/>
                </a:solidFill>
                <a:cs typeface="B Traffic" pitchFamily="2" charset="-78"/>
              </a:rPr>
              <a:t>و اعتراض امام به معاویه</a:t>
            </a:r>
            <a:r>
              <a:rPr lang="fa-IR" sz="2000" dirty="0" smtClean="0">
                <a:solidFill>
                  <a:srgbClr val="002060"/>
                </a:solidFill>
                <a:latin typeface="Calibri" panose="020F0502020204030204" pitchFamily="34" charset="0"/>
                <a:cs typeface="B Traffic" pitchFamily="2" charset="-78"/>
              </a:rPr>
              <a:t>(چراکه او فرزندی نامشروع بود)</a:t>
            </a:r>
            <a:endParaRPr lang="fa-IR" sz="2000" b="1" dirty="0" smtClean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8883" y="2133600"/>
            <a:ext cx="7466917" cy="1143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دو. اعلام جانشینی یزید پس از رفع موانعی همچون امام حسن</a:t>
            </a:r>
            <a:r>
              <a:rPr lang="fa-IR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B Traffic" pitchFamily="2" charset="-78"/>
              </a:rPr>
              <a:t>(ع)</a:t>
            </a:r>
            <a:r>
              <a:rPr lang="fa-IR" sz="1600" b="1" dirty="0" smtClean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و سعدبن ابی‌وقاص</a:t>
            </a:r>
            <a:endParaRPr lang="fa-IR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838883" y="3181350"/>
            <a:ext cx="7466917" cy="123825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سه. جذب راویان مزدور مانند ابوهریره و کعب‌الاحبار برای جعل حدیث و فرهنگ سازی طبع خود</a:t>
            </a:r>
            <a:endParaRPr lang="en-US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38200" y="4343400"/>
            <a:ext cx="7466917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خدشه دار کردن چهره‌ی رسول‌الله </a:t>
            </a:r>
            <a:r>
              <a:rPr lang="fa-IR" sz="1400" b="1" dirty="0" smtClean="0">
                <a:solidFill>
                  <a:srgbClr val="002060"/>
                </a:solidFill>
                <a:cs typeface="B Traffic" pitchFamily="2" charset="-78"/>
              </a:rPr>
              <a:t>(ص)</a:t>
            </a: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 و تضعیف موقعیت خاندان او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38200" y="5486400"/>
            <a:ext cx="7466917" cy="1219200"/>
          </a:xfrm>
          <a:prstGeom prst="horizontalScroll">
            <a:avLst/>
          </a:prstGeom>
          <a:solidFill>
            <a:srgbClr val="FEF9F4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جعل احادیث جهت فضیلت‌سازی برای خود و خاندانش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901"/>
            <a:ext cx="913881" cy="98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152400"/>
            <a:ext cx="6562725" cy="971549"/>
          </a:xfrm>
          <a:prstGeom prst="roundRect">
            <a:avLst/>
          </a:prstGeom>
          <a:solidFill>
            <a:srgbClr val="52D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 smtClean="0">
                <a:solidFill>
                  <a:schemeClr val="accent2"/>
                </a:solidFill>
                <a:cs typeface="B Homa" pitchFamily="2" charset="-78"/>
              </a:rPr>
              <a:t>کوشش رهبران شیعه‌ کوفه برای قیام</a:t>
            </a:r>
            <a:endParaRPr lang="fa-IR" sz="3200" dirty="0">
              <a:solidFill>
                <a:schemeClr val="accent2"/>
              </a:solidFill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2" cstate="print"/>
          <a:srcRect l="6005"/>
          <a:stretch>
            <a:fillRect/>
          </a:stretch>
        </p:blipFill>
        <p:spPr bwMode="auto">
          <a:xfrm rot="16200000" flipV="1">
            <a:off x="7856381" y="236382"/>
            <a:ext cx="838201" cy="82263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1219200"/>
            <a:ext cx="8096102" cy="990600"/>
          </a:xfrm>
          <a:prstGeom prst="rect">
            <a:avLst/>
          </a:prstGeom>
          <a:solidFill>
            <a:srgbClr val="2A55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000" b="1" dirty="0" smtClean="0">
                <a:cs typeface="B Traffic" pitchFamily="2" charset="-78"/>
              </a:rPr>
              <a:t>1ـ گردهم‌آمدن شیعیان در خانه‌ی سلیمان بن صرد خزاعی و نامه به امام بعد از مرگ معاویه</a:t>
            </a:r>
            <a:endParaRPr lang="en-US" sz="2000" dirty="0">
              <a:cs typeface="B Traff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8096103" cy="762000"/>
          </a:xfrm>
          <a:prstGeom prst="rect">
            <a:avLst/>
          </a:prstGeom>
          <a:solidFill>
            <a:srgbClr val="2E67A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2ـ ارسال نامه‌ از طرف 5 نفر از سران کوفه به امام حسین </a:t>
            </a:r>
            <a:r>
              <a:rPr lang="fa-IR" sz="1600" b="1" dirty="0" smtClean="0">
                <a:cs typeface="B Traffic" pitchFamily="2" charset="-78"/>
              </a:rPr>
              <a:t>(ع)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8087516" cy="762000"/>
          </a:xfrm>
          <a:prstGeom prst="rect">
            <a:avLst/>
          </a:prstGeom>
          <a:solidFill>
            <a:srgbClr val="2C79C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3ـ اعزام مسلم بن عقیل به کوفه برای بررسی اوضاع کوفه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697" y="3962400"/>
            <a:ext cx="8096103" cy="762000"/>
          </a:xfrm>
          <a:prstGeom prst="rect">
            <a:avLst/>
          </a:prstGeom>
          <a:solidFill>
            <a:srgbClr val="6A9E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4ـ استقرار مسلم بن عقیل در خانه‌ی مختار</a:t>
            </a:r>
            <a:endParaRPr lang="en-US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697" y="4800600"/>
            <a:ext cx="8087516" cy="762000"/>
          </a:xfrm>
          <a:prstGeom prst="rect">
            <a:avLst/>
          </a:prstGeom>
          <a:solidFill>
            <a:srgbClr val="A5BF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5ـ وحشت امویان از تحرک شیعیان و آگاه کردن یزید از طریق نامه</a:t>
            </a:r>
            <a:endParaRPr lang="en-US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284" y="5638800"/>
            <a:ext cx="8087516" cy="762000"/>
          </a:xfrm>
          <a:prstGeom prst="rect">
            <a:avLst/>
          </a:prstGeom>
          <a:solidFill>
            <a:srgbClr val="C7D5F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6ـ اعزام عبیدالله بن زیاد، والی بصره به کوفه</a:t>
            </a:r>
            <a:endParaRPr lang="en-US" sz="2400" dirty="0">
              <a:solidFill>
                <a:srgbClr val="002060"/>
              </a:solidFill>
              <a:cs typeface="B Traffic" pitchFamily="2" charset="-78"/>
            </a:endParaRPr>
          </a:p>
        </p:txBody>
      </p:sp>
      <p:pic>
        <p:nvPicPr>
          <p:cNvPr id="10" name="Picture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31" y="5760257"/>
            <a:ext cx="530469" cy="519086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290914"/>
            <a:ext cx="530469" cy="519086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45457"/>
            <a:ext cx="530469" cy="519086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083857"/>
            <a:ext cx="530469" cy="51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1"/>
            <a:ext cx="1143000" cy="122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762000"/>
            <a:ext cx="2338414" cy="2117794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990600" y="1600200"/>
            <a:ext cx="7239000" cy="131120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/>
              <a:t>حسن بن علی </a:t>
            </a:r>
            <a:r>
              <a:rPr lang="fa-IR" sz="1600" dirty="0" smtClean="0"/>
              <a:t>(ع)</a:t>
            </a:r>
            <a:r>
              <a:rPr lang="fa-IR" sz="2000" dirty="0" smtClean="0"/>
              <a:t> </a:t>
            </a:r>
            <a:r>
              <a:rPr lang="fa-IR" sz="2800" dirty="0" smtClean="0"/>
              <a:t>در روزگار رسول‌الله </a:t>
            </a:r>
            <a:r>
              <a:rPr lang="fa-IR" sz="1400" dirty="0" smtClean="0"/>
              <a:t>(ص)</a:t>
            </a:r>
            <a:endParaRPr lang="en-US" sz="2800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341438" y="381836"/>
            <a:ext cx="6705600" cy="813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حسن بن علی</a:t>
            </a:r>
            <a:r>
              <a:rPr lang="fa-IR" sz="1600" dirty="0" smtClean="0">
                <a:solidFill>
                  <a:srgbClr val="FFFF00"/>
                </a:solidFill>
                <a:cs typeface="B Homa" pitchFamily="2" charset="-78"/>
              </a:rPr>
              <a:t>(ع) </a:t>
            </a:r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و دوران امامت آن حضرت</a:t>
            </a:r>
            <a:endParaRPr lang="en-US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3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676" y="281427"/>
            <a:ext cx="715962" cy="10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9838" y="293730"/>
            <a:ext cx="715962" cy="10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648200" y="2743200"/>
            <a:ext cx="3733800" cy="986773"/>
            <a:chOff x="170815" y="906"/>
            <a:chExt cx="2751380" cy="834373"/>
          </a:xfrm>
        </p:grpSpPr>
        <p:sp>
          <p:nvSpPr>
            <p:cNvPr id="11" name="Rounded Rectangle 10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 تولد: نیمه‌ رمضان سال سوم هجری در مدینه</a:t>
              </a:r>
              <a:endParaRPr lang="en-US" sz="2400" dirty="0">
                <a:cs typeface="B Traffic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743200"/>
            <a:ext cx="3733800" cy="1052201"/>
            <a:chOff x="2149" y="900964"/>
            <a:chExt cx="2933808" cy="889696"/>
          </a:xfrm>
        </p:grpSpPr>
        <p:sp>
          <p:nvSpPr>
            <p:cNvPr id="17" name="Rounded Rectangle 16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مورد علاقه‌ی شدید پیامبر</a:t>
              </a:r>
              <a:endParaRPr lang="fa-IR" sz="2400" dirty="0" smtClean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3350" y="3643372"/>
            <a:ext cx="7554920" cy="1052201"/>
            <a:chOff x="2149" y="389389"/>
            <a:chExt cx="2933808" cy="889696"/>
          </a:xfrm>
        </p:grpSpPr>
        <p:sp>
          <p:nvSpPr>
            <p:cNvPr id="14" name="Rounded Rectangle 13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 شبیه‌ترین مردم به رسول خدا </a:t>
              </a:r>
              <a:r>
                <a:rPr lang="fa-IR" sz="1600" dirty="0" smtClean="0">
                  <a:cs typeface="B Traffic" pitchFamily="2" charset="-78"/>
                </a:rPr>
                <a:t>(ص) </a:t>
              </a:r>
              <a:r>
                <a:rPr lang="fa-IR" sz="2400" dirty="0" smtClean="0">
                  <a:cs typeface="B Traffic" pitchFamily="2" charset="-78"/>
                </a:rPr>
                <a:t>از نظر آفرینش، اخلاق، رفتار و شرافت</a:t>
              </a:r>
              <a:endParaRPr lang="fa-IR" sz="2400" dirty="0" smtClean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8200" y="4572000"/>
            <a:ext cx="7543800" cy="1052201"/>
            <a:chOff x="2149" y="1412539"/>
            <a:chExt cx="2933808" cy="889696"/>
          </a:xfrm>
        </p:grpSpPr>
        <p:sp>
          <p:nvSpPr>
            <p:cNvPr id="20" name="Rounded Rectangle 19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اولین فعالیت سیاسی آن حضرت در شش‌سالگی با حضور در مباهله</a:t>
              </a:r>
              <a:endParaRPr lang="fa-IR" sz="2400" dirty="0" smtClean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5562600"/>
            <a:ext cx="7543800" cy="1052201"/>
            <a:chOff x="2149" y="1412539"/>
            <a:chExt cx="2933808" cy="889696"/>
          </a:xfrm>
        </p:grpSpPr>
        <p:sp>
          <p:nvSpPr>
            <p:cNvPr id="23" name="Rounded Rectangle 22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cs typeface="B Traffic" pitchFamily="2" charset="-78"/>
                </a:rPr>
                <a:t>از دست دادن پیامبر</a:t>
              </a:r>
              <a:r>
                <a:rPr lang="fa-IR" sz="1600" dirty="0" smtClean="0">
                  <a:cs typeface="B Traffic" pitchFamily="2" charset="-78"/>
                </a:rPr>
                <a:t> </a:t>
              </a:r>
              <a:r>
                <a:rPr lang="fa-IR" sz="1200" dirty="0" smtClean="0">
                  <a:cs typeface="B Traffic" pitchFamily="2" charset="-78"/>
                </a:rPr>
                <a:t>(ص)</a:t>
              </a:r>
              <a:r>
                <a:rPr lang="fa-IR" dirty="0" smtClean="0">
                  <a:cs typeface="B Traffic" pitchFamily="2" charset="-78"/>
                </a:rPr>
                <a:t> </a:t>
              </a:r>
              <a:r>
                <a:rPr lang="fa-IR" sz="2400" dirty="0" smtClean="0">
                  <a:cs typeface="B Traffic" pitchFamily="2" charset="-78"/>
                </a:rPr>
                <a:t>و مادرش زهرا </a:t>
              </a:r>
              <a:r>
                <a:rPr lang="fa-IR" sz="1600" dirty="0" smtClean="0">
                  <a:cs typeface="B Traffic" pitchFamily="2" charset="-78"/>
                </a:rPr>
                <a:t>(س)</a:t>
              </a:r>
              <a:r>
                <a:rPr lang="fa-IR" sz="2400" dirty="0" smtClean="0">
                  <a:cs typeface="B Traffic" pitchFamily="2" charset="-78"/>
                </a:rPr>
                <a:t> در 7 سالگی</a:t>
              </a:r>
              <a:endParaRPr lang="fa-IR" sz="2400" dirty="0" smtClean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197857" cy="12857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1929944"/>
            <a:ext cx="3733800" cy="370885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2200" y="405072"/>
            <a:ext cx="5957820" cy="9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cs typeface="B Homa" pitchFamily="2" charset="-78"/>
              </a:rPr>
              <a:t>قیام مسلم بن عقیل در کوفه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7644073" y="405072"/>
            <a:ext cx="1042727" cy="1042728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60678"/>
            <a:ext cx="762000" cy="744472"/>
          </a:xfrm>
          <a:prstGeom prst="rect">
            <a:avLst/>
          </a:prstGeom>
          <a:noFill/>
        </p:spPr>
      </p:pic>
      <p:sp>
        <p:nvSpPr>
          <p:cNvPr id="5" name="Teardrop 4"/>
          <p:cNvSpPr/>
          <p:nvPr/>
        </p:nvSpPr>
        <p:spPr>
          <a:xfrm rot="16200000">
            <a:off x="2027353" y="435119"/>
            <a:ext cx="1042727" cy="982631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55680" y="590726"/>
            <a:ext cx="762000" cy="74447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724400" y="1752600"/>
            <a:ext cx="4267200" cy="1905000"/>
            <a:chOff x="170815" y="906"/>
            <a:chExt cx="2751380" cy="834373"/>
          </a:xfrm>
          <a:solidFill>
            <a:srgbClr val="007A63"/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8" name="Rounded Rectangle 7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solidFill>
              <a:srgbClr val="007A6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b="1" dirty="0" smtClean="0">
                  <a:cs typeface="B Traffic" pitchFamily="2" charset="-78"/>
                </a:rPr>
                <a:t>سخنرانی تهدید‌آمیز زیاد در مسجد کوفه و تهدید شیعیان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752600"/>
            <a:ext cx="4267200" cy="1905000"/>
            <a:chOff x="170815" y="906"/>
            <a:chExt cx="2751380" cy="834373"/>
          </a:xfrm>
          <a:solidFill>
            <a:srgbClr val="009A67"/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12" name="Rounded Rectangle 11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solidFill>
              <a:srgbClr val="009A67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b="1" dirty="0" smtClean="0">
                  <a:cs typeface="B Traffic" pitchFamily="2" charset="-78"/>
                </a:rPr>
                <a:t>خروج مسلم از خانه‌ی مختار و ورود او به خانه‌ی هانی بن عروه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4400" y="3886200"/>
            <a:ext cx="4267200" cy="2362200"/>
            <a:chOff x="170815" y="906"/>
            <a:chExt cx="2751380" cy="834373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15" name="Rounded Rectangle 14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solidFill>
              <a:srgbClr val="00EE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سازماندهی شیعیان و گرفتن پیمان وفاداری از آن‌ها توسط مسلم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3886200"/>
            <a:ext cx="4267200" cy="2362200"/>
            <a:chOff x="170815" y="906"/>
            <a:chExt cx="2751380" cy="834373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18" name="Rounded Rectangle 17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solidFill>
              <a:srgbClr val="69FF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نامه‌ی مسلم به امام حسین </a:t>
              </a:r>
              <a:r>
                <a:rPr lang="fa-IR" sz="1600" b="1" dirty="0" smtClean="0">
                  <a:solidFill>
                    <a:schemeClr val="tx1"/>
                  </a:solidFill>
                  <a:cs typeface="B Traffic" pitchFamily="2" charset="-78"/>
                </a:rPr>
                <a:t>(ع) </a:t>
              </a: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و دعوت از او برای آمدن به کوفه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pic>
        <p:nvPicPr>
          <p:cNvPr id="2050" name="Picture 2" descr="C:\Users\hamidi.t\Desktop\3.jpeg"/>
          <p:cNvPicPr>
            <a:picLocks noChangeAspect="1" noChangeArrowheads="1"/>
          </p:cNvPicPr>
          <p:nvPr/>
        </p:nvPicPr>
        <p:blipFill>
          <a:blip r:embed="rId4" cstate="print"/>
          <a:srcRect l="16071" t="10702" r="10714" b="11706"/>
          <a:stretch>
            <a:fillRect/>
          </a:stretch>
        </p:blipFill>
        <p:spPr bwMode="auto">
          <a:xfrm>
            <a:off x="4648200" y="3657600"/>
            <a:ext cx="4309242" cy="3048000"/>
          </a:xfrm>
          <a:prstGeom prst="rect">
            <a:avLst/>
          </a:prstGeom>
          <a:noFill/>
        </p:spPr>
      </p:pic>
      <p:pic>
        <p:nvPicPr>
          <p:cNvPr id="21" name="Picture 2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765" y="3099256"/>
            <a:ext cx="530469" cy="5190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559360" cy="167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5800" y="152400"/>
            <a:ext cx="4419600" cy="1143000"/>
            <a:chOff x="170815" y="906"/>
            <a:chExt cx="2751380" cy="834373"/>
          </a:xfrm>
          <a:solidFill>
            <a:schemeClr val="accent3">
              <a:lumMod val="20000"/>
              <a:lumOff val="80000"/>
            </a:schemeClr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3" name="Rounded Rectangle 2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گردآوری کمک‌های بزرگان شیعه و خرید تجهیزات نظامی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152400"/>
            <a:ext cx="4191000" cy="1143000"/>
            <a:chOff x="170815" y="906"/>
            <a:chExt cx="2751380" cy="834373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6" name="Rounded Rectangle 5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/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 نفوذ غلام زیاد به خانه‌ی هانی و کسب اخبار مهم</a:t>
              </a:r>
              <a:endParaRPr lang="en-US" sz="24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1447800"/>
            <a:ext cx="3810000" cy="2362200"/>
            <a:chOff x="170815" y="906"/>
            <a:chExt cx="2751380" cy="834373"/>
          </a:xfrm>
          <a:solidFill>
            <a:schemeClr val="accent3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justLow" rtl="1">
                <a:lnSpc>
                  <a:spcPts val="3400"/>
                </a:lnSpc>
                <a:spcAft>
                  <a:spcPts val="1000"/>
                </a:spcAft>
              </a:pPr>
              <a:r>
                <a:rPr lang="fa-IR" sz="2800" b="1" dirty="0" smtClean="0">
                  <a:solidFill>
                    <a:schemeClr val="tx1"/>
                  </a:solidFill>
                  <a:cs typeface="B Traffic" pitchFamily="2" charset="-78"/>
                </a:rPr>
                <a:t>دعوت هانی به قصر و محبوس کردن او برای جلوگیری از فعالیت‌های مسلم</a:t>
              </a:r>
              <a:endPara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447800"/>
            <a:ext cx="4800600" cy="1066800"/>
            <a:chOff x="170815" y="906"/>
            <a:chExt cx="2751380" cy="834373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12" name="Rounded Rectangle 11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محاصره‌ی کاخ کوفه با نیروهای مسلم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2590800"/>
            <a:ext cx="4800600" cy="1752600"/>
            <a:chOff x="170815" y="906"/>
            <a:chExt cx="2751380" cy="834373"/>
          </a:xfrm>
          <a:solidFill>
            <a:schemeClr val="accent3">
              <a:lumMod val="75000"/>
            </a:schemeClr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15" name="Rounded Rectangle 14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justLow" rtl="1"/>
              <a:r>
                <a:rPr lang="fa-IR" sz="2400" b="1" dirty="0" smtClean="0">
                  <a:cs typeface="B Traffic" pitchFamily="2" charset="-78"/>
                </a:rPr>
                <a:t>عبیدالله بن زیاد اشراف قبایل را فریب داد و به میان مردم فرستاد تا خویشانشان را از همراهی مسلم باز دارد.</a:t>
              </a:r>
              <a:endParaRPr lang="en-US" sz="24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3886200"/>
            <a:ext cx="3810000" cy="2667000"/>
            <a:chOff x="170815" y="906"/>
            <a:chExt cx="2751380" cy="834373"/>
          </a:xfrm>
          <a:solidFill>
            <a:schemeClr val="accent3">
              <a:lumMod val="50000"/>
            </a:schemeClr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21" name="Rounded Rectangle 20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justLow" rtl="1"/>
              <a:r>
                <a:rPr lang="fa-IR" sz="2800" b="1" dirty="0" smtClean="0">
                  <a:cs typeface="B Traffic" pitchFamily="2" charset="-78"/>
                </a:rPr>
                <a:t>تهدید مردم به قطع عطایا و این‌که سپاه یزید به‌زودی برای سرکوب آن‌ها می‌آیند.</a:t>
              </a:r>
              <a:endParaRPr lang="en-US" sz="2800" dirty="0">
                <a:cs typeface="B Traffic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" y="4495800"/>
            <a:ext cx="4800600" cy="914400"/>
            <a:chOff x="170815" y="906"/>
            <a:chExt cx="2751380" cy="834373"/>
          </a:xfrm>
          <a:solidFill>
            <a:srgbClr val="647D33"/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24" name="Rounded Rectangle 23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200" b="1" dirty="0" smtClean="0">
                  <a:cs typeface="B Traffic" pitchFamily="2" charset="-78"/>
                </a:rPr>
                <a:t>پراکنده شدن کوفیان از پیرامون مسلم</a:t>
              </a:r>
              <a:endParaRPr lang="en-US" sz="2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5638800"/>
            <a:ext cx="4800600" cy="914400"/>
            <a:chOff x="170815" y="906"/>
            <a:chExt cx="2751380" cy="834373"/>
          </a:xfrm>
          <a:solidFill>
            <a:schemeClr val="accent3">
              <a:lumMod val="50000"/>
            </a:schemeClr>
          </a:solidFill>
          <a:effectLst>
            <a:reflection blurRad="6350" stA="50000" endA="300" endPos="90000" dir="5400000" sy="-100000" algn="bl" rotWithShape="0"/>
          </a:effectLst>
        </p:grpSpPr>
        <p:sp>
          <p:nvSpPr>
            <p:cNvPr id="27" name="Rounded Rectangle 26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2800" b="1" dirty="0" smtClean="0">
                  <a:cs typeface="B Traffic" pitchFamily="2" charset="-78"/>
                </a:rPr>
                <a:t>شهادت مسلم و هانی بن عروه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pic>
        <p:nvPicPr>
          <p:cNvPr id="29" name="Picture 2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100192"/>
            <a:ext cx="530469" cy="519086"/>
          </a:xfrm>
          <a:prstGeom prst="rect">
            <a:avLst/>
          </a:prstGeom>
        </p:spPr>
      </p:pic>
      <p:pic>
        <p:nvPicPr>
          <p:cNvPr id="30" name="Picture 29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797664"/>
            <a:ext cx="530469" cy="519086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8" y="5836457"/>
            <a:ext cx="530469" cy="519086"/>
          </a:xfrm>
          <a:prstGeom prst="rect">
            <a:avLst/>
          </a:prstGeom>
        </p:spPr>
      </p:pic>
      <p:pic>
        <p:nvPicPr>
          <p:cNvPr id="32" name="Picture 31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6" y="1765154"/>
            <a:ext cx="530469" cy="519086"/>
          </a:xfrm>
          <a:prstGeom prst="rect">
            <a:avLst/>
          </a:prstGeom>
        </p:spPr>
      </p:pic>
      <p:pic>
        <p:nvPicPr>
          <p:cNvPr id="33" name="Picture 32">
            <a:hlinkClick r:id="rId8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715586"/>
            <a:ext cx="530469" cy="519086"/>
          </a:xfrm>
          <a:prstGeom prst="rect">
            <a:avLst/>
          </a:prstGeom>
        </p:spPr>
      </p:pic>
      <p:pic>
        <p:nvPicPr>
          <p:cNvPr id="34" name="Picture 33">
            <a:hlinkClick r:id="rId9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8" y="4745193"/>
            <a:ext cx="530469" cy="519086"/>
          </a:xfrm>
          <a:prstGeom prst="rect">
            <a:avLst/>
          </a:prstGeom>
        </p:spPr>
      </p:pic>
      <p:pic>
        <p:nvPicPr>
          <p:cNvPr id="3074" name="Picture 2" descr="C:\Users\hamidi.t\Desktop\Mosle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59271" y="238901"/>
            <a:ext cx="3856128" cy="3731334"/>
          </a:xfrm>
          <a:prstGeom prst="rect">
            <a:avLst/>
          </a:prstGeom>
          <a:noFill/>
        </p:spPr>
      </p:pic>
      <p:pic>
        <p:nvPicPr>
          <p:cNvPr id="3075" name="Picture 3" descr="C:\Users\hamidi.t\Desktop\sr21tnkyvk07u5ajo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05400" y="3964315"/>
            <a:ext cx="3810000" cy="258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1295400"/>
            <a:ext cx="1511792" cy="1501691"/>
          </a:xfrm>
          <a:prstGeom prst="rect">
            <a:avLst/>
          </a:prstGeom>
          <a:noFill/>
        </p:spPr>
      </p:pic>
      <p:pic>
        <p:nvPicPr>
          <p:cNvPr id="1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08" y="4899109"/>
            <a:ext cx="1511792" cy="1501691"/>
          </a:xfrm>
          <a:prstGeom prst="rect">
            <a:avLst/>
          </a:prstGeom>
          <a:noFill/>
        </p:spPr>
      </p:pic>
      <p:sp>
        <p:nvSpPr>
          <p:cNvPr id="2" name="Flowchart: Alternate Process 1"/>
          <p:cNvSpPr/>
          <p:nvPr/>
        </p:nvSpPr>
        <p:spPr>
          <a:xfrm>
            <a:off x="4114800" y="214096"/>
            <a:ext cx="4522660" cy="990600"/>
          </a:xfrm>
          <a:prstGeom prst="flowChartAlternateProcess">
            <a:avLst/>
          </a:prstGeom>
          <a:solidFill>
            <a:srgbClr val="279D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Homa" pitchFamily="2" charset="-78"/>
              </a:rPr>
              <a:t>نهضت امام حسین </a:t>
            </a:r>
            <a:r>
              <a:rPr lang="fa-IR" sz="2000" b="1" dirty="0" smtClean="0">
                <a:solidFill>
                  <a:srgbClr val="FFFF00"/>
                </a:solidFill>
                <a:cs typeface="B Homa" pitchFamily="2" charset="-78"/>
              </a:rPr>
              <a:t>(ع)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3" name="Picture 2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6000"/>
          </a:blip>
          <a:srcRect/>
          <a:stretch>
            <a:fillRect/>
          </a:stretch>
        </p:blipFill>
        <p:spPr bwMode="auto">
          <a:xfrm rot="21254698" flipH="1">
            <a:off x="8086716" y="99604"/>
            <a:ext cx="845208" cy="1232725"/>
          </a:xfrm>
          <a:prstGeom prst="rect">
            <a:avLst/>
          </a:prstGeom>
          <a:noFill/>
        </p:spPr>
      </p:pic>
      <p:pic>
        <p:nvPicPr>
          <p:cNvPr id="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2210101"/>
            <a:ext cx="2454499" cy="2438099"/>
          </a:xfrm>
          <a:prstGeom prst="rect">
            <a:avLst/>
          </a:prstGeom>
          <a:noFill/>
        </p:spPr>
      </p:pic>
      <p:sp>
        <p:nvSpPr>
          <p:cNvPr id="5" name="Flowchart: Punched Tape 4"/>
          <p:cNvSpPr/>
          <p:nvPr/>
        </p:nvSpPr>
        <p:spPr>
          <a:xfrm>
            <a:off x="5578699" y="1371599"/>
            <a:ext cx="3412901" cy="2488728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حرکت امام حسین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 در 8 ذی‌حجه از مکه به کوفه پس از دریافت نامه‌ی مسلم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53368" y="2286000"/>
            <a:ext cx="2323432" cy="2307908"/>
          </a:xfrm>
          <a:prstGeom prst="rect">
            <a:avLst/>
          </a:prstGeom>
          <a:noFill/>
        </p:spPr>
      </p:pic>
      <p:sp>
        <p:nvSpPr>
          <p:cNvPr id="7" name="Flowchart: Punched Tape 6"/>
          <p:cNvSpPr/>
          <p:nvPr/>
        </p:nvSpPr>
        <p:spPr>
          <a:xfrm>
            <a:off x="2149699" y="1397472"/>
            <a:ext cx="3412901" cy="248872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100" b="1" dirty="0" smtClean="0">
                <a:cs typeface="B Traffic" pitchFamily="2" charset="-78"/>
              </a:rPr>
              <a:t>بازداشتن امام توسط ابن عباس و عبدالله بن جعفر از رفتن به کوفه و نپذیرفتن ایشان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4577809"/>
            <a:ext cx="2295529" cy="2280191"/>
          </a:xfrm>
          <a:prstGeom prst="rect">
            <a:avLst/>
          </a:prstGeom>
          <a:noFill/>
        </p:spPr>
      </p:pic>
      <p:sp>
        <p:nvSpPr>
          <p:cNvPr id="9" name="Flowchart: Punched Tape 8"/>
          <p:cNvSpPr/>
          <p:nvPr/>
        </p:nvSpPr>
        <p:spPr>
          <a:xfrm>
            <a:off x="5578699" y="3809999"/>
            <a:ext cx="3368899" cy="233632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آگاهی امام از شهادت مسلم و دیگر سفیران خویش در میانه‌ی راه</a:t>
            </a:r>
            <a:endParaRPr lang="en-US" sz="2400" dirty="0">
              <a:cs typeface="B Traffic" pitchFamily="2" charset="-78"/>
            </a:endParaRPr>
          </a:p>
        </p:txBody>
      </p:sp>
      <p:pic>
        <p:nvPicPr>
          <p:cNvPr id="10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7000" y="4495800"/>
            <a:ext cx="2355630" cy="2339891"/>
          </a:xfrm>
          <a:prstGeom prst="rect">
            <a:avLst/>
          </a:prstGeom>
          <a:noFill/>
        </p:spPr>
      </p:pic>
      <p:sp>
        <p:nvSpPr>
          <p:cNvPr id="11" name="Flowchart: Punched Tape 10"/>
          <p:cNvSpPr/>
          <p:nvPr/>
        </p:nvSpPr>
        <p:spPr>
          <a:xfrm>
            <a:off x="2193701" y="3835872"/>
            <a:ext cx="3368899" cy="2336328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رویارویی امام با حربن زیاد ریاحی در میانه‌ی راه و ممانعت او از حرکت امام به دستور زیاد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2057400"/>
            <a:ext cx="1752600" cy="3581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اطراق امام حسین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 و خاندان و یارانش در روز دوم محرم در نینوا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"/>
            <a:ext cx="6324600" cy="6666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268851" cy="136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26363" y="152400"/>
            <a:ext cx="1993837" cy="1980515"/>
          </a:xfrm>
          <a:prstGeom prst="rect">
            <a:avLst/>
          </a:prstGeom>
          <a:noFill/>
        </p:spPr>
      </p:pic>
      <p:pic>
        <p:nvPicPr>
          <p:cNvPr id="2" name="Picture 1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39048"/>
            <a:ext cx="1993837" cy="198051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57400" y="685800"/>
            <a:ext cx="6705600" cy="857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a-IR" sz="2800" dirty="0" smtClean="0">
                <a:solidFill>
                  <a:srgbClr val="7030A0"/>
                </a:solidFill>
                <a:cs typeface="B Homa" pitchFamily="2" charset="-78"/>
              </a:rPr>
              <a:t>بسیج کوفیان برای پیکار با امام حسین</a:t>
            </a:r>
            <a:r>
              <a:rPr lang="fa-IR" sz="2000" dirty="0" smtClean="0">
                <a:solidFill>
                  <a:srgbClr val="7030A0"/>
                </a:solidFill>
                <a:cs typeface="B Homa" pitchFamily="2" charset="-78"/>
              </a:rPr>
              <a:t>(ع)</a:t>
            </a:r>
            <a:endParaRPr lang="en-US" sz="2800" dirty="0">
              <a:solidFill>
                <a:srgbClr val="7030A0"/>
              </a:solidFill>
              <a:cs typeface="B Homa" pitchFamily="2" charset="-78"/>
            </a:endParaRPr>
          </a:p>
        </p:txBody>
      </p:sp>
      <p:pic>
        <p:nvPicPr>
          <p:cNvPr id="4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762000"/>
            <a:ext cx="785818" cy="734612"/>
          </a:xfrm>
          <a:prstGeom prst="rect">
            <a:avLst/>
          </a:prstGeom>
          <a:noFill/>
        </p:spPr>
      </p:pic>
      <p:pic>
        <p:nvPicPr>
          <p:cNvPr id="5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767440"/>
            <a:ext cx="785818" cy="734612"/>
          </a:xfrm>
          <a:prstGeom prst="rect">
            <a:avLst/>
          </a:prstGeom>
          <a:noFill/>
        </p:spPr>
      </p:pic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2763" y="1676400"/>
            <a:ext cx="3429000" cy="3406089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49881" y="2819400"/>
            <a:ext cx="4176682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بسیج کوفیان برای مقابله با امام حسین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 با کمک اشراف قبایل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9363" y="1676400"/>
            <a:ext cx="3429000" cy="3406089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92163" y="2819400"/>
            <a:ext cx="4281518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اعزام سپاه عمربن سعد  با چهار هزار نفر برای مقابله با امام حسین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endParaRPr lang="en-US" sz="16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92763" y="4442511"/>
            <a:ext cx="3429000" cy="3406089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649881" y="4495800"/>
            <a:ext cx="4176682" cy="1600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Low" rtl="1"/>
            <a:r>
              <a:rPr lang="fa-IR" sz="2500" dirty="0" smtClean="0">
                <a:solidFill>
                  <a:schemeClr val="tx1"/>
                </a:solidFill>
                <a:cs typeface="B Traffic" pitchFamily="2" charset="-78"/>
              </a:rPr>
              <a:t>اعزام گروه‌های دیگربرای پیوستن ‌به سپاه عمر بن سعد</a:t>
            </a:r>
            <a:endParaRPr lang="en-US" sz="25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9363" y="4442511"/>
            <a:ext cx="3429000" cy="3406089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292163" y="4495800"/>
            <a:ext cx="4281518" cy="1600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جمع‌شدن سپاه دوازده هزار نفری برای مقابله با امام حسین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endParaRPr lang="en-US" sz="16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673467" cy="179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227.jpg"/>
          <p:cNvPicPr>
            <a:picLocks noChangeAspect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>
          <a:xfrm>
            <a:off x="76200" y="228600"/>
            <a:ext cx="4572000" cy="5943600"/>
          </a:xfrm>
          <a:prstGeom prst="rect">
            <a:avLst/>
          </a:prstGeom>
        </p:spPr>
      </p:pic>
      <p:pic>
        <p:nvPicPr>
          <p:cNvPr id="5" name="Picture 4" descr="DSC_0227.jpg"/>
          <p:cNvPicPr>
            <a:picLocks noChangeAspect="1"/>
          </p:cNvPicPr>
          <p:nvPr/>
        </p:nvPicPr>
        <p:blipFill>
          <a:blip r:embed="rId3" cstate="print"/>
          <a:srcRect l="1639" r="4918"/>
          <a:stretch>
            <a:fillRect/>
          </a:stretch>
        </p:blipFill>
        <p:spPr>
          <a:xfrm>
            <a:off x="4724400" y="228600"/>
            <a:ext cx="4343400" cy="5943600"/>
          </a:xfrm>
          <a:prstGeom prst="rect">
            <a:avLst/>
          </a:prstGeom>
        </p:spPr>
      </p:pic>
      <p:pic>
        <p:nvPicPr>
          <p:cNvPr id="6146" name="Picture 2" descr="C:\Users\hamidi.t\Desktop\323099_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04454"/>
            <a:ext cx="8915400" cy="486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1" y="206066"/>
            <a:ext cx="7315199" cy="990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>
              <a:buNone/>
            </a:pPr>
            <a:r>
              <a:rPr lang="fa-IR" sz="3200" b="1" dirty="0" smtClean="0">
                <a:solidFill>
                  <a:srgbClr val="C00000"/>
                </a:solidFill>
                <a:cs typeface="B Homa" pitchFamily="2" charset="-78"/>
              </a:rPr>
              <a:t>دلایل مقابله‌ کوفیان با امام حسین</a:t>
            </a:r>
            <a:r>
              <a:rPr lang="fa-IR" sz="2400" b="1" dirty="0" smtClean="0">
                <a:solidFill>
                  <a:srgbClr val="C00000"/>
                </a:solidFill>
                <a:cs typeface="B Homa" pitchFamily="2" charset="-78"/>
              </a:rPr>
              <a:t>(ع)</a:t>
            </a:r>
            <a:r>
              <a:rPr lang="fa-IR" sz="3200" b="1" dirty="0" smtClean="0">
                <a:solidFill>
                  <a:srgbClr val="C00000"/>
                </a:solidFill>
                <a:cs typeface="B Homa" pitchFamily="2" charset="-78"/>
              </a:rPr>
              <a:t>:</a:t>
            </a:r>
            <a:endParaRPr lang="en-US" sz="3200" b="1" dirty="0">
              <a:solidFill>
                <a:srgbClr val="C00000"/>
              </a:solidFill>
              <a:cs typeface="B Homa" pitchFamily="2" charset="-78"/>
            </a:endParaRPr>
          </a:p>
        </p:txBody>
      </p:sp>
      <p:pic>
        <p:nvPicPr>
          <p:cNvPr id="3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491" y="228600"/>
            <a:ext cx="977909" cy="914186"/>
          </a:xfrm>
          <a:prstGeom prst="rect">
            <a:avLst/>
          </a:prstGeom>
          <a:noFill/>
        </p:spPr>
      </p:pic>
      <p:pic>
        <p:nvPicPr>
          <p:cNvPr id="4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00201" y="244219"/>
            <a:ext cx="977909" cy="914186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33400" y="10668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552825" cy="166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128" y="3299511"/>
            <a:ext cx="3429000" cy="340608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57127" y="358450"/>
            <a:ext cx="5035291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fa-IR" sz="4400" b="1" dirty="0" smtClean="0">
                <a:solidFill>
                  <a:srgbClr val="FFFF00"/>
                </a:solidFill>
                <a:cs typeface="B Homa" pitchFamily="2" charset="-78"/>
              </a:rPr>
              <a:t>واقعه‌ی روز عاشورا: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3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1000" contras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628" y="195263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1000" contras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97" y="129850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5038328" y="3048000"/>
            <a:ext cx="3666728" cy="1219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یاران خاص امام با او ماندند.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33400" y="1600200"/>
            <a:ext cx="8162528" cy="1600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شب عاشورا امام حسین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به یارانش می‌گوید بیعتی از من به عهده‌ی شما نیست و می‌توانید بروید.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 flipH="1">
            <a:off x="542528" y="3048000"/>
            <a:ext cx="4343400" cy="1219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آرایش جنگی امام در صبح روز دهم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780756" y="4191000"/>
            <a:ext cx="3924300" cy="1600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اتمام حجب امام</a:t>
            </a:r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(ع)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 با کوفیان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4098" name="Picture 2" descr="C:\Users\hamidi.t\Desktop\13930811000750_Phot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10077"/>
            <a:ext cx="4648200" cy="3238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" name="Picture 1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365" y="2411388"/>
            <a:ext cx="530469" cy="519086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359" y="705092"/>
            <a:ext cx="530469" cy="51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0"/>
            <a:ext cx="1481831" cy="159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4600" y="0"/>
            <a:ext cx="3429000" cy="3406089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 rot="20885551">
            <a:off x="57941" y="880652"/>
            <a:ext cx="8711655" cy="1051312"/>
            <a:chOff x="170815" y="906"/>
            <a:chExt cx="2751380" cy="834373"/>
          </a:xfrm>
        </p:grpSpPr>
        <p:sp>
          <p:nvSpPr>
            <p:cNvPr id="5" name="Rounded Rectangle 4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امام </a:t>
              </a:r>
              <a:r>
                <a:rPr lang="fa-IR" sz="1600" b="1" dirty="0" smtClean="0">
                  <a:solidFill>
                    <a:schemeClr val="tx1"/>
                  </a:solidFill>
                  <a:cs typeface="B Traffic" pitchFamily="2" charset="-78"/>
                </a:rPr>
                <a:t>(ع) </a:t>
              </a:r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سپاهیانش را برای جلوگیری از حمله‌ی ناگهانی، یک به یک به میدان می‌فرستاد.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rot="20885551">
            <a:off x="4311524" y="1255932"/>
            <a:ext cx="4210736" cy="1295400"/>
            <a:chOff x="2149" y="389389"/>
            <a:chExt cx="2933808" cy="889696"/>
          </a:xfrm>
        </p:grpSpPr>
        <p:sp>
          <p:nvSpPr>
            <p:cNvPr id="8" name="Rounded Rectangle 7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نماز ظهر عاشورا و سپر شدن برخی یاران امام در مقابل ایشان و شهادتشان</a:t>
              </a:r>
              <a:endParaRPr lang="en-US" sz="2000" b="1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20" name="Picture 1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430" y="2261003"/>
            <a:ext cx="530469" cy="519086"/>
          </a:xfrm>
          <a:prstGeom prst="rect">
            <a:avLst/>
          </a:prstGeom>
        </p:spPr>
      </p:pic>
      <p:pic>
        <p:nvPicPr>
          <p:cNvPr id="5122" name="Picture 2" descr="C:\Users\hamidi.t\Desktop\13930811000734_PhotoL.jpg"/>
          <p:cNvPicPr>
            <a:picLocks noChangeAspect="1" noChangeArrowheads="1"/>
          </p:cNvPicPr>
          <p:nvPr/>
        </p:nvPicPr>
        <p:blipFill>
          <a:blip r:embed="rId5" cstate="print"/>
          <a:srcRect l="6728" t="14062" r="19258" b="15625"/>
          <a:stretch>
            <a:fillRect/>
          </a:stretch>
        </p:blipFill>
        <p:spPr bwMode="auto">
          <a:xfrm>
            <a:off x="254000" y="2209800"/>
            <a:ext cx="3327400" cy="4537364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 rot="20885551">
            <a:off x="4126937" y="2400508"/>
            <a:ext cx="4210736" cy="1295400"/>
            <a:chOff x="2149" y="900964"/>
            <a:chExt cx="2933808" cy="8896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000" b="1" dirty="0" smtClean="0">
                  <a:solidFill>
                    <a:schemeClr val="tx1"/>
                  </a:solidFill>
                  <a:cs typeface="B Traffic" pitchFamily="2" charset="-78"/>
                </a:rPr>
                <a:t>شهادت همه‌ی یاران و خاندان امام تا بعدازظهر عاشورا</a:t>
              </a:r>
              <a:endParaRPr lang="fa-IR" sz="20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0885551">
            <a:off x="3936656" y="3467829"/>
            <a:ext cx="4204538" cy="1295400"/>
            <a:chOff x="2149" y="1412539"/>
            <a:chExt cx="2933808" cy="8896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/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یاران امام 20 تن از خاندانش و 52 تن از شیعیان بودند.</a:t>
              </a:r>
              <a:endParaRPr lang="en-US" sz="2400" b="1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5123" name="Picture 3" descr="C:\Users\hamidi.t\Desktop\13930811000743_Phot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9" y="276190"/>
            <a:ext cx="8968995" cy="62484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885551">
            <a:off x="3780309" y="4572684"/>
            <a:ext cx="4204538" cy="1333660"/>
            <a:chOff x="2149" y="1438597"/>
            <a:chExt cx="2933808" cy="915974"/>
          </a:xfrm>
        </p:grpSpPr>
        <p:sp>
          <p:nvSpPr>
            <p:cNvPr id="17" name="Rounded Rectangle 16"/>
            <p:cNvSpPr/>
            <p:nvPr/>
          </p:nvSpPr>
          <p:spPr>
            <a:xfrm>
              <a:off x="2149" y="1464875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/>
              <a:r>
                <a:rPr lang="fa-IR" sz="2800" b="1" dirty="0" smtClean="0">
                  <a:solidFill>
                    <a:schemeClr val="tx1"/>
                  </a:solidFill>
                  <a:cs typeface="B Traffic" pitchFamily="2" charset="-78"/>
                </a:rPr>
                <a:t>در میان گرفتن امام توسط شمر و پیادگان سپاهش</a:t>
              </a:r>
              <a:endParaRPr lang="fa-IR" sz="2800" dirty="0" smtClean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8326" y="883488"/>
            <a:ext cx="2547074" cy="2530056"/>
          </a:xfrm>
          <a:prstGeom prst="rect">
            <a:avLst/>
          </a:prstGeom>
          <a:noFill/>
        </p:spPr>
      </p:pic>
      <p:sp>
        <p:nvSpPr>
          <p:cNvPr id="6" name="Flowchart: Punched Tape 5"/>
          <p:cNvSpPr/>
          <p:nvPr/>
        </p:nvSpPr>
        <p:spPr>
          <a:xfrm>
            <a:off x="228600" y="1264488"/>
            <a:ext cx="8686800" cy="152634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 ضربات سخت شمشیر و نیزه‌ی کوفیان بر پیکر امام و جداکردن سر او توسط سنان بن انس و سپردن آن به خولی</a:t>
            </a:r>
            <a:endParaRPr lang="en-US" sz="2400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 شهادت عبدالله بن حسن</a:t>
            </a:r>
            <a:r>
              <a:rPr lang="fa-IR" sz="1800" b="1" dirty="0" smtClean="0">
                <a:solidFill>
                  <a:srgbClr val="C00000"/>
                </a:solidFill>
                <a:cs typeface="B Traffic" pitchFamily="2" charset="-78"/>
              </a:rPr>
              <a:t>(ع)</a:t>
            </a:r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 که برای یاری امام آمده بود.</a:t>
            </a:r>
            <a:endParaRPr lang="en-US" sz="2800" dirty="0">
              <a:solidFill>
                <a:srgbClr val="C00000"/>
              </a:solidFill>
              <a:cs typeface="B Traffic" pitchFamily="2" charset="-78"/>
            </a:endParaRPr>
          </a:p>
        </p:txBody>
      </p:sp>
      <p:pic>
        <p:nvPicPr>
          <p:cNvPr id="3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10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ghiasvand\Nahad\Ghiasvand\ax\اسلیمی\bote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20390">
            <a:off x="8290903" y="190934"/>
            <a:ext cx="695934" cy="10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8326" y="2270544"/>
            <a:ext cx="2547074" cy="2530056"/>
          </a:xfrm>
          <a:prstGeom prst="rect">
            <a:avLst/>
          </a:prstGeom>
          <a:noFill/>
        </p:spPr>
      </p:pic>
      <p:sp>
        <p:nvSpPr>
          <p:cNvPr id="8" name="Flowchart: Punched Tape 7"/>
          <p:cNvSpPr/>
          <p:nvPr/>
        </p:nvSpPr>
        <p:spPr>
          <a:xfrm>
            <a:off x="228600" y="2651544"/>
            <a:ext cx="8686800" cy="152634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تاریخ سوگواری برای امام حسین </a:t>
            </a:r>
            <a:r>
              <a:rPr lang="fa-IR" sz="1600" b="1" dirty="0" smtClean="0">
                <a:cs typeface="B Traffic" pitchFamily="2" charset="-78"/>
              </a:rPr>
              <a:t>(ع): </a:t>
            </a:r>
          </a:p>
          <a:p>
            <a:pPr algn="justLow" rtl="1"/>
            <a:r>
              <a:rPr lang="fa-IR" sz="2400" b="1" dirty="0" smtClean="0">
                <a:cs typeface="B Traffic" pitchFamily="2" charset="-78"/>
              </a:rPr>
              <a:t>به همان روزهای نخست پس از واقعه عاشورا باز می گردد: گریستن شدید کاروان اسرا زمانی‌که ازکنار شهدا عبورشان دادند.</a:t>
            </a:r>
            <a:endParaRPr lang="en-US" sz="2400" dirty="0">
              <a:cs typeface="B Traffic" pitchFamily="2" charset="-78"/>
            </a:endParaRPr>
          </a:p>
        </p:txBody>
      </p:sp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8326" y="3642144"/>
            <a:ext cx="2547074" cy="2530056"/>
          </a:xfrm>
          <a:prstGeom prst="rect">
            <a:avLst/>
          </a:prstGeom>
          <a:noFill/>
        </p:spPr>
      </p:pic>
      <p:sp>
        <p:nvSpPr>
          <p:cNvPr id="10" name="Flowchart: Punched Tape 9"/>
          <p:cNvSpPr/>
          <p:nvPr/>
        </p:nvSpPr>
        <p:spPr>
          <a:xfrm>
            <a:off x="228600" y="4023144"/>
            <a:ext cx="8686800" cy="152634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نخستین اعتراض شدید و گریستن زید بن ارقم بعد از عمل ننگین زیاد که بر لبان حضرت چوب  می زد.</a:t>
            </a:r>
            <a:endParaRPr lang="en-US" sz="2400" dirty="0">
              <a:cs typeface="B Traffic" pitchFamily="2" charset="-78"/>
            </a:endParaRPr>
          </a:p>
        </p:txBody>
      </p:sp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68326" y="5013744"/>
            <a:ext cx="2547074" cy="2530056"/>
          </a:xfrm>
          <a:prstGeom prst="rect">
            <a:avLst/>
          </a:prstGeom>
          <a:noFill/>
        </p:spPr>
      </p:pic>
      <p:sp>
        <p:nvSpPr>
          <p:cNvPr id="12" name="Flowchart: Punched Tape 11"/>
          <p:cNvSpPr/>
          <p:nvPr/>
        </p:nvSpPr>
        <p:spPr>
          <a:xfrm>
            <a:off x="228600" y="5394745"/>
            <a:ext cx="8686800" cy="115845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fa-IR" sz="2400" b="1" dirty="0" smtClean="0">
                <a:cs typeface="B Traffic" pitchFamily="2" charset="-78"/>
              </a:rPr>
              <a:t>عزاداری سه‌روزه‌ی زنان خاندان امام حسین </a:t>
            </a:r>
            <a:r>
              <a:rPr lang="fa-IR" b="1" dirty="0" smtClean="0">
                <a:cs typeface="B Traffic" pitchFamily="2" charset="-78"/>
              </a:rPr>
              <a:t>(ع)</a:t>
            </a:r>
            <a:r>
              <a:rPr lang="fa-IR" sz="2400" b="1" dirty="0" smtClean="0">
                <a:cs typeface="B Traffic" pitchFamily="2" charset="-78"/>
              </a:rPr>
              <a:t> در شام</a:t>
            </a:r>
            <a:endParaRPr lang="en-US" sz="2400" dirty="0"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381000"/>
            <a:ext cx="59245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حسن بن علی </a:t>
            </a:r>
            <a:r>
              <a:rPr lang="fa-IR" sz="14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 </a:t>
            </a:r>
            <a:r>
              <a:rPr lang="ar-SA" sz="3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در روزگار خلفا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3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0937" y="304800"/>
            <a:ext cx="10244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015881"/>
            <a:ext cx="8077200" cy="5796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552699" y="1676400"/>
            <a:ext cx="5654040" cy="678960"/>
            <a:chOff x="2019299" y="7539"/>
            <a:chExt cx="5654040" cy="678960"/>
          </a:xfrm>
        </p:grpSpPr>
        <p:sp>
          <p:nvSpPr>
            <p:cNvPr id="6" name="Rounded Rectangle 5"/>
            <p:cNvSpPr/>
            <p:nvPr/>
          </p:nvSpPr>
          <p:spPr>
            <a:xfrm>
              <a:off x="2019299" y="7539"/>
              <a:ext cx="565404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2052443" y="40683"/>
              <a:ext cx="558775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مبارزه‌ سیاسی آن حضرت در دهه‌ اول زندگی</a:t>
              </a:r>
              <a:endParaRPr lang="en-US" sz="2300" kern="1200" dirty="0">
                <a:cs typeface="B Traffic" pitchFamily="2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3400" y="2773200"/>
            <a:ext cx="8077200" cy="5796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552699" y="2362200"/>
            <a:ext cx="5654040" cy="678960"/>
            <a:chOff x="2019299" y="7539"/>
            <a:chExt cx="5654040" cy="678960"/>
          </a:xfrm>
        </p:grpSpPr>
        <p:sp>
          <p:nvSpPr>
            <p:cNvPr id="10" name="Rounded Rectangle 9"/>
            <p:cNvSpPr/>
            <p:nvPr/>
          </p:nvSpPr>
          <p:spPr>
            <a:xfrm>
              <a:off x="2019299" y="7539"/>
              <a:ext cx="565404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2052443" y="40683"/>
              <a:ext cx="558775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دفاع از امامت علی</a:t>
              </a:r>
              <a:r>
                <a:rPr lang="fa-IR" sz="1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 </a:t>
              </a: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برابر خلیفه‌ اول</a:t>
              </a:r>
              <a:endParaRPr lang="en-US" sz="2300" kern="1200" dirty="0">
                <a:cs typeface="B Traffic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3874681"/>
            <a:ext cx="8077200" cy="5796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552699" y="2930281"/>
            <a:ext cx="5654040" cy="1283879"/>
            <a:chOff x="2019299" y="-35301"/>
            <a:chExt cx="5654040" cy="721800"/>
          </a:xfrm>
        </p:grpSpPr>
        <p:sp>
          <p:nvSpPr>
            <p:cNvPr id="14" name="Rounded Rectangle 13"/>
            <p:cNvSpPr/>
            <p:nvPr/>
          </p:nvSpPr>
          <p:spPr>
            <a:xfrm>
              <a:off x="2019299" y="7539"/>
              <a:ext cx="565404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2052443" y="-35301"/>
              <a:ext cx="5587752" cy="688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شرکت نکردن در فعالیت‌های سیاسی و نظامی خلفا علی‌رغم گزارش‌های دروغین در این‌باره</a:t>
              </a:r>
              <a:endParaRPr lang="en-US" sz="2300" kern="1200" dirty="0">
                <a:cs typeface="B Traffic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3400" y="5017681"/>
            <a:ext cx="8077200" cy="5796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2552699" y="4073281"/>
            <a:ext cx="5654040" cy="1283879"/>
            <a:chOff x="2019299" y="7539"/>
            <a:chExt cx="5654040" cy="678960"/>
          </a:xfrm>
        </p:grpSpPr>
        <p:sp>
          <p:nvSpPr>
            <p:cNvPr id="18" name="Rounded Rectangle 17"/>
            <p:cNvSpPr/>
            <p:nvPr/>
          </p:nvSpPr>
          <p:spPr>
            <a:xfrm>
              <a:off x="2019299" y="7539"/>
              <a:ext cx="565404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2052443" y="40683"/>
              <a:ext cx="558775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خلفا نسبت به حضورنظامی و سیاسی اهل‌بیت </a:t>
              </a:r>
              <a:r>
                <a:rPr lang="fa-IR" sz="1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1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حساسیت داشتند</a:t>
              </a:r>
              <a:endParaRPr lang="en-US" sz="2300" kern="1200" dirty="0">
                <a:cs typeface="B Traffic" pitchFamily="2" charset="-7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400" y="5779681"/>
            <a:ext cx="8077200" cy="5796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2552699" y="5140081"/>
            <a:ext cx="5654040" cy="1295400"/>
            <a:chOff x="2019299" y="7539"/>
            <a:chExt cx="5654040" cy="678960"/>
          </a:xfrm>
        </p:grpSpPr>
        <p:sp>
          <p:nvSpPr>
            <p:cNvPr id="22" name="Rounded Rectangle 21"/>
            <p:cNvSpPr/>
            <p:nvPr/>
          </p:nvSpPr>
          <p:spPr>
            <a:xfrm>
              <a:off x="2019299" y="7539"/>
              <a:ext cx="5654040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5"/>
            <p:cNvSpPr/>
            <p:nvPr/>
          </p:nvSpPr>
          <p:spPr>
            <a:xfrm>
              <a:off x="2052443" y="40683"/>
              <a:ext cx="5587752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اهل‌بیت </a:t>
              </a:r>
              <a:r>
                <a:rPr lang="fa-IR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</a:t>
              </a:r>
              <a:r>
                <a:rPr lang="fa-IR" sz="1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ع)</a:t>
              </a:r>
              <a:r>
                <a:rPr lang="ar-SA" sz="1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24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فعالیت‌های سیاسی و نظامی شرکت نمی‌کردند تا دلیلی بر مشروعیت خلفا نباشد</a:t>
              </a:r>
              <a:endParaRPr lang="en-US" sz="2300" kern="1200" dirty="0">
                <a:cs typeface="B Traffic" pitchFamily="2" charset="-78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0"/>
            <a:ext cx="1752600" cy="188112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381000"/>
            <a:ext cx="7924800" cy="2438400"/>
            <a:chOff x="0" y="718"/>
            <a:chExt cx="7924800" cy="1544296"/>
          </a:xfrm>
          <a:solidFill>
            <a:schemeClr val="accent4">
              <a:lumMod val="50000"/>
            </a:schemeClr>
          </a:solidFill>
        </p:grpSpPr>
        <p:sp>
          <p:nvSpPr>
            <p:cNvPr id="6" name="Up Arrow Callout 5"/>
            <p:cNvSpPr/>
            <p:nvPr/>
          </p:nvSpPr>
          <p:spPr>
            <a:xfrm rot="10800000">
              <a:off x="0" y="718"/>
              <a:ext cx="7924800" cy="1544296"/>
            </a:xfrm>
            <a:prstGeom prst="upArrowCallou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Up Arrow Callout 4"/>
            <p:cNvSpPr/>
            <p:nvPr/>
          </p:nvSpPr>
          <p:spPr>
            <a:xfrm>
              <a:off x="0" y="718"/>
              <a:ext cx="7924800" cy="6273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cs typeface="B Traffic" pitchFamily="2" charset="-78"/>
                </a:rPr>
                <a:t>عزاداری ام لقمان، دختر مسلم و خواهرانش در کوچه‌های مدینه پیش از بازگشت اسرا</a:t>
              </a:r>
              <a:endParaRPr lang="en-US" sz="2000" kern="1200" dirty="0">
                <a:cs typeface="B Traffic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1295400"/>
            <a:ext cx="7924800" cy="614144"/>
            <a:chOff x="0" y="542766"/>
            <a:chExt cx="7924800" cy="4617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26670" rIns="149352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cs typeface="B Traffic" pitchFamily="2" charset="-78"/>
                </a:rPr>
                <a:t>نوحه‌سرایی و شیون مردم مدینه</a:t>
              </a:r>
              <a:endParaRPr lang="en-US" sz="2100" kern="1200" dirty="0"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2209800"/>
            <a:ext cx="7924800" cy="2209800"/>
            <a:chOff x="0" y="718"/>
            <a:chExt cx="7924800" cy="1544296"/>
          </a:xfrm>
        </p:grpSpPr>
        <p:sp>
          <p:nvSpPr>
            <p:cNvPr id="15" name="Up Arrow Callout 14"/>
            <p:cNvSpPr/>
            <p:nvPr/>
          </p:nvSpPr>
          <p:spPr>
            <a:xfrm rot="10800000">
              <a:off x="0" y="718"/>
              <a:ext cx="7924800" cy="1544296"/>
            </a:xfrm>
            <a:prstGeom prst="upArrowCallou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Up Arrow Callout 4"/>
            <p:cNvSpPr/>
            <p:nvPr/>
          </p:nvSpPr>
          <p:spPr>
            <a:xfrm>
              <a:off x="0" y="718"/>
              <a:ext cx="7924800" cy="627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cs typeface="B Traffic" pitchFamily="2" charset="-78"/>
                </a:rPr>
                <a:t>مرثیه‌سرایی شاعرانی هم‌چون ابوالاسود دوئلی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2971800"/>
            <a:ext cx="7924800" cy="766544"/>
            <a:chOff x="0" y="542766"/>
            <a:chExt cx="7924800" cy="4617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26670" rIns="149352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cs typeface="B Traffic" pitchFamily="2" charset="-78"/>
                </a:rPr>
                <a:t>عزاداری جمعی توابین در 65 ه‍جری</a:t>
              </a:r>
              <a:endParaRPr lang="en-US" sz="2100" kern="12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3886200"/>
            <a:ext cx="7924800" cy="2209800"/>
            <a:chOff x="0" y="718"/>
            <a:chExt cx="7924800" cy="1544296"/>
          </a:xfrm>
          <a:solidFill>
            <a:srgbClr val="BF97DD"/>
          </a:solidFill>
        </p:grpSpPr>
        <p:sp>
          <p:nvSpPr>
            <p:cNvPr id="21" name="Up Arrow Callout 20"/>
            <p:cNvSpPr/>
            <p:nvPr/>
          </p:nvSpPr>
          <p:spPr>
            <a:xfrm rot="10800000">
              <a:off x="0" y="718"/>
              <a:ext cx="7924800" cy="1544296"/>
            </a:xfrm>
            <a:prstGeom prst="upArrowCallou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Up Arrow Callout 4"/>
            <p:cNvSpPr/>
            <p:nvPr/>
          </p:nvSpPr>
          <p:spPr>
            <a:xfrm>
              <a:off x="0" y="718"/>
              <a:ext cx="7924800" cy="6273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dirty="0" smtClean="0">
                  <a:cs typeface="B Traffic" pitchFamily="2" charset="-78"/>
                </a:rPr>
                <a:t>عزاداری سالیانه‌ی شیعیان در سالگرد عاشورا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4648200"/>
            <a:ext cx="7924800" cy="766544"/>
            <a:chOff x="0" y="542766"/>
            <a:chExt cx="7924800" cy="461744"/>
          </a:xfrm>
        </p:grpSpPr>
        <p:sp>
          <p:nvSpPr>
            <p:cNvPr id="24" name="Rectangle 23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26670" rIns="149352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cs typeface="B Traffic" pitchFamily="2" charset="-78"/>
                </a:rPr>
                <a:t>سوگورای شیعیان در دولت آل‌بویه با تعطیلی بازار در عاشورا</a:t>
              </a:r>
              <a:endParaRPr lang="en-US" sz="2100" kern="1200" dirty="0">
                <a:cs typeface="B Traffic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00600" y="5634256"/>
            <a:ext cx="3810000" cy="766544"/>
            <a:chOff x="0" y="542766"/>
            <a:chExt cx="7924800" cy="4617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2" tIns="26670" rIns="149352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مراسم سالکرد عاشورا در دولت فاطمیان اسماعیلی</a:t>
              </a:r>
              <a:endParaRPr lang="en-US" sz="21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" y="5638800"/>
            <a:ext cx="3886200" cy="766544"/>
            <a:chOff x="0" y="542766"/>
            <a:chExt cx="7924800" cy="4617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0" y="542766"/>
              <a:ext cx="7924800" cy="461744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2" tIns="26670" rIns="149352" bIns="26670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عزاداری حنفی‌ها و شافعی‌ها در قرن ششم هجری </a:t>
              </a:r>
              <a:endParaRPr lang="en-US" sz="21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44890" y="228600"/>
            <a:ext cx="5737111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cs typeface="B Homa" pitchFamily="2" charset="-78"/>
              </a:rPr>
              <a:t>علل جاودانگی نهضت عاشورا</a:t>
            </a:r>
            <a:endParaRPr lang="fa-IR" sz="5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 rot="19609742" flipH="1">
            <a:off x="7804096" y="-154807"/>
            <a:ext cx="1426367" cy="1560731"/>
            <a:chOff x="-424194" y="3200400"/>
            <a:chExt cx="2389519" cy="2614612"/>
          </a:xfrm>
        </p:grpSpPr>
        <p:pic>
          <p:nvPicPr>
            <p:cNvPr id="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1990258">
            <a:off x="1758550" y="-154807"/>
            <a:ext cx="1426367" cy="1560731"/>
            <a:chOff x="-424194" y="3200400"/>
            <a:chExt cx="2389519" cy="2614612"/>
          </a:xfrm>
        </p:grpSpPr>
        <p:pic>
          <p:nvPicPr>
            <p:cNvPr id="8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00400"/>
              <a:ext cx="1736725" cy="2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001000" cy="1447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1- آزادگی و زیر بار ذلت نرفتن</a:t>
            </a:r>
            <a:b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</a:b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در روز عاشورا فرمود: آگاه باشید! این فرومایه، فرزند فرومایه، مرا بین شمشیرِ کشیده و خفت و خواری قرار داده است و هیهات که زیر بار ذلت برویم. (لهوف، ص 136)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3032639"/>
            <a:ext cx="8001000" cy="1386962"/>
          </a:xfrm>
          <a:prstGeom prst="rect">
            <a:avLst/>
          </a:prstGeom>
          <a:solidFill>
            <a:srgbClr val="FF717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 smtClean="0">
                <a:cs typeface="B Traffic" pitchFamily="2" charset="-78"/>
              </a:rPr>
              <a:t>2- مبارزه با ستمگران</a:t>
            </a:r>
          </a:p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 (یکی از اهداف 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که پیام او را جاودانی و جهانی کرده است، مبارزه با ستمگر و اجرای مساوات، عدالت و قسط بود.)</a:t>
            </a:r>
            <a:endParaRPr lang="en-US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488368"/>
            <a:ext cx="8001000" cy="1226632"/>
          </a:xfrm>
          <a:prstGeom prst="rect">
            <a:avLst/>
          </a:prstGeom>
          <a:solidFill>
            <a:srgbClr val="FFA3A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3- اصلاح امت محمدی </a:t>
            </a:r>
          </a:p>
          <a:p>
            <a:pPr algn="ctr" rtl="1"/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(وصیت امام به محمدبن حنفیه: نهضت من برای پیروزی و رستگاری و سامان بخشیدن به امت جدم محمد</a:t>
            </a:r>
            <a:r>
              <a:rPr lang="fa-IR" sz="1200" b="1" dirty="0" smtClean="0">
                <a:solidFill>
                  <a:schemeClr val="tx1"/>
                </a:solidFill>
                <a:cs typeface="B Traffic" pitchFamily="2" charset="-78"/>
              </a:rPr>
              <a:t>(ص)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است.)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– الفتوح، جلد 5، ص 33.</a:t>
            </a:r>
            <a:endParaRPr lang="en-US" sz="16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5715000"/>
            <a:ext cx="8001000" cy="998032"/>
          </a:xfrm>
          <a:prstGeom prst="rect">
            <a:avLst/>
          </a:prstGeom>
          <a:solidFill>
            <a:srgbClr val="FFBDBD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Traffic" pitchFamily="2" charset="-78"/>
              </a:rPr>
              <a:t>4- مبارزه با فساد اجتماعی</a:t>
            </a:r>
          </a:p>
          <a:p>
            <a:pPr algn="ctr" rtl="1"/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(یکی از وظایف بنیادین رهبران الهی و آگاهان هر جامعه، مبارزه با مظاهر فساد در اشکال گوناگون آن است. ایشان در وصیت خود فرمود: من اراده‌ امر به معروف و نهی از منکر کرده ام).</a:t>
            </a:r>
            <a:endParaRPr lang="en-US" sz="16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192" y="1310762"/>
            <a:ext cx="8068408" cy="3177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1"/>
            <a:ext cx="1182037" cy="126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2103438"/>
          </a:xfrm>
          <a:prstGeom prst="rect">
            <a:avLst/>
          </a:prstGeom>
          <a:solidFill>
            <a:srgbClr val="FFA3A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endParaRPr lang="fa-IR" sz="2400" b="1" dirty="0" smtClean="0">
              <a:solidFill>
                <a:schemeClr val="bg1"/>
              </a:solidFill>
              <a:cs typeface="B Traffic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5- گفتگو برای هدایت گمراهان</a:t>
            </a:r>
          </a:p>
          <a:p>
            <a:pPr algn="ctr" rtl="1"/>
            <a:endParaRPr lang="fa-IR" sz="2000" b="1" dirty="0" smtClean="0">
              <a:solidFill>
                <a:schemeClr val="bg1"/>
              </a:solidFill>
              <a:cs typeface="B Traffic" pitchFamily="2" charset="-78"/>
            </a:endParaRPr>
          </a:p>
          <a:p>
            <a:pPr algn="ctr" rtl="1"/>
            <a:r>
              <a:rPr lang="fa-IR" sz="1900" b="1" dirty="0" smtClean="0">
                <a:solidFill>
                  <a:schemeClr val="tx1"/>
                </a:solidFill>
                <a:cs typeface="B Traffic" pitchFamily="2" charset="-78"/>
              </a:rPr>
              <a:t>به عنوان نمونه 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1900" b="1" dirty="0" smtClean="0">
                <a:solidFill>
                  <a:schemeClr val="tx1"/>
                </a:solidFill>
                <a:cs typeface="B Traffic" pitchFamily="2" charset="-78"/>
              </a:rPr>
              <a:t>زهیر بن قین را که از عثمانیان بود، هدایت کرد. او در شب عاشورا به امام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1900" b="1" dirty="0" smtClean="0">
                <a:solidFill>
                  <a:schemeClr val="tx1"/>
                </a:solidFill>
                <a:cs typeface="B Traffic" pitchFamily="2" charset="-78"/>
              </a:rPr>
              <a:t>گفت: به خدا دوست دارم هزار بار کشته شوم و دوباره زنده شوم و سپس کشته شوم تا خدا مرگ را از تو و خاندانت دور کند.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(تاریخ طبری، ج4، ص 317)</a:t>
            </a:r>
          </a:p>
          <a:p>
            <a:pPr algn="ctr" rtl="1"/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590800"/>
            <a:ext cx="8229600" cy="1828800"/>
          </a:xfrm>
          <a:prstGeom prst="rect">
            <a:avLst/>
          </a:prstGeom>
          <a:solidFill>
            <a:srgbClr val="FFA3A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6- عاشورا ، تجلی‌گاه ادب و اخلاق</a:t>
            </a:r>
          </a:p>
          <a:p>
            <a:pPr algn="ctr" rtl="1"/>
            <a:endParaRPr lang="fa-IR" sz="2000" b="1" dirty="0" smtClean="0">
              <a:solidFill>
                <a:schemeClr val="bg1"/>
              </a:solidFill>
              <a:cs typeface="B Traffic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Traffic" pitchFamily="2" charset="-78"/>
              </a:rPr>
              <a:t>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b="1" dirty="0" smtClean="0">
                <a:solidFill>
                  <a:schemeClr val="tx1"/>
                </a:solidFill>
                <a:cs typeface="B Traffic" pitchFamily="2" charset="-78"/>
              </a:rPr>
              <a:t>برای یارانش احترام بسیاری قائل بود و متقابلاً آنان نیز با ایشان در نهایت ادب رفتار می‌کردند و او را با عبارت «جانم فدای تو باد»، خطاب می‌کردند. </a:t>
            </a:r>
            <a:r>
              <a:rPr lang="fa-IR" sz="1600" b="1" dirty="0" smtClean="0">
                <a:solidFill>
                  <a:schemeClr val="tx1"/>
                </a:solidFill>
                <a:cs typeface="B Traffic" pitchFamily="2" charset="-78"/>
              </a:rPr>
              <a:t>(طبری، ص 322)</a:t>
            </a:r>
            <a:endParaRPr lang="en-US" sz="16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648200"/>
            <a:ext cx="8153400" cy="1981199"/>
          </a:xfrm>
          <a:prstGeom prst="rect">
            <a:avLst/>
          </a:prstGeom>
          <a:solidFill>
            <a:srgbClr val="FF717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 smtClean="0">
                <a:cs typeface="B Traffic" pitchFamily="2" charset="-78"/>
              </a:rPr>
              <a:t>7-محبت و مهرورزی</a:t>
            </a:r>
          </a:p>
          <a:p>
            <a:pPr algn="ctr" rtl="1"/>
            <a:endParaRPr lang="fa-IR" sz="2000" b="1" dirty="0" smtClean="0">
              <a:cs typeface="B Traffic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Traffic" pitchFamily="2" charset="-78"/>
              </a:rPr>
              <a:t>رابطه عاشقانه میان 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b="1" dirty="0" smtClean="0">
                <a:solidFill>
                  <a:schemeClr val="tx1"/>
                </a:solidFill>
                <a:cs typeface="B Traffic" pitchFamily="2" charset="-78"/>
              </a:rPr>
              <a:t>و یارانش چندان محکم بود که سعیدبن عبدالله حنفی گفت: به خدا اگر هفتاد بار کشته شوم و سپس زنده گردم و زنده مرا بسوزانند و خاکسترم را بر باد دهند، از تو جدا نمی‌شوم تا پیش تو کشته شوم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.(طبری، ص 317)</a:t>
            </a:r>
          </a:p>
          <a:p>
            <a:pPr algn="ctr" rtl="1"/>
            <a:endParaRPr lang="en-US" sz="2400" dirty="0">
              <a:cs typeface="B Traffic" pitchFamily="2" charset="-78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09016"/>
            <a:ext cx="8229600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1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4400" y="304800"/>
            <a:ext cx="4343400" cy="3962400"/>
          </a:xfrm>
          <a:prstGeom prst="rect">
            <a:avLst/>
          </a:prstGeom>
          <a:solidFill>
            <a:srgbClr val="FF717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endParaRPr lang="fa-IR" sz="2400" b="1" dirty="0" smtClean="0">
              <a:cs typeface="B Traffic" pitchFamily="2" charset="-78"/>
            </a:endParaRPr>
          </a:p>
          <a:p>
            <a:pPr algn="ctr" rtl="1"/>
            <a:endParaRPr lang="fa-IR" sz="2400" b="1" dirty="0">
              <a:cs typeface="B Traffic" pitchFamily="2" charset="-78"/>
            </a:endParaRPr>
          </a:p>
          <a:p>
            <a:pPr algn="ctr" rtl="1"/>
            <a:r>
              <a:rPr lang="fa-IR" sz="2400" b="1" dirty="0" smtClean="0">
                <a:cs typeface="B Traffic" pitchFamily="2" charset="-78"/>
              </a:rPr>
              <a:t>8- بینش و آگاهی و بصیرت</a:t>
            </a:r>
          </a:p>
          <a:p>
            <a:pPr algn="justLow" rtl="1"/>
            <a:endParaRPr lang="fa-IR" sz="2400" b="1" dirty="0" smtClean="0">
              <a:cs typeface="B Traffic" pitchFamily="2" charset="-78"/>
            </a:endParaRPr>
          </a:p>
          <a:p>
            <a:pPr algn="justLow" rtl="1"/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یاران امام حسین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(ع)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خردمندانی بصیر بودند؛ به‌گونه‌ای که وقتی شمر برای ابوالفضل و برادرانش امان نامه آورد، آنان گفتند: لعنت خدا بر تو و امان‌نامه تو! آیا ما در امان باشیم و برای پسر رسول الله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(ص) 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امنیتی نباشد؟!</a:t>
            </a:r>
            <a:r>
              <a:rPr lang="fa-IR" sz="1400" b="1" dirty="0" smtClean="0">
                <a:solidFill>
                  <a:schemeClr val="tx1"/>
                </a:solidFill>
                <a:cs typeface="B Traffic" pitchFamily="2" charset="-78"/>
              </a:rPr>
              <a:t>(الفتوح، ج5، ص 136)</a:t>
            </a:r>
          </a:p>
          <a:p>
            <a:pPr algn="ctr" rtl="1"/>
            <a:endParaRPr lang="fa-IR" sz="2400" b="1" dirty="0" smtClean="0">
              <a:cs typeface="B Traffic" pitchFamily="2" charset="-78"/>
            </a:endParaRPr>
          </a:p>
          <a:p>
            <a:pPr algn="ctr" rtl="1"/>
            <a:endParaRPr lang="en-US" sz="2000" dirty="0">
              <a:cs typeface="B Traffic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4800"/>
            <a:ext cx="4419600" cy="396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endParaRPr lang="fa-IR" sz="2400" b="1" dirty="0" smtClean="0">
              <a:cs typeface="B Traffic" pitchFamily="2" charset="-78"/>
            </a:endParaRPr>
          </a:p>
          <a:p>
            <a:pPr algn="ctr" rtl="1"/>
            <a:r>
              <a:rPr lang="fa-IR" sz="2400" b="1" dirty="0" smtClean="0">
                <a:cs typeface="B Traffic" pitchFamily="2" charset="-78"/>
              </a:rPr>
              <a:t>9- از جان ‌گذشتگی در  راه هدف</a:t>
            </a:r>
          </a:p>
          <a:p>
            <a:pPr algn="justLow" rtl="1"/>
            <a:endParaRPr lang="fa-IR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justLow" rtl="1"/>
            <a:r>
              <a:rPr lang="fa-IR" sz="2000" b="1" dirty="0" smtClean="0">
                <a:solidFill>
                  <a:srgbClr val="FFFF00"/>
                </a:solidFill>
                <a:cs typeface="B Traffic" pitchFamily="2" charset="-78"/>
              </a:rPr>
              <a:t>امام حسین(ع) نه‌تنها خود، بلکه همه خاندان خود – از خردسال و نوجوان و جوان و پیر و زنان – را فدای اسلام کرد. بی‌گمان این فداکاری، اندیشه و خاطر هر فرد منصفی را متأثر و بیدار می‌کند.</a:t>
            </a:r>
          </a:p>
          <a:p>
            <a:pPr algn="ctr" rtl="1"/>
            <a:endParaRPr lang="fa-IR" sz="2400" b="1" dirty="0" smtClean="0">
              <a:cs typeface="B Traffic" pitchFamily="2" charset="-78"/>
            </a:endParaRPr>
          </a:p>
          <a:p>
            <a:pPr algn="ctr" rtl="1"/>
            <a:endParaRPr lang="en-US" sz="2400" dirty="0">
              <a:cs typeface="B Traffic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618037"/>
            <a:ext cx="8991600" cy="2087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2400" b="1" dirty="0" smtClean="0">
                <a:cs typeface="B Traffic" pitchFamily="2" charset="-78"/>
              </a:rPr>
              <a:t>10- نقش‌آفرینی زنان در کربلا</a:t>
            </a:r>
          </a:p>
          <a:p>
            <a:pPr algn="ctr" rtl="1"/>
            <a:r>
              <a:rPr lang="fa-IR" sz="2000" b="1" dirty="0" smtClean="0">
                <a:solidFill>
                  <a:schemeClr val="accent1"/>
                </a:solidFill>
                <a:cs typeface="B Traffic" pitchFamily="2" charset="-78"/>
              </a:rPr>
              <a:t>به عنوان نمونه: ام وهب؛ همسر عبدالله بن عمیر کلبی که به همسر خود گفت: تو را رها نخواهم کرد تا همراه تو کشته شوم.</a:t>
            </a:r>
            <a:endParaRPr lang="en-US" sz="2000" dirty="0">
              <a:solidFill>
                <a:schemeClr val="accent1"/>
              </a:solidFill>
              <a:cs typeface="B Traffic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>
          <a:xfrm>
            <a:off x="990600" y="4285957"/>
            <a:ext cx="6857999" cy="24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8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935764932"/>
              </p:ext>
            </p:extLst>
          </p:nvPr>
        </p:nvGraphicFramePr>
        <p:xfrm>
          <a:off x="76200" y="228600"/>
          <a:ext cx="7467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7" name="Text Box 4"/>
          <p:cNvSpPr txBox="1">
            <a:spLocks/>
          </p:cNvSpPr>
          <p:nvPr/>
        </p:nvSpPr>
        <p:spPr bwMode="auto">
          <a:xfrm>
            <a:off x="6477000" y="152400"/>
            <a:ext cx="2124075" cy="9239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34100" y="76200"/>
            <a:ext cx="2635935" cy="2618324"/>
          </a:xfrm>
          <a:prstGeom prst="rect">
            <a:avLst/>
          </a:prstGeom>
          <a:noFill/>
        </p:spPr>
      </p:pic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65165" y="2209800"/>
            <a:ext cx="2635935" cy="261832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638800" y="1295400"/>
            <a:ext cx="3267100" cy="22098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نقش امام حسن</a:t>
            </a:r>
            <a:r>
              <a:rPr lang="fa-IR" sz="1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r>
              <a:rPr lang="ar-SA" sz="1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 </a:t>
            </a:r>
            <a:r>
              <a:rPr lang="ar-SA" sz="3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در خلافت امام علی</a:t>
            </a:r>
            <a:r>
              <a:rPr lang="fa-IR" sz="1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endParaRPr lang="en-US" sz="1200" dirty="0" smtClean="0">
              <a:solidFill>
                <a:srgbClr val="000000"/>
              </a:solidFill>
              <a:latin typeface="Calibri" pitchFamily="34" charset="0"/>
              <a:ea typeface="Arial" pitchFamily="34" charset="0"/>
              <a:cs typeface="B Hom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53000"/>
            <a:ext cx="8728412" cy="45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65760" y="4266914"/>
            <a:ext cx="7482840" cy="951766"/>
            <a:chOff x="365760" y="3760774"/>
            <a:chExt cx="5120640" cy="951766"/>
          </a:xfrm>
        </p:grpSpPr>
        <p:sp>
          <p:nvSpPr>
            <p:cNvPr id="10" name="Rounded Rectangle 9"/>
            <p:cNvSpPr/>
            <p:nvPr/>
          </p:nvSpPr>
          <p:spPr>
            <a:xfrm>
              <a:off x="365760" y="3760774"/>
              <a:ext cx="5120640" cy="95176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12221" y="3807235"/>
              <a:ext cx="5027718" cy="858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ar-SA" sz="3200" b="0" i="0" u="none" strike="noStrike" kern="1200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B Traffic" pitchFamily="2" charset="-78"/>
                </a:rPr>
                <a:t> سکونت در کوفه در کنار پدر</a:t>
              </a:r>
              <a:endParaRPr lang="en-US" sz="3200" b="1" kern="1200" dirty="0">
                <a:cs typeface="B Traffic" pitchFamily="2" charset="-78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175668"/>
            <a:ext cx="8718577" cy="406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365760" y="5334000"/>
            <a:ext cx="7482840" cy="1018522"/>
            <a:chOff x="365760" y="4649643"/>
            <a:chExt cx="5120640" cy="1388983"/>
          </a:xfrm>
        </p:grpSpPr>
        <p:sp>
          <p:nvSpPr>
            <p:cNvPr id="14" name="Rounded Rectangle 13"/>
            <p:cNvSpPr/>
            <p:nvPr/>
          </p:nvSpPr>
          <p:spPr>
            <a:xfrm>
              <a:off x="365760" y="4649643"/>
              <a:ext cx="5120640" cy="138898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433565" y="4717448"/>
              <a:ext cx="4985030" cy="125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ar-SA" sz="2800" b="0" i="0" u="none" strike="noStrike" kern="1200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  <a:ea typeface="Arial" pitchFamily="34" charset="0"/>
                  <a:cs typeface="B Traffic" pitchFamily="2" charset="-78"/>
                </a:rPr>
                <a:t>شرکت در پیکار صفین و نهروان و سخنرانی برای مردم کوفه و دعوت آن‌ها به پایداری</a:t>
              </a:r>
              <a:endParaRPr lang="en-US" sz="2800" b="1" kern="1200" dirty="0">
                <a:solidFill>
                  <a:srgbClr val="FFFF00"/>
                </a:solidFill>
                <a:cs typeface="B Traffic" pitchFamily="2" charset="-78"/>
              </a:endParaRP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7"/>
          <p:cNvSpPr txBox="1">
            <a:spLocks/>
          </p:cNvSpPr>
          <p:nvPr/>
        </p:nvSpPr>
        <p:spPr bwMode="auto">
          <a:xfrm>
            <a:off x="6934200" y="732998"/>
            <a:ext cx="1028700" cy="14382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188" y="1266684"/>
            <a:ext cx="8728412" cy="45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28948" y="580598"/>
            <a:ext cx="7482840" cy="951766"/>
            <a:chOff x="365760" y="3760774"/>
            <a:chExt cx="5120640" cy="951766"/>
          </a:xfrm>
        </p:grpSpPr>
        <p:sp>
          <p:nvSpPr>
            <p:cNvPr id="7" name="Rounded Rectangle 6"/>
            <p:cNvSpPr/>
            <p:nvPr/>
          </p:nvSpPr>
          <p:spPr>
            <a:xfrm>
              <a:off x="365760" y="3760774"/>
              <a:ext cx="5120640" cy="95176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12221" y="3807235"/>
              <a:ext cx="5027718" cy="858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دعوت عبیدالله بن عمر از امام </a:t>
              </a:r>
              <a:r>
                <a:rPr lang="fa-IR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28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مبنی بر کودتا علیه پدرش که آن‌را به شدت رد کرد</a:t>
              </a:r>
              <a:endParaRPr lang="en-US" sz="2800" b="1" kern="1200" dirty="0">
                <a:cs typeface="B Traffic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63188" y="2489352"/>
            <a:ext cx="8718577" cy="406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28948" y="1647684"/>
            <a:ext cx="7482840" cy="1018522"/>
            <a:chOff x="365760" y="4649643"/>
            <a:chExt cx="5120640" cy="1388983"/>
          </a:xfrm>
        </p:grpSpPr>
        <p:sp>
          <p:nvSpPr>
            <p:cNvPr id="11" name="Rounded Rectangle 10"/>
            <p:cNvSpPr/>
            <p:nvPr/>
          </p:nvSpPr>
          <p:spPr>
            <a:xfrm>
              <a:off x="365760" y="4649643"/>
              <a:ext cx="5120640" cy="138898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33565" y="4717448"/>
              <a:ext cx="4985030" cy="125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کشته‌شدن</a:t>
              </a:r>
              <a:r>
                <a:rPr lang="fa-IR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عبیدالله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عمر فردای آن‌روز</a:t>
              </a:r>
              <a:endParaRPr lang="en-US" sz="2800" b="1" kern="1200" dirty="0">
                <a:solidFill>
                  <a:srgbClr val="FFFF00"/>
                </a:solidFill>
                <a:cs typeface="B Traffic" pitchFamily="2" charset="-78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" y="3523396"/>
            <a:ext cx="8728412" cy="45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670560" y="2837310"/>
            <a:ext cx="7482840" cy="951766"/>
            <a:chOff x="365760" y="3760774"/>
            <a:chExt cx="5120640" cy="951766"/>
          </a:xfrm>
        </p:grpSpPr>
        <p:sp>
          <p:nvSpPr>
            <p:cNvPr id="15" name="Rounded Rectangle 14"/>
            <p:cNvSpPr/>
            <p:nvPr/>
          </p:nvSpPr>
          <p:spPr>
            <a:xfrm>
              <a:off x="365760" y="3760774"/>
              <a:ext cx="5120640" cy="95176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Rounded Rectangle 5"/>
            <p:cNvSpPr/>
            <p:nvPr/>
          </p:nvSpPr>
          <p:spPr>
            <a:xfrm>
              <a:off x="412221" y="3807235"/>
              <a:ext cx="5027718" cy="858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3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نصایح امام علی</a:t>
              </a:r>
              <a:r>
                <a:rPr lang="fa-IR" sz="1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 </a:t>
              </a:r>
              <a:r>
                <a:rPr lang="ar-SA" sz="1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3200" dirty="0" smtClean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نامه‌ای طولانی به او پس از بازگشت از صفین</a:t>
              </a:r>
              <a:endParaRPr lang="en-US" sz="3200" dirty="0" smtClean="0">
                <a:solidFill>
                  <a:srgbClr val="000000"/>
                </a:solidFill>
                <a:latin typeface="Calibri" pitchFamily="34" charset="0"/>
                <a:ea typeface="Arial" pitchFamily="34" charset="0"/>
                <a:cs typeface="B Traffic" pitchFamily="2" charset="-78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" y="4746064"/>
            <a:ext cx="8718577" cy="406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670560" y="3904396"/>
            <a:ext cx="7482840" cy="1018522"/>
            <a:chOff x="365760" y="4649643"/>
            <a:chExt cx="5120640" cy="1388983"/>
          </a:xfrm>
        </p:grpSpPr>
        <p:sp>
          <p:nvSpPr>
            <p:cNvPr id="19" name="Rounded Rectangle 18"/>
            <p:cNvSpPr/>
            <p:nvPr/>
          </p:nvSpPr>
          <p:spPr>
            <a:xfrm>
              <a:off x="365760" y="4649643"/>
              <a:ext cx="5120640" cy="138898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5"/>
            <p:cNvSpPr/>
            <p:nvPr/>
          </p:nvSpPr>
          <p:spPr>
            <a:xfrm>
              <a:off x="433565" y="4717448"/>
              <a:ext cx="4985030" cy="125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وصی علی </a:t>
              </a:r>
              <a:r>
                <a:rPr lang="fa-IR" sz="12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12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اموال و موقوفات در وصیت‌نامه‌ دیگری</a:t>
              </a:r>
              <a:endParaRPr lang="en-US" sz="2800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B Traffic" pitchFamily="2" charset="-78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4800" y="5918066"/>
            <a:ext cx="8718577" cy="406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670560" y="5076398"/>
            <a:ext cx="7482840" cy="1018522"/>
            <a:chOff x="365760" y="4649643"/>
            <a:chExt cx="5120640" cy="1388983"/>
          </a:xfrm>
        </p:grpSpPr>
        <p:sp>
          <p:nvSpPr>
            <p:cNvPr id="23" name="Rounded Rectangle 22"/>
            <p:cNvSpPr/>
            <p:nvPr/>
          </p:nvSpPr>
          <p:spPr>
            <a:xfrm>
              <a:off x="365760" y="4649643"/>
              <a:ext cx="5120640" cy="138898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ounded Rectangle 5"/>
            <p:cNvSpPr/>
            <p:nvPr/>
          </p:nvSpPr>
          <p:spPr>
            <a:xfrm>
              <a:off x="433565" y="4717448"/>
              <a:ext cx="4985030" cy="125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وصیت علی </a:t>
              </a:r>
              <a:r>
                <a:rPr lang="fa-IR" sz="12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  </a:t>
              </a:r>
              <a:r>
                <a:rPr lang="fa-IR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به امام حسن</a:t>
              </a:r>
              <a:r>
                <a:rPr lang="fa-IR" sz="14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(ع)</a:t>
              </a:r>
              <a:r>
                <a:rPr lang="ar-SA" sz="14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fa-IR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در مورد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خاندان</a:t>
              </a:r>
              <a:r>
                <a:rPr lang="fa-IR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،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فرزندان و یاران در </a:t>
              </a:r>
              <a:r>
                <a:rPr lang="fa-IR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آ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خرین وصیت علی</a:t>
              </a:r>
              <a:r>
                <a:rPr lang="fa-IR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(</a:t>
              </a:r>
              <a:r>
                <a:rPr lang="fa-IR" sz="12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ع) </a:t>
              </a:r>
              <a:r>
                <a:rPr lang="ar-SA" sz="12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 </a:t>
              </a:r>
              <a:r>
                <a:rPr lang="ar-SA" sz="2800" dirty="0" smtClean="0">
                  <a:solidFill>
                    <a:srgbClr val="FFFF00"/>
                  </a:solidFill>
                  <a:latin typeface="Calibri" pitchFamily="34" charset="0"/>
                  <a:ea typeface="Arial" pitchFamily="34" charset="0"/>
                  <a:cs typeface="B Traffic" pitchFamily="2" charset="-78"/>
                </a:rPr>
                <a:t>بعد از ضربت خوردن</a:t>
              </a:r>
              <a:endParaRPr lang="en-US" sz="2800" dirty="0" smtClean="0">
                <a:solidFill>
                  <a:srgbClr val="FFFF00"/>
                </a:solidFill>
                <a:latin typeface="Calibri" pitchFamily="34" charset="0"/>
                <a:ea typeface="Arial" pitchFamily="34" charset="0"/>
                <a:cs typeface="B Traffic" pitchFamily="2" charset="-78"/>
              </a:endParaRP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258635196"/>
              </p:ext>
            </p:extLst>
          </p:nvPr>
        </p:nvGraphicFramePr>
        <p:xfrm>
          <a:off x="228600" y="5334000"/>
          <a:ext cx="7696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911741151"/>
              </p:ext>
            </p:extLst>
          </p:nvPr>
        </p:nvGraphicFramePr>
        <p:xfrm>
          <a:off x="1295400" y="4521200"/>
          <a:ext cx="73152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49" name="Text Box 7"/>
          <p:cNvSpPr txBox="1">
            <a:spLocks/>
          </p:cNvSpPr>
          <p:nvPr/>
        </p:nvSpPr>
        <p:spPr bwMode="auto">
          <a:xfrm>
            <a:off x="6934200" y="533400"/>
            <a:ext cx="1028700" cy="14382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Homa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23710" y="280966"/>
            <a:ext cx="472440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خلافت امام حسن</a:t>
            </a:r>
            <a:r>
              <a:rPr lang="fa-IR" sz="1200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B Homa" pitchFamily="2" charset="-78"/>
              </a:rPr>
              <a:t>(ع)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grpSp>
        <p:nvGrpSpPr>
          <p:cNvPr id="4" name="Group 7"/>
          <p:cNvGrpSpPr/>
          <p:nvPr/>
        </p:nvGrpSpPr>
        <p:grpSpPr>
          <a:xfrm rot="1990258">
            <a:off x="3595157" y="-113316"/>
            <a:ext cx="948196" cy="1168311"/>
            <a:chOff x="-424194" y="3200399"/>
            <a:chExt cx="2389517" cy="2614611"/>
          </a:xfrm>
        </p:grpSpPr>
        <p:pic>
          <p:nvPicPr>
            <p:cNvPr id="5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36846" flipH="1">
              <a:off x="-100804" y="3775207"/>
              <a:ext cx="1279525" cy="1926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G:\ghiasvand\Nahad\Ghiasvand\ax\اسلیمی\bote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" y="3200399"/>
              <a:ext cx="1736725" cy="2614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44321575"/>
              </p:ext>
            </p:extLst>
          </p:nvPr>
        </p:nvGraphicFramePr>
        <p:xfrm>
          <a:off x="228600" y="1143000"/>
          <a:ext cx="85344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371119111"/>
              </p:ext>
            </p:extLst>
          </p:nvPr>
        </p:nvGraphicFramePr>
        <p:xfrm>
          <a:off x="228600" y="3429000"/>
          <a:ext cx="73914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003695767"/>
              </p:ext>
            </p:extLst>
          </p:nvPr>
        </p:nvGraphicFramePr>
        <p:xfrm>
          <a:off x="1295400" y="2286000"/>
          <a:ext cx="74676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700"/>
            <a:ext cx="1066800" cy="114503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0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292" y="232914"/>
            <a:ext cx="8589107" cy="632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3532</Words>
  <Application>Microsoft Office PowerPoint</Application>
  <PresentationFormat>On-screen Show (4:3)</PresentationFormat>
  <Paragraphs>330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شهادت امام حسن(ع)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 شهادت عبدالله بن حسن(ع) که برای یاری امام آمده بود.</vt:lpstr>
      <vt:lpstr>Slide 50</vt:lpstr>
      <vt:lpstr>1- آزادگی و زیر بار ذلت نرفتن امام حسین(ع) در روز عاشورا فرمود: آگاه باشید! این فرومایه، فرزند فرومایه، مرا بین شمشیرِ کشیده و خفت و خواری قرار داده است و هیهات که زیر بار ذلت برویم. (لهوف، ص 136)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محمد ابراهيم زاده ديز</dc:creator>
  <cp:lastModifiedBy>Administrator</cp:lastModifiedBy>
  <cp:revision>508</cp:revision>
  <dcterms:created xsi:type="dcterms:W3CDTF">2006-08-16T00:00:00Z</dcterms:created>
  <dcterms:modified xsi:type="dcterms:W3CDTF">2016-11-23T21:35:17Z</dcterms:modified>
</cp:coreProperties>
</file>