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notesMasterIdLst>
    <p:notesMasterId r:id="rId16"/>
  </p:notesMasterIdLst>
  <p:sldIdLst>
    <p:sldId id="257" r:id="rId2"/>
    <p:sldId id="258" r:id="rId3"/>
    <p:sldId id="259" r:id="rId4"/>
    <p:sldId id="280" r:id="rId5"/>
    <p:sldId id="260" r:id="rId6"/>
    <p:sldId id="261" r:id="rId7"/>
    <p:sldId id="289" r:id="rId8"/>
    <p:sldId id="262" r:id="rId9"/>
    <p:sldId id="290" r:id="rId10"/>
    <p:sldId id="291" r:id="rId11"/>
    <p:sldId id="263" r:id="rId12"/>
    <p:sldId id="264" r:id="rId13"/>
    <p:sldId id="265" r:id="rId14"/>
    <p:sldId id="292" r:id="rId15"/>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A9B19D-3D6E-49F6-9DBB-88F8A188FD84}" type="datetimeFigureOut">
              <a:rPr lang="en-US" smtClean="0"/>
              <a:t>4/12/2020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5378E1-6FE2-4166-9EEE-41A79D143B74}" type="slidenum">
              <a:rPr lang="en-US" smtClean="0"/>
              <a:t>‹#›</a:t>
            </a:fld>
            <a:endParaRPr lang="en-US"/>
          </a:p>
        </p:txBody>
      </p:sp>
    </p:spTree>
    <p:extLst>
      <p:ext uri="{BB962C8B-B14F-4D97-AF65-F5344CB8AC3E}">
        <p14:creationId xmlns:p14="http://schemas.microsoft.com/office/powerpoint/2010/main" val="511166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5378E1-6FE2-4166-9EEE-41A79D143B74}" type="slidenum">
              <a:rPr lang="en-US" smtClean="0"/>
              <a:t>1</a:t>
            </a:fld>
            <a:endParaRPr lang="en-US"/>
          </a:p>
        </p:txBody>
      </p:sp>
    </p:spTree>
    <p:extLst>
      <p:ext uri="{BB962C8B-B14F-4D97-AF65-F5344CB8AC3E}">
        <p14:creationId xmlns:p14="http://schemas.microsoft.com/office/powerpoint/2010/main" val="10970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85378E1-6FE2-4166-9EEE-41A79D143B74}" type="slidenum">
              <a:rPr lang="en-US" smtClean="0"/>
              <a:t>3</a:t>
            </a:fld>
            <a:endParaRPr lang="en-US"/>
          </a:p>
        </p:txBody>
      </p:sp>
    </p:spTree>
    <p:extLst>
      <p:ext uri="{BB962C8B-B14F-4D97-AF65-F5344CB8AC3E}">
        <p14:creationId xmlns:p14="http://schemas.microsoft.com/office/powerpoint/2010/main" val="1840857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2784815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3024640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F8394D-86C8-4412-BE92-CEB0DCC5DDB8}" type="slidenum">
              <a:rPr lang="fa-IR" smtClean="0"/>
              <a:t>‹#›</a:t>
            </a:fld>
            <a:endParaRPr lang="fa-I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27022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C1AF298-50C9-4AC8-B0C9-9CAB546C9707}" type="datetimeFigureOut">
              <a:rPr lang="fa-IR" smtClean="0"/>
              <a:t>08/19/1441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1178722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C1AF298-50C9-4AC8-B0C9-9CAB546C9707}" type="datetimeFigureOut">
              <a:rPr lang="fa-IR" smtClean="0"/>
              <a:t>08/19/1441</a:t>
            </a:fld>
            <a:endParaRPr lang="fa-IR"/>
          </a:p>
        </p:txBody>
      </p:sp>
      <p:sp>
        <p:nvSpPr>
          <p:cNvPr id="6" name="Footer Placeholder 5"/>
          <p:cNvSpPr>
            <a:spLocks noGrp="1"/>
          </p:cNvSpPr>
          <p:nvPr>
            <p:ph type="ftr" sz="quarter" idx="11"/>
          </p:nvPr>
        </p:nvSpPr>
        <p:spPr/>
        <p:txBody>
          <a:bodyPr/>
          <a:lstStyle/>
          <a:p>
            <a:endParaRPr lang="fa-I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F8394D-86C8-4412-BE92-CEB0DCC5DDB8}" type="slidenum">
              <a:rPr lang="fa-IR" smtClean="0"/>
              <a:t>‹#›</a:t>
            </a:fld>
            <a:endParaRPr lang="fa-I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595588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5C1AF298-50C9-4AC8-B0C9-9CAB546C9707}" type="datetimeFigureOut">
              <a:rPr lang="fa-IR" smtClean="0"/>
              <a:t>08/19/1441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5031901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2780258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260367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3225389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1AF298-50C9-4AC8-B0C9-9CAB546C9707}" type="datetimeFigureOut">
              <a:rPr lang="fa-IR" smtClean="0"/>
              <a:t>08/19/1441</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2210950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1AF298-50C9-4AC8-B0C9-9CAB546C9707}" type="datetimeFigureOut">
              <a:rPr lang="fa-IR" smtClean="0"/>
              <a:t>08/19/1441</a:t>
            </a:fld>
            <a:endParaRPr lang="fa-IR"/>
          </a:p>
        </p:txBody>
      </p:sp>
      <p:sp>
        <p:nvSpPr>
          <p:cNvPr id="6" name="Footer Placeholder 5"/>
          <p:cNvSpPr>
            <a:spLocks noGrp="1"/>
          </p:cNvSpPr>
          <p:nvPr>
            <p:ph type="ftr" sz="quarter" idx="11"/>
          </p:nvPr>
        </p:nvSpPr>
        <p:spPr/>
        <p:txBody>
          <a:bodyPr/>
          <a:lstStyle/>
          <a:p>
            <a:endParaRPr lang="fa-I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4003553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1AF298-50C9-4AC8-B0C9-9CAB546C9707}" type="datetimeFigureOut">
              <a:rPr lang="fa-IR" smtClean="0"/>
              <a:t>08/19/1441</a:t>
            </a:fld>
            <a:endParaRPr lang="fa-IR"/>
          </a:p>
        </p:txBody>
      </p:sp>
      <p:sp>
        <p:nvSpPr>
          <p:cNvPr id="8" name="Footer Placeholder 7"/>
          <p:cNvSpPr>
            <a:spLocks noGrp="1"/>
          </p:cNvSpPr>
          <p:nvPr>
            <p:ph type="ftr" sz="quarter" idx="11"/>
          </p:nvPr>
        </p:nvSpPr>
        <p:spPr/>
        <p:txBody>
          <a:bodyPr/>
          <a:lstStyle/>
          <a:p>
            <a:endParaRPr lang="fa-I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1495047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1AF298-50C9-4AC8-B0C9-9CAB546C9707}" type="datetimeFigureOut">
              <a:rPr lang="fa-IR" smtClean="0"/>
              <a:t>08/19/1441</a:t>
            </a:fld>
            <a:endParaRPr lang="fa-IR"/>
          </a:p>
        </p:txBody>
      </p:sp>
      <p:sp>
        <p:nvSpPr>
          <p:cNvPr id="4" name="Footer Placeholder 3"/>
          <p:cNvSpPr>
            <a:spLocks noGrp="1"/>
          </p:cNvSpPr>
          <p:nvPr>
            <p:ph type="ftr" sz="quarter" idx="11"/>
          </p:nvPr>
        </p:nvSpPr>
        <p:spPr/>
        <p:txBody>
          <a:bodyPr/>
          <a:lstStyle/>
          <a:p>
            <a:endParaRPr lang="fa-I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1007748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1AF298-50C9-4AC8-B0C9-9CAB546C9707}" type="datetimeFigureOut">
              <a:rPr lang="fa-IR" smtClean="0"/>
              <a:t>08/19/1441</a:t>
            </a:fld>
            <a:endParaRPr lang="fa-IR"/>
          </a:p>
        </p:txBody>
      </p:sp>
      <p:sp>
        <p:nvSpPr>
          <p:cNvPr id="3" name="Footer Placeholder 2"/>
          <p:cNvSpPr>
            <a:spLocks noGrp="1"/>
          </p:cNvSpPr>
          <p:nvPr>
            <p:ph type="ftr" sz="quarter" idx="11"/>
          </p:nvPr>
        </p:nvSpPr>
        <p:spPr/>
        <p:txBody>
          <a:bodyPr/>
          <a:lstStyle/>
          <a:p>
            <a:endParaRPr lang="fa-I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206852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1AF298-50C9-4AC8-B0C9-9CAB546C9707}" type="datetimeFigureOut">
              <a:rPr lang="fa-IR" smtClean="0"/>
              <a:t>08/19/1441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343099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1AF298-50C9-4AC8-B0C9-9CAB546C9707}" type="datetimeFigureOut">
              <a:rPr lang="fa-IR" smtClean="0"/>
              <a:t>08/19/1441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8F8394D-86C8-4412-BE92-CEB0DCC5DDB8}" type="slidenum">
              <a:rPr lang="fa-IR" smtClean="0"/>
              <a:t>‹#›</a:t>
            </a:fld>
            <a:endParaRPr lang="fa-IR"/>
          </a:p>
        </p:txBody>
      </p:sp>
    </p:spTree>
    <p:extLst>
      <p:ext uri="{BB962C8B-B14F-4D97-AF65-F5344CB8AC3E}">
        <p14:creationId xmlns:p14="http://schemas.microsoft.com/office/powerpoint/2010/main" val="1605349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C1AF298-50C9-4AC8-B0C9-9CAB546C9707}" type="datetimeFigureOut">
              <a:rPr lang="fa-IR" smtClean="0"/>
              <a:t>08/19/1441</a:t>
            </a:fld>
            <a:endParaRPr lang="fa-I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8F8394D-86C8-4412-BE92-CEB0DCC5DDB8}" type="slidenum">
              <a:rPr lang="fa-IR" smtClean="0"/>
              <a:t>‹#›</a:t>
            </a:fld>
            <a:endParaRPr lang="fa-IR"/>
          </a:p>
        </p:txBody>
      </p:sp>
    </p:spTree>
    <p:extLst>
      <p:ext uri="{BB962C8B-B14F-4D97-AF65-F5344CB8AC3E}">
        <p14:creationId xmlns:p14="http://schemas.microsoft.com/office/powerpoint/2010/main" val="994601194"/>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6" r:id="rId13"/>
    <p:sldLayoutId id="2147483907" r:id="rId14"/>
    <p:sldLayoutId id="2147483908" r:id="rId15"/>
    <p:sldLayoutId id="214748390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12619" y="1219199"/>
            <a:ext cx="10991994" cy="2563091"/>
          </a:xfrm>
        </p:spPr>
        <p:txBody>
          <a:bodyPr>
            <a:normAutofit fontScale="90000"/>
          </a:bodyPr>
          <a:lstStyle/>
          <a:p>
            <a:pPr algn="ctr"/>
            <a:r>
              <a:rPr lang="fa-IR" altLang="fa-IR" sz="9600" b="1" dirty="0">
                <a:cs typeface="B Titr" panose="00000700000000000000" pitchFamily="2" charset="-78"/>
              </a:rPr>
              <a:t>بسم الله الرّحمن </a:t>
            </a:r>
            <a:r>
              <a:rPr lang="fa-IR" altLang="fa-IR" sz="9600" b="1" dirty="0" smtClean="0">
                <a:cs typeface="B Titr" panose="00000700000000000000" pitchFamily="2" charset="-78"/>
              </a:rPr>
              <a:t>الرّحیم</a:t>
            </a:r>
            <a:br>
              <a:rPr lang="fa-IR" altLang="fa-IR" sz="9600" b="1" dirty="0" smtClean="0">
                <a:cs typeface="B Titr" panose="00000700000000000000" pitchFamily="2" charset="-78"/>
              </a:rPr>
            </a:br>
            <a:r>
              <a:rPr lang="fa-IR" altLang="fa-IR" sz="9600" b="1" dirty="0" smtClean="0">
                <a:cs typeface="B Titr" panose="00000700000000000000" pitchFamily="2" charset="-78"/>
              </a:rPr>
              <a:t/>
            </a:r>
            <a:br>
              <a:rPr lang="fa-IR" altLang="fa-IR" sz="9600" b="1" dirty="0" smtClean="0">
                <a:cs typeface="B Titr" panose="00000700000000000000" pitchFamily="2" charset="-78"/>
              </a:rPr>
            </a:br>
            <a:r>
              <a:rPr lang="fa-IR" altLang="fa-IR" sz="9600" b="1" dirty="0" smtClean="0">
                <a:cs typeface="B Titr" panose="00000700000000000000" pitchFamily="2" charset="-78"/>
              </a:rPr>
              <a:t> </a:t>
            </a:r>
            <a:r>
              <a:rPr lang="fa-IR" sz="9600" b="1" dirty="0" smtClean="0">
                <a:cs typeface="2  Koodak" panose="00000700000000000000" pitchFamily="2" charset="-78"/>
              </a:rPr>
              <a:t>آموزش قرآن کریم</a:t>
            </a:r>
            <a:endParaRPr lang="en-US" sz="9600" b="1" dirty="0">
              <a:cs typeface="2  Koodak" panose="00000700000000000000" pitchFamily="2" charset="-78"/>
            </a:endParaRPr>
          </a:p>
        </p:txBody>
      </p:sp>
    </p:spTree>
    <p:extLst>
      <p:ext uri="{BB962C8B-B14F-4D97-AF65-F5344CB8AC3E}">
        <p14:creationId xmlns:p14="http://schemas.microsoft.com/office/powerpoint/2010/main" val="9005345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a:cs typeface="B Nazanin" panose="00000400000000000000" pitchFamily="2" charset="-78"/>
              </a:rPr>
              <a:t>قرائت قرآن کریم</a:t>
            </a:r>
            <a:br>
              <a:rPr lang="fa-IR" b="1" dirty="0">
                <a:cs typeface="B Nazanin" panose="00000400000000000000" pitchFamily="2" charset="-78"/>
              </a:rPr>
            </a:br>
            <a:endParaRPr lang="en-US" dirty="0"/>
          </a:p>
        </p:txBody>
      </p:sp>
      <p:sp>
        <p:nvSpPr>
          <p:cNvPr id="3" name="Content Placeholder 2"/>
          <p:cNvSpPr>
            <a:spLocks noGrp="1"/>
          </p:cNvSpPr>
          <p:nvPr>
            <p:ph idx="1"/>
          </p:nvPr>
        </p:nvSpPr>
        <p:spPr>
          <a:xfrm>
            <a:off x="2589212" y="1905000"/>
            <a:ext cx="8915400" cy="3777622"/>
          </a:xfrm>
        </p:spPr>
        <p:txBody>
          <a:bodyPr>
            <a:normAutofit/>
          </a:bodyPr>
          <a:lstStyle/>
          <a:p>
            <a:pPr marL="109537" indent="0" algn="r">
              <a:buNone/>
            </a:pPr>
            <a:r>
              <a:rPr lang="fa-IR" sz="2400" b="1" dirty="0" smtClean="0">
                <a:cs typeface="B Nazanin" panose="00000400000000000000" pitchFamily="2" charset="-78"/>
              </a:rPr>
              <a:t>قرائت قرآن کریم در اصطلاح رایج ، خواندن آیات قرآن به ه بر صورت زیبا و با صوت خوش است.خواندن زیبای قران کریم با صوت خوش، علاوه بر مهارت های روخوانی شامل مهارت های زیر نیز می شود.</a:t>
            </a:r>
            <a:endParaRPr lang="fa-IR" sz="2400" b="1" dirty="0">
              <a:cs typeface="B Nazanin" panose="00000400000000000000" pitchFamily="2" charset="-78"/>
            </a:endParaRPr>
          </a:p>
          <a:p>
            <a:pPr marL="109537" indent="0" algn="r">
              <a:buNone/>
            </a:pPr>
            <a:r>
              <a:rPr lang="fa-IR" sz="2400" b="1" dirty="0" smtClean="0">
                <a:cs typeface="B Nazanin" panose="00000400000000000000" pitchFamily="2" charset="-78"/>
              </a:rPr>
              <a:t>1.تلفظ </a:t>
            </a:r>
            <a:r>
              <a:rPr lang="fa-IR" sz="2400" b="1" dirty="0">
                <a:cs typeface="B Nazanin" panose="00000400000000000000" pitchFamily="2" charset="-78"/>
              </a:rPr>
              <a:t>صحیح </a:t>
            </a:r>
            <a:r>
              <a:rPr lang="fa-IR" sz="2400" b="1" dirty="0" smtClean="0">
                <a:cs typeface="B Nazanin" panose="00000400000000000000" pitchFamily="2" charset="-78"/>
              </a:rPr>
              <a:t>حروف خاص عربی</a:t>
            </a:r>
            <a:endParaRPr lang="fa-IR" sz="2400" b="1" dirty="0">
              <a:cs typeface="B Nazanin" panose="00000400000000000000" pitchFamily="2" charset="-78"/>
            </a:endParaRPr>
          </a:p>
          <a:p>
            <a:pPr marL="109537" indent="0" algn="r">
              <a:buNone/>
            </a:pPr>
            <a:r>
              <a:rPr lang="fa-IR" sz="2400" b="1" dirty="0" smtClean="0">
                <a:cs typeface="B Nazanin" panose="00000400000000000000" pitchFamily="2" charset="-78"/>
              </a:rPr>
              <a:t>2.حرکات </a:t>
            </a:r>
            <a:r>
              <a:rPr lang="fa-IR" sz="2400" b="1" dirty="0">
                <a:cs typeface="B Nazanin" panose="00000400000000000000" pitchFamily="2" charset="-78"/>
              </a:rPr>
              <a:t>کوتاه و کشیده</a:t>
            </a:r>
          </a:p>
          <a:p>
            <a:pPr marL="109537" indent="0" algn="r">
              <a:buNone/>
            </a:pPr>
            <a:r>
              <a:rPr lang="fa-IR" sz="2400" b="1" dirty="0" smtClean="0">
                <a:cs typeface="B Nazanin" panose="00000400000000000000" pitchFamily="2" charset="-78"/>
              </a:rPr>
              <a:t>3.احکام </a:t>
            </a:r>
            <a:r>
              <a:rPr lang="fa-IR" sz="2400" b="1" dirty="0">
                <a:cs typeface="B Nazanin" panose="00000400000000000000" pitchFamily="2" charset="-78"/>
              </a:rPr>
              <a:t>تجویدی</a:t>
            </a:r>
          </a:p>
          <a:p>
            <a:pPr marL="109537" indent="0" algn="r">
              <a:buNone/>
            </a:pPr>
            <a:r>
              <a:rPr lang="fa-IR" sz="2400" b="1" dirty="0" smtClean="0">
                <a:cs typeface="B Nazanin" panose="00000400000000000000" pitchFamily="2" charset="-78"/>
              </a:rPr>
              <a:t>4.وقف </a:t>
            </a:r>
            <a:r>
              <a:rPr lang="fa-IR" sz="2400" b="1" dirty="0">
                <a:cs typeface="B Nazanin" panose="00000400000000000000" pitchFamily="2" charset="-78"/>
              </a:rPr>
              <a:t>و ابتدا</a:t>
            </a:r>
          </a:p>
          <a:p>
            <a:pPr marL="109537" indent="0" algn="r">
              <a:buNone/>
            </a:pPr>
            <a:r>
              <a:rPr lang="fa-IR" sz="2400" b="1" dirty="0" smtClean="0">
                <a:cs typeface="B Nazanin" panose="00000400000000000000" pitchFamily="2" charset="-78"/>
              </a:rPr>
              <a:t>5.صوت </a:t>
            </a:r>
            <a:r>
              <a:rPr lang="fa-IR" sz="2400" b="1" dirty="0">
                <a:cs typeface="B Nazanin" panose="00000400000000000000" pitchFamily="2" charset="-78"/>
              </a:rPr>
              <a:t>و لحن</a:t>
            </a:r>
          </a:p>
          <a:p>
            <a:pPr marL="0" indent="0" algn="r">
              <a:buNone/>
            </a:pPr>
            <a:endParaRPr lang="en-US" sz="2400" dirty="0"/>
          </a:p>
        </p:txBody>
      </p:sp>
    </p:spTree>
    <p:extLst>
      <p:ext uri="{BB962C8B-B14F-4D97-AF65-F5344CB8AC3E}">
        <p14:creationId xmlns:p14="http://schemas.microsoft.com/office/powerpoint/2010/main" val="3530432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altLang="fa-IR" sz="4000" dirty="0">
                <a:cs typeface="B Titr" panose="00000700000000000000" pitchFamily="2" charset="-78"/>
              </a:rPr>
              <a:t> </a:t>
            </a:r>
            <a:r>
              <a:rPr lang="fa-IR" altLang="fa-IR" sz="2700" dirty="0" smtClean="0">
                <a:cs typeface="B Titr" panose="00000700000000000000" pitchFamily="2" charset="-78"/>
              </a:rPr>
              <a:t>ضرورت و اهمیت آموزش قرائت قرآن کریم</a:t>
            </a:r>
            <a:r>
              <a:rPr lang="fa-IR" altLang="fa-IR" sz="4000" dirty="0" smtClean="0">
                <a:cs typeface="B Titr" panose="00000700000000000000" pitchFamily="2" charset="-78"/>
              </a:rPr>
              <a:t/>
            </a:r>
            <a:br>
              <a:rPr lang="fa-IR" altLang="fa-IR" sz="4000" dirty="0" smtClean="0">
                <a:cs typeface="B Titr" panose="00000700000000000000" pitchFamily="2" charset="-78"/>
              </a:rPr>
            </a:br>
            <a:endParaRPr lang="fa-IR" sz="4000" dirty="0"/>
          </a:p>
        </p:txBody>
      </p:sp>
      <p:sp>
        <p:nvSpPr>
          <p:cNvPr id="3" name="Content Placeholder 2"/>
          <p:cNvSpPr>
            <a:spLocks noGrp="1"/>
          </p:cNvSpPr>
          <p:nvPr>
            <p:ph idx="1"/>
          </p:nvPr>
        </p:nvSpPr>
        <p:spPr>
          <a:xfrm>
            <a:off x="464024" y="1310185"/>
            <a:ext cx="11532358" cy="5022376"/>
          </a:xfrm>
        </p:spPr>
        <p:txBody>
          <a:bodyPr>
            <a:normAutofit/>
          </a:bodyPr>
          <a:lstStyle/>
          <a:p>
            <a:pPr algn="r">
              <a:buFont typeface="Arial" charset="0"/>
              <a:buChar char="•"/>
            </a:pPr>
            <a:endParaRPr lang="fa-IR" altLang="fa-IR" sz="2400" b="1" dirty="0" smtClean="0">
              <a:cs typeface="B Nazanin" panose="00000400000000000000" pitchFamily="2" charset="-78"/>
            </a:endParaRPr>
          </a:p>
          <a:p>
            <a:pPr algn="r">
              <a:buFont typeface="Arial" charset="0"/>
              <a:buChar char="•"/>
            </a:pPr>
            <a:r>
              <a:rPr lang="fa-IR" altLang="fa-IR" sz="2400" b="1" dirty="0" smtClean="0">
                <a:cs typeface="B Nazanin" panose="00000400000000000000" pitchFamily="2" charset="-78"/>
              </a:rPr>
              <a:t>1.خواندن </a:t>
            </a:r>
            <a:r>
              <a:rPr lang="fa-IR" altLang="fa-IR" sz="2400" b="1" dirty="0" smtClean="0">
                <a:cs typeface="B Nazanin" panose="00000400000000000000" pitchFamily="2" charset="-78"/>
              </a:rPr>
              <a:t>هر متن باید به همان گونه ای باشد که اهل آن زبان، آن متن را می </a:t>
            </a:r>
            <a:r>
              <a:rPr lang="fa-IR" altLang="fa-IR" sz="2400" b="1" dirty="0" smtClean="0">
                <a:cs typeface="B Nazanin" panose="00000400000000000000" pitchFamily="2" charset="-78"/>
              </a:rPr>
              <a:t>خوانند</a:t>
            </a:r>
          </a:p>
          <a:p>
            <a:pPr algn="r">
              <a:buFont typeface="Arial" charset="0"/>
              <a:buChar char="•"/>
            </a:pPr>
            <a:r>
              <a:rPr lang="fa-IR" altLang="fa-IR" sz="2400" b="1" dirty="0" smtClean="0">
                <a:cs typeface="B Nazanin" panose="00000400000000000000" pitchFamily="2" charset="-78"/>
              </a:rPr>
              <a:t>2.زیبایی های ظاهری قرآن کریم چه از نظر متن و نثرِ منحصر به فردش و چه از نظر سبک و روش قرائت و آهنگ کلام ، روشن ترین وجه اعجاز این متن مقدس است.</a:t>
            </a:r>
            <a:endParaRPr lang="fa-IR" altLang="fa-IR" sz="2400" b="1" dirty="0" smtClean="0">
              <a:cs typeface="B Nazanin" panose="00000400000000000000" pitchFamily="2" charset="-78"/>
            </a:endParaRPr>
          </a:p>
          <a:p>
            <a:pPr algn="r">
              <a:buFont typeface="Arial" charset="0"/>
              <a:buChar char="•"/>
            </a:pPr>
            <a:r>
              <a:rPr lang="fa-IR" altLang="fa-IR" sz="2400" b="1" dirty="0" smtClean="0">
                <a:cs typeface="B Nazanin" panose="00000400000000000000" pitchFamily="2" charset="-78"/>
              </a:rPr>
              <a:t>پیامبر - صلّی الله علیه و آله و سلّم - می فرماید:</a:t>
            </a:r>
            <a:endParaRPr lang="fa-IR" altLang="fa-IR" sz="2400" b="1" dirty="0">
              <a:cs typeface="B Nazanin" panose="00000400000000000000" pitchFamily="2" charset="-78"/>
            </a:endParaRPr>
          </a:p>
          <a:p>
            <a:pPr marL="0" indent="0" algn="r">
              <a:buNone/>
            </a:pPr>
            <a:r>
              <a:rPr lang="fa-IR" altLang="fa-IR" sz="2400" b="1" dirty="0" smtClean="0">
                <a:solidFill>
                  <a:srgbClr val="00B050"/>
                </a:solidFill>
                <a:cs typeface="2  Koodak" panose="00000700000000000000" pitchFamily="2" charset="-78"/>
              </a:rPr>
              <a:t>«</a:t>
            </a:r>
            <a:r>
              <a:rPr lang="fa-IR" sz="2800" dirty="0" smtClean="0">
                <a:solidFill>
                  <a:srgbClr val="00B050"/>
                </a:solidFill>
                <a:cs typeface="2  Koodak" panose="00000700000000000000" pitchFamily="2" charset="-78"/>
              </a:rPr>
              <a:t>لِكُلِّ </a:t>
            </a:r>
            <a:r>
              <a:rPr lang="fa-IR" sz="2800" dirty="0">
                <a:solidFill>
                  <a:srgbClr val="00B050"/>
                </a:solidFill>
                <a:cs typeface="2  Koodak" panose="00000700000000000000" pitchFamily="2" charset="-78"/>
              </a:rPr>
              <a:t>شَيْ‏ءٍ حِلْيَةٌ وَ حِلْيَةُ الْقُرْآنِ الصَّوْتُ </a:t>
            </a:r>
            <a:r>
              <a:rPr lang="fa-IR" sz="2800" dirty="0" smtClean="0">
                <a:solidFill>
                  <a:srgbClr val="00B050"/>
                </a:solidFill>
                <a:cs typeface="2  Koodak" panose="00000700000000000000" pitchFamily="2" charset="-78"/>
              </a:rPr>
              <a:t>الْحَسَنُ»</a:t>
            </a:r>
            <a:r>
              <a:rPr lang="fa-IR" altLang="fa-IR" sz="2800" b="1" dirty="0" smtClean="0">
                <a:solidFill>
                  <a:srgbClr val="00B050"/>
                </a:solidFill>
                <a:cs typeface="2  Koodak" panose="00000700000000000000" pitchFamily="2" charset="-78"/>
              </a:rPr>
              <a:t>.</a:t>
            </a:r>
          </a:p>
          <a:p>
            <a:pPr marL="0" indent="0" algn="r">
              <a:buNone/>
            </a:pPr>
            <a:r>
              <a:rPr lang="fa-IR" altLang="fa-IR" sz="2400" b="1" dirty="0" smtClean="0">
                <a:solidFill>
                  <a:srgbClr val="0070C0"/>
                </a:solidFill>
                <a:cs typeface="B Nazanin" panose="00000400000000000000" pitchFamily="2" charset="-78"/>
              </a:rPr>
              <a:t>برای هر چیزی زیبایی است و زیبایی قرآن صوت نیکو است.</a:t>
            </a:r>
          </a:p>
          <a:p>
            <a:pPr marL="0" indent="0" algn="r">
              <a:buNone/>
            </a:pPr>
            <a:r>
              <a:rPr lang="fa-IR" altLang="fa-IR" sz="2400" b="1" dirty="0" smtClean="0">
                <a:solidFill>
                  <a:schemeClr val="tx1"/>
                </a:solidFill>
                <a:cs typeface="B Nazanin" panose="00000400000000000000" pitchFamily="2" charset="-78"/>
              </a:rPr>
              <a:t>3. دوران کودکی مناسب ترین زمان برای الگوگیری و شکل گیری دستگاه تکلم است. هر چه از این دوران فاصله بگیریم ، فراگیری لحن و اصوات مختلف زبان های غیر مادری مشکل تر می شود. از این رو ، توجه به قرائت صحیح و زیبای قرآن از آغاز آموزش ، امری ضروری است. </a:t>
            </a:r>
            <a:endParaRPr lang="fa-IR" altLang="fa-IR" sz="24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48388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2000"/>
                                        <p:tgtEl>
                                          <p:spTgt spid="3">
                                            <p:txEl>
                                              <p:pRg st="3" end="3"/>
                                            </p:txEl>
                                          </p:spTgt>
                                        </p:tgtEl>
                                      </p:cBhvr>
                                    </p:animEffect>
                                    <p:anim calcmode="lin" valueType="num">
                                      <p:cBhvr>
                                        <p:cTn id="27"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2000"/>
                                        <p:tgtEl>
                                          <p:spTgt spid="3">
                                            <p:txEl>
                                              <p:pRg st="4" end="4"/>
                                            </p:txEl>
                                          </p:spTgt>
                                        </p:tgtEl>
                                      </p:cBhvr>
                                    </p:animEffect>
                                    <p:anim calcmode="lin" valueType="num">
                                      <p:cBhvr>
                                        <p:cTn id="34"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2000"/>
                                        <p:tgtEl>
                                          <p:spTgt spid="3">
                                            <p:txEl>
                                              <p:pRg st="5" end="5"/>
                                            </p:txEl>
                                          </p:spTgt>
                                        </p:tgtEl>
                                      </p:cBhvr>
                                    </p:animEffect>
                                    <p:anim calcmode="lin" valueType="num">
                                      <p:cBhvr>
                                        <p:cTn id="41"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anim calcmode="lin" valueType="num">
                                      <p:cBhvr>
                                        <p:cTn id="48"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49"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455" y="627797"/>
            <a:ext cx="10881157" cy="832513"/>
          </a:xfrm>
        </p:spPr>
        <p:txBody>
          <a:bodyPr>
            <a:normAutofit fontScale="25000" lnSpcReduction="20000"/>
          </a:bodyPr>
          <a:lstStyle/>
          <a:p>
            <a:pPr marL="109537" indent="0" algn="r">
              <a:buNone/>
            </a:pPr>
            <a:r>
              <a:rPr lang="fa-IR" altLang="fa-IR" sz="16000" b="1" dirty="0" smtClean="0">
                <a:solidFill>
                  <a:srgbClr val="FF0000"/>
                </a:solidFill>
                <a:cs typeface="B Nazanin" panose="00000400000000000000" pitchFamily="2" charset="-78"/>
              </a:rPr>
              <a:t>پیام قرآنی</a:t>
            </a:r>
          </a:p>
          <a:p>
            <a:pPr marL="109537" indent="0" algn="r">
              <a:buNone/>
            </a:pPr>
            <a:endParaRPr lang="fa-IR" altLang="fa-IR" sz="3600" b="1" dirty="0">
              <a:solidFill>
                <a:srgbClr val="FF0000"/>
              </a:solidFill>
              <a:cs typeface="B Nazanin" panose="00000400000000000000" pitchFamily="2" charset="-78"/>
            </a:endParaRPr>
          </a:p>
          <a:p>
            <a:pPr marL="109537" indent="0" algn="r">
              <a:buNone/>
            </a:pPr>
            <a:endParaRPr lang="fa-IR" altLang="fa-IR" sz="3600" b="1" dirty="0" smtClean="0">
              <a:solidFill>
                <a:srgbClr val="FF0000"/>
              </a:solidFill>
              <a:cs typeface="B Nazanin" panose="00000400000000000000" pitchFamily="2" charset="-78"/>
            </a:endParaRPr>
          </a:p>
          <a:p>
            <a:pPr marL="109537" indent="0" algn="r">
              <a:buNone/>
            </a:pPr>
            <a:endParaRPr lang="fa-IR" altLang="fa-IR" sz="3600" b="1" dirty="0">
              <a:solidFill>
                <a:srgbClr val="FF0000"/>
              </a:solidFill>
              <a:cs typeface="B Nazanin" panose="00000400000000000000" pitchFamily="2" charset="-78"/>
            </a:endParaRPr>
          </a:p>
          <a:p>
            <a:pPr marL="109537" indent="0" algn="r">
              <a:buNone/>
            </a:pPr>
            <a:endParaRPr lang="fa-IR" altLang="fa-IR" sz="3600" b="1" dirty="0" smtClean="0">
              <a:solidFill>
                <a:srgbClr val="FF0000"/>
              </a:solidFill>
              <a:cs typeface="B Nazanin" panose="00000400000000000000" pitchFamily="2" charset="-78"/>
            </a:endParaRPr>
          </a:p>
          <a:p>
            <a:pPr marL="109537" indent="0" algn="r">
              <a:buNone/>
            </a:pPr>
            <a:r>
              <a:rPr lang="fa-IR" altLang="fa-IR" sz="11200" b="1" dirty="0" smtClean="0">
                <a:solidFill>
                  <a:schemeClr val="tx1"/>
                </a:solidFill>
                <a:cs typeface="B Nazanin" panose="00000400000000000000" pitchFamily="2" charset="-78"/>
              </a:rPr>
              <a:t>تعریف</a:t>
            </a:r>
            <a:r>
              <a:rPr lang="fa-IR" altLang="fa-IR" sz="11200" b="1" dirty="0" smtClean="0">
                <a:solidFill>
                  <a:schemeClr val="tx1"/>
                </a:solidFill>
                <a:cs typeface="B Nazanin" panose="00000400000000000000" pitchFamily="2" charset="-78"/>
              </a:rPr>
              <a:t>: منظور از پیام قرآنی ، آیه یا عبارت قرآنی کوتاه و زیبایی است که دارای </a:t>
            </a:r>
            <a:r>
              <a:rPr lang="fa-IR" altLang="fa-IR" sz="11200" b="1" dirty="0" smtClean="0">
                <a:solidFill>
                  <a:schemeClr val="tx1"/>
                </a:solidFill>
                <a:cs typeface="B Nazanin" panose="00000400000000000000" pitchFamily="2" charset="-78"/>
              </a:rPr>
              <a:t>پیامی</a:t>
            </a:r>
          </a:p>
          <a:p>
            <a:pPr marL="109537" indent="0" algn="r">
              <a:buNone/>
            </a:pPr>
            <a:endParaRPr lang="fa-IR" altLang="fa-IR" sz="11200" b="1" dirty="0" smtClean="0">
              <a:solidFill>
                <a:schemeClr val="tx1"/>
              </a:solidFill>
              <a:cs typeface="B Nazanin" panose="00000400000000000000" pitchFamily="2" charset="-78"/>
            </a:endParaRPr>
          </a:p>
          <a:p>
            <a:pPr marL="109537" indent="0" algn="r">
              <a:buNone/>
            </a:pPr>
            <a:r>
              <a:rPr lang="fa-IR" altLang="fa-IR" sz="11200" b="1" dirty="0" smtClean="0">
                <a:solidFill>
                  <a:schemeClr val="tx1"/>
                </a:solidFill>
                <a:cs typeface="B Nazanin" panose="00000400000000000000" pitchFamily="2" charset="-78"/>
              </a:rPr>
              <a:t> </a:t>
            </a:r>
            <a:r>
              <a:rPr lang="fa-IR" altLang="fa-IR" sz="11200" b="1" dirty="0" smtClean="0">
                <a:solidFill>
                  <a:schemeClr val="tx1"/>
                </a:solidFill>
                <a:cs typeface="B Nazanin" panose="00000400000000000000" pitchFamily="2" charset="-78"/>
              </a:rPr>
              <a:t>بلند و ارزشمند درباره ی موضوعات اعتقادی، اخلاقی، تربیتی ، اجتماعی و ... است</a:t>
            </a:r>
            <a:r>
              <a:rPr lang="fa-IR" altLang="fa-IR" sz="11200" b="1" dirty="0" smtClean="0">
                <a:solidFill>
                  <a:schemeClr val="tx1"/>
                </a:solidFill>
                <a:cs typeface="B Nazanin" panose="00000400000000000000" pitchFamily="2" charset="-78"/>
              </a:rPr>
              <a:t>.</a:t>
            </a:r>
          </a:p>
          <a:p>
            <a:pPr marL="109537" indent="0" algn="r">
              <a:buNone/>
            </a:pPr>
            <a:endParaRPr lang="fa-IR" altLang="fa-IR" sz="11200" b="1" dirty="0" smtClean="0">
              <a:solidFill>
                <a:schemeClr val="tx1"/>
              </a:solidFill>
              <a:cs typeface="B Nazanin" panose="00000400000000000000" pitchFamily="2" charset="-78"/>
            </a:endParaRPr>
          </a:p>
          <a:p>
            <a:pPr marL="109537" indent="0" algn="r">
              <a:buNone/>
            </a:pPr>
            <a:r>
              <a:rPr lang="fa-IR" altLang="fa-IR" sz="11200" b="1" dirty="0" smtClean="0">
                <a:solidFill>
                  <a:schemeClr val="tx1"/>
                </a:solidFill>
                <a:cs typeface="B Nazanin" panose="00000400000000000000" pitchFamily="2" charset="-78"/>
              </a:rPr>
              <a:t>مانند: «وَ تَعاوَنوا عَلَی البِرِّ وَ التّقوی»  ؛  « وَ بِالوالدَینِ اِحساناً »</a:t>
            </a:r>
            <a:endParaRPr lang="fa-IR" altLang="fa-IR" sz="11200" b="1" dirty="0" smtClean="0">
              <a:solidFill>
                <a:schemeClr val="tx1"/>
              </a:solidFill>
              <a:cs typeface="B Nazanin" panose="00000400000000000000" pitchFamily="2" charset="-78"/>
            </a:endParaRPr>
          </a:p>
          <a:p>
            <a:pPr marL="109537" indent="0" algn="r">
              <a:buNone/>
            </a:pPr>
            <a:endParaRPr lang="fa-IR" altLang="fa-IR" sz="11200" b="1" dirty="0">
              <a:solidFill>
                <a:schemeClr val="tx1"/>
              </a:solidFill>
              <a:cs typeface="B Nazanin" panose="00000400000000000000" pitchFamily="2" charset="-78"/>
            </a:endParaRPr>
          </a:p>
          <a:p>
            <a:pPr marL="109537" indent="0" algn="r">
              <a:buNone/>
            </a:pPr>
            <a:r>
              <a:rPr lang="fa-IR" altLang="fa-IR" sz="11200" b="1" dirty="0" smtClean="0">
                <a:solidFill>
                  <a:schemeClr val="tx1"/>
                </a:solidFill>
                <a:cs typeface="B Nazanin" panose="00000400000000000000" pitchFamily="2" charset="-78"/>
              </a:rPr>
              <a:t>ویژگی های پیام قرآنی:</a:t>
            </a:r>
          </a:p>
          <a:p>
            <a:pPr marL="109537" indent="0" algn="r">
              <a:buNone/>
            </a:pPr>
            <a:r>
              <a:rPr lang="fa-IR" altLang="fa-IR" sz="11200" b="1" dirty="0" smtClean="0">
                <a:solidFill>
                  <a:schemeClr val="tx1"/>
                </a:solidFill>
                <a:cs typeface="B Nazanin" panose="00000400000000000000" pitchFamily="2" charset="-78"/>
              </a:rPr>
              <a:t>1.قالب شعارگونه دارد.</a:t>
            </a:r>
          </a:p>
          <a:p>
            <a:pPr marL="109537" indent="0" algn="r">
              <a:buNone/>
            </a:pPr>
            <a:r>
              <a:rPr lang="fa-IR" altLang="fa-IR" sz="11200" b="1" dirty="0" smtClean="0">
                <a:solidFill>
                  <a:schemeClr val="tx1"/>
                </a:solidFill>
                <a:cs typeface="B Nazanin" panose="00000400000000000000" pitchFamily="2" charset="-78"/>
              </a:rPr>
              <a:t>2. قابل درک برای کودکان است.</a:t>
            </a:r>
          </a:p>
          <a:p>
            <a:pPr marL="109537" indent="0" algn="r">
              <a:buNone/>
            </a:pPr>
            <a:r>
              <a:rPr lang="fa-IR" altLang="fa-IR" sz="11200" b="1" dirty="0" smtClean="0">
                <a:solidFill>
                  <a:schemeClr val="tx1"/>
                </a:solidFill>
                <a:cs typeface="B Nazanin" panose="00000400000000000000" pitchFamily="2" charset="-78"/>
              </a:rPr>
              <a:t>3.خلاصه و پرمعناست.</a:t>
            </a:r>
            <a:endParaRPr lang="fa-IR" altLang="fa-IR" sz="11200" b="1" dirty="0" smtClean="0">
              <a:solidFill>
                <a:schemeClr val="tx1"/>
              </a:solidFill>
              <a:cs typeface="B Nazanin" panose="00000400000000000000" pitchFamily="2" charset="-78"/>
            </a:endParaRPr>
          </a:p>
          <a:p>
            <a:pPr marL="109537" indent="0">
              <a:buNone/>
            </a:pPr>
            <a:endParaRPr lang="fa-IR" altLang="fa-IR" sz="3600" b="1" dirty="0" smtClean="0">
              <a:solidFill>
                <a:srgbClr val="FF0000"/>
              </a:solidFill>
              <a:cs typeface="B Nazanin" panose="00000400000000000000" pitchFamily="2" charset="-78"/>
            </a:endParaRPr>
          </a:p>
          <a:p>
            <a:pPr marL="109537" indent="0" algn="r">
              <a:buNone/>
            </a:pPr>
            <a:endParaRPr lang="fa-IR" altLang="fa-IR" sz="2400" b="1" dirty="0">
              <a:solidFill>
                <a:srgbClr val="FF0000"/>
              </a:solidFill>
              <a:cs typeface="B Nazanin" panose="00000400000000000000" pitchFamily="2" charset="-78"/>
            </a:endParaRPr>
          </a:p>
          <a:p>
            <a:pPr marL="109537" indent="0" algn="r">
              <a:buNone/>
            </a:pPr>
            <a:endParaRPr lang="fa-IR" altLang="fa-IR" sz="24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3384893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circle(in)">
                                      <p:cBhvr>
                                        <p:cTn id="12" dur="20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circle(in)">
                                      <p:cBhvr>
                                        <p:cTn id="17" dur="20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circle(in)">
                                      <p:cBhvr>
                                        <p:cTn id="22" dur="20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animEffect transition="in" filter="circle(in)">
                                      <p:cBhvr>
                                        <p:cTn id="27" dur="2000"/>
                                        <p:tgtEl>
                                          <p:spTgt spid="3">
                                            <p:txEl>
                                              <p:pRg st="11" end="1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animEffect transition="in" filter="circle(in)">
                                      <p:cBhvr>
                                        <p:cTn id="32" dur="2000"/>
                                        <p:tgtEl>
                                          <p:spTgt spid="3">
                                            <p:txEl>
                                              <p:pRg st="12" end="1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animEffect transition="in" filter="circle(in)">
                                      <p:cBhvr>
                                        <p:cTn id="37" dur="2000"/>
                                        <p:tgtEl>
                                          <p:spTgt spid="3">
                                            <p:txEl>
                                              <p:pRg st="13" end="1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circle(in)">
                                      <p:cBhvr>
                                        <p:cTn id="42" dur="20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13745"/>
          </a:xfrm>
        </p:spPr>
        <p:txBody>
          <a:bodyPr>
            <a:noAutofit/>
          </a:bodyPr>
          <a:lstStyle/>
          <a:p>
            <a:pPr algn="r"/>
            <a:r>
              <a:rPr lang="fa-IR" altLang="fa-IR" sz="2800" dirty="0" smtClean="0">
                <a:solidFill>
                  <a:srgbClr val="FF0000"/>
                </a:solidFill>
                <a:cs typeface="B Titr" panose="00000700000000000000" pitchFamily="2" charset="-78"/>
              </a:rPr>
              <a:t>داستان های قرآنی</a:t>
            </a:r>
            <a:r>
              <a:rPr lang="fa-IR" altLang="fa-IR" sz="4000" dirty="0" smtClean="0">
                <a:cs typeface="B Titr" panose="00000700000000000000" pitchFamily="2" charset="-78"/>
              </a:rPr>
              <a:t/>
            </a:r>
            <a:br>
              <a:rPr lang="fa-IR" altLang="fa-IR" sz="4000" dirty="0" smtClean="0">
                <a:cs typeface="B Titr" panose="00000700000000000000" pitchFamily="2" charset="-78"/>
              </a:rPr>
            </a:br>
            <a:r>
              <a:rPr lang="fa-IR" altLang="fa-IR" sz="4000" dirty="0">
                <a:cs typeface="B Zar" panose="00000400000000000000" pitchFamily="2" charset="-78"/>
              </a:rPr>
              <a:t/>
            </a:r>
            <a:br>
              <a:rPr lang="fa-IR" altLang="fa-IR" sz="4000" dirty="0">
                <a:cs typeface="B Zar" panose="00000400000000000000" pitchFamily="2" charset="-78"/>
              </a:rPr>
            </a:br>
            <a:endParaRPr lang="fa-IR" sz="4000" dirty="0"/>
          </a:p>
        </p:txBody>
      </p:sp>
      <p:sp>
        <p:nvSpPr>
          <p:cNvPr id="3" name="Content Placeholder 2"/>
          <p:cNvSpPr>
            <a:spLocks noGrp="1"/>
          </p:cNvSpPr>
          <p:nvPr>
            <p:ph idx="1"/>
          </p:nvPr>
        </p:nvSpPr>
        <p:spPr>
          <a:xfrm>
            <a:off x="641445" y="1228299"/>
            <a:ext cx="11163867" cy="5254388"/>
          </a:xfrm>
        </p:spPr>
        <p:txBody>
          <a:bodyPr>
            <a:normAutofit lnSpcReduction="10000"/>
          </a:bodyPr>
          <a:lstStyle/>
          <a:p>
            <a:pPr algn="r">
              <a:buFont typeface="Wingdings" panose="05000000000000000000" pitchFamily="2" charset="2"/>
              <a:buChar char="v"/>
            </a:pPr>
            <a:r>
              <a:rPr lang="fa-IR" altLang="fa-IR" sz="2800" b="1" dirty="0" smtClean="0">
                <a:cs typeface="B Nazanin" panose="00000400000000000000" pitchFamily="2" charset="-78"/>
              </a:rPr>
              <a:t>برخی از دلایل استفاده از داستان های قرآنی به شرح ذیل است:</a:t>
            </a:r>
          </a:p>
          <a:p>
            <a:pPr algn="r">
              <a:buFont typeface="Wingdings" panose="05000000000000000000" pitchFamily="2" charset="2"/>
              <a:buChar char="v"/>
            </a:pPr>
            <a:r>
              <a:rPr lang="fa-IR" altLang="fa-IR" sz="2800" b="1" dirty="0" smtClean="0">
                <a:cs typeface="B Nazanin" panose="00000400000000000000" pitchFamily="2" charset="-78"/>
              </a:rPr>
              <a:t>1- ایجاد جذابیت و تنوع در آموزش قرآن</a:t>
            </a:r>
          </a:p>
          <a:p>
            <a:pPr algn="r">
              <a:buFont typeface="Wingdings" panose="05000000000000000000" pitchFamily="2" charset="2"/>
              <a:buChar char="v"/>
            </a:pPr>
            <a:r>
              <a:rPr lang="fa-IR" altLang="fa-IR" sz="2800" b="1" dirty="0" smtClean="0">
                <a:cs typeface="B Nazanin" panose="00000400000000000000" pitchFamily="2" charset="-78"/>
              </a:rPr>
              <a:t>2-موجب افزایش علاقه و انگیزه کودکان به کتاب و درس قرآن می </a:t>
            </a:r>
            <a:r>
              <a:rPr lang="fa-IR" altLang="fa-IR" sz="2800" b="1" dirty="0" smtClean="0">
                <a:cs typeface="B Nazanin" panose="00000400000000000000" pitchFamily="2" charset="-78"/>
              </a:rPr>
              <a:t>شود.</a:t>
            </a:r>
          </a:p>
          <a:p>
            <a:pPr algn="r">
              <a:buFont typeface="Wingdings" panose="05000000000000000000" pitchFamily="2" charset="2"/>
              <a:buChar char="v"/>
            </a:pPr>
            <a:r>
              <a:rPr lang="fa-IR" altLang="fa-IR" sz="2800" b="1" dirty="0" smtClean="0">
                <a:cs typeface="B Nazanin" panose="00000400000000000000" pitchFamily="2" charset="-78"/>
              </a:rPr>
              <a:t>3.داستان های قرآنی شامل مطالب بسیار ارزشمند و جاودانه ی اعتقادی، تربیتی، اخلاقی، اجتماعی و نبرد حق و باطل و ... است.بیان این داستان ها یکی از روش های نشان دادن دست غیب الهی در طول تاریخ و هدایت و حراست از انسان و گوهر پاک وجود است.</a:t>
            </a:r>
          </a:p>
          <a:p>
            <a:pPr algn="r">
              <a:buFont typeface="Wingdings" panose="05000000000000000000" pitchFamily="2" charset="2"/>
              <a:buChar char="v"/>
            </a:pPr>
            <a:r>
              <a:rPr lang="fa-IR" altLang="fa-IR" sz="2800" b="1" dirty="0" smtClean="0">
                <a:cs typeface="B Nazanin" panose="00000400000000000000" pitchFamily="2" charset="-78"/>
              </a:rPr>
              <a:t>4.بیان داستان های قرآنی در درس قرآن ، راه تولیدات متنوع و جذاب کتاب های کمک آموزشی ، نوار صوتی و تصویری ، فیلم انیمیشن، نرم افزار و ... را باز می کند. امروزه تربیت کودکان و نوجوانان به چنین موضوعاتی نیازمند است.</a:t>
            </a:r>
          </a:p>
          <a:p>
            <a:pPr algn="r">
              <a:buFont typeface="Wingdings" panose="05000000000000000000" pitchFamily="2" charset="2"/>
              <a:buChar char="v"/>
            </a:pPr>
            <a:r>
              <a:rPr lang="fa-IR" altLang="fa-IR" sz="2800" b="1" dirty="0" smtClean="0">
                <a:cs typeface="B Nazanin" panose="00000400000000000000" pitchFamily="2" charset="-78"/>
              </a:rPr>
              <a:t>5.والدین دانش آموزان، معمولا با این داستان ها آشنا هستند . این آشنایی، زمینه ی ارتباط آن ها با درس قرآن و گفتگو با کودک خود درباره ی این درس را فراهم می آورد.</a:t>
            </a:r>
            <a:endParaRPr lang="fa-IR" altLang="fa-IR" sz="2800" b="1" dirty="0" smtClean="0">
              <a:cs typeface="B Nazanin" panose="00000400000000000000" pitchFamily="2" charset="-78"/>
            </a:endParaRPr>
          </a:p>
        </p:txBody>
      </p:sp>
    </p:spTree>
    <p:extLst>
      <p:ext uri="{BB962C8B-B14F-4D97-AF65-F5344CB8AC3E}">
        <p14:creationId xmlns:p14="http://schemas.microsoft.com/office/powerpoint/2010/main" val="349031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3">
                                            <p:txEl>
                                              <p:pRg st="3" end="3"/>
                                            </p:txEl>
                                          </p:spTgt>
                                        </p:tgtEl>
                                        <p:attrNameLst>
                                          <p:attrName>style.visibility</p:attrName>
                                        </p:attrNameLst>
                                      </p:cBhvr>
                                      <p:to>
                                        <p:strVal val="visible"/>
                                      </p:to>
                                    </p:set>
                                    <p:animEffect transition="in" filter="wipe(down)">
                                      <p:cBhvr>
                                        <p:cTn id="66" dur="580">
                                          <p:stCondLst>
                                            <p:cond delay="0"/>
                                          </p:stCondLst>
                                        </p:cTn>
                                        <p:tgtEl>
                                          <p:spTgt spid="3">
                                            <p:txEl>
                                              <p:pRg st="3" end="3"/>
                                            </p:txEl>
                                          </p:spTgt>
                                        </p:tgtEl>
                                      </p:cBhvr>
                                    </p:animEffect>
                                    <p:anim calcmode="lin" valueType="num">
                                      <p:cBhvr>
                                        <p:cTn id="6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3" end="3"/>
                                            </p:txEl>
                                          </p:spTgt>
                                        </p:tgtEl>
                                      </p:cBhvr>
                                      <p:to x="100000" y="60000"/>
                                    </p:animScale>
                                    <p:animScale>
                                      <p:cBhvr>
                                        <p:cTn id="73" dur="166" decel="50000">
                                          <p:stCondLst>
                                            <p:cond delay="676"/>
                                          </p:stCondLst>
                                        </p:cTn>
                                        <p:tgtEl>
                                          <p:spTgt spid="3">
                                            <p:txEl>
                                              <p:pRg st="3" end="3"/>
                                            </p:txEl>
                                          </p:spTgt>
                                        </p:tgtEl>
                                      </p:cBhvr>
                                      <p:to x="100000" y="100000"/>
                                    </p:animScale>
                                    <p:animScale>
                                      <p:cBhvr>
                                        <p:cTn id="74" dur="26">
                                          <p:stCondLst>
                                            <p:cond delay="1312"/>
                                          </p:stCondLst>
                                        </p:cTn>
                                        <p:tgtEl>
                                          <p:spTgt spid="3">
                                            <p:txEl>
                                              <p:pRg st="3" end="3"/>
                                            </p:txEl>
                                          </p:spTgt>
                                        </p:tgtEl>
                                      </p:cBhvr>
                                      <p:to x="100000" y="80000"/>
                                    </p:animScale>
                                    <p:animScale>
                                      <p:cBhvr>
                                        <p:cTn id="75" dur="166" decel="50000">
                                          <p:stCondLst>
                                            <p:cond delay="1338"/>
                                          </p:stCondLst>
                                        </p:cTn>
                                        <p:tgtEl>
                                          <p:spTgt spid="3">
                                            <p:txEl>
                                              <p:pRg st="3" end="3"/>
                                            </p:txEl>
                                          </p:spTgt>
                                        </p:tgtEl>
                                      </p:cBhvr>
                                      <p:to x="100000" y="100000"/>
                                    </p:animScale>
                                    <p:animScale>
                                      <p:cBhvr>
                                        <p:cTn id="76" dur="26">
                                          <p:stCondLst>
                                            <p:cond delay="1642"/>
                                          </p:stCondLst>
                                        </p:cTn>
                                        <p:tgtEl>
                                          <p:spTgt spid="3">
                                            <p:txEl>
                                              <p:pRg st="3" end="3"/>
                                            </p:txEl>
                                          </p:spTgt>
                                        </p:tgtEl>
                                      </p:cBhvr>
                                      <p:to x="100000" y="90000"/>
                                    </p:animScale>
                                    <p:animScale>
                                      <p:cBhvr>
                                        <p:cTn id="77" dur="166" decel="50000">
                                          <p:stCondLst>
                                            <p:cond delay="1668"/>
                                          </p:stCondLst>
                                        </p:cTn>
                                        <p:tgtEl>
                                          <p:spTgt spid="3">
                                            <p:txEl>
                                              <p:pRg st="3" end="3"/>
                                            </p:txEl>
                                          </p:spTgt>
                                        </p:tgtEl>
                                      </p:cBhvr>
                                      <p:to x="100000" y="100000"/>
                                    </p:animScale>
                                    <p:animScale>
                                      <p:cBhvr>
                                        <p:cTn id="78" dur="26">
                                          <p:stCondLst>
                                            <p:cond delay="1808"/>
                                          </p:stCondLst>
                                        </p:cTn>
                                        <p:tgtEl>
                                          <p:spTgt spid="3">
                                            <p:txEl>
                                              <p:pRg st="3" end="3"/>
                                            </p:txEl>
                                          </p:spTgt>
                                        </p:tgtEl>
                                      </p:cBhvr>
                                      <p:to x="100000" y="95000"/>
                                    </p:animScale>
                                    <p:animScale>
                                      <p:cBhvr>
                                        <p:cTn id="79" dur="166" decel="50000">
                                          <p:stCondLst>
                                            <p:cond delay="1834"/>
                                          </p:stCondLst>
                                        </p:cTn>
                                        <p:tgtEl>
                                          <p:spTgt spid="3">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3">
                                            <p:txEl>
                                              <p:pRg st="4" end="4"/>
                                            </p:txEl>
                                          </p:spTgt>
                                        </p:tgtEl>
                                        <p:attrNameLst>
                                          <p:attrName>style.visibility</p:attrName>
                                        </p:attrNameLst>
                                      </p:cBhvr>
                                      <p:to>
                                        <p:strVal val="visible"/>
                                      </p:to>
                                    </p:set>
                                    <p:animEffect transition="in" filter="wipe(down)">
                                      <p:cBhvr>
                                        <p:cTn id="84" dur="580">
                                          <p:stCondLst>
                                            <p:cond delay="0"/>
                                          </p:stCondLst>
                                        </p:cTn>
                                        <p:tgtEl>
                                          <p:spTgt spid="3">
                                            <p:txEl>
                                              <p:pRg st="4" end="4"/>
                                            </p:txEl>
                                          </p:spTgt>
                                        </p:tgtEl>
                                      </p:cBhvr>
                                    </p:animEffect>
                                    <p:anim calcmode="lin" valueType="num">
                                      <p:cBhvr>
                                        <p:cTn id="8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3">
                                            <p:txEl>
                                              <p:pRg st="4" end="4"/>
                                            </p:txEl>
                                          </p:spTgt>
                                        </p:tgtEl>
                                      </p:cBhvr>
                                      <p:to x="100000" y="60000"/>
                                    </p:animScale>
                                    <p:animScale>
                                      <p:cBhvr>
                                        <p:cTn id="91" dur="166" decel="50000">
                                          <p:stCondLst>
                                            <p:cond delay="676"/>
                                          </p:stCondLst>
                                        </p:cTn>
                                        <p:tgtEl>
                                          <p:spTgt spid="3">
                                            <p:txEl>
                                              <p:pRg st="4" end="4"/>
                                            </p:txEl>
                                          </p:spTgt>
                                        </p:tgtEl>
                                      </p:cBhvr>
                                      <p:to x="100000" y="100000"/>
                                    </p:animScale>
                                    <p:animScale>
                                      <p:cBhvr>
                                        <p:cTn id="92" dur="26">
                                          <p:stCondLst>
                                            <p:cond delay="1312"/>
                                          </p:stCondLst>
                                        </p:cTn>
                                        <p:tgtEl>
                                          <p:spTgt spid="3">
                                            <p:txEl>
                                              <p:pRg st="4" end="4"/>
                                            </p:txEl>
                                          </p:spTgt>
                                        </p:tgtEl>
                                      </p:cBhvr>
                                      <p:to x="100000" y="80000"/>
                                    </p:animScale>
                                    <p:animScale>
                                      <p:cBhvr>
                                        <p:cTn id="93" dur="166" decel="50000">
                                          <p:stCondLst>
                                            <p:cond delay="1338"/>
                                          </p:stCondLst>
                                        </p:cTn>
                                        <p:tgtEl>
                                          <p:spTgt spid="3">
                                            <p:txEl>
                                              <p:pRg st="4" end="4"/>
                                            </p:txEl>
                                          </p:spTgt>
                                        </p:tgtEl>
                                      </p:cBhvr>
                                      <p:to x="100000" y="100000"/>
                                    </p:animScale>
                                    <p:animScale>
                                      <p:cBhvr>
                                        <p:cTn id="94" dur="26">
                                          <p:stCondLst>
                                            <p:cond delay="1642"/>
                                          </p:stCondLst>
                                        </p:cTn>
                                        <p:tgtEl>
                                          <p:spTgt spid="3">
                                            <p:txEl>
                                              <p:pRg st="4" end="4"/>
                                            </p:txEl>
                                          </p:spTgt>
                                        </p:tgtEl>
                                      </p:cBhvr>
                                      <p:to x="100000" y="90000"/>
                                    </p:animScale>
                                    <p:animScale>
                                      <p:cBhvr>
                                        <p:cTn id="95" dur="166" decel="50000">
                                          <p:stCondLst>
                                            <p:cond delay="1668"/>
                                          </p:stCondLst>
                                        </p:cTn>
                                        <p:tgtEl>
                                          <p:spTgt spid="3">
                                            <p:txEl>
                                              <p:pRg st="4" end="4"/>
                                            </p:txEl>
                                          </p:spTgt>
                                        </p:tgtEl>
                                      </p:cBhvr>
                                      <p:to x="100000" y="100000"/>
                                    </p:animScale>
                                    <p:animScale>
                                      <p:cBhvr>
                                        <p:cTn id="96" dur="26">
                                          <p:stCondLst>
                                            <p:cond delay="1808"/>
                                          </p:stCondLst>
                                        </p:cTn>
                                        <p:tgtEl>
                                          <p:spTgt spid="3">
                                            <p:txEl>
                                              <p:pRg st="4" end="4"/>
                                            </p:txEl>
                                          </p:spTgt>
                                        </p:tgtEl>
                                      </p:cBhvr>
                                      <p:to x="100000" y="95000"/>
                                    </p:animScale>
                                    <p:animScale>
                                      <p:cBhvr>
                                        <p:cTn id="97" dur="166" decel="50000">
                                          <p:stCondLst>
                                            <p:cond delay="1834"/>
                                          </p:stCondLst>
                                        </p:cTn>
                                        <p:tgtEl>
                                          <p:spTgt spid="3">
                                            <p:txEl>
                                              <p:pRg st="4" end="4"/>
                                            </p:txEl>
                                          </p:spTgt>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6" presetClass="entr" presetSubtype="0" fill="hold" grpId="0" nodeType="clickEffect">
                                  <p:stCondLst>
                                    <p:cond delay="0"/>
                                  </p:stCondLst>
                                  <p:childTnLst>
                                    <p:set>
                                      <p:cBhvr>
                                        <p:cTn id="101" dur="1" fill="hold">
                                          <p:stCondLst>
                                            <p:cond delay="0"/>
                                          </p:stCondLst>
                                        </p:cTn>
                                        <p:tgtEl>
                                          <p:spTgt spid="3">
                                            <p:txEl>
                                              <p:pRg st="5" end="5"/>
                                            </p:txEl>
                                          </p:spTgt>
                                        </p:tgtEl>
                                        <p:attrNameLst>
                                          <p:attrName>style.visibility</p:attrName>
                                        </p:attrNameLst>
                                      </p:cBhvr>
                                      <p:to>
                                        <p:strVal val="visible"/>
                                      </p:to>
                                    </p:set>
                                    <p:animEffect transition="in" filter="wipe(down)">
                                      <p:cBhvr>
                                        <p:cTn id="102" dur="580">
                                          <p:stCondLst>
                                            <p:cond delay="0"/>
                                          </p:stCondLst>
                                        </p:cTn>
                                        <p:tgtEl>
                                          <p:spTgt spid="3">
                                            <p:txEl>
                                              <p:pRg st="5" end="5"/>
                                            </p:txEl>
                                          </p:spTgt>
                                        </p:tgtEl>
                                      </p:cBhvr>
                                    </p:animEffect>
                                    <p:anim calcmode="lin" valueType="num">
                                      <p:cBhvr>
                                        <p:cTn id="10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8" dur="26">
                                          <p:stCondLst>
                                            <p:cond delay="650"/>
                                          </p:stCondLst>
                                        </p:cTn>
                                        <p:tgtEl>
                                          <p:spTgt spid="3">
                                            <p:txEl>
                                              <p:pRg st="5" end="5"/>
                                            </p:txEl>
                                          </p:spTgt>
                                        </p:tgtEl>
                                      </p:cBhvr>
                                      <p:to x="100000" y="60000"/>
                                    </p:animScale>
                                    <p:animScale>
                                      <p:cBhvr>
                                        <p:cTn id="109" dur="166" decel="50000">
                                          <p:stCondLst>
                                            <p:cond delay="676"/>
                                          </p:stCondLst>
                                        </p:cTn>
                                        <p:tgtEl>
                                          <p:spTgt spid="3">
                                            <p:txEl>
                                              <p:pRg st="5" end="5"/>
                                            </p:txEl>
                                          </p:spTgt>
                                        </p:tgtEl>
                                      </p:cBhvr>
                                      <p:to x="100000" y="100000"/>
                                    </p:animScale>
                                    <p:animScale>
                                      <p:cBhvr>
                                        <p:cTn id="110" dur="26">
                                          <p:stCondLst>
                                            <p:cond delay="1312"/>
                                          </p:stCondLst>
                                        </p:cTn>
                                        <p:tgtEl>
                                          <p:spTgt spid="3">
                                            <p:txEl>
                                              <p:pRg st="5" end="5"/>
                                            </p:txEl>
                                          </p:spTgt>
                                        </p:tgtEl>
                                      </p:cBhvr>
                                      <p:to x="100000" y="80000"/>
                                    </p:animScale>
                                    <p:animScale>
                                      <p:cBhvr>
                                        <p:cTn id="111" dur="166" decel="50000">
                                          <p:stCondLst>
                                            <p:cond delay="1338"/>
                                          </p:stCondLst>
                                        </p:cTn>
                                        <p:tgtEl>
                                          <p:spTgt spid="3">
                                            <p:txEl>
                                              <p:pRg st="5" end="5"/>
                                            </p:txEl>
                                          </p:spTgt>
                                        </p:tgtEl>
                                      </p:cBhvr>
                                      <p:to x="100000" y="100000"/>
                                    </p:animScale>
                                    <p:animScale>
                                      <p:cBhvr>
                                        <p:cTn id="112" dur="26">
                                          <p:stCondLst>
                                            <p:cond delay="1642"/>
                                          </p:stCondLst>
                                        </p:cTn>
                                        <p:tgtEl>
                                          <p:spTgt spid="3">
                                            <p:txEl>
                                              <p:pRg st="5" end="5"/>
                                            </p:txEl>
                                          </p:spTgt>
                                        </p:tgtEl>
                                      </p:cBhvr>
                                      <p:to x="100000" y="90000"/>
                                    </p:animScale>
                                    <p:animScale>
                                      <p:cBhvr>
                                        <p:cTn id="113" dur="166" decel="50000">
                                          <p:stCondLst>
                                            <p:cond delay="1668"/>
                                          </p:stCondLst>
                                        </p:cTn>
                                        <p:tgtEl>
                                          <p:spTgt spid="3">
                                            <p:txEl>
                                              <p:pRg st="5" end="5"/>
                                            </p:txEl>
                                          </p:spTgt>
                                        </p:tgtEl>
                                      </p:cBhvr>
                                      <p:to x="100000" y="100000"/>
                                    </p:animScale>
                                    <p:animScale>
                                      <p:cBhvr>
                                        <p:cTn id="114" dur="26">
                                          <p:stCondLst>
                                            <p:cond delay="1808"/>
                                          </p:stCondLst>
                                        </p:cTn>
                                        <p:tgtEl>
                                          <p:spTgt spid="3">
                                            <p:txEl>
                                              <p:pRg st="5" end="5"/>
                                            </p:txEl>
                                          </p:spTgt>
                                        </p:tgtEl>
                                      </p:cBhvr>
                                      <p:to x="100000" y="95000"/>
                                    </p:animScale>
                                    <p:animScale>
                                      <p:cBhvr>
                                        <p:cTn id="115"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037" y="624110"/>
            <a:ext cx="11327642" cy="1280890"/>
          </a:xfrm>
        </p:spPr>
        <p:txBody>
          <a:bodyPr>
            <a:normAutofit/>
          </a:bodyPr>
          <a:lstStyle/>
          <a:p>
            <a:pPr algn="r"/>
            <a:r>
              <a:rPr lang="fa-IR" sz="3200" b="1" dirty="0" smtClean="0">
                <a:solidFill>
                  <a:srgbClr val="FF0000"/>
                </a:solidFill>
                <a:cs typeface="B Nazanin" panose="00000400000000000000" pitchFamily="2" charset="-78"/>
              </a:rPr>
              <a:t>نهادهای مختلف جامعه که در توسعه ی فرهنگ آموزش قرآن نقش دارند.</a:t>
            </a:r>
            <a:endParaRPr lang="en-US" sz="3200" dirty="0">
              <a:solidFill>
                <a:srgbClr val="FF0000"/>
              </a:solidFill>
            </a:endParaRPr>
          </a:p>
        </p:txBody>
      </p:sp>
      <p:sp>
        <p:nvSpPr>
          <p:cNvPr id="3" name="Content Placeholder 2"/>
          <p:cNvSpPr>
            <a:spLocks noGrp="1"/>
          </p:cNvSpPr>
          <p:nvPr>
            <p:ph idx="1"/>
          </p:nvPr>
        </p:nvSpPr>
        <p:spPr>
          <a:xfrm>
            <a:off x="1269243" y="1733266"/>
            <a:ext cx="10181230" cy="4462818"/>
          </a:xfrm>
        </p:spPr>
        <p:txBody>
          <a:bodyPr>
            <a:normAutofit fontScale="62500" lnSpcReduction="20000"/>
          </a:bodyPr>
          <a:lstStyle/>
          <a:p>
            <a:pPr marL="0" indent="0" algn="r">
              <a:buNone/>
            </a:pPr>
            <a:r>
              <a:rPr lang="fa-IR" sz="4400" b="1" dirty="0" smtClean="0">
                <a:solidFill>
                  <a:srgbClr val="0070C0"/>
                </a:solidFill>
                <a:cs typeface="B Nazanin" panose="00000400000000000000" pitchFamily="2" charset="-78"/>
              </a:rPr>
              <a:t>الف. بخش های داخل آموزش و پرورش</a:t>
            </a:r>
          </a:p>
          <a:p>
            <a:pPr marL="0" indent="0" algn="r">
              <a:buNone/>
            </a:pPr>
            <a:r>
              <a:rPr lang="fa-IR" sz="3600" b="1" dirty="0" smtClean="0">
                <a:cs typeface="B Nazanin" panose="00000400000000000000" pitchFamily="2" charset="-78"/>
              </a:rPr>
              <a:t>1.مدیران مدارس</a:t>
            </a:r>
          </a:p>
          <a:p>
            <a:pPr marL="0" indent="0" algn="r">
              <a:buNone/>
            </a:pPr>
            <a:r>
              <a:rPr lang="fa-IR" sz="3600" b="1" dirty="0" smtClean="0">
                <a:cs typeface="B Nazanin" panose="00000400000000000000" pitchFamily="2" charset="-78"/>
              </a:rPr>
              <a:t>2.کارشناسان دوره ابتدایی و مدیران بخش های مختلف در مناطق و سازمان های آموزش و پرورش</a:t>
            </a:r>
          </a:p>
          <a:p>
            <a:pPr marL="0" indent="0" algn="r">
              <a:buNone/>
            </a:pPr>
            <a:r>
              <a:rPr lang="fa-IR" sz="3600" b="1" dirty="0" smtClean="0">
                <a:cs typeface="B Nazanin" panose="00000400000000000000" pitchFamily="2" charset="-78"/>
              </a:rPr>
              <a:t>3.دارالقرآن ها و فعالیت های مکمل قرآنی در آموزش و پرورش</a:t>
            </a:r>
          </a:p>
          <a:p>
            <a:pPr marL="0" indent="0" algn="r">
              <a:buNone/>
            </a:pPr>
            <a:endParaRPr lang="fa-IR" sz="3600" b="1" dirty="0" smtClean="0">
              <a:cs typeface="B Nazanin" panose="00000400000000000000" pitchFamily="2" charset="-78"/>
            </a:endParaRPr>
          </a:p>
          <a:p>
            <a:pPr marL="0" indent="0" algn="r">
              <a:buNone/>
            </a:pPr>
            <a:r>
              <a:rPr lang="fa-IR" sz="4400" b="1" dirty="0" smtClean="0">
                <a:solidFill>
                  <a:srgbClr val="0070C0"/>
                </a:solidFill>
                <a:cs typeface="B Nazanin" panose="00000400000000000000" pitchFamily="2" charset="-78"/>
              </a:rPr>
              <a:t>ب.بخش های خارج از آموزش </a:t>
            </a:r>
            <a:r>
              <a:rPr lang="fa-IR" sz="4400" b="1" dirty="0">
                <a:solidFill>
                  <a:srgbClr val="0070C0"/>
                </a:solidFill>
                <a:cs typeface="B Nazanin" panose="00000400000000000000" pitchFamily="2" charset="-78"/>
              </a:rPr>
              <a:t>و </a:t>
            </a:r>
            <a:r>
              <a:rPr lang="fa-IR" sz="4400" b="1" dirty="0" smtClean="0">
                <a:solidFill>
                  <a:srgbClr val="0070C0"/>
                </a:solidFill>
                <a:cs typeface="B Nazanin" panose="00000400000000000000" pitchFamily="2" charset="-78"/>
              </a:rPr>
              <a:t>پرورش</a:t>
            </a:r>
          </a:p>
          <a:p>
            <a:pPr marL="0" indent="0" algn="r">
              <a:buNone/>
            </a:pPr>
            <a:r>
              <a:rPr lang="fa-IR" sz="3600" b="1" dirty="0" smtClean="0">
                <a:cs typeface="B Nazanin" panose="00000400000000000000" pitchFamily="2" charset="-78"/>
              </a:rPr>
              <a:t>1.خانواده</a:t>
            </a:r>
          </a:p>
          <a:p>
            <a:pPr marL="0" indent="0" algn="r">
              <a:buNone/>
            </a:pPr>
            <a:r>
              <a:rPr lang="fa-IR" sz="3600" b="1" dirty="0" smtClean="0">
                <a:cs typeface="B Nazanin" panose="00000400000000000000" pitchFamily="2" charset="-78"/>
              </a:rPr>
              <a:t>2.مساجد و سایر نهادهای مردمی</a:t>
            </a:r>
          </a:p>
          <a:p>
            <a:pPr marL="0" indent="0" algn="r">
              <a:buNone/>
            </a:pPr>
            <a:r>
              <a:rPr lang="fa-IR" sz="3600" b="1" dirty="0" smtClean="0">
                <a:cs typeface="B Nazanin" panose="00000400000000000000" pitchFamily="2" charset="-78"/>
              </a:rPr>
              <a:t>3.صدا و سیما و سایر نهادهای دولتی</a:t>
            </a:r>
            <a:endParaRPr lang="fa-IR" sz="3600" b="1" dirty="0">
              <a:cs typeface="B Nazanin" panose="00000400000000000000" pitchFamily="2" charset="-78"/>
            </a:endParaRPr>
          </a:p>
          <a:p>
            <a:pPr marL="0" indent="0" algn="r">
              <a:buNone/>
            </a:pPr>
            <a:r>
              <a:rPr lang="fa-IR" sz="3600" b="1" dirty="0" smtClean="0">
                <a:cs typeface="B Nazanin" panose="00000400000000000000" pitchFamily="2" charset="-78"/>
              </a:rPr>
              <a:t> </a:t>
            </a:r>
          </a:p>
          <a:p>
            <a:pPr marL="0" indent="0" algn="r">
              <a:buNone/>
            </a:pPr>
            <a:endParaRPr lang="fa-IR" sz="3600" b="1" dirty="0">
              <a:cs typeface="B Nazanin" panose="00000400000000000000" pitchFamily="2" charset="-78"/>
            </a:endParaRPr>
          </a:p>
          <a:p>
            <a:pPr marL="0" indent="0" algn="r">
              <a:buNone/>
            </a:pPr>
            <a:endParaRPr lang="fa-IR" sz="3600" b="1" dirty="0" smtClean="0">
              <a:cs typeface="B Nazanin" panose="00000400000000000000" pitchFamily="2" charset="-78"/>
            </a:endParaRPr>
          </a:p>
          <a:p>
            <a:pPr marL="0" indent="0" algn="r">
              <a:buNone/>
            </a:pPr>
            <a:endParaRPr lang="fa-IR" sz="3600" b="1" dirty="0">
              <a:cs typeface="B Nazanin" panose="00000400000000000000" pitchFamily="2" charset="-78"/>
            </a:endParaRPr>
          </a:p>
          <a:p>
            <a:pPr marL="0" indent="0" algn="r">
              <a:buNone/>
            </a:pPr>
            <a:endParaRPr lang="en-US" sz="3600" dirty="0"/>
          </a:p>
        </p:txBody>
      </p:sp>
    </p:spTree>
    <p:extLst>
      <p:ext uri="{BB962C8B-B14F-4D97-AF65-F5344CB8AC3E}">
        <p14:creationId xmlns:p14="http://schemas.microsoft.com/office/powerpoint/2010/main" val="2756984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fa-IR" altLang="fa-IR" sz="4800" b="1" dirty="0" smtClean="0">
                <a:cs typeface="B Nazanin" panose="00000400000000000000" pitchFamily="2" charset="-78"/>
              </a:rPr>
              <a:t>بسم الله الرّحمن الرّحیم</a:t>
            </a:r>
            <a:r>
              <a:rPr lang="fa-IR" altLang="fa-IR" sz="4000" dirty="0">
                <a:cs typeface="B Titr" panose="00000700000000000000" pitchFamily="2" charset="-78"/>
              </a:rPr>
              <a:t/>
            </a:r>
            <a:br>
              <a:rPr lang="fa-IR" altLang="fa-IR" sz="4000" dirty="0">
                <a:cs typeface="B Titr" panose="00000700000000000000" pitchFamily="2" charset="-78"/>
              </a:rPr>
            </a:br>
            <a:endParaRPr lang="fa-IR" sz="4000" dirty="0">
              <a:cs typeface="B Titr" panose="00000700000000000000" pitchFamily="2" charset="-78"/>
            </a:endParaRPr>
          </a:p>
        </p:txBody>
      </p:sp>
      <p:sp>
        <p:nvSpPr>
          <p:cNvPr id="3" name="Content Placeholder 2"/>
          <p:cNvSpPr>
            <a:spLocks noGrp="1"/>
          </p:cNvSpPr>
          <p:nvPr>
            <p:ph idx="1"/>
          </p:nvPr>
        </p:nvSpPr>
        <p:spPr>
          <a:xfrm>
            <a:off x="84221" y="1690255"/>
            <a:ext cx="11959390" cy="5059461"/>
          </a:xfrm>
        </p:spPr>
        <p:txBody>
          <a:bodyPr>
            <a:normAutofit/>
          </a:bodyPr>
          <a:lstStyle/>
          <a:p>
            <a:pPr marL="109537" indent="0">
              <a:buNone/>
            </a:pPr>
            <a:endParaRPr lang="fa-IR" altLang="fa-IR" sz="5400" b="1" dirty="0">
              <a:cs typeface="B Nazanin" panose="00000400000000000000" pitchFamily="2" charset="-78"/>
            </a:endParaRPr>
          </a:p>
          <a:p>
            <a:pPr algn="r"/>
            <a:r>
              <a:rPr lang="fa-IR" sz="4800" b="1" dirty="0" smtClean="0">
                <a:cs typeface="2  Koodak" panose="00000700000000000000" pitchFamily="2" charset="-78"/>
              </a:rPr>
              <a:t>«الرّحمن* علّم القرآن * خلق الإنسان* علّمه البیان</a:t>
            </a:r>
            <a:endParaRPr lang="fa-IR" sz="4800" b="1" dirty="0">
              <a:cs typeface="2  Koodak" panose="00000700000000000000" pitchFamily="2" charset="-78"/>
            </a:endParaRPr>
          </a:p>
        </p:txBody>
      </p:sp>
    </p:spTree>
    <p:extLst>
      <p:ext uri="{BB962C8B-B14F-4D97-AF65-F5344CB8AC3E}">
        <p14:creationId xmlns:p14="http://schemas.microsoft.com/office/powerpoint/2010/main" val="240209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2006" y="332096"/>
            <a:ext cx="10229994" cy="868907"/>
          </a:xfrm>
        </p:spPr>
        <p:txBody>
          <a:bodyPr>
            <a:normAutofit/>
          </a:bodyPr>
          <a:lstStyle/>
          <a:p>
            <a:pPr marL="109537" indent="0" algn="r"/>
            <a:r>
              <a:rPr lang="fa-IR" altLang="fa-IR" sz="4000" b="1" dirty="0" smtClean="0">
                <a:cs typeface="B Nazanin" panose="00000400000000000000" pitchFamily="2" charset="-78"/>
              </a:rPr>
              <a:t>قرآن پیام روشن</a:t>
            </a:r>
            <a:endParaRPr lang="fa-IR" altLang="fa-IR" sz="4000" b="1" dirty="0">
              <a:cs typeface="B Nazanin" panose="00000400000000000000" pitchFamily="2" charset="-78"/>
            </a:endParaRPr>
          </a:p>
        </p:txBody>
      </p:sp>
      <p:sp>
        <p:nvSpPr>
          <p:cNvPr id="3" name="Content Placeholder 2"/>
          <p:cNvSpPr>
            <a:spLocks noGrp="1"/>
          </p:cNvSpPr>
          <p:nvPr>
            <p:ph idx="1"/>
          </p:nvPr>
        </p:nvSpPr>
        <p:spPr>
          <a:xfrm>
            <a:off x="799307" y="1726617"/>
            <a:ext cx="11180618" cy="5016411"/>
          </a:xfrm>
        </p:spPr>
        <p:txBody>
          <a:bodyPr>
            <a:normAutofit fontScale="85000" lnSpcReduction="20000"/>
          </a:bodyPr>
          <a:lstStyle/>
          <a:p>
            <a:pPr marL="0" indent="0" algn="r">
              <a:buNone/>
            </a:pPr>
            <a:r>
              <a:rPr lang="fa-IR" sz="3600" b="1" dirty="0" smtClean="0">
                <a:cs typeface="B Nazanin" panose="00000400000000000000" pitchFamily="2" charset="-78"/>
              </a:rPr>
              <a:t>قرآن پیام روشن الهی است که همه ی انسان ها را به راستی و رستگاری دعوت می کند. از صدر اسلام تاکنون ، آموزش این پیام جاودانه ی الهی ، از مهم ترین ارکان تعلیم و تربیت در میان مسلمانان بوده است.</a:t>
            </a:r>
          </a:p>
          <a:p>
            <a:pPr marL="0" indent="0" algn="r">
              <a:buNone/>
            </a:pPr>
            <a:r>
              <a:rPr lang="fa-IR" sz="3600" b="1" dirty="0" smtClean="0">
                <a:cs typeface="B Nazanin" panose="00000400000000000000" pitchFamily="2" charset="-78"/>
              </a:rPr>
              <a:t> در کشور ما نیز، به اقتضای جایگاه خاص دین اسلام در فرهنگ مردم ایران و جایگاه ویژه ی قرآن در اعتقادات دینی، آموزش قرآن همواره مورد توجه همگان بوده است.</a:t>
            </a:r>
          </a:p>
          <a:p>
            <a:pPr marL="0" indent="0" algn="r">
              <a:buNone/>
            </a:pPr>
            <a:r>
              <a:rPr lang="fa-IR" sz="3600" b="1" dirty="0" smtClean="0">
                <a:cs typeface="B Nazanin" panose="00000400000000000000" pitchFamily="2" charset="-78"/>
              </a:rPr>
              <a:t>رویکرد برنامه ی جدید آموزش قرآن ، جامعیت این آموزش است؛ یعنی آموزش قرآن به نحوی باشد که از یک سو همه ی حیطه های یادگیری را شامل شود و به ویژه بر حیطه ی عاطفی تأکید ورزد زیرا این حیطه زمینه ی ایجاد و تقویت انس و علاقه ی دانش آموزان به قرآن و یادگیری آن است. و از سوی دیگر تمامی موضوعات ضروری آموزش قرآن ، مانند روخوانی، روان خوانی، صحت قراءت ، توانایی درک معنای عبارات و آیات ساده ی قرآن کریم، آشنایی با معارف انسان ساز قرآن و تدبر در آیات الهی را در حد امکان شامل گردد.  </a:t>
            </a:r>
            <a:endParaRPr lang="fa-IR" sz="3600" b="1" dirty="0">
              <a:cs typeface="B Nazanin" panose="00000400000000000000" pitchFamily="2" charset="-78"/>
            </a:endParaRPr>
          </a:p>
        </p:txBody>
      </p:sp>
    </p:spTree>
    <p:extLst>
      <p:ext uri="{BB962C8B-B14F-4D97-AF65-F5344CB8AC3E}">
        <p14:creationId xmlns:p14="http://schemas.microsoft.com/office/powerpoint/2010/main" val="2528209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655" y="415636"/>
            <a:ext cx="11457709" cy="648889"/>
          </a:xfrm>
        </p:spPr>
        <p:txBody>
          <a:bodyPr>
            <a:normAutofit fontScale="90000"/>
          </a:bodyPr>
          <a:lstStyle/>
          <a:p>
            <a:pPr lvl="8" algn="r" defTabSz="457200" rtl="0">
              <a:spcBef>
                <a:spcPct val="0"/>
              </a:spcBef>
            </a:pPr>
            <a:r>
              <a:rPr lang="fa-IR" sz="4400" b="1" dirty="0">
                <a:solidFill>
                  <a:srgbClr val="0070C0"/>
                </a:solidFill>
                <a:cs typeface="B Nazanin" panose="00000400000000000000" pitchFamily="2" charset="-78"/>
              </a:rPr>
              <a:t>روش های یادگیری:</a:t>
            </a:r>
            <a:r>
              <a:rPr lang="fa-IR" sz="2200" b="1" dirty="0">
                <a:cs typeface="B Nazanin" panose="00000400000000000000" pitchFamily="2" charset="-78"/>
              </a:rPr>
              <a:t/>
            </a:r>
            <a:br>
              <a:rPr lang="fa-IR" sz="2200" b="1" dirty="0">
                <a:cs typeface="B Nazanin" panose="00000400000000000000" pitchFamily="2" charset="-78"/>
              </a:rPr>
            </a:br>
            <a:r>
              <a:rPr lang="fa-IR" sz="4400" b="1" dirty="0">
                <a:cs typeface="B Nazanin" panose="00000400000000000000" pitchFamily="2" charset="-78"/>
              </a:rPr>
              <a:t/>
            </a:r>
            <a:br>
              <a:rPr lang="fa-IR" sz="4400" b="1" dirty="0">
                <a:cs typeface="B Nazanin" panose="00000400000000000000" pitchFamily="2" charset="-78"/>
              </a:rPr>
            </a:br>
            <a:r>
              <a:rPr lang="fa-IR" sz="4400" b="1" dirty="0">
                <a:cs typeface="B Nazanin" panose="00000400000000000000" pitchFamily="2" charset="-78"/>
              </a:rPr>
              <a:t/>
            </a:r>
            <a:br>
              <a:rPr lang="fa-IR" sz="4400" b="1" dirty="0">
                <a:cs typeface="B Nazanin" panose="00000400000000000000" pitchFamily="2" charset="-78"/>
              </a:rPr>
            </a:br>
            <a:r>
              <a:rPr lang="fa-IR" sz="4400" b="1" dirty="0" smtClean="0">
                <a:cs typeface="B Nazanin" panose="00000400000000000000" pitchFamily="2" charset="-78"/>
              </a:rPr>
              <a:t/>
            </a:r>
            <a:br>
              <a:rPr lang="fa-IR" sz="4400" b="1"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b="1" dirty="0" smtClean="0">
                <a:cs typeface="B Nazanin" panose="00000400000000000000" pitchFamily="2" charset="-78"/>
              </a:rPr>
              <a:t/>
            </a:r>
            <a:br>
              <a:rPr lang="fa-IR" sz="4400" b="1" dirty="0" smtClean="0">
                <a:cs typeface="B Nazanin" panose="00000400000000000000" pitchFamily="2" charset="-78"/>
              </a:rPr>
            </a:br>
            <a:endParaRPr lang="en-US" sz="4400" b="1" dirty="0">
              <a:cs typeface="B Nazanin" panose="00000400000000000000" pitchFamily="2" charset="-78"/>
            </a:endParaRPr>
          </a:p>
        </p:txBody>
      </p:sp>
      <p:sp>
        <p:nvSpPr>
          <p:cNvPr id="3" name="Content Placeholder 2"/>
          <p:cNvSpPr>
            <a:spLocks noGrp="1"/>
          </p:cNvSpPr>
          <p:nvPr>
            <p:ph idx="1"/>
          </p:nvPr>
        </p:nvSpPr>
        <p:spPr>
          <a:xfrm>
            <a:off x="304800" y="1167063"/>
            <a:ext cx="11887199" cy="5582653"/>
          </a:xfrm>
        </p:spPr>
        <p:txBody>
          <a:bodyPr>
            <a:normAutofit fontScale="62500" lnSpcReduction="20000"/>
          </a:bodyPr>
          <a:lstStyle/>
          <a:p>
            <a:pPr marL="0" indent="0" algn="r">
              <a:buNone/>
            </a:pPr>
            <a:r>
              <a:rPr lang="fa-IR" sz="2800" b="1" dirty="0" smtClean="0">
                <a:solidFill>
                  <a:srgbClr val="0070C0"/>
                </a:solidFill>
                <a:cs typeface="B Nazanin" panose="00000400000000000000" pitchFamily="2" charset="-78"/>
              </a:rPr>
              <a:t>مشارکتی</a:t>
            </a:r>
            <a:r>
              <a:rPr lang="fa-IR" sz="2800" b="1" dirty="0" smtClean="0">
                <a:cs typeface="B Nazanin" panose="00000400000000000000" pitchFamily="2" charset="-78"/>
              </a:rPr>
              <a:t>: فراهم آوردن زمینه مشارکت فعال دانش آموزان در فرآیند آموزش.</a:t>
            </a:r>
          </a:p>
          <a:p>
            <a:pPr marL="0" indent="0" algn="r">
              <a:buNone/>
            </a:pPr>
            <a:r>
              <a:rPr lang="fa-IR" sz="2800" b="1" dirty="0" smtClean="0">
                <a:solidFill>
                  <a:srgbClr val="0070C0"/>
                </a:solidFill>
                <a:cs typeface="B Nazanin" panose="00000400000000000000" pitchFamily="2" charset="-78"/>
              </a:rPr>
              <a:t>تلفیق: </a:t>
            </a:r>
            <a:r>
              <a:rPr lang="fa-IR" sz="2800" b="1" dirty="0" smtClean="0">
                <a:cs typeface="B Nazanin" panose="00000400000000000000" pitchFamily="2" charset="-78"/>
              </a:rPr>
              <a:t>استفاده از روش های تلفیقی به ویژه بین سوادآموزی فارسی و آموزش روخوانی قرآن و درک معنای آیات و عبارات قرآنی و زبان عربی و آشنایی با معارف قرآن و درس هدیه های آسمان.</a:t>
            </a:r>
          </a:p>
          <a:p>
            <a:pPr marL="0" indent="0" algn="r">
              <a:buNone/>
            </a:pPr>
            <a:r>
              <a:rPr lang="fa-IR" sz="2800" b="1" dirty="0" smtClean="0">
                <a:solidFill>
                  <a:srgbClr val="0070C0"/>
                </a:solidFill>
                <a:cs typeface="B Nazanin" panose="00000400000000000000" pitchFamily="2" charset="-78"/>
              </a:rPr>
              <a:t>استمرار در آموزش:</a:t>
            </a:r>
            <a:r>
              <a:rPr lang="fa-IR" sz="2800" b="1" dirty="0" smtClean="0">
                <a:solidFill>
                  <a:schemeClr val="tx1"/>
                </a:solidFill>
                <a:cs typeface="B Nazanin" panose="00000400000000000000" pitchFamily="2" charset="-78"/>
              </a:rPr>
              <a:t>با توجه به وجوه اشتراک آموزش قرآن و زبان آموزی استمرار در این آموزش ضروری است و باید تعداد جلسات آموزشی در طول هفته بیشتر شود.</a:t>
            </a:r>
          </a:p>
          <a:p>
            <a:pPr marL="0" indent="0" algn="r">
              <a:buNone/>
            </a:pPr>
            <a:r>
              <a:rPr lang="fa-IR" sz="2800" b="1" dirty="0" smtClean="0">
                <a:solidFill>
                  <a:srgbClr val="0070C0"/>
                </a:solidFill>
                <a:cs typeface="B Nazanin" panose="00000400000000000000" pitchFamily="2" charset="-78"/>
              </a:rPr>
              <a:t>از جمع به فرد: </a:t>
            </a:r>
            <a:r>
              <a:rPr lang="fa-IR" sz="2800" b="1" dirty="0" smtClean="0">
                <a:solidFill>
                  <a:schemeClr val="tx1"/>
                </a:solidFill>
                <a:cs typeface="B Nazanin" panose="00000400000000000000" pitchFamily="2" charset="-78"/>
              </a:rPr>
              <a:t>بهره گیری از توان جمعی دانش آموزان .</a:t>
            </a:r>
          </a:p>
          <a:p>
            <a:pPr marL="0" indent="0" algn="r">
              <a:buNone/>
            </a:pPr>
            <a:r>
              <a:rPr lang="fa-IR" sz="2800" b="1" dirty="0" smtClean="0">
                <a:solidFill>
                  <a:srgbClr val="0070C0"/>
                </a:solidFill>
                <a:cs typeface="B Nazanin" panose="00000400000000000000" pitchFamily="2" charset="-78"/>
              </a:rPr>
              <a:t>تقدم گوش کردن بر خواندن: </a:t>
            </a:r>
            <a:r>
              <a:rPr lang="fa-IR" sz="2800" b="1" dirty="0" smtClean="0">
                <a:solidFill>
                  <a:schemeClr val="tx1"/>
                </a:solidFill>
                <a:cs typeface="B Nazanin" panose="00000400000000000000" pitchFamily="2" charset="-78"/>
              </a:rPr>
              <a:t>با توجه به اصل </a:t>
            </a:r>
            <a:r>
              <a:rPr lang="fa-IR" sz="2800" b="1" dirty="0">
                <a:solidFill>
                  <a:schemeClr val="tx1"/>
                </a:solidFill>
                <a:cs typeface="B Nazanin" panose="00000400000000000000" pitchFamily="2" charset="-78"/>
              </a:rPr>
              <a:t>تقدم گوش کردن بر </a:t>
            </a:r>
            <a:r>
              <a:rPr lang="fa-IR" sz="2800" b="1" dirty="0" smtClean="0">
                <a:solidFill>
                  <a:schemeClr val="tx1"/>
                </a:solidFill>
                <a:cs typeface="B Nazanin" panose="00000400000000000000" pitchFamily="2" charset="-78"/>
              </a:rPr>
              <a:t>گفتن و خواندن در زبان آموزی، این اصل تا آنجا که با اهداف آموزش قرآن تناسب دارد ، رعایت می شود. از این رو آموزش قرآن در پایه ی اول ابتدایی از گوش کردن آغاز می شود.</a:t>
            </a:r>
          </a:p>
          <a:p>
            <a:pPr marL="0" indent="0" algn="r">
              <a:buNone/>
            </a:pPr>
            <a:r>
              <a:rPr lang="fa-IR" sz="2800" b="1" dirty="0" smtClean="0">
                <a:solidFill>
                  <a:srgbClr val="0070C0"/>
                </a:solidFill>
                <a:cs typeface="B Nazanin" panose="00000400000000000000" pitchFamily="2" charset="-78"/>
              </a:rPr>
              <a:t> تقویت حس شنوایی: </a:t>
            </a:r>
            <a:r>
              <a:rPr lang="fa-IR" sz="2800" b="1" dirty="0" smtClean="0">
                <a:solidFill>
                  <a:schemeClr val="tx1"/>
                </a:solidFill>
                <a:cs typeface="B Nazanin" panose="00000400000000000000" pitchFamily="2" charset="-78"/>
              </a:rPr>
              <a:t>با توجه به نکته ی فوق ، در روش های یاددهی-یادگیری از حس شنوایی استفاده می شود و این حس تقویت می گردد.</a:t>
            </a:r>
            <a:endParaRPr lang="fa-IR" sz="2800" b="1" dirty="0" smtClean="0">
              <a:solidFill>
                <a:srgbClr val="0070C0"/>
              </a:solidFill>
              <a:cs typeface="B Nazanin" panose="00000400000000000000" pitchFamily="2" charset="-78"/>
            </a:endParaRPr>
          </a:p>
          <a:p>
            <a:pPr marL="0" indent="0" algn="r">
              <a:buNone/>
            </a:pPr>
            <a:r>
              <a:rPr lang="fa-IR" sz="2800" b="1" dirty="0" smtClean="0">
                <a:solidFill>
                  <a:srgbClr val="0070C0"/>
                </a:solidFill>
                <a:cs typeface="B Nazanin" panose="00000400000000000000" pitchFamily="2" charset="-78"/>
              </a:rPr>
              <a:t>کار در کلاس: </a:t>
            </a:r>
            <a:r>
              <a:rPr lang="fa-IR" sz="2800" b="1" dirty="0" smtClean="0">
                <a:solidFill>
                  <a:schemeClr val="tx1"/>
                </a:solidFill>
                <a:cs typeface="B Nazanin" panose="00000400000000000000" pitchFamily="2" charset="-78"/>
              </a:rPr>
              <a:t>روش های یادگیری به نوعی طراحی می شود که بیشترین فرآیند یادگیری در کلاس اتفاق بیفتد.</a:t>
            </a:r>
            <a:endParaRPr lang="fa-IR" sz="2800" b="1" dirty="0" smtClean="0">
              <a:solidFill>
                <a:srgbClr val="0070C0"/>
              </a:solidFill>
              <a:cs typeface="B Nazanin" panose="00000400000000000000" pitchFamily="2" charset="-78"/>
            </a:endParaRPr>
          </a:p>
          <a:p>
            <a:pPr marL="0" indent="0" algn="r">
              <a:buNone/>
            </a:pPr>
            <a:r>
              <a:rPr lang="fa-IR" sz="2800" b="1" dirty="0" smtClean="0">
                <a:solidFill>
                  <a:srgbClr val="0070C0"/>
                </a:solidFill>
                <a:cs typeface="B Nazanin" panose="00000400000000000000" pitchFamily="2" charset="-78"/>
              </a:rPr>
              <a:t>نقش خانواده در آموزش: </a:t>
            </a:r>
            <a:r>
              <a:rPr lang="fa-IR" sz="2800" b="1" dirty="0" smtClean="0">
                <a:solidFill>
                  <a:schemeClr val="tx1"/>
                </a:solidFill>
                <a:cs typeface="B Nazanin" panose="00000400000000000000" pitchFamily="2" charset="-78"/>
              </a:rPr>
              <a:t>اعضای خانواده به ویژه مادران در تعمیق و تقویت آموزش قرآن همکاری خواهند داشت. این امر در اشاعه ی آموزش و رشد خانواده ها نیز مؤثر است.</a:t>
            </a:r>
            <a:endParaRPr lang="fa-IR" sz="2800" b="1" dirty="0" smtClean="0">
              <a:solidFill>
                <a:srgbClr val="0070C0"/>
              </a:solidFill>
              <a:cs typeface="B Nazanin" panose="00000400000000000000" pitchFamily="2" charset="-78"/>
            </a:endParaRPr>
          </a:p>
          <a:p>
            <a:pPr marL="0" indent="0" algn="r">
              <a:buNone/>
            </a:pPr>
            <a:r>
              <a:rPr lang="fa-IR" sz="2800" b="1" dirty="0" smtClean="0">
                <a:solidFill>
                  <a:srgbClr val="0070C0"/>
                </a:solidFill>
                <a:cs typeface="B Nazanin" panose="00000400000000000000" pitchFamily="2" charset="-78"/>
              </a:rPr>
              <a:t>آموزش توأمان مهارت های گوناگون قرائت قرآن: </a:t>
            </a:r>
            <a:r>
              <a:rPr lang="fa-IR" sz="2800" b="1" dirty="0" smtClean="0">
                <a:solidFill>
                  <a:schemeClr val="tx1"/>
                </a:solidFill>
                <a:cs typeface="B Nazanin" panose="00000400000000000000" pitchFamily="2" charset="-78"/>
              </a:rPr>
              <a:t> تلاش بر این است که در امر آموزش قرآن تا آن جا که با اهداف خاص آموزش قرآن در هر یک از دوره های تحصیلی تناسب دارد، مهارت های گوناگون صحت و زیباخوانی قرآن کریم، با بهره گیری از حس شنوایی و تقلید، به صورت توأمان اموزش داده شود.</a:t>
            </a:r>
            <a:endParaRPr lang="fa-IR" sz="2800" b="1" dirty="0" smtClean="0">
              <a:solidFill>
                <a:srgbClr val="0070C0"/>
              </a:solidFill>
              <a:cs typeface="B Nazanin" panose="00000400000000000000" pitchFamily="2" charset="-78"/>
            </a:endParaRPr>
          </a:p>
          <a:p>
            <a:pPr marL="0" indent="0" algn="r">
              <a:buNone/>
            </a:pPr>
            <a:r>
              <a:rPr lang="fa-IR" sz="2800" b="1" dirty="0" smtClean="0">
                <a:solidFill>
                  <a:srgbClr val="0070C0"/>
                </a:solidFill>
                <a:cs typeface="B Nazanin" panose="00000400000000000000" pitchFamily="2" charset="-78"/>
              </a:rPr>
              <a:t>رسم الخط ساده آموزشی: </a:t>
            </a:r>
            <a:r>
              <a:rPr lang="fa-IR" sz="2800" b="1" dirty="0" smtClean="0">
                <a:solidFill>
                  <a:schemeClr val="tx1"/>
                </a:solidFill>
                <a:cs typeface="B Nazanin" panose="00000400000000000000" pitchFamily="2" charset="-78"/>
              </a:rPr>
              <a:t>آموزش قرآن از خطّ ساده و نزدیک به فارسی آغاز شده و تا آشنایی با رسم الخط های رایج ادامه می یابد.</a:t>
            </a:r>
            <a:endParaRPr lang="fa-IR" sz="2800" b="1" dirty="0" smtClean="0">
              <a:solidFill>
                <a:srgbClr val="0070C0"/>
              </a:solidFill>
              <a:cs typeface="B Nazanin" panose="00000400000000000000" pitchFamily="2" charset="-78"/>
            </a:endParaRPr>
          </a:p>
          <a:p>
            <a:pPr marL="0" indent="0" algn="r">
              <a:buNone/>
            </a:pPr>
            <a:r>
              <a:rPr lang="fa-IR" sz="2800" b="1" dirty="0" smtClean="0">
                <a:solidFill>
                  <a:srgbClr val="0070C0"/>
                </a:solidFill>
                <a:cs typeface="B Nazanin" panose="00000400000000000000" pitchFamily="2" charset="-78"/>
              </a:rPr>
              <a:t>ساده و آسان کردن قواعد: </a:t>
            </a:r>
            <a:r>
              <a:rPr lang="fa-IR" sz="2800" b="1" dirty="0" smtClean="0">
                <a:solidFill>
                  <a:schemeClr val="tx1"/>
                </a:solidFill>
                <a:cs typeface="B Nazanin" panose="00000400000000000000" pitchFamily="2" charset="-78"/>
              </a:rPr>
              <a:t>سعی شده به جای طرح قواعد مختلف، شیوه ی خواندن صحیح کلمات و عبارات، در نوع نگارش خط اعمال شود. </a:t>
            </a:r>
            <a:endParaRPr lang="fa-IR" sz="2800" b="1" dirty="0" smtClean="0">
              <a:cs typeface="B Nazanin" panose="00000400000000000000" pitchFamily="2" charset="-78"/>
            </a:endParaRPr>
          </a:p>
          <a:p>
            <a:pPr algn="r"/>
            <a:endParaRPr lang="en-US" sz="4000" b="1" dirty="0">
              <a:cs typeface="B Nazanin" panose="00000400000000000000" pitchFamily="2" charset="-78"/>
            </a:endParaRPr>
          </a:p>
        </p:txBody>
      </p:sp>
    </p:spTree>
    <p:extLst>
      <p:ext uri="{BB962C8B-B14F-4D97-AF65-F5344CB8AC3E}">
        <p14:creationId xmlns:p14="http://schemas.microsoft.com/office/powerpoint/2010/main" val="2105690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7927"/>
            <a:ext cx="8911687" cy="784381"/>
          </a:xfrm>
        </p:spPr>
        <p:txBody>
          <a:bodyPr>
            <a:noAutofit/>
          </a:bodyPr>
          <a:lstStyle/>
          <a:p>
            <a:pPr algn="r"/>
            <a:r>
              <a:rPr lang="fa-IR" sz="4000" b="1" dirty="0" smtClean="0">
                <a:solidFill>
                  <a:srgbClr val="0070C0"/>
                </a:solidFill>
                <a:cs typeface="B Nazanin" panose="00000400000000000000" pitchFamily="2" charset="-78"/>
              </a:rPr>
              <a:t>اصول حاکم بر آموزش قرآن در دوره ی ابتدایی</a:t>
            </a:r>
            <a:r>
              <a:rPr lang="fa-IR" sz="5400" b="1" dirty="0">
                <a:cs typeface="B Nazanin" panose="00000400000000000000" pitchFamily="2" charset="-78"/>
              </a:rPr>
              <a:t/>
            </a:r>
            <a:br>
              <a:rPr lang="fa-IR" sz="5400" b="1" dirty="0">
                <a:cs typeface="B Nazanin" panose="00000400000000000000" pitchFamily="2" charset="-78"/>
              </a:rPr>
            </a:br>
            <a:r>
              <a:rPr lang="fa-IR" altLang="fa-IR" sz="5400" b="1" dirty="0">
                <a:cs typeface="B Nazanin" panose="00000400000000000000" pitchFamily="2" charset="-78"/>
              </a:rPr>
              <a:t/>
            </a:r>
            <a:br>
              <a:rPr lang="fa-IR" altLang="fa-IR" sz="5400" b="1" dirty="0">
                <a:cs typeface="B Nazanin" panose="00000400000000000000" pitchFamily="2" charset="-78"/>
              </a:rPr>
            </a:br>
            <a:r>
              <a:rPr lang="fa-IR" sz="4000" dirty="0">
                <a:cs typeface="B Titr" panose="00000700000000000000" pitchFamily="2" charset="-78"/>
              </a:rPr>
              <a:t/>
            </a:r>
            <a:br>
              <a:rPr lang="fa-IR" sz="4000" dirty="0">
                <a:cs typeface="B Titr" panose="00000700000000000000" pitchFamily="2" charset="-78"/>
              </a:rPr>
            </a:br>
            <a:endParaRPr lang="fa-IR" sz="4000" dirty="0"/>
          </a:p>
        </p:txBody>
      </p:sp>
      <p:sp>
        <p:nvSpPr>
          <p:cNvPr id="4" name="Content Placeholder 3"/>
          <p:cNvSpPr>
            <a:spLocks noGrp="1"/>
          </p:cNvSpPr>
          <p:nvPr>
            <p:ph idx="1"/>
          </p:nvPr>
        </p:nvSpPr>
        <p:spPr>
          <a:xfrm>
            <a:off x="246185" y="1301262"/>
            <a:ext cx="11769969" cy="5474676"/>
          </a:xfrm>
        </p:spPr>
        <p:txBody>
          <a:bodyPr>
            <a:normAutofit fontScale="92500" lnSpcReduction="10000"/>
          </a:bodyPr>
          <a:lstStyle/>
          <a:p>
            <a:pPr algn="r"/>
            <a:r>
              <a:rPr lang="fa-IR" sz="2800" dirty="0" smtClean="0">
                <a:cs typeface="B Nazanin" panose="00000400000000000000" pitchFamily="2" charset="-78"/>
              </a:rPr>
              <a:t>توجه جدی به موضوع « انس و علاقه به قرآن و یادگیری آن»</a:t>
            </a:r>
          </a:p>
          <a:p>
            <a:pPr algn="r"/>
            <a:r>
              <a:rPr lang="fa-IR" sz="2800" dirty="0" smtClean="0">
                <a:cs typeface="B Nazanin" panose="00000400000000000000" pitchFamily="2" charset="-78"/>
              </a:rPr>
              <a:t>جامعیت آموزش قرآن با تأکید بر آموزش روخوانی و روان خوانی قرآن</a:t>
            </a:r>
          </a:p>
          <a:p>
            <a:pPr algn="r"/>
            <a:r>
              <a:rPr lang="fa-IR" sz="2800" dirty="0" smtClean="0">
                <a:cs typeface="B Nazanin" panose="00000400000000000000" pitchFamily="2" charset="-78"/>
              </a:rPr>
              <a:t>جذّاب و دلپذیر بودن محتوا و روش های تدریس</a:t>
            </a:r>
          </a:p>
          <a:p>
            <a:pPr algn="r"/>
            <a:r>
              <a:rPr lang="fa-IR" sz="2800" dirty="0" smtClean="0">
                <a:cs typeface="B Nazanin" panose="00000400000000000000" pitchFamily="2" charset="-78"/>
              </a:rPr>
              <a:t>تنایب محتوا با نیازها، علایق و توانایی های دانش آموزان.</a:t>
            </a:r>
          </a:p>
          <a:p>
            <a:pPr algn="r"/>
            <a:r>
              <a:rPr lang="fa-IR" sz="2800" dirty="0" smtClean="0">
                <a:cs typeface="B Nazanin" panose="00000400000000000000" pitchFamily="2" charset="-78"/>
              </a:rPr>
              <a:t>ضرورت آموزش قرآن توسط آموزگار پایه</a:t>
            </a:r>
          </a:p>
          <a:p>
            <a:pPr algn="r"/>
            <a:r>
              <a:rPr lang="fa-IR" sz="2800" dirty="0" smtClean="0">
                <a:cs typeface="B Nazanin" panose="00000400000000000000" pitchFamily="2" charset="-78"/>
              </a:rPr>
              <a:t>استفاده از زمان و فضای مناسب برای آموزش قرآن</a:t>
            </a:r>
          </a:p>
          <a:p>
            <a:pPr algn="r"/>
            <a:r>
              <a:rPr lang="fa-IR" sz="2800" dirty="0" smtClean="0">
                <a:cs typeface="B Nazanin" panose="00000400000000000000" pitchFamily="2" charset="-78"/>
              </a:rPr>
              <a:t>ضرورت استمرار در آموزش قرآن و رعایت تعدد و فاصله ی جلسات تدریس در طول هفته.</a:t>
            </a:r>
          </a:p>
          <a:p>
            <a:pPr algn="r"/>
            <a:r>
              <a:rPr lang="fa-IR" sz="2800" dirty="0" smtClean="0">
                <a:cs typeface="B Nazanin" panose="00000400000000000000" pitchFamily="2" charset="-78"/>
              </a:rPr>
              <a:t>تخصیص مدت زمان آموزش لازم، برای دستیابی به اهداف درس قرآن</a:t>
            </a:r>
          </a:p>
          <a:p>
            <a:pPr algn="r"/>
            <a:r>
              <a:rPr lang="fa-IR" sz="2800" dirty="0" smtClean="0">
                <a:cs typeface="B Nazanin" panose="00000400000000000000" pitchFamily="2" charset="-78"/>
              </a:rPr>
              <a:t>توجه به دو اصل تشویق و احساس موفقیت در فرآیند ارزش یابی.</a:t>
            </a:r>
          </a:p>
          <a:p>
            <a:pPr algn="r"/>
            <a:r>
              <a:rPr lang="fa-IR" sz="2800" dirty="0" smtClean="0">
                <a:cs typeface="B Nazanin" panose="00000400000000000000" pitchFamily="2" charset="-78"/>
              </a:rPr>
              <a:t>حفظ و تقویت منزلت و اهمیت درس قرآن در میان سایر دروس.</a:t>
            </a:r>
          </a:p>
          <a:p>
            <a:pPr algn="r"/>
            <a:r>
              <a:rPr lang="fa-IR" sz="2800" dirty="0" smtClean="0">
                <a:cs typeface="B Nazanin" panose="00000400000000000000" pitchFamily="2" charset="-78"/>
              </a:rPr>
              <a:t>توجه به اصل تفاوت های فردی دانش آموزان.</a:t>
            </a:r>
          </a:p>
          <a:p>
            <a:pPr algn="r"/>
            <a:endParaRPr lang="en-US" sz="5400" b="1" dirty="0">
              <a:cs typeface="B Nazanin" panose="00000400000000000000" pitchFamily="2" charset="-78"/>
            </a:endParaRPr>
          </a:p>
        </p:txBody>
      </p:sp>
    </p:spTree>
    <p:extLst>
      <p:ext uri="{BB962C8B-B14F-4D97-AF65-F5344CB8AC3E}">
        <p14:creationId xmlns:p14="http://schemas.microsoft.com/office/powerpoint/2010/main" val="189355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3345" y="429491"/>
            <a:ext cx="11457710" cy="6109853"/>
          </a:xfrm>
        </p:spPr>
        <p:txBody>
          <a:bodyPr>
            <a:normAutofit fontScale="92500" lnSpcReduction="10000"/>
          </a:bodyPr>
          <a:lstStyle/>
          <a:p>
            <a:pPr marL="109537" indent="0" algn="r">
              <a:buNone/>
            </a:pPr>
            <a:r>
              <a:rPr lang="fa-IR" sz="3600" b="1" dirty="0" smtClean="0">
                <a:cs typeface="B Nazanin" panose="00000400000000000000" pitchFamily="2" charset="-78"/>
              </a:rPr>
              <a:t> </a:t>
            </a:r>
            <a:r>
              <a:rPr lang="fa-IR" sz="4000" b="1" dirty="0" smtClean="0">
                <a:solidFill>
                  <a:srgbClr val="0070C0"/>
                </a:solidFill>
                <a:cs typeface="B Nazanin" panose="00000400000000000000" pitchFamily="2" charset="-78"/>
              </a:rPr>
              <a:t>اهداف کلی آموزش قرآن در دوره ی ابتدایی</a:t>
            </a:r>
          </a:p>
          <a:p>
            <a:pPr marL="623887" indent="-514350" algn="r">
              <a:buAutoNum type="arabicPeriod"/>
            </a:pPr>
            <a:r>
              <a:rPr lang="fa-IR" sz="2800" b="1" dirty="0" smtClean="0">
                <a:cs typeface="B Nazanin" panose="00000400000000000000" pitchFamily="2" charset="-78"/>
              </a:rPr>
              <a:t>1-آشنایی با قرآن کریم به عنوان کلام الهی و کتاب آسمانی</a:t>
            </a:r>
          </a:p>
          <a:p>
            <a:pPr marL="623887" indent="-514350" algn="r">
              <a:buAutoNum type="arabicPeriod"/>
            </a:pPr>
            <a:r>
              <a:rPr lang="fa-IR" sz="2800" b="1" dirty="0" smtClean="0">
                <a:cs typeface="B Nazanin" panose="00000400000000000000" pitchFamily="2" charset="-78"/>
              </a:rPr>
              <a:t>2-تقویت انس و علاقه به قرآن کریم و یادگیری آن</a:t>
            </a:r>
          </a:p>
          <a:p>
            <a:pPr marL="623887" indent="-514350" algn="r">
              <a:buAutoNum type="arabicPeriod"/>
            </a:pPr>
            <a:r>
              <a:rPr lang="fa-IR" sz="2800" b="1" dirty="0" smtClean="0">
                <a:cs typeface="B Nazanin" panose="00000400000000000000" pitchFamily="2" charset="-78"/>
              </a:rPr>
              <a:t>3-توانایی روخوانی قرآن به صورت شمرده و آرام از روی مصحف با رسم الخط آموزشی</a:t>
            </a:r>
          </a:p>
          <a:p>
            <a:pPr marL="623887" indent="-514350" algn="r">
              <a:buAutoNum type="arabicPeriod"/>
            </a:pPr>
            <a:r>
              <a:rPr lang="fa-IR" sz="2800" b="1" dirty="0" smtClean="0">
                <a:cs typeface="B Nazanin" panose="00000400000000000000" pitchFamily="2" charset="-78"/>
              </a:rPr>
              <a:t>4-توانایی خواندن آیات کتاب درسی به صورت روان یا آهنگین</a:t>
            </a:r>
          </a:p>
          <a:p>
            <a:pPr marL="623887" indent="-514350" algn="r">
              <a:buAutoNum type="arabicPeriod"/>
            </a:pPr>
            <a:r>
              <a:rPr lang="fa-IR" sz="2800" b="1" dirty="0" smtClean="0">
                <a:cs typeface="B Nazanin" panose="00000400000000000000" pitchFamily="2" charset="-78"/>
              </a:rPr>
              <a:t>5-آشنایی با قواعد ضروری روخوانی قرآن کریم</a:t>
            </a:r>
          </a:p>
          <a:p>
            <a:pPr marL="623887" indent="-514350" algn="r">
              <a:buAutoNum type="arabicPeriod"/>
            </a:pPr>
            <a:r>
              <a:rPr lang="fa-IR" sz="2800" b="1" dirty="0" smtClean="0">
                <a:cs typeface="B Nazanin" panose="00000400000000000000" pitchFamily="2" charset="-78"/>
              </a:rPr>
              <a:t>6-حفظ برخی از سوره های کوتاه کتاب درسی</a:t>
            </a:r>
          </a:p>
          <a:p>
            <a:pPr marL="623887" indent="-514350" algn="r">
              <a:buAutoNum type="arabicPeriod"/>
            </a:pPr>
            <a:r>
              <a:rPr lang="fa-IR" sz="2800" b="1" dirty="0" smtClean="0">
                <a:cs typeface="B Nazanin" panose="00000400000000000000" pitchFamily="2" charset="-78"/>
              </a:rPr>
              <a:t>7-آشنایی با برخی از داستان های قرآن کریم </a:t>
            </a:r>
          </a:p>
          <a:p>
            <a:pPr marL="623887" indent="-514350" algn="r">
              <a:buAutoNum type="arabicPeriod"/>
            </a:pPr>
            <a:r>
              <a:rPr lang="fa-IR" sz="2800" b="1" dirty="0" smtClean="0">
                <a:cs typeface="B Nazanin" panose="00000400000000000000" pitchFamily="2" charset="-78"/>
              </a:rPr>
              <a:t>8-فراگیری معنای برخی از کلمات ساده و عبارات کوتاه قرآن</a:t>
            </a:r>
          </a:p>
          <a:p>
            <a:pPr marL="623887" indent="-514350" algn="r">
              <a:buAutoNum type="arabicPeriod"/>
            </a:pPr>
            <a:r>
              <a:rPr lang="fa-IR" sz="2800" b="1" dirty="0" smtClean="0">
                <a:cs typeface="B Nazanin" panose="00000400000000000000" pitchFamily="2" charset="-78"/>
              </a:rPr>
              <a:t>9-تقویت علاقه به شنیدن، خواندن و فهم معنای آیات قرآن کریم</a:t>
            </a:r>
          </a:p>
          <a:p>
            <a:pPr marL="623887" indent="-514350" algn="r">
              <a:buAutoNum type="arabicPeriod"/>
            </a:pPr>
            <a:r>
              <a:rPr lang="fa-IR" sz="2800" b="1" dirty="0" smtClean="0">
                <a:cs typeface="B Nazanin" panose="00000400000000000000" pitchFamily="2" charset="-78"/>
              </a:rPr>
              <a:t>10-آشنایی با مفهوم برخی از پیام های قرآن</a:t>
            </a:r>
          </a:p>
          <a:p>
            <a:pPr marL="623887" indent="-514350" algn="r">
              <a:buAutoNum type="arabicPeriod"/>
            </a:pPr>
            <a:r>
              <a:rPr lang="fa-IR" sz="2800" b="1" dirty="0" smtClean="0">
                <a:cs typeface="B Nazanin" panose="00000400000000000000" pitchFamily="2" charset="-78"/>
              </a:rPr>
              <a:t>11-شناخت و تقویت استعدادهای دانش آموزان، در گرایش های مختلف آموزش قرآن</a:t>
            </a:r>
          </a:p>
          <a:p>
            <a:pPr marL="623887" indent="-514350" algn="r">
              <a:buAutoNum type="arabicPeriod"/>
            </a:pPr>
            <a:endParaRPr lang="fa-IR" sz="2800" b="1" dirty="0" smtClean="0">
              <a:cs typeface="B Nazanin" panose="00000400000000000000" pitchFamily="2" charset="-78"/>
            </a:endParaRPr>
          </a:p>
          <a:p>
            <a:pPr marL="109537" indent="0" algn="r">
              <a:buNone/>
            </a:pPr>
            <a:endParaRPr lang="fa-IR" sz="2800"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12375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circle(in)">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circle(in)">
                                      <p:cBhvr>
                                        <p:cTn id="62"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altLang="fa-IR" sz="6000" b="1" dirty="0">
                <a:cs typeface="B Nazanin" panose="00000400000000000000" pitchFamily="2" charset="-78"/>
              </a:rPr>
              <a:t>اجزای آموزش قرآن کریم</a:t>
            </a:r>
            <a:endParaRPr lang="en-US" sz="6000" dirty="0"/>
          </a:p>
        </p:txBody>
      </p:sp>
      <p:sp>
        <p:nvSpPr>
          <p:cNvPr id="3" name="Content Placeholder 2"/>
          <p:cNvSpPr>
            <a:spLocks noGrp="1"/>
          </p:cNvSpPr>
          <p:nvPr>
            <p:ph idx="1"/>
          </p:nvPr>
        </p:nvSpPr>
        <p:spPr>
          <a:xfrm>
            <a:off x="1146413" y="2088106"/>
            <a:ext cx="10809026" cy="4380933"/>
          </a:xfrm>
        </p:spPr>
        <p:txBody>
          <a:bodyPr>
            <a:noAutofit/>
          </a:bodyPr>
          <a:lstStyle/>
          <a:p>
            <a:pPr marL="109537" indent="0" algn="r">
              <a:buNone/>
            </a:pPr>
            <a:r>
              <a:rPr lang="fa-IR" sz="4000" b="1" dirty="0" smtClean="0">
                <a:solidFill>
                  <a:srgbClr val="FF0000"/>
                </a:solidFill>
                <a:cs typeface="B Nazanin" panose="00000400000000000000" pitchFamily="2" charset="-78"/>
              </a:rPr>
              <a:t>الف.</a:t>
            </a:r>
            <a:r>
              <a:rPr lang="fa-IR" sz="4000" b="1" dirty="0" smtClean="0">
                <a:cs typeface="B Nazanin" panose="00000400000000000000" pitchFamily="2" charset="-78"/>
              </a:rPr>
              <a:t> </a:t>
            </a:r>
            <a:r>
              <a:rPr lang="fa-IR" sz="4000" b="1" dirty="0">
                <a:cs typeface="B Nazanin" panose="00000400000000000000" pitchFamily="2" charset="-78"/>
              </a:rPr>
              <a:t>روخوانی و روان </a:t>
            </a:r>
            <a:r>
              <a:rPr lang="fa-IR" sz="4000" b="1" dirty="0" smtClean="0">
                <a:cs typeface="B Nazanin" panose="00000400000000000000" pitchFamily="2" charset="-78"/>
              </a:rPr>
              <a:t>خوانی قرآن کریم</a:t>
            </a:r>
            <a:endParaRPr lang="fa-IR" sz="4000" b="1" dirty="0">
              <a:cs typeface="B Nazanin" panose="00000400000000000000" pitchFamily="2" charset="-78"/>
            </a:endParaRPr>
          </a:p>
          <a:p>
            <a:pPr marL="109537" indent="0" algn="r">
              <a:buNone/>
            </a:pPr>
            <a:r>
              <a:rPr lang="fa-IR" sz="4000" b="1" dirty="0" smtClean="0">
                <a:solidFill>
                  <a:srgbClr val="FF0000"/>
                </a:solidFill>
                <a:cs typeface="B Nazanin" panose="00000400000000000000" pitchFamily="2" charset="-78"/>
              </a:rPr>
              <a:t>ب. </a:t>
            </a:r>
            <a:r>
              <a:rPr lang="fa-IR" sz="4000" b="1" dirty="0" smtClean="0">
                <a:cs typeface="B Nazanin" panose="00000400000000000000" pitchFamily="2" charset="-78"/>
              </a:rPr>
              <a:t>قرائت قرآن کریم</a:t>
            </a:r>
          </a:p>
          <a:p>
            <a:pPr marL="109537" indent="0" algn="r">
              <a:buNone/>
            </a:pPr>
            <a:r>
              <a:rPr lang="fa-IR" sz="4000" b="1" dirty="0" smtClean="0">
                <a:solidFill>
                  <a:srgbClr val="FF0000"/>
                </a:solidFill>
                <a:cs typeface="B Nazanin" panose="00000400000000000000" pitchFamily="2" charset="-78"/>
              </a:rPr>
              <a:t>ج.</a:t>
            </a:r>
            <a:r>
              <a:rPr lang="fa-IR" sz="4000" b="1" dirty="0" smtClean="0">
                <a:cs typeface="B Nazanin" panose="00000400000000000000" pitchFamily="2" charset="-78"/>
              </a:rPr>
              <a:t>پیام قرآنی</a:t>
            </a:r>
            <a:endParaRPr lang="fa-IR" sz="4000" b="1" dirty="0">
              <a:cs typeface="B Nazanin" panose="00000400000000000000" pitchFamily="2" charset="-78"/>
            </a:endParaRPr>
          </a:p>
          <a:p>
            <a:pPr marL="109537" indent="0" algn="r">
              <a:buNone/>
            </a:pPr>
            <a:r>
              <a:rPr lang="fa-IR" sz="4000" b="1" dirty="0" smtClean="0">
                <a:solidFill>
                  <a:srgbClr val="FF0000"/>
                </a:solidFill>
                <a:cs typeface="B Nazanin" panose="00000400000000000000" pitchFamily="2" charset="-78"/>
              </a:rPr>
              <a:t>د.</a:t>
            </a:r>
            <a:r>
              <a:rPr lang="fa-IR" sz="4000" b="1" dirty="0" smtClean="0">
                <a:cs typeface="B Nazanin" panose="00000400000000000000" pitchFamily="2" charset="-78"/>
              </a:rPr>
              <a:t>درک معنای ترکیب ها و عبارت های ساده ی قرآن</a:t>
            </a:r>
            <a:endParaRPr lang="fa-IR" sz="4000" b="1" dirty="0">
              <a:cs typeface="B Nazanin" panose="00000400000000000000" pitchFamily="2" charset="-78"/>
            </a:endParaRPr>
          </a:p>
          <a:p>
            <a:pPr marL="109537" indent="0" algn="r">
              <a:buNone/>
            </a:pPr>
            <a:r>
              <a:rPr lang="fa-IR" sz="4000" b="1" dirty="0" smtClean="0">
                <a:solidFill>
                  <a:srgbClr val="FF0000"/>
                </a:solidFill>
                <a:cs typeface="B Nazanin" panose="00000400000000000000" pitchFamily="2" charset="-78"/>
              </a:rPr>
              <a:t>ه.</a:t>
            </a:r>
            <a:r>
              <a:rPr lang="fa-IR" sz="4000" b="1" dirty="0" smtClean="0">
                <a:cs typeface="B Nazanin" panose="00000400000000000000" pitchFamily="2" charset="-78"/>
              </a:rPr>
              <a:t>داستان های قرآنی </a:t>
            </a:r>
            <a:endParaRPr lang="fa-IR" sz="4000" b="1" dirty="0">
              <a:cs typeface="B Nazanin" panose="00000400000000000000" pitchFamily="2" charset="-78"/>
            </a:endParaRPr>
          </a:p>
        </p:txBody>
      </p:sp>
    </p:spTree>
    <p:extLst>
      <p:ext uri="{BB962C8B-B14F-4D97-AF65-F5344CB8AC3E}">
        <p14:creationId xmlns:p14="http://schemas.microsoft.com/office/powerpoint/2010/main" val="1304092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46366"/>
            <a:ext cx="10820399" cy="1318662"/>
          </a:xfrm>
        </p:spPr>
        <p:txBody>
          <a:bodyPr>
            <a:normAutofit fontScale="90000"/>
          </a:bodyPr>
          <a:lstStyle/>
          <a:p>
            <a:pPr algn="r"/>
            <a:r>
              <a:rPr lang="fa-IR" altLang="fa-IR" sz="6000" b="1" dirty="0" smtClean="0">
                <a:cs typeface="B Nazanin" panose="00000400000000000000" pitchFamily="2" charset="-78"/>
              </a:rPr>
              <a:t> </a:t>
            </a:r>
            <a:r>
              <a:rPr lang="fa-IR" sz="6000" b="1" dirty="0">
                <a:cs typeface="B Nazanin" panose="00000400000000000000" pitchFamily="2" charset="-78"/>
              </a:rPr>
              <a:t>روخوانی </a:t>
            </a:r>
            <a:r>
              <a:rPr lang="fa-IR" altLang="fa-IR" sz="6000" b="1" dirty="0" smtClean="0">
                <a:cs typeface="B Nazanin" panose="00000400000000000000" pitchFamily="2" charset="-78"/>
              </a:rPr>
              <a:t>قرآن کریم</a:t>
            </a:r>
            <a:r>
              <a:rPr lang="fa-IR" altLang="fa-IR" sz="9600" b="1" dirty="0">
                <a:cs typeface="B Nazanin" panose="00000400000000000000" pitchFamily="2" charset="-78"/>
              </a:rPr>
              <a:t/>
            </a:r>
            <a:br>
              <a:rPr lang="fa-IR" altLang="fa-IR" sz="9600" b="1" dirty="0">
                <a:cs typeface="B Nazanin" panose="00000400000000000000" pitchFamily="2" charset="-78"/>
              </a:rPr>
            </a:br>
            <a:r>
              <a:rPr lang="fa-IR" dirty="0" smtClean="0">
                <a:cs typeface="B Titr" panose="00000700000000000000" pitchFamily="2" charset="-78"/>
              </a:rPr>
              <a:t> </a:t>
            </a:r>
            <a:r>
              <a:rPr lang="fa-IR" dirty="0">
                <a:cs typeface="B Titr" panose="00000700000000000000" pitchFamily="2" charset="-78"/>
              </a:rPr>
              <a:t/>
            </a:r>
            <a:br>
              <a:rPr lang="fa-IR" dirty="0">
                <a:cs typeface="B Titr" panose="00000700000000000000" pitchFamily="2" charset="-78"/>
              </a:rPr>
            </a:br>
            <a:endParaRPr lang="fa-IR" dirty="0"/>
          </a:p>
        </p:txBody>
      </p:sp>
      <p:sp>
        <p:nvSpPr>
          <p:cNvPr id="3" name="Content Placeholder 2"/>
          <p:cNvSpPr>
            <a:spLocks noGrp="1"/>
          </p:cNvSpPr>
          <p:nvPr>
            <p:ph idx="1"/>
          </p:nvPr>
        </p:nvSpPr>
        <p:spPr>
          <a:xfrm>
            <a:off x="595745" y="1665027"/>
            <a:ext cx="11152909" cy="4943591"/>
          </a:xfrm>
        </p:spPr>
        <p:txBody>
          <a:bodyPr>
            <a:normAutofit/>
          </a:bodyPr>
          <a:lstStyle/>
          <a:p>
            <a:pPr marL="109537" indent="0" algn="r">
              <a:buNone/>
            </a:pPr>
            <a:endParaRPr lang="fa-IR" sz="2800" b="1" dirty="0">
              <a:cs typeface="B Nazanin" panose="00000400000000000000" pitchFamily="2" charset="-78"/>
            </a:endParaRPr>
          </a:p>
          <a:p>
            <a:pPr marL="109537" indent="0" algn="r">
              <a:buNone/>
            </a:pPr>
            <a:r>
              <a:rPr lang="fa-IR" sz="2800" b="1" dirty="0" smtClean="0">
                <a:cs typeface="B Nazanin" panose="00000400000000000000" pitchFamily="2" charset="-78"/>
              </a:rPr>
              <a:t> </a:t>
            </a:r>
            <a:r>
              <a:rPr lang="fa-IR" sz="3300" b="1" dirty="0" smtClean="0">
                <a:solidFill>
                  <a:srgbClr val="FF0000"/>
                </a:solidFill>
                <a:cs typeface="B Nazanin" panose="00000400000000000000" pitchFamily="2" charset="-78"/>
              </a:rPr>
              <a:t>روخوانی: </a:t>
            </a:r>
            <a:r>
              <a:rPr lang="fa-IR" sz="3300" b="1" dirty="0" smtClean="0">
                <a:solidFill>
                  <a:schemeClr val="tx1"/>
                </a:solidFill>
                <a:cs typeface="B Nazanin" panose="00000400000000000000" pitchFamily="2" charset="-78"/>
              </a:rPr>
              <a:t>روخوانی عبارت است از خواندن کلمات و عبارات قرآنی از روی کتاب درسی یا متن قرآن کریم به صورت شمرده و آرام. روخوانی از بخش خوانی شروع می شود.در این مرحله دانش آموز می تواند کلمات را به صورت بخش بخش بخواند. در بخش خوانی وجود اندکی مکث در بین بخش ها طبیعی است. اما به تدریج خواندن به شکل عادی نزدیک می شود و کلمات و عبارات به صورت شمرده و بدون مکث در بین بخش ها تلفظ می گردند.</a:t>
            </a:r>
            <a:r>
              <a:rPr lang="fa-IR" sz="2800" b="1" dirty="0" smtClean="0">
                <a:cs typeface="B Nazanin" panose="00000400000000000000" pitchFamily="2" charset="-78"/>
              </a:rPr>
              <a:t> </a:t>
            </a:r>
          </a:p>
        </p:txBody>
      </p:sp>
    </p:spTree>
    <p:extLst>
      <p:ext uri="{BB962C8B-B14F-4D97-AF65-F5344CB8AC3E}">
        <p14:creationId xmlns:p14="http://schemas.microsoft.com/office/powerpoint/2010/main" val="3559387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5400" b="1" dirty="0" smtClean="0">
                <a:cs typeface="B Nazanin" panose="00000400000000000000" pitchFamily="2" charset="-78"/>
              </a:rPr>
              <a:t>روان خوانی </a:t>
            </a:r>
            <a:r>
              <a:rPr lang="fa-IR" altLang="fa-IR" sz="5400" b="1" dirty="0">
                <a:cs typeface="B Nazanin" panose="00000400000000000000" pitchFamily="2" charset="-78"/>
              </a:rPr>
              <a:t>قرآن کریم</a:t>
            </a:r>
            <a:endParaRPr lang="en-US" sz="5400" dirty="0"/>
          </a:p>
        </p:txBody>
      </p:sp>
      <p:sp>
        <p:nvSpPr>
          <p:cNvPr id="3" name="Content Placeholder 2"/>
          <p:cNvSpPr>
            <a:spLocks noGrp="1"/>
          </p:cNvSpPr>
          <p:nvPr>
            <p:ph idx="1"/>
          </p:nvPr>
        </p:nvSpPr>
        <p:spPr>
          <a:xfrm>
            <a:off x="600501" y="1904999"/>
            <a:ext cx="11286699" cy="4550391"/>
          </a:xfrm>
        </p:spPr>
        <p:txBody>
          <a:bodyPr>
            <a:normAutofit/>
          </a:bodyPr>
          <a:lstStyle/>
          <a:p>
            <a:pPr marL="0" indent="0" algn="r">
              <a:buNone/>
            </a:pPr>
            <a:endParaRPr lang="fa-IR" sz="2400" dirty="0" smtClean="0"/>
          </a:p>
          <a:p>
            <a:pPr marL="0" indent="0" algn="r">
              <a:buNone/>
            </a:pPr>
            <a:r>
              <a:rPr lang="fa-IR" sz="4400" b="1" dirty="0" smtClean="0">
                <a:solidFill>
                  <a:srgbClr val="FF0000"/>
                </a:solidFill>
                <a:cs typeface="B Nazanin" panose="00000400000000000000" pitchFamily="2" charset="-78"/>
              </a:rPr>
              <a:t>روان خوانی : </a:t>
            </a:r>
            <a:r>
              <a:rPr lang="fa-IR" sz="4400" b="1" dirty="0" smtClean="0">
                <a:cs typeface="B Nazanin" panose="00000400000000000000" pitchFamily="2" charset="-78"/>
              </a:rPr>
              <a:t>خواندن عبارات و آیات قرآن کریم به صورت روان و با سرعت معمولی را روان خوانی می گویند.</a:t>
            </a:r>
            <a:endParaRPr lang="en-US" sz="4400" dirty="0"/>
          </a:p>
        </p:txBody>
      </p:sp>
    </p:spTree>
    <p:extLst>
      <p:ext uri="{BB962C8B-B14F-4D97-AF65-F5344CB8AC3E}">
        <p14:creationId xmlns:p14="http://schemas.microsoft.com/office/powerpoint/2010/main" val="45044878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1093</TotalTime>
  <Words>1503</Words>
  <Application>Microsoft Office PowerPoint</Application>
  <PresentationFormat>Widescreen</PresentationFormat>
  <Paragraphs>109</Paragraphs>
  <Slides>14</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2  Koodak</vt:lpstr>
      <vt:lpstr>Arial</vt:lpstr>
      <vt:lpstr>B Nazanin</vt:lpstr>
      <vt:lpstr>B Titr</vt:lpstr>
      <vt:lpstr>B Zar</vt:lpstr>
      <vt:lpstr>Calibri</vt:lpstr>
      <vt:lpstr>Century Gothic</vt:lpstr>
      <vt:lpstr>Tahoma</vt:lpstr>
      <vt:lpstr>Wingdings</vt:lpstr>
      <vt:lpstr>Wingdings 3</vt:lpstr>
      <vt:lpstr>Wisp</vt:lpstr>
      <vt:lpstr>بسم الله الرّحمن الرّحیم   آموزش قرآن کریم</vt:lpstr>
      <vt:lpstr>بسم الله الرّحمن الرّحیم </vt:lpstr>
      <vt:lpstr>قرآن پیام روشن</vt:lpstr>
      <vt:lpstr>روش های یادگیری:      </vt:lpstr>
      <vt:lpstr>اصول حاکم بر آموزش قرآن در دوره ی ابتدایی   </vt:lpstr>
      <vt:lpstr>PowerPoint Presentation</vt:lpstr>
      <vt:lpstr>اجزای آموزش قرآن کریم</vt:lpstr>
      <vt:lpstr> روخوانی قرآن کریم   </vt:lpstr>
      <vt:lpstr>روان خوانی قرآن کریم</vt:lpstr>
      <vt:lpstr>قرائت قرآن کریم </vt:lpstr>
      <vt:lpstr> ضرورت و اهمیت آموزش قرائت قرآن کریم </vt:lpstr>
      <vt:lpstr>PowerPoint Presentation</vt:lpstr>
      <vt:lpstr>داستان های قرآنی  </vt:lpstr>
      <vt:lpstr>نهادهای مختلف جامعه که در توسعه ی فرهنگ آموزش قرآن نقش دارند.</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M.Shateri</dc:creator>
  <cp:lastModifiedBy>bartar</cp:lastModifiedBy>
  <cp:revision>333</cp:revision>
  <dcterms:created xsi:type="dcterms:W3CDTF">2016-10-26T20:42:10Z</dcterms:created>
  <dcterms:modified xsi:type="dcterms:W3CDTF">2020-04-12T17:21:23Z</dcterms:modified>
</cp:coreProperties>
</file>