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8" r:id="rId2"/>
    <p:sldId id="259" r:id="rId3"/>
    <p:sldId id="280" r:id="rId4"/>
    <p:sldId id="261" r:id="rId5"/>
    <p:sldId id="262" r:id="rId6"/>
    <p:sldId id="263" r:id="rId7"/>
    <p:sldId id="264" r:id="rId8"/>
    <p:sldId id="265" r:id="rId9"/>
    <p:sldId id="266" r:id="rId10"/>
    <p:sldId id="267" r:id="rId11"/>
    <p:sldId id="268" r:id="rId12"/>
    <p:sldId id="269" r:id="rId13"/>
    <p:sldId id="270" r:id="rId14"/>
    <p:sldId id="282" r:id="rId15"/>
    <p:sldId id="271" r:id="rId16"/>
    <p:sldId id="279" r:id="rId17"/>
    <p:sldId id="273" r:id="rId18"/>
    <p:sldId id="274" r:id="rId19"/>
    <p:sldId id="275" r:id="rId20"/>
    <p:sldId id="276" r:id="rId21"/>
    <p:sldId id="285" r:id="rId22"/>
    <p:sldId id="284" r:id="rId23"/>
    <p:sldId id="277"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937" autoAdjust="0"/>
    <p:restoredTop sz="94434" autoAdjust="0"/>
  </p:normalViewPr>
  <p:slideViewPr>
    <p:cSldViewPr>
      <p:cViewPr varScale="1">
        <p:scale>
          <a:sx n="68" d="100"/>
          <a:sy n="68" d="100"/>
        </p:scale>
        <p:origin x="870"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125580-50B8-45FE-B1C1-C0DE9A24E9C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C31D45C-55C5-4E39-8D09-5C82BEAAC981}">
      <dgm:prSet phldrT="[Text]" custT="1">
        <dgm:style>
          <a:lnRef idx="0">
            <a:schemeClr val="accent4"/>
          </a:lnRef>
          <a:fillRef idx="3">
            <a:schemeClr val="accent4"/>
          </a:fillRef>
          <a:effectRef idx="3">
            <a:schemeClr val="accent4"/>
          </a:effectRef>
          <a:fontRef idx="minor">
            <a:schemeClr val="lt1"/>
          </a:fontRef>
        </dgm:style>
      </dgm:prSet>
      <dgm:spPr/>
      <dgm:t>
        <a:bodyPr/>
        <a:lstStyle/>
        <a:p>
          <a:pPr algn="r" rtl="1"/>
          <a:r>
            <a:rPr lang="fa-IR" sz="1800" b="1" dirty="0" smtClean="0">
              <a:cs typeface="B Traffic" pitchFamily="2" charset="-78"/>
            </a:rPr>
            <a:t>الف) مکتب تاریخ‌نگاری حجاز (مدینه) که به ترکیب قرآن، فقه و احکام با موضوعات تاریخی شناخته شده است.</a:t>
          </a:r>
          <a:endParaRPr lang="en-US" sz="1800" b="1" dirty="0">
            <a:cs typeface="B Traffic" pitchFamily="2" charset="-78"/>
          </a:endParaRPr>
        </a:p>
      </dgm:t>
    </dgm:pt>
    <dgm:pt modelId="{CDF069C0-8054-44AA-9B4C-9F82A81D19DD}" type="parTrans" cxnId="{545609FF-6397-46D5-8E3C-BF91F02CA092}">
      <dgm:prSet/>
      <dgm:spPr/>
      <dgm:t>
        <a:bodyPr/>
        <a:lstStyle/>
        <a:p>
          <a:endParaRPr lang="en-US"/>
        </a:p>
      </dgm:t>
    </dgm:pt>
    <dgm:pt modelId="{DC4D27F1-3F81-4134-A556-386A007BA5BA}" type="sibTrans" cxnId="{545609FF-6397-46D5-8E3C-BF91F02CA092}">
      <dgm:prSet/>
      <dgm:spPr/>
      <dgm:t>
        <a:bodyPr/>
        <a:lstStyle/>
        <a:p>
          <a:endParaRPr lang="en-US"/>
        </a:p>
      </dgm:t>
    </dgm:pt>
    <dgm:pt modelId="{9C35A1C0-3775-49F1-92B6-B07A9D20605E}">
      <dgm:prSet phldrT="[Text]" custT="1">
        <dgm:style>
          <a:lnRef idx="0">
            <a:schemeClr val="accent2"/>
          </a:lnRef>
          <a:fillRef idx="3">
            <a:schemeClr val="accent2"/>
          </a:fillRef>
          <a:effectRef idx="3">
            <a:schemeClr val="accent2"/>
          </a:effectRef>
          <a:fontRef idx="minor">
            <a:schemeClr val="lt1"/>
          </a:fontRef>
        </dgm:style>
      </dgm:prSet>
      <dgm:spPr/>
      <dgm:t>
        <a:bodyPr/>
        <a:lstStyle/>
        <a:p>
          <a:pPr algn="r"/>
          <a:r>
            <a:rPr lang="fa-IR" sz="1800" dirty="0" smtClean="0">
              <a:cs typeface="B Traffic" pitchFamily="2" charset="-78"/>
            </a:rPr>
            <a:t>ب) مکتب تاریخ‌نگاری عراق( بصره) که با تاثیرپذیری از موقعیت فتوحات و بهره‌گیری از ادبیات پیش از اسلام به ویژه انساب، ایام و اخبار ن به ثبت حوادث پرداخته است. </a:t>
          </a:r>
          <a:endParaRPr lang="en-US" sz="1800" dirty="0">
            <a:cs typeface="B Traffic" pitchFamily="2" charset="-78"/>
          </a:endParaRPr>
        </a:p>
      </dgm:t>
    </dgm:pt>
    <dgm:pt modelId="{1FD28988-70FE-424B-9800-374120E42B16}" type="parTrans" cxnId="{2BB3E4C9-06CD-4D1D-895D-11EECB08B99E}">
      <dgm:prSet/>
      <dgm:spPr/>
      <dgm:t>
        <a:bodyPr/>
        <a:lstStyle/>
        <a:p>
          <a:endParaRPr lang="en-US"/>
        </a:p>
      </dgm:t>
    </dgm:pt>
    <dgm:pt modelId="{D370F0FC-65B6-4CAE-80D9-99689E28B33A}" type="sibTrans" cxnId="{2BB3E4C9-06CD-4D1D-895D-11EECB08B99E}">
      <dgm:prSet/>
      <dgm:spPr/>
      <dgm:t>
        <a:bodyPr/>
        <a:lstStyle/>
        <a:p>
          <a:endParaRPr lang="en-US"/>
        </a:p>
      </dgm:t>
    </dgm:pt>
    <dgm:pt modelId="{53350C18-6F08-4044-9864-EEAE3C807B7D}">
      <dgm:prSet phldrT="[Text]" custT="1">
        <dgm:style>
          <a:lnRef idx="0">
            <a:schemeClr val="accent5"/>
          </a:lnRef>
          <a:fillRef idx="3">
            <a:schemeClr val="accent5"/>
          </a:fillRef>
          <a:effectRef idx="3">
            <a:schemeClr val="accent5"/>
          </a:effectRef>
          <a:fontRef idx="minor">
            <a:schemeClr val="lt1"/>
          </a:fontRef>
        </dgm:style>
      </dgm:prSet>
      <dgm:spPr/>
      <dgm:t>
        <a:bodyPr/>
        <a:lstStyle/>
        <a:p>
          <a:pPr algn="ctr"/>
          <a:r>
            <a:rPr lang="fa-IR" sz="2300" dirty="0" smtClean="0">
              <a:cs typeface="B Traffic" pitchFamily="2" charset="-78"/>
            </a:rPr>
            <a:t>د) مکتب تاریخ نگاری یمن: پاسخ به ادعاهای قومی و قبیله‌ای امویان </a:t>
          </a:r>
          <a:endParaRPr lang="en-US" sz="2300" b="1" dirty="0">
            <a:cs typeface="B Traffic" pitchFamily="2" charset="-78"/>
          </a:endParaRPr>
        </a:p>
      </dgm:t>
    </dgm:pt>
    <dgm:pt modelId="{EFFB627F-1632-4903-B2DE-B4A515E736E3}" type="parTrans" cxnId="{E6A376E5-CD68-4727-B56D-AB49C17E5264}">
      <dgm:prSet/>
      <dgm:spPr/>
      <dgm:t>
        <a:bodyPr/>
        <a:lstStyle/>
        <a:p>
          <a:endParaRPr lang="en-US"/>
        </a:p>
      </dgm:t>
    </dgm:pt>
    <dgm:pt modelId="{0FA28DD8-B241-4B65-A28A-0978BCF504C8}" type="sibTrans" cxnId="{E6A376E5-CD68-4727-B56D-AB49C17E5264}">
      <dgm:prSet/>
      <dgm:spPr/>
      <dgm:t>
        <a:bodyPr/>
        <a:lstStyle/>
        <a:p>
          <a:endParaRPr lang="en-US"/>
        </a:p>
      </dgm:t>
    </dgm:pt>
    <dgm:pt modelId="{6C152F12-90A4-40E9-8345-2894E94B167E}">
      <dgm:prSet phldrT="[Text]" custT="1">
        <dgm:style>
          <a:lnRef idx="0">
            <a:schemeClr val="accent6"/>
          </a:lnRef>
          <a:fillRef idx="3">
            <a:schemeClr val="accent6"/>
          </a:fillRef>
          <a:effectRef idx="3">
            <a:schemeClr val="accent6"/>
          </a:effectRef>
          <a:fontRef idx="minor">
            <a:schemeClr val="lt1"/>
          </a:fontRef>
        </dgm:style>
      </dgm:prSet>
      <dgm:spPr/>
      <dgm:t>
        <a:bodyPr/>
        <a:lstStyle/>
        <a:p>
          <a:pPr algn="r" rtl="1"/>
          <a:r>
            <a:rPr lang="fa-IR" sz="2000" b="1" dirty="0" smtClean="0">
              <a:cs typeface="B Traffic" pitchFamily="2" charset="-78"/>
            </a:rPr>
            <a:t>ج) مکتب تاریخ نگاری شام: پندارهای جاهلی امویان و در پی کسب مشروعیت سیاسی و دینی حکومت</a:t>
          </a:r>
          <a:endParaRPr lang="en-US" sz="2000" b="1" dirty="0">
            <a:cs typeface="B Traffic" pitchFamily="2" charset="-78"/>
          </a:endParaRPr>
        </a:p>
      </dgm:t>
    </dgm:pt>
    <dgm:pt modelId="{4BEDD3AF-1DC9-4F65-97FC-8E5DA8A88259}" type="parTrans" cxnId="{9F6D09F3-1F8F-4A26-8DAC-5CC25E887BCB}">
      <dgm:prSet/>
      <dgm:spPr/>
      <dgm:t>
        <a:bodyPr/>
        <a:lstStyle/>
        <a:p>
          <a:endParaRPr lang="en-US"/>
        </a:p>
      </dgm:t>
    </dgm:pt>
    <dgm:pt modelId="{62D7688B-6BD6-4F96-92D1-D9AA7681908D}" type="sibTrans" cxnId="{9F6D09F3-1F8F-4A26-8DAC-5CC25E887BCB}">
      <dgm:prSet/>
      <dgm:spPr/>
      <dgm:t>
        <a:bodyPr/>
        <a:lstStyle/>
        <a:p>
          <a:endParaRPr lang="en-US"/>
        </a:p>
      </dgm:t>
    </dgm:pt>
    <dgm:pt modelId="{CC382BCA-1159-42B6-B9F2-247921A98642}">
      <dgm:prSet phldrT="[Text]" custT="1">
        <dgm:style>
          <a:lnRef idx="0">
            <a:schemeClr val="accent1"/>
          </a:lnRef>
          <a:fillRef idx="3">
            <a:schemeClr val="accent1"/>
          </a:fillRef>
          <a:effectRef idx="3">
            <a:schemeClr val="accent1"/>
          </a:effectRef>
          <a:fontRef idx="minor">
            <a:schemeClr val="lt1"/>
          </a:fontRef>
        </dgm:style>
      </dgm:prSet>
      <dgm:spPr/>
      <dgm:t>
        <a:bodyPr/>
        <a:lstStyle/>
        <a:p>
          <a:pPr algn="r" rtl="1"/>
          <a:r>
            <a:rPr lang="fa-IR" sz="2400" dirty="0" smtClean="0">
              <a:cs typeface="B Traffic" pitchFamily="2" charset="-78"/>
            </a:rPr>
            <a:t>ه) مکتب تاریخ نگاری ایرانی: ترجمه آثار کهن فارسی و احیاگر اندیشه شعوبی گری</a:t>
          </a:r>
          <a:endParaRPr lang="en-US" sz="2400" b="1" dirty="0">
            <a:cs typeface="B Traffic" pitchFamily="2" charset="-78"/>
          </a:endParaRPr>
        </a:p>
      </dgm:t>
    </dgm:pt>
    <dgm:pt modelId="{8710D069-0657-4FFE-9A03-57DB12E9CC2F}" type="parTrans" cxnId="{65E1661C-0F1F-438C-BC29-392453BB334B}">
      <dgm:prSet/>
      <dgm:spPr/>
      <dgm:t>
        <a:bodyPr/>
        <a:lstStyle/>
        <a:p>
          <a:endParaRPr lang="en-US"/>
        </a:p>
      </dgm:t>
    </dgm:pt>
    <dgm:pt modelId="{673BBFEF-5281-4964-BF3C-C2623FFF1183}" type="sibTrans" cxnId="{65E1661C-0F1F-438C-BC29-392453BB334B}">
      <dgm:prSet/>
      <dgm:spPr/>
      <dgm:t>
        <a:bodyPr/>
        <a:lstStyle/>
        <a:p>
          <a:endParaRPr lang="en-US"/>
        </a:p>
      </dgm:t>
    </dgm:pt>
    <dgm:pt modelId="{18B4BC29-3185-4F35-A26B-667EF98B88DE}" type="pres">
      <dgm:prSet presAssocID="{69125580-50B8-45FE-B1C1-C0DE9A24E9C5}" presName="linear" presStyleCnt="0">
        <dgm:presLayoutVars>
          <dgm:dir/>
          <dgm:animLvl val="lvl"/>
          <dgm:resizeHandles val="exact"/>
        </dgm:presLayoutVars>
      </dgm:prSet>
      <dgm:spPr/>
      <dgm:t>
        <a:bodyPr/>
        <a:lstStyle/>
        <a:p>
          <a:endParaRPr lang="en-US"/>
        </a:p>
      </dgm:t>
    </dgm:pt>
    <dgm:pt modelId="{4BF5BE25-D81D-4A1B-B6E0-0C2D86E17BE5}" type="pres">
      <dgm:prSet presAssocID="{BC31D45C-55C5-4E39-8D09-5C82BEAAC981}" presName="parentLin" presStyleCnt="0"/>
      <dgm:spPr/>
    </dgm:pt>
    <dgm:pt modelId="{1FDFEDA2-3286-4D80-A040-AAF9C07FE3E8}" type="pres">
      <dgm:prSet presAssocID="{BC31D45C-55C5-4E39-8D09-5C82BEAAC981}" presName="parentLeftMargin" presStyleLbl="node1" presStyleIdx="0" presStyleCnt="5"/>
      <dgm:spPr/>
      <dgm:t>
        <a:bodyPr/>
        <a:lstStyle/>
        <a:p>
          <a:endParaRPr lang="en-US"/>
        </a:p>
      </dgm:t>
    </dgm:pt>
    <dgm:pt modelId="{C832B562-9C22-4460-AA2C-03460E042A6F}" type="pres">
      <dgm:prSet presAssocID="{BC31D45C-55C5-4E39-8D09-5C82BEAAC981}" presName="parentText" presStyleLbl="node1" presStyleIdx="0" presStyleCnt="5" custScaleY="184183">
        <dgm:presLayoutVars>
          <dgm:chMax val="0"/>
          <dgm:bulletEnabled val="1"/>
        </dgm:presLayoutVars>
      </dgm:prSet>
      <dgm:spPr/>
      <dgm:t>
        <a:bodyPr/>
        <a:lstStyle/>
        <a:p>
          <a:endParaRPr lang="en-US"/>
        </a:p>
      </dgm:t>
    </dgm:pt>
    <dgm:pt modelId="{34475DF0-4780-4902-A7A3-93043577BA1B}" type="pres">
      <dgm:prSet presAssocID="{BC31D45C-55C5-4E39-8D09-5C82BEAAC981}" presName="negativeSpace" presStyleCnt="0"/>
      <dgm:spPr/>
    </dgm:pt>
    <dgm:pt modelId="{46B4FE18-F51A-4C4D-8E61-3594929BDFC7}" type="pres">
      <dgm:prSet presAssocID="{BC31D45C-55C5-4E39-8D09-5C82BEAAC981}" presName="childText" presStyleLbl="conFgAcc1" presStyleIdx="0" presStyleCnt="5" custScaleX="81651">
        <dgm:presLayoutVars>
          <dgm:bulletEnabled val="1"/>
        </dgm:presLayoutVars>
        <dgm:style>
          <a:lnRef idx="3">
            <a:schemeClr val="lt1"/>
          </a:lnRef>
          <a:fillRef idx="1">
            <a:schemeClr val="accent4"/>
          </a:fillRef>
          <a:effectRef idx="1">
            <a:schemeClr val="accent4"/>
          </a:effectRef>
          <a:fontRef idx="minor">
            <a:schemeClr val="lt1"/>
          </a:fontRef>
        </dgm:style>
      </dgm:prSet>
      <dgm:spPr/>
    </dgm:pt>
    <dgm:pt modelId="{A52D84CD-D921-4554-94E0-90EEC698C262}" type="pres">
      <dgm:prSet presAssocID="{DC4D27F1-3F81-4134-A556-386A007BA5BA}" presName="spaceBetweenRectangles" presStyleCnt="0"/>
      <dgm:spPr/>
    </dgm:pt>
    <dgm:pt modelId="{0E1B39D0-C5E6-429C-90E2-218BA8F1931F}" type="pres">
      <dgm:prSet presAssocID="{9C35A1C0-3775-49F1-92B6-B07A9D20605E}" presName="parentLin" presStyleCnt="0"/>
      <dgm:spPr/>
    </dgm:pt>
    <dgm:pt modelId="{A1F9F6C8-C4DC-46C8-B0A7-287594EE89ED}" type="pres">
      <dgm:prSet presAssocID="{9C35A1C0-3775-49F1-92B6-B07A9D20605E}" presName="parentLeftMargin" presStyleLbl="node1" presStyleIdx="0" presStyleCnt="5"/>
      <dgm:spPr/>
      <dgm:t>
        <a:bodyPr/>
        <a:lstStyle/>
        <a:p>
          <a:endParaRPr lang="en-US"/>
        </a:p>
      </dgm:t>
    </dgm:pt>
    <dgm:pt modelId="{8AD0CCE5-C5C0-4676-924A-C39C8D4B2C59}" type="pres">
      <dgm:prSet presAssocID="{9C35A1C0-3775-49F1-92B6-B07A9D20605E}" presName="parentText" presStyleLbl="node1" presStyleIdx="1" presStyleCnt="5" custScaleY="176755">
        <dgm:presLayoutVars>
          <dgm:chMax val="0"/>
          <dgm:bulletEnabled val="1"/>
        </dgm:presLayoutVars>
      </dgm:prSet>
      <dgm:spPr/>
      <dgm:t>
        <a:bodyPr/>
        <a:lstStyle/>
        <a:p>
          <a:endParaRPr lang="en-US"/>
        </a:p>
      </dgm:t>
    </dgm:pt>
    <dgm:pt modelId="{7438EB35-3BB4-4B17-9D83-C371CEA8C900}" type="pres">
      <dgm:prSet presAssocID="{9C35A1C0-3775-49F1-92B6-B07A9D20605E}" presName="negativeSpace" presStyleCnt="0"/>
      <dgm:spPr/>
    </dgm:pt>
    <dgm:pt modelId="{FC7BDFF8-9C54-4A4F-8F1F-7309B2B95278}" type="pres">
      <dgm:prSet presAssocID="{9C35A1C0-3775-49F1-92B6-B07A9D20605E}" presName="childText" presStyleLbl="conFgAcc1" presStyleIdx="1" presStyleCnt="5" custScaleX="81651">
        <dgm:presLayoutVars>
          <dgm:bulletEnabled val="1"/>
        </dgm:presLayoutVars>
        <dgm:style>
          <a:lnRef idx="3">
            <a:schemeClr val="lt1"/>
          </a:lnRef>
          <a:fillRef idx="1">
            <a:schemeClr val="accent2"/>
          </a:fillRef>
          <a:effectRef idx="1">
            <a:schemeClr val="accent2"/>
          </a:effectRef>
          <a:fontRef idx="minor">
            <a:schemeClr val="lt1"/>
          </a:fontRef>
        </dgm:style>
      </dgm:prSet>
      <dgm:spPr/>
    </dgm:pt>
    <dgm:pt modelId="{84F2D80D-3834-4BC3-8B7B-B25A53074E5C}" type="pres">
      <dgm:prSet presAssocID="{D370F0FC-65B6-4CAE-80D9-99689E28B33A}" presName="spaceBetweenRectangles" presStyleCnt="0"/>
      <dgm:spPr/>
    </dgm:pt>
    <dgm:pt modelId="{E756346E-1DB9-4398-986B-BC423EF11CDB}" type="pres">
      <dgm:prSet presAssocID="{6C152F12-90A4-40E9-8345-2894E94B167E}" presName="parentLin" presStyleCnt="0"/>
      <dgm:spPr/>
    </dgm:pt>
    <dgm:pt modelId="{835BD474-9382-4337-BBD4-63D6B8B38A69}" type="pres">
      <dgm:prSet presAssocID="{6C152F12-90A4-40E9-8345-2894E94B167E}" presName="parentLeftMargin" presStyleLbl="node1" presStyleIdx="1" presStyleCnt="5"/>
      <dgm:spPr/>
      <dgm:t>
        <a:bodyPr/>
        <a:lstStyle/>
        <a:p>
          <a:endParaRPr lang="en-US"/>
        </a:p>
      </dgm:t>
    </dgm:pt>
    <dgm:pt modelId="{FFA45D61-D504-4730-A2B9-76856E2A2E51}" type="pres">
      <dgm:prSet presAssocID="{6C152F12-90A4-40E9-8345-2894E94B167E}" presName="parentText" presStyleLbl="node1" presStyleIdx="2" presStyleCnt="5" custScaleY="185365">
        <dgm:presLayoutVars>
          <dgm:chMax val="0"/>
          <dgm:bulletEnabled val="1"/>
        </dgm:presLayoutVars>
      </dgm:prSet>
      <dgm:spPr/>
      <dgm:t>
        <a:bodyPr/>
        <a:lstStyle/>
        <a:p>
          <a:endParaRPr lang="en-US"/>
        </a:p>
      </dgm:t>
    </dgm:pt>
    <dgm:pt modelId="{5DFB6F2A-6A42-4D80-BCEE-E777DBB9CD26}" type="pres">
      <dgm:prSet presAssocID="{6C152F12-90A4-40E9-8345-2894E94B167E}" presName="negativeSpace" presStyleCnt="0"/>
      <dgm:spPr/>
    </dgm:pt>
    <dgm:pt modelId="{66FC3414-0658-41A6-AE3E-42864CF225F4}" type="pres">
      <dgm:prSet presAssocID="{6C152F12-90A4-40E9-8345-2894E94B167E}" presName="childText" presStyleLbl="conFgAcc1" presStyleIdx="2" presStyleCnt="5" custScaleX="81651">
        <dgm:presLayoutVars>
          <dgm:bulletEnabled val="1"/>
        </dgm:presLayoutVars>
        <dgm:style>
          <a:lnRef idx="3">
            <a:schemeClr val="lt1"/>
          </a:lnRef>
          <a:fillRef idx="1">
            <a:schemeClr val="accent6"/>
          </a:fillRef>
          <a:effectRef idx="1">
            <a:schemeClr val="accent6"/>
          </a:effectRef>
          <a:fontRef idx="minor">
            <a:schemeClr val="lt1"/>
          </a:fontRef>
        </dgm:style>
      </dgm:prSet>
      <dgm:spPr/>
      <dgm:t>
        <a:bodyPr/>
        <a:lstStyle/>
        <a:p>
          <a:endParaRPr lang="en-US"/>
        </a:p>
      </dgm:t>
    </dgm:pt>
    <dgm:pt modelId="{F0D7F350-94EC-4B67-BF5B-2ADAA77ECD26}" type="pres">
      <dgm:prSet presAssocID="{62D7688B-6BD6-4F96-92D1-D9AA7681908D}" presName="spaceBetweenRectangles" presStyleCnt="0"/>
      <dgm:spPr/>
    </dgm:pt>
    <dgm:pt modelId="{B07DBF01-4A8A-4917-B409-130FDCCB6CC6}" type="pres">
      <dgm:prSet presAssocID="{53350C18-6F08-4044-9864-EEAE3C807B7D}" presName="parentLin" presStyleCnt="0"/>
      <dgm:spPr/>
    </dgm:pt>
    <dgm:pt modelId="{BD46DC10-D0A4-421C-B5E0-188F32B4F844}" type="pres">
      <dgm:prSet presAssocID="{53350C18-6F08-4044-9864-EEAE3C807B7D}" presName="parentLeftMargin" presStyleLbl="node1" presStyleIdx="2" presStyleCnt="5"/>
      <dgm:spPr/>
      <dgm:t>
        <a:bodyPr/>
        <a:lstStyle/>
        <a:p>
          <a:endParaRPr lang="en-US"/>
        </a:p>
      </dgm:t>
    </dgm:pt>
    <dgm:pt modelId="{35635FD7-7D6D-4686-99AB-B9414ACCE9BD}" type="pres">
      <dgm:prSet presAssocID="{53350C18-6F08-4044-9864-EEAE3C807B7D}" presName="parentText" presStyleLbl="node1" presStyleIdx="3" presStyleCnt="5" custScaleY="179119">
        <dgm:presLayoutVars>
          <dgm:chMax val="0"/>
          <dgm:bulletEnabled val="1"/>
        </dgm:presLayoutVars>
      </dgm:prSet>
      <dgm:spPr/>
      <dgm:t>
        <a:bodyPr/>
        <a:lstStyle/>
        <a:p>
          <a:endParaRPr lang="en-US"/>
        </a:p>
      </dgm:t>
    </dgm:pt>
    <dgm:pt modelId="{2E8347E7-17CA-4EDC-98A0-1D49E6948BA5}" type="pres">
      <dgm:prSet presAssocID="{53350C18-6F08-4044-9864-EEAE3C807B7D}" presName="negativeSpace" presStyleCnt="0"/>
      <dgm:spPr/>
    </dgm:pt>
    <dgm:pt modelId="{0822750A-665B-4A89-B2C0-5B90254FF9B7}" type="pres">
      <dgm:prSet presAssocID="{53350C18-6F08-4044-9864-EEAE3C807B7D}" presName="childText" presStyleLbl="conFgAcc1" presStyleIdx="3" presStyleCnt="5" custScaleX="81652">
        <dgm:presLayoutVars>
          <dgm:bulletEnabled val="1"/>
        </dgm:presLayoutVars>
        <dgm:style>
          <a:lnRef idx="3">
            <a:schemeClr val="lt1"/>
          </a:lnRef>
          <a:fillRef idx="1">
            <a:schemeClr val="accent5"/>
          </a:fillRef>
          <a:effectRef idx="1">
            <a:schemeClr val="accent5"/>
          </a:effectRef>
          <a:fontRef idx="minor">
            <a:schemeClr val="lt1"/>
          </a:fontRef>
        </dgm:style>
      </dgm:prSet>
      <dgm:spPr/>
      <dgm:t>
        <a:bodyPr/>
        <a:lstStyle/>
        <a:p>
          <a:endParaRPr lang="en-US"/>
        </a:p>
      </dgm:t>
    </dgm:pt>
    <dgm:pt modelId="{07FF1577-9D7B-4BCB-B18D-C3257BC8AD08}" type="pres">
      <dgm:prSet presAssocID="{0FA28DD8-B241-4B65-A28A-0978BCF504C8}" presName="spaceBetweenRectangles" presStyleCnt="0"/>
      <dgm:spPr/>
    </dgm:pt>
    <dgm:pt modelId="{6F622BF5-3106-43D8-BD73-9E1D59A9D9AF}" type="pres">
      <dgm:prSet presAssocID="{CC382BCA-1159-42B6-B9F2-247921A98642}" presName="parentLin" presStyleCnt="0"/>
      <dgm:spPr/>
    </dgm:pt>
    <dgm:pt modelId="{974D09E4-D09A-4792-A64B-841DC60C5F9D}" type="pres">
      <dgm:prSet presAssocID="{CC382BCA-1159-42B6-B9F2-247921A98642}" presName="parentLeftMargin" presStyleLbl="node1" presStyleIdx="3" presStyleCnt="5"/>
      <dgm:spPr/>
      <dgm:t>
        <a:bodyPr/>
        <a:lstStyle/>
        <a:p>
          <a:endParaRPr lang="en-US"/>
        </a:p>
      </dgm:t>
    </dgm:pt>
    <dgm:pt modelId="{BF1E5074-9ACE-4459-B816-69DB6E2E2063}" type="pres">
      <dgm:prSet presAssocID="{CC382BCA-1159-42B6-B9F2-247921A98642}" presName="parentText" presStyleLbl="node1" presStyleIdx="4" presStyleCnt="5" custScaleY="213874">
        <dgm:presLayoutVars>
          <dgm:chMax val="0"/>
          <dgm:bulletEnabled val="1"/>
        </dgm:presLayoutVars>
      </dgm:prSet>
      <dgm:spPr/>
      <dgm:t>
        <a:bodyPr/>
        <a:lstStyle/>
        <a:p>
          <a:endParaRPr lang="en-US"/>
        </a:p>
      </dgm:t>
    </dgm:pt>
    <dgm:pt modelId="{86F1C19D-CCB9-4779-AFB0-7D98129FCB04}" type="pres">
      <dgm:prSet presAssocID="{CC382BCA-1159-42B6-B9F2-247921A98642}" presName="negativeSpace" presStyleCnt="0"/>
      <dgm:spPr/>
    </dgm:pt>
    <dgm:pt modelId="{A6D09B93-5A7F-4BC8-A54F-5D15B33436D1}" type="pres">
      <dgm:prSet presAssocID="{CC382BCA-1159-42B6-B9F2-247921A98642}" presName="childText" presStyleLbl="conFgAcc1" presStyleIdx="4" presStyleCnt="5" custScaleX="81560">
        <dgm:presLayoutVars>
          <dgm:bulletEnabled val="1"/>
        </dgm:presLayoutVars>
        <dgm:style>
          <a:lnRef idx="3">
            <a:schemeClr val="lt1"/>
          </a:lnRef>
          <a:fillRef idx="1">
            <a:schemeClr val="accent1"/>
          </a:fillRef>
          <a:effectRef idx="1">
            <a:schemeClr val="accent1"/>
          </a:effectRef>
          <a:fontRef idx="minor">
            <a:schemeClr val="lt1"/>
          </a:fontRef>
        </dgm:style>
      </dgm:prSet>
      <dgm:spPr/>
      <dgm:t>
        <a:bodyPr/>
        <a:lstStyle/>
        <a:p>
          <a:endParaRPr lang="en-US"/>
        </a:p>
      </dgm:t>
    </dgm:pt>
  </dgm:ptLst>
  <dgm:cxnLst>
    <dgm:cxn modelId="{65E1661C-0F1F-438C-BC29-392453BB334B}" srcId="{69125580-50B8-45FE-B1C1-C0DE9A24E9C5}" destId="{CC382BCA-1159-42B6-B9F2-247921A98642}" srcOrd="4" destOrd="0" parTransId="{8710D069-0657-4FFE-9A03-57DB12E9CC2F}" sibTransId="{673BBFEF-5281-4964-BF3C-C2623FFF1183}"/>
    <dgm:cxn modelId="{DE92E008-419C-4770-B192-041BBEE900D7}" type="presOf" srcId="{9C35A1C0-3775-49F1-92B6-B07A9D20605E}" destId="{A1F9F6C8-C4DC-46C8-B0A7-287594EE89ED}" srcOrd="0" destOrd="0" presId="urn:microsoft.com/office/officeart/2005/8/layout/list1"/>
    <dgm:cxn modelId="{631FB55B-B9D1-47FB-9B95-F4D4E409DACA}" type="presOf" srcId="{6C152F12-90A4-40E9-8345-2894E94B167E}" destId="{FFA45D61-D504-4730-A2B9-76856E2A2E51}" srcOrd="1" destOrd="0" presId="urn:microsoft.com/office/officeart/2005/8/layout/list1"/>
    <dgm:cxn modelId="{E6A376E5-CD68-4727-B56D-AB49C17E5264}" srcId="{69125580-50B8-45FE-B1C1-C0DE9A24E9C5}" destId="{53350C18-6F08-4044-9864-EEAE3C807B7D}" srcOrd="3" destOrd="0" parTransId="{EFFB627F-1632-4903-B2DE-B4A515E736E3}" sibTransId="{0FA28DD8-B241-4B65-A28A-0978BCF504C8}"/>
    <dgm:cxn modelId="{2EE69D20-C2BA-4614-9B52-F96ADF0C8392}" type="presOf" srcId="{6C152F12-90A4-40E9-8345-2894E94B167E}" destId="{835BD474-9382-4337-BBD4-63D6B8B38A69}" srcOrd="0" destOrd="0" presId="urn:microsoft.com/office/officeart/2005/8/layout/list1"/>
    <dgm:cxn modelId="{BC8F206C-C814-4CE0-B06C-584B57332A19}" type="presOf" srcId="{CC382BCA-1159-42B6-B9F2-247921A98642}" destId="{974D09E4-D09A-4792-A64B-841DC60C5F9D}" srcOrd="0" destOrd="0" presId="urn:microsoft.com/office/officeart/2005/8/layout/list1"/>
    <dgm:cxn modelId="{7231A324-B007-4472-A838-7E1F46932BFB}" type="presOf" srcId="{BC31D45C-55C5-4E39-8D09-5C82BEAAC981}" destId="{C832B562-9C22-4460-AA2C-03460E042A6F}" srcOrd="1" destOrd="0" presId="urn:microsoft.com/office/officeart/2005/8/layout/list1"/>
    <dgm:cxn modelId="{2BB3E4C9-06CD-4D1D-895D-11EECB08B99E}" srcId="{69125580-50B8-45FE-B1C1-C0DE9A24E9C5}" destId="{9C35A1C0-3775-49F1-92B6-B07A9D20605E}" srcOrd="1" destOrd="0" parTransId="{1FD28988-70FE-424B-9800-374120E42B16}" sibTransId="{D370F0FC-65B6-4CAE-80D9-99689E28B33A}"/>
    <dgm:cxn modelId="{9291EA38-3053-4CCC-8E10-68C7E17E4760}" type="presOf" srcId="{69125580-50B8-45FE-B1C1-C0DE9A24E9C5}" destId="{18B4BC29-3185-4F35-A26B-667EF98B88DE}" srcOrd="0" destOrd="0" presId="urn:microsoft.com/office/officeart/2005/8/layout/list1"/>
    <dgm:cxn modelId="{9F6D09F3-1F8F-4A26-8DAC-5CC25E887BCB}" srcId="{69125580-50B8-45FE-B1C1-C0DE9A24E9C5}" destId="{6C152F12-90A4-40E9-8345-2894E94B167E}" srcOrd="2" destOrd="0" parTransId="{4BEDD3AF-1DC9-4F65-97FC-8E5DA8A88259}" sibTransId="{62D7688B-6BD6-4F96-92D1-D9AA7681908D}"/>
    <dgm:cxn modelId="{2B40BF75-CF6A-422E-A299-36445ABA48CF}" type="presOf" srcId="{53350C18-6F08-4044-9864-EEAE3C807B7D}" destId="{BD46DC10-D0A4-421C-B5E0-188F32B4F844}" srcOrd="0" destOrd="0" presId="urn:microsoft.com/office/officeart/2005/8/layout/list1"/>
    <dgm:cxn modelId="{56AA1022-9695-41E8-9A81-E49E640E74EF}" type="presOf" srcId="{BC31D45C-55C5-4E39-8D09-5C82BEAAC981}" destId="{1FDFEDA2-3286-4D80-A040-AAF9C07FE3E8}" srcOrd="0" destOrd="0" presId="urn:microsoft.com/office/officeart/2005/8/layout/list1"/>
    <dgm:cxn modelId="{545609FF-6397-46D5-8E3C-BF91F02CA092}" srcId="{69125580-50B8-45FE-B1C1-C0DE9A24E9C5}" destId="{BC31D45C-55C5-4E39-8D09-5C82BEAAC981}" srcOrd="0" destOrd="0" parTransId="{CDF069C0-8054-44AA-9B4C-9F82A81D19DD}" sibTransId="{DC4D27F1-3F81-4134-A556-386A007BA5BA}"/>
    <dgm:cxn modelId="{CC99ED73-1AD4-4AC2-A3CF-839F29D536EE}" type="presOf" srcId="{53350C18-6F08-4044-9864-EEAE3C807B7D}" destId="{35635FD7-7D6D-4686-99AB-B9414ACCE9BD}" srcOrd="1" destOrd="0" presId="urn:microsoft.com/office/officeart/2005/8/layout/list1"/>
    <dgm:cxn modelId="{CC23AD75-70FB-47EC-A446-D37E998DC774}" type="presOf" srcId="{9C35A1C0-3775-49F1-92B6-B07A9D20605E}" destId="{8AD0CCE5-C5C0-4676-924A-C39C8D4B2C59}" srcOrd="1" destOrd="0" presId="urn:microsoft.com/office/officeart/2005/8/layout/list1"/>
    <dgm:cxn modelId="{1CBB9621-5848-4479-8744-68EF8CAA2EEF}" type="presOf" srcId="{CC382BCA-1159-42B6-B9F2-247921A98642}" destId="{BF1E5074-9ACE-4459-B816-69DB6E2E2063}" srcOrd="1" destOrd="0" presId="urn:microsoft.com/office/officeart/2005/8/layout/list1"/>
    <dgm:cxn modelId="{F25B253F-29B7-43DD-9CC6-C680508567BF}" type="presParOf" srcId="{18B4BC29-3185-4F35-A26B-667EF98B88DE}" destId="{4BF5BE25-D81D-4A1B-B6E0-0C2D86E17BE5}" srcOrd="0" destOrd="0" presId="urn:microsoft.com/office/officeart/2005/8/layout/list1"/>
    <dgm:cxn modelId="{96A054EB-0C9B-4B74-AB7A-AEE512D1216B}" type="presParOf" srcId="{4BF5BE25-D81D-4A1B-B6E0-0C2D86E17BE5}" destId="{1FDFEDA2-3286-4D80-A040-AAF9C07FE3E8}" srcOrd="0" destOrd="0" presId="urn:microsoft.com/office/officeart/2005/8/layout/list1"/>
    <dgm:cxn modelId="{4327B214-392A-492D-B5C5-177C7ECE8C68}" type="presParOf" srcId="{4BF5BE25-D81D-4A1B-B6E0-0C2D86E17BE5}" destId="{C832B562-9C22-4460-AA2C-03460E042A6F}" srcOrd="1" destOrd="0" presId="urn:microsoft.com/office/officeart/2005/8/layout/list1"/>
    <dgm:cxn modelId="{3F9F7D63-37E0-4B5D-9804-F5021C12C7BC}" type="presParOf" srcId="{18B4BC29-3185-4F35-A26B-667EF98B88DE}" destId="{34475DF0-4780-4902-A7A3-93043577BA1B}" srcOrd="1" destOrd="0" presId="urn:microsoft.com/office/officeart/2005/8/layout/list1"/>
    <dgm:cxn modelId="{11C7ECF4-8B2A-4C08-809E-ADFE04E0B527}" type="presParOf" srcId="{18B4BC29-3185-4F35-A26B-667EF98B88DE}" destId="{46B4FE18-F51A-4C4D-8E61-3594929BDFC7}" srcOrd="2" destOrd="0" presId="urn:microsoft.com/office/officeart/2005/8/layout/list1"/>
    <dgm:cxn modelId="{012E66C5-F31A-430C-A13E-7C68714D9B42}" type="presParOf" srcId="{18B4BC29-3185-4F35-A26B-667EF98B88DE}" destId="{A52D84CD-D921-4554-94E0-90EEC698C262}" srcOrd="3" destOrd="0" presId="urn:microsoft.com/office/officeart/2005/8/layout/list1"/>
    <dgm:cxn modelId="{C90804E5-07E0-4103-8B66-9FC549726166}" type="presParOf" srcId="{18B4BC29-3185-4F35-A26B-667EF98B88DE}" destId="{0E1B39D0-C5E6-429C-90E2-218BA8F1931F}" srcOrd="4" destOrd="0" presId="urn:microsoft.com/office/officeart/2005/8/layout/list1"/>
    <dgm:cxn modelId="{53BEBA43-5052-45CC-99EB-CCEF1B1057DA}" type="presParOf" srcId="{0E1B39D0-C5E6-429C-90E2-218BA8F1931F}" destId="{A1F9F6C8-C4DC-46C8-B0A7-287594EE89ED}" srcOrd="0" destOrd="0" presId="urn:microsoft.com/office/officeart/2005/8/layout/list1"/>
    <dgm:cxn modelId="{243111D0-7CAC-4E24-BCFA-F1676F6997E8}" type="presParOf" srcId="{0E1B39D0-C5E6-429C-90E2-218BA8F1931F}" destId="{8AD0CCE5-C5C0-4676-924A-C39C8D4B2C59}" srcOrd="1" destOrd="0" presId="urn:microsoft.com/office/officeart/2005/8/layout/list1"/>
    <dgm:cxn modelId="{515E2E66-5A97-47AB-94BE-B8DAEDF60F03}" type="presParOf" srcId="{18B4BC29-3185-4F35-A26B-667EF98B88DE}" destId="{7438EB35-3BB4-4B17-9D83-C371CEA8C900}" srcOrd="5" destOrd="0" presId="urn:microsoft.com/office/officeart/2005/8/layout/list1"/>
    <dgm:cxn modelId="{AA48834D-5D7A-4B6F-A67B-40E8FEF2110F}" type="presParOf" srcId="{18B4BC29-3185-4F35-A26B-667EF98B88DE}" destId="{FC7BDFF8-9C54-4A4F-8F1F-7309B2B95278}" srcOrd="6" destOrd="0" presId="urn:microsoft.com/office/officeart/2005/8/layout/list1"/>
    <dgm:cxn modelId="{906E9841-96D6-4838-9E08-1A76256208D9}" type="presParOf" srcId="{18B4BC29-3185-4F35-A26B-667EF98B88DE}" destId="{84F2D80D-3834-4BC3-8B7B-B25A53074E5C}" srcOrd="7" destOrd="0" presId="urn:microsoft.com/office/officeart/2005/8/layout/list1"/>
    <dgm:cxn modelId="{E56F0E83-5380-43AD-AD1C-30F1B2A9D1D7}" type="presParOf" srcId="{18B4BC29-3185-4F35-A26B-667EF98B88DE}" destId="{E756346E-1DB9-4398-986B-BC423EF11CDB}" srcOrd="8" destOrd="0" presId="urn:microsoft.com/office/officeart/2005/8/layout/list1"/>
    <dgm:cxn modelId="{6C13EE3C-CAB1-4B5A-B03A-32F2441A2519}" type="presParOf" srcId="{E756346E-1DB9-4398-986B-BC423EF11CDB}" destId="{835BD474-9382-4337-BBD4-63D6B8B38A69}" srcOrd="0" destOrd="0" presId="urn:microsoft.com/office/officeart/2005/8/layout/list1"/>
    <dgm:cxn modelId="{82A70FB4-447B-46F7-ABB2-16CBDBD904E8}" type="presParOf" srcId="{E756346E-1DB9-4398-986B-BC423EF11CDB}" destId="{FFA45D61-D504-4730-A2B9-76856E2A2E51}" srcOrd="1" destOrd="0" presId="urn:microsoft.com/office/officeart/2005/8/layout/list1"/>
    <dgm:cxn modelId="{8D0453F1-82F4-46FC-B4AC-332399357589}" type="presParOf" srcId="{18B4BC29-3185-4F35-A26B-667EF98B88DE}" destId="{5DFB6F2A-6A42-4D80-BCEE-E777DBB9CD26}" srcOrd="9" destOrd="0" presId="urn:microsoft.com/office/officeart/2005/8/layout/list1"/>
    <dgm:cxn modelId="{5C1FDA58-BB91-4609-A81E-F922B49F9D5A}" type="presParOf" srcId="{18B4BC29-3185-4F35-A26B-667EF98B88DE}" destId="{66FC3414-0658-41A6-AE3E-42864CF225F4}" srcOrd="10" destOrd="0" presId="urn:microsoft.com/office/officeart/2005/8/layout/list1"/>
    <dgm:cxn modelId="{56BC2C71-A310-4D97-AD69-342D92C21CED}" type="presParOf" srcId="{18B4BC29-3185-4F35-A26B-667EF98B88DE}" destId="{F0D7F350-94EC-4B67-BF5B-2ADAA77ECD26}" srcOrd="11" destOrd="0" presId="urn:microsoft.com/office/officeart/2005/8/layout/list1"/>
    <dgm:cxn modelId="{A9555274-62F5-4A12-9E79-AD0E550A66D7}" type="presParOf" srcId="{18B4BC29-3185-4F35-A26B-667EF98B88DE}" destId="{B07DBF01-4A8A-4917-B409-130FDCCB6CC6}" srcOrd="12" destOrd="0" presId="urn:microsoft.com/office/officeart/2005/8/layout/list1"/>
    <dgm:cxn modelId="{5F9DBFFE-FC77-4E56-BCE1-16F4085706CE}" type="presParOf" srcId="{B07DBF01-4A8A-4917-B409-130FDCCB6CC6}" destId="{BD46DC10-D0A4-421C-B5E0-188F32B4F844}" srcOrd="0" destOrd="0" presId="urn:microsoft.com/office/officeart/2005/8/layout/list1"/>
    <dgm:cxn modelId="{53BE3FA7-7193-4514-8DA3-F08456692694}" type="presParOf" srcId="{B07DBF01-4A8A-4917-B409-130FDCCB6CC6}" destId="{35635FD7-7D6D-4686-99AB-B9414ACCE9BD}" srcOrd="1" destOrd="0" presId="urn:microsoft.com/office/officeart/2005/8/layout/list1"/>
    <dgm:cxn modelId="{7D5CAA38-BF99-4C6E-8CA0-01EC89FCC219}" type="presParOf" srcId="{18B4BC29-3185-4F35-A26B-667EF98B88DE}" destId="{2E8347E7-17CA-4EDC-98A0-1D49E6948BA5}" srcOrd="13" destOrd="0" presId="urn:microsoft.com/office/officeart/2005/8/layout/list1"/>
    <dgm:cxn modelId="{FCF5A745-F84D-4349-A384-7BF600435ACD}" type="presParOf" srcId="{18B4BC29-3185-4F35-A26B-667EF98B88DE}" destId="{0822750A-665B-4A89-B2C0-5B90254FF9B7}" srcOrd="14" destOrd="0" presId="urn:microsoft.com/office/officeart/2005/8/layout/list1"/>
    <dgm:cxn modelId="{B06AF49A-B94A-43C6-AE3A-BC0ADF828B45}" type="presParOf" srcId="{18B4BC29-3185-4F35-A26B-667EF98B88DE}" destId="{07FF1577-9D7B-4BCB-B18D-C3257BC8AD08}" srcOrd="15" destOrd="0" presId="urn:microsoft.com/office/officeart/2005/8/layout/list1"/>
    <dgm:cxn modelId="{D98FBF9B-8585-4418-92E6-AD73DC73000F}" type="presParOf" srcId="{18B4BC29-3185-4F35-A26B-667EF98B88DE}" destId="{6F622BF5-3106-43D8-BD73-9E1D59A9D9AF}" srcOrd="16" destOrd="0" presId="urn:microsoft.com/office/officeart/2005/8/layout/list1"/>
    <dgm:cxn modelId="{8301D3F5-F965-46FA-8635-707E441F0D2C}" type="presParOf" srcId="{6F622BF5-3106-43D8-BD73-9E1D59A9D9AF}" destId="{974D09E4-D09A-4792-A64B-841DC60C5F9D}" srcOrd="0" destOrd="0" presId="urn:microsoft.com/office/officeart/2005/8/layout/list1"/>
    <dgm:cxn modelId="{ECFFFAEA-837A-41AE-8539-7E1510DF80E4}" type="presParOf" srcId="{6F622BF5-3106-43D8-BD73-9E1D59A9D9AF}" destId="{BF1E5074-9ACE-4459-B816-69DB6E2E2063}" srcOrd="1" destOrd="0" presId="urn:microsoft.com/office/officeart/2005/8/layout/list1"/>
    <dgm:cxn modelId="{586C5DCA-510E-41D8-8690-4C6168F5B5CF}" type="presParOf" srcId="{18B4BC29-3185-4F35-A26B-667EF98B88DE}" destId="{86F1C19D-CCB9-4779-AFB0-7D98129FCB04}" srcOrd="17" destOrd="0" presId="urn:microsoft.com/office/officeart/2005/8/layout/list1"/>
    <dgm:cxn modelId="{3A8F7DC6-8BE2-4D00-8504-F75422B2F0EF}" type="presParOf" srcId="{18B4BC29-3185-4F35-A26B-667EF98B88DE}" destId="{A6D09B93-5A7F-4BC8-A54F-5D15B33436D1}"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E85600-5B70-4F89-88EE-FB7BB6BA8C9B}" type="doc">
      <dgm:prSet loTypeId="urn:microsoft.com/office/officeart/2005/8/layout/process4" loCatId="process" qsTypeId="urn:microsoft.com/office/officeart/2005/8/quickstyle/simple5" qsCatId="simple" csTypeId="urn:microsoft.com/office/officeart/2005/8/colors/colorful3" csCatId="colorful" phldr="1"/>
      <dgm:spPr/>
      <dgm:t>
        <a:bodyPr/>
        <a:lstStyle/>
        <a:p>
          <a:endParaRPr lang="en-US"/>
        </a:p>
      </dgm:t>
    </dgm:pt>
    <dgm:pt modelId="{7667C73C-BCF9-4BAD-89BA-9E4CD4766464}">
      <dgm:prSet phldrT="[Text]" custT="1"/>
      <dgm:spPr/>
      <dgm:t>
        <a:bodyPr/>
        <a:lstStyle/>
        <a:p>
          <a:pPr algn="ctr" rtl="1"/>
          <a:r>
            <a:rPr lang="fa-IR" sz="2800" b="0" dirty="0" smtClean="0">
              <a:cs typeface="B Homa" pitchFamily="2" charset="-78"/>
            </a:rPr>
            <a:t>اصول و قواعد عام تاریخ‌نگاری با تکیه بر ارزشهای اسلامي</a:t>
          </a:r>
          <a:endParaRPr lang="en-US" sz="2800" b="0" dirty="0"/>
        </a:p>
      </dgm:t>
    </dgm:pt>
    <dgm:pt modelId="{D46D305E-ECA4-4FD4-86C9-BE93DA1F3CC7}" type="parTrans" cxnId="{A40D9B78-1C12-4FF1-B276-86C62EEF471E}">
      <dgm:prSet/>
      <dgm:spPr/>
      <dgm:t>
        <a:bodyPr/>
        <a:lstStyle/>
        <a:p>
          <a:endParaRPr lang="en-US"/>
        </a:p>
      </dgm:t>
    </dgm:pt>
    <dgm:pt modelId="{F033C98D-D591-4EBC-B70E-94F65AF8A78D}" type="sibTrans" cxnId="{A40D9B78-1C12-4FF1-B276-86C62EEF471E}">
      <dgm:prSet/>
      <dgm:spPr/>
      <dgm:t>
        <a:bodyPr/>
        <a:lstStyle/>
        <a:p>
          <a:endParaRPr lang="en-US"/>
        </a:p>
      </dgm:t>
    </dgm:pt>
    <dgm:pt modelId="{58C1ECBA-A4A0-4F2C-9509-4D9A4E96A1B9}">
      <dgm:prSet phldrT="[Text]" custT="1"/>
      <dgm:spPr/>
      <dgm:t>
        <a:bodyPr/>
        <a:lstStyle/>
        <a:p>
          <a:pPr algn="justLow" rtl="1"/>
          <a:r>
            <a:rPr lang="fa-IR" sz="3200" dirty="0" smtClean="0">
              <a:cs typeface="B Traffic" pitchFamily="2" charset="-78"/>
            </a:rPr>
            <a:t>پژوهش در تاريخ اسلام آنگاه علمي و گوياي حقيقت است كه شاخصهايي چون امكان عقلي، استناد معتبر، هماهنگي محتوا و سازگاري با وقايع قطعي تاريخ و قراين خارجي را دارا باشد و مخالف قرآن و روايات معتبر و صحيح نباشد.</a:t>
          </a:r>
          <a:endParaRPr lang="en-US" sz="3200" b="1" dirty="0"/>
        </a:p>
      </dgm:t>
    </dgm:pt>
    <dgm:pt modelId="{F08A6750-6EAB-4B1B-B2AA-DA7866E357D7}" type="sibTrans" cxnId="{3C6E4802-9BDC-4CE4-8AD6-1E362555AA4C}">
      <dgm:prSet/>
      <dgm:spPr/>
      <dgm:t>
        <a:bodyPr/>
        <a:lstStyle/>
        <a:p>
          <a:endParaRPr lang="en-US"/>
        </a:p>
      </dgm:t>
    </dgm:pt>
    <dgm:pt modelId="{5D67958B-4A45-45CB-98AB-63E15D23DFB3}" type="parTrans" cxnId="{3C6E4802-9BDC-4CE4-8AD6-1E362555AA4C}">
      <dgm:prSet/>
      <dgm:spPr/>
      <dgm:t>
        <a:bodyPr/>
        <a:lstStyle/>
        <a:p>
          <a:endParaRPr lang="en-US"/>
        </a:p>
      </dgm:t>
    </dgm:pt>
    <dgm:pt modelId="{EFCFB305-EEF4-421B-B11C-3990CCB61477}" type="pres">
      <dgm:prSet presAssocID="{16E85600-5B70-4F89-88EE-FB7BB6BA8C9B}" presName="Name0" presStyleCnt="0">
        <dgm:presLayoutVars>
          <dgm:dir/>
          <dgm:animLvl val="lvl"/>
          <dgm:resizeHandles val="exact"/>
        </dgm:presLayoutVars>
      </dgm:prSet>
      <dgm:spPr/>
      <dgm:t>
        <a:bodyPr/>
        <a:lstStyle/>
        <a:p>
          <a:endParaRPr lang="en-US"/>
        </a:p>
      </dgm:t>
    </dgm:pt>
    <dgm:pt modelId="{C1F945CF-FA52-4EB0-A86E-23746BB39A7E}" type="pres">
      <dgm:prSet presAssocID="{58C1ECBA-A4A0-4F2C-9509-4D9A4E96A1B9}" presName="boxAndChildren" presStyleCnt="0"/>
      <dgm:spPr/>
    </dgm:pt>
    <dgm:pt modelId="{99FD2A61-34E0-4844-A5D2-6E6E10820AD4}" type="pres">
      <dgm:prSet presAssocID="{58C1ECBA-A4A0-4F2C-9509-4D9A4E96A1B9}" presName="parentTextBox" presStyleLbl="node1" presStyleIdx="0" presStyleCnt="2" custScaleY="116281"/>
      <dgm:spPr/>
      <dgm:t>
        <a:bodyPr/>
        <a:lstStyle/>
        <a:p>
          <a:endParaRPr lang="en-US"/>
        </a:p>
      </dgm:t>
    </dgm:pt>
    <dgm:pt modelId="{176B6AB9-8A44-4780-93C9-FC3E13350294}" type="pres">
      <dgm:prSet presAssocID="{F033C98D-D591-4EBC-B70E-94F65AF8A78D}" presName="sp" presStyleCnt="0"/>
      <dgm:spPr/>
    </dgm:pt>
    <dgm:pt modelId="{757483DE-1285-45F8-B708-C20753708F92}" type="pres">
      <dgm:prSet presAssocID="{7667C73C-BCF9-4BAD-89BA-9E4CD4766464}" presName="arrowAndChildren" presStyleCnt="0"/>
      <dgm:spPr/>
    </dgm:pt>
    <dgm:pt modelId="{87ACF723-30F0-405B-8EC7-5ED7CE00BF88}" type="pres">
      <dgm:prSet presAssocID="{7667C73C-BCF9-4BAD-89BA-9E4CD4766464}" presName="parentTextArrow" presStyleLbl="node1" presStyleIdx="1" presStyleCnt="2" custScaleY="34292"/>
      <dgm:spPr/>
      <dgm:t>
        <a:bodyPr/>
        <a:lstStyle/>
        <a:p>
          <a:endParaRPr lang="en-US"/>
        </a:p>
      </dgm:t>
    </dgm:pt>
  </dgm:ptLst>
  <dgm:cxnLst>
    <dgm:cxn modelId="{DD8A6509-3244-4B3B-8D89-EFDA332B0737}" type="presOf" srcId="{16E85600-5B70-4F89-88EE-FB7BB6BA8C9B}" destId="{EFCFB305-EEF4-421B-B11C-3990CCB61477}" srcOrd="0" destOrd="0" presId="urn:microsoft.com/office/officeart/2005/8/layout/process4"/>
    <dgm:cxn modelId="{82F58801-389C-44DA-AEC8-1883F29C3B51}" type="presOf" srcId="{58C1ECBA-A4A0-4F2C-9509-4D9A4E96A1B9}" destId="{99FD2A61-34E0-4844-A5D2-6E6E10820AD4}" srcOrd="0" destOrd="0" presId="urn:microsoft.com/office/officeart/2005/8/layout/process4"/>
    <dgm:cxn modelId="{3C6E4802-9BDC-4CE4-8AD6-1E362555AA4C}" srcId="{16E85600-5B70-4F89-88EE-FB7BB6BA8C9B}" destId="{58C1ECBA-A4A0-4F2C-9509-4D9A4E96A1B9}" srcOrd="1" destOrd="0" parTransId="{5D67958B-4A45-45CB-98AB-63E15D23DFB3}" sibTransId="{F08A6750-6EAB-4B1B-B2AA-DA7866E357D7}"/>
    <dgm:cxn modelId="{6FBB6B01-BC50-47ED-8D2D-B0E5E03BCDF1}" type="presOf" srcId="{7667C73C-BCF9-4BAD-89BA-9E4CD4766464}" destId="{87ACF723-30F0-405B-8EC7-5ED7CE00BF88}" srcOrd="0" destOrd="0" presId="urn:microsoft.com/office/officeart/2005/8/layout/process4"/>
    <dgm:cxn modelId="{A40D9B78-1C12-4FF1-B276-86C62EEF471E}" srcId="{16E85600-5B70-4F89-88EE-FB7BB6BA8C9B}" destId="{7667C73C-BCF9-4BAD-89BA-9E4CD4766464}" srcOrd="0" destOrd="0" parTransId="{D46D305E-ECA4-4FD4-86C9-BE93DA1F3CC7}" sibTransId="{F033C98D-D591-4EBC-B70E-94F65AF8A78D}"/>
    <dgm:cxn modelId="{73EE7623-058D-4443-8469-42C2653830FB}" type="presParOf" srcId="{EFCFB305-EEF4-421B-B11C-3990CCB61477}" destId="{C1F945CF-FA52-4EB0-A86E-23746BB39A7E}" srcOrd="0" destOrd="0" presId="urn:microsoft.com/office/officeart/2005/8/layout/process4"/>
    <dgm:cxn modelId="{A4DCC1B5-3A7D-4EF1-A742-B66F3632B1A8}" type="presParOf" srcId="{C1F945CF-FA52-4EB0-A86E-23746BB39A7E}" destId="{99FD2A61-34E0-4844-A5D2-6E6E10820AD4}" srcOrd="0" destOrd="0" presId="urn:microsoft.com/office/officeart/2005/8/layout/process4"/>
    <dgm:cxn modelId="{0629CA89-221D-4B5A-A07C-F3952BB7BC1B}" type="presParOf" srcId="{EFCFB305-EEF4-421B-B11C-3990CCB61477}" destId="{176B6AB9-8A44-4780-93C9-FC3E13350294}" srcOrd="1" destOrd="0" presId="urn:microsoft.com/office/officeart/2005/8/layout/process4"/>
    <dgm:cxn modelId="{0D59D903-F4F5-46A8-8337-BE0226240081}" type="presParOf" srcId="{EFCFB305-EEF4-421B-B11C-3990CCB61477}" destId="{757483DE-1285-45F8-B708-C20753708F92}" srcOrd="2" destOrd="0" presId="urn:microsoft.com/office/officeart/2005/8/layout/process4"/>
    <dgm:cxn modelId="{5BD26C11-9332-4D76-A09B-DA8C9FB3C8DF}" type="presParOf" srcId="{757483DE-1285-45F8-B708-C20753708F92}" destId="{87ACF723-30F0-405B-8EC7-5ED7CE00BF8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B4FE18-F51A-4C4D-8E61-3594929BDFC7}">
      <dsp:nvSpPr>
        <dsp:cNvPr id="0" name=""/>
        <dsp:cNvSpPr/>
      </dsp:nvSpPr>
      <dsp:spPr>
        <a:xfrm>
          <a:off x="0" y="595119"/>
          <a:ext cx="8772746" cy="327600"/>
        </a:xfrm>
        <a:prstGeom prst="rect">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sp>
    <dsp:sp modelId="{C832B562-9C22-4460-AA2C-03460E042A6F}">
      <dsp:nvSpPr>
        <dsp:cNvPr id="0" name=""/>
        <dsp:cNvSpPr/>
      </dsp:nvSpPr>
      <dsp:spPr>
        <a:xfrm>
          <a:off x="537210" y="80178"/>
          <a:ext cx="7520940" cy="706820"/>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284274" tIns="0" rIns="284274" bIns="0" numCol="1" spcCol="1270" anchor="ctr" anchorCtr="0">
          <a:noAutofit/>
        </a:bodyPr>
        <a:lstStyle/>
        <a:p>
          <a:pPr lvl="0" algn="r" defTabSz="800100" rtl="1">
            <a:lnSpc>
              <a:spcPct val="90000"/>
            </a:lnSpc>
            <a:spcBef>
              <a:spcPct val="0"/>
            </a:spcBef>
            <a:spcAft>
              <a:spcPct val="35000"/>
            </a:spcAft>
          </a:pPr>
          <a:r>
            <a:rPr lang="fa-IR" sz="1800" b="1" kern="1200" dirty="0" smtClean="0">
              <a:cs typeface="B Traffic" pitchFamily="2" charset="-78"/>
            </a:rPr>
            <a:t>الف) مکتب تاریخ‌نگاری حجاز (مدینه) که به ترکیب قرآن، فقه و احکام با موضوعات تاریخی شناخته شده است.</a:t>
          </a:r>
          <a:endParaRPr lang="en-US" sz="1800" b="1" kern="1200" dirty="0">
            <a:cs typeface="B Traffic" pitchFamily="2" charset="-78"/>
          </a:endParaRPr>
        </a:p>
      </dsp:txBody>
      <dsp:txXfrm>
        <a:off x="571714" y="114682"/>
        <a:ext cx="7451932" cy="637812"/>
      </dsp:txXfrm>
    </dsp:sp>
    <dsp:sp modelId="{FC7BDFF8-9C54-4A4F-8F1F-7309B2B95278}">
      <dsp:nvSpPr>
        <dsp:cNvPr id="0" name=""/>
        <dsp:cNvSpPr/>
      </dsp:nvSpPr>
      <dsp:spPr>
        <a:xfrm>
          <a:off x="0" y="1479354"/>
          <a:ext cx="8772746" cy="327600"/>
        </a:xfrm>
        <a:prstGeom prst="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sp>
    <dsp:sp modelId="{8AD0CCE5-C5C0-4676-924A-C39C8D4B2C59}">
      <dsp:nvSpPr>
        <dsp:cNvPr id="0" name=""/>
        <dsp:cNvSpPr/>
      </dsp:nvSpPr>
      <dsp:spPr>
        <a:xfrm>
          <a:off x="537210" y="992919"/>
          <a:ext cx="7520940" cy="678314"/>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284274" tIns="0" rIns="284274" bIns="0" numCol="1" spcCol="1270" anchor="ctr" anchorCtr="0">
          <a:noAutofit/>
        </a:bodyPr>
        <a:lstStyle/>
        <a:p>
          <a:pPr lvl="0" algn="r" defTabSz="800100">
            <a:lnSpc>
              <a:spcPct val="90000"/>
            </a:lnSpc>
            <a:spcBef>
              <a:spcPct val="0"/>
            </a:spcBef>
            <a:spcAft>
              <a:spcPct val="35000"/>
            </a:spcAft>
          </a:pPr>
          <a:r>
            <a:rPr lang="fa-IR" sz="1800" kern="1200" dirty="0" smtClean="0">
              <a:cs typeface="B Traffic" pitchFamily="2" charset="-78"/>
            </a:rPr>
            <a:t>ب) مکتب تاریخ‌نگاری عراق( بصره) که با تاثیرپذیری از موقعیت فتوحات و بهره‌گیری از ادبیات پیش از اسلام به ویژه انساب، ایام و اخبار ن به ثبت حوادث پرداخته است. </a:t>
          </a:r>
          <a:endParaRPr lang="en-US" sz="1800" kern="1200" dirty="0">
            <a:cs typeface="B Traffic" pitchFamily="2" charset="-78"/>
          </a:endParaRPr>
        </a:p>
      </dsp:txBody>
      <dsp:txXfrm>
        <a:off x="570323" y="1026032"/>
        <a:ext cx="7454714" cy="612088"/>
      </dsp:txXfrm>
    </dsp:sp>
    <dsp:sp modelId="{66FC3414-0658-41A6-AE3E-42864CF225F4}">
      <dsp:nvSpPr>
        <dsp:cNvPr id="0" name=""/>
        <dsp:cNvSpPr/>
      </dsp:nvSpPr>
      <dsp:spPr>
        <a:xfrm>
          <a:off x="0" y="2396631"/>
          <a:ext cx="8772746" cy="327600"/>
        </a:xfrm>
        <a:prstGeom prst="rect">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sp>
    <dsp:sp modelId="{FFA45D61-D504-4730-A2B9-76856E2A2E51}">
      <dsp:nvSpPr>
        <dsp:cNvPr id="0" name=""/>
        <dsp:cNvSpPr/>
      </dsp:nvSpPr>
      <dsp:spPr>
        <a:xfrm>
          <a:off x="537210" y="1877154"/>
          <a:ext cx="7520940" cy="711356"/>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284274" tIns="0" rIns="284274" bIns="0" numCol="1" spcCol="1270" anchor="ctr" anchorCtr="0">
          <a:noAutofit/>
        </a:bodyPr>
        <a:lstStyle/>
        <a:p>
          <a:pPr lvl="0" algn="r" defTabSz="889000" rtl="1">
            <a:lnSpc>
              <a:spcPct val="90000"/>
            </a:lnSpc>
            <a:spcBef>
              <a:spcPct val="0"/>
            </a:spcBef>
            <a:spcAft>
              <a:spcPct val="35000"/>
            </a:spcAft>
          </a:pPr>
          <a:r>
            <a:rPr lang="fa-IR" sz="2000" b="1" kern="1200" dirty="0" smtClean="0">
              <a:cs typeface="B Traffic" pitchFamily="2" charset="-78"/>
            </a:rPr>
            <a:t>ج) مکتب تاریخ نگاری شام: پندارهای جاهلی امویان و در پی کسب مشروعیت سیاسی و دینی حکومت</a:t>
          </a:r>
          <a:endParaRPr lang="en-US" sz="2000" b="1" kern="1200" dirty="0">
            <a:cs typeface="B Traffic" pitchFamily="2" charset="-78"/>
          </a:endParaRPr>
        </a:p>
      </dsp:txBody>
      <dsp:txXfrm>
        <a:off x="571936" y="1911880"/>
        <a:ext cx="7451488" cy="641904"/>
      </dsp:txXfrm>
    </dsp:sp>
    <dsp:sp modelId="{0822750A-665B-4A89-B2C0-5B90254FF9B7}">
      <dsp:nvSpPr>
        <dsp:cNvPr id="0" name=""/>
        <dsp:cNvSpPr/>
      </dsp:nvSpPr>
      <dsp:spPr>
        <a:xfrm>
          <a:off x="0" y="3289938"/>
          <a:ext cx="8772854" cy="327600"/>
        </a:xfrm>
        <a:prstGeom prst="rect">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sp>
    <dsp:sp modelId="{35635FD7-7D6D-4686-99AB-B9414ACCE9BD}">
      <dsp:nvSpPr>
        <dsp:cNvPr id="0" name=""/>
        <dsp:cNvSpPr/>
      </dsp:nvSpPr>
      <dsp:spPr>
        <a:xfrm>
          <a:off x="537210" y="2794431"/>
          <a:ext cx="7520940" cy="687387"/>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284274" tIns="0" rIns="284274" bIns="0" numCol="1" spcCol="1270" anchor="ctr" anchorCtr="0">
          <a:noAutofit/>
        </a:bodyPr>
        <a:lstStyle/>
        <a:p>
          <a:pPr lvl="0" algn="ctr" defTabSz="1022350">
            <a:lnSpc>
              <a:spcPct val="90000"/>
            </a:lnSpc>
            <a:spcBef>
              <a:spcPct val="0"/>
            </a:spcBef>
            <a:spcAft>
              <a:spcPct val="35000"/>
            </a:spcAft>
          </a:pPr>
          <a:r>
            <a:rPr lang="fa-IR" sz="2300" kern="1200" dirty="0" smtClean="0">
              <a:cs typeface="B Traffic" pitchFamily="2" charset="-78"/>
            </a:rPr>
            <a:t>د) مکتب تاریخ نگاری یمن: پاسخ به ادعاهای قومی و قبیله‌ای امویان </a:t>
          </a:r>
          <a:endParaRPr lang="en-US" sz="2300" b="1" kern="1200" dirty="0">
            <a:cs typeface="B Traffic" pitchFamily="2" charset="-78"/>
          </a:endParaRPr>
        </a:p>
      </dsp:txBody>
      <dsp:txXfrm>
        <a:off x="570765" y="2827986"/>
        <a:ext cx="7453830" cy="620277"/>
      </dsp:txXfrm>
    </dsp:sp>
    <dsp:sp modelId="{A6D09B93-5A7F-4BC8-A54F-5D15B33436D1}">
      <dsp:nvSpPr>
        <dsp:cNvPr id="0" name=""/>
        <dsp:cNvSpPr/>
      </dsp:nvSpPr>
      <dsp:spPr>
        <a:xfrm>
          <a:off x="0" y="4316621"/>
          <a:ext cx="8762969" cy="327600"/>
        </a:xfrm>
        <a:prstGeom prst="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sp>
    <dsp:sp modelId="{BF1E5074-9ACE-4459-B816-69DB6E2E2063}">
      <dsp:nvSpPr>
        <dsp:cNvPr id="0" name=""/>
        <dsp:cNvSpPr/>
      </dsp:nvSpPr>
      <dsp:spPr>
        <a:xfrm>
          <a:off x="537210" y="3687738"/>
          <a:ext cx="7520940" cy="820762"/>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284274" tIns="0" rIns="284274" bIns="0" numCol="1" spcCol="1270" anchor="ctr" anchorCtr="0">
          <a:noAutofit/>
        </a:bodyPr>
        <a:lstStyle/>
        <a:p>
          <a:pPr lvl="0" algn="r" defTabSz="1066800" rtl="1">
            <a:lnSpc>
              <a:spcPct val="90000"/>
            </a:lnSpc>
            <a:spcBef>
              <a:spcPct val="0"/>
            </a:spcBef>
            <a:spcAft>
              <a:spcPct val="35000"/>
            </a:spcAft>
          </a:pPr>
          <a:r>
            <a:rPr lang="fa-IR" sz="2400" kern="1200" dirty="0" smtClean="0">
              <a:cs typeface="B Traffic" pitchFamily="2" charset="-78"/>
            </a:rPr>
            <a:t>ه) مکتب تاریخ نگاری ایرانی: ترجمه آثار کهن فارسی و احیاگر اندیشه شعوبی گری</a:t>
          </a:r>
          <a:endParaRPr lang="en-US" sz="2400" b="1" kern="1200" dirty="0">
            <a:cs typeface="B Traffic" pitchFamily="2" charset="-78"/>
          </a:endParaRPr>
        </a:p>
      </dsp:txBody>
      <dsp:txXfrm>
        <a:off x="577276" y="3727804"/>
        <a:ext cx="7440808" cy="7406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D2A61-34E0-4844-A5D2-6E6E10820AD4}">
      <dsp:nvSpPr>
        <dsp:cNvPr id="0" name=""/>
        <dsp:cNvSpPr/>
      </dsp:nvSpPr>
      <dsp:spPr>
        <a:xfrm>
          <a:off x="0" y="1422163"/>
          <a:ext cx="8001000" cy="3225037"/>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7584" tIns="227584" rIns="227584" bIns="227584" numCol="1" spcCol="1270" anchor="ctr" anchorCtr="0">
          <a:noAutofit/>
        </a:bodyPr>
        <a:lstStyle/>
        <a:p>
          <a:pPr lvl="0" algn="justLow" defTabSz="1422400" rtl="1">
            <a:lnSpc>
              <a:spcPct val="90000"/>
            </a:lnSpc>
            <a:spcBef>
              <a:spcPct val="0"/>
            </a:spcBef>
            <a:spcAft>
              <a:spcPct val="35000"/>
            </a:spcAft>
          </a:pPr>
          <a:r>
            <a:rPr lang="fa-IR" sz="3200" kern="1200" dirty="0" smtClean="0">
              <a:cs typeface="B Traffic" pitchFamily="2" charset="-78"/>
            </a:rPr>
            <a:t>پژوهش در تاريخ اسلام آنگاه علمي و گوياي حقيقت است كه شاخصهايي چون امكان عقلي، استناد معتبر، هماهنگي محتوا و سازگاري با وقايع قطعي تاريخ و قراين خارجي را دارا باشد و مخالف قرآن و روايات معتبر و صحيح نباشد.</a:t>
          </a:r>
          <a:endParaRPr lang="en-US" sz="3200" b="1" kern="1200" dirty="0"/>
        </a:p>
      </dsp:txBody>
      <dsp:txXfrm>
        <a:off x="0" y="1422163"/>
        <a:ext cx="8001000" cy="3225037"/>
      </dsp:txXfrm>
    </dsp:sp>
    <dsp:sp modelId="{87ACF723-30F0-405B-8EC7-5ED7CE00BF88}">
      <dsp:nvSpPr>
        <dsp:cNvPr id="0" name=""/>
        <dsp:cNvSpPr/>
      </dsp:nvSpPr>
      <dsp:spPr>
        <a:xfrm rot="10800000">
          <a:off x="0" y="998"/>
          <a:ext cx="8001000" cy="1462767"/>
        </a:xfrm>
        <a:prstGeom prst="upArrowCallou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r>
            <a:rPr lang="fa-IR" sz="2800" b="0" kern="1200" dirty="0" smtClean="0">
              <a:cs typeface="B Homa" pitchFamily="2" charset="-78"/>
            </a:rPr>
            <a:t>اصول و قواعد عام تاریخ‌نگاری با تکیه بر ارزشهای اسلامي</a:t>
          </a:r>
          <a:endParaRPr lang="en-US" sz="2800" b="0" kern="1200" dirty="0"/>
        </a:p>
      </dsp:txBody>
      <dsp:txXfrm rot="10800000">
        <a:off x="0" y="998"/>
        <a:ext cx="8001000" cy="95046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3238B6-B307-41BD-B359-C8784121278A}" type="datetimeFigureOut">
              <a:rPr lang="en-US" smtClean="0"/>
              <a:pPr/>
              <a:t>4/19/2020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FA5DDC-7027-4B40-A2C3-72CA9E40237D}" type="slidenum">
              <a:rPr lang="en-US" smtClean="0"/>
              <a:pPr/>
              <a:t>‹#›</a:t>
            </a:fld>
            <a:endParaRPr lang="en-US"/>
          </a:p>
        </p:txBody>
      </p:sp>
    </p:spTree>
    <p:extLst>
      <p:ext uri="{BB962C8B-B14F-4D97-AF65-F5344CB8AC3E}">
        <p14:creationId xmlns:p14="http://schemas.microsoft.com/office/powerpoint/2010/main" val="641422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B8E0F1-7739-4B90-9C0D-8D0BC7D62737}" type="slidenum">
              <a:rPr lang="en-US" smtClean="0"/>
              <a:pPr/>
              <a:t>6</a:t>
            </a:fld>
            <a:endParaRPr lang="en-US"/>
          </a:p>
        </p:txBody>
      </p:sp>
    </p:spTree>
    <p:extLst>
      <p:ext uri="{BB962C8B-B14F-4D97-AF65-F5344CB8AC3E}">
        <p14:creationId xmlns:p14="http://schemas.microsoft.com/office/powerpoint/2010/main" val="1973299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B8E0F1-7739-4B90-9C0D-8D0BC7D62737}" type="slidenum">
              <a:rPr lang="en-US" smtClean="0"/>
              <a:pPr/>
              <a:t>21</a:t>
            </a:fld>
            <a:endParaRPr lang="en-US"/>
          </a:p>
        </p:txBody>
      </p:sp>
    </p:spTree>
    <p:extLst>
      <p:ext uri="{BB962C8B-B14F-4D97-AF65-F5344CB8AC3E}">
        <p14:creationId xmlns:p14="http://schemas.microsoft.com/office/powerpoint/2010/main" val="2181100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B8E0F1-7739-4B90-9C0D-8D0BC7D62737}" type="slidenum">
              <a:rPr lang="en-US" smtClean="0"/>
              <a:pPr/>
              <a:t>22</a:t>
            </a:fld>
            <a:endParaRPr lang="en-US"/>
          </a:p>
        </p:txBody>
      </p:sp>
    </p:spTree>
    <p:extLst>
      <p:ext uri="{BB962C8B-B14F-4D97-AF65-F5344CB8AC3E}">
        <p14:creationId xmlns:p14="http://schemas.microsoft.com/office/powerpoint/2010/main" val="1075123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B8E0F1-7739-4B90-9C0D-8D0BC7D62737}" type="slidenum">
              <a:rPr lang="en-US" smtClean="0"/>
              <a:pPr/>
              <a:t>23</a:t>
            </a:fld>
            <a:endParaRPr lang="en-US"/>
          </a:p>
        </p:txBody>
      </p:sp>
    </p:spTree>
    <p:extLst>
      <p:ext uri="{BB962C8B-B14F-4D97-AF65-F5344CB8AC3E}">
        <p14:creationId xmlns:p14="http://schemas.microsoft.com/office/powerpoint/2010/main" val="3050716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pn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6.png"/><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6.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41.jpeg"/><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3.xml"/><Relationship Id="rId3" Type="http://schemas.openxmlformats.org/officeDocument/2006/relationships/slide" Target="slide6.xml"/><Relationship Id="rId7" Type="http://schemas.openxmlformats.org/officeDocument/2006/relationships/slide" Target="slide11.xml"/><Relationship Id="rId12" Type="http://schemas.openxmlformats.org/officeDocument/2006/relationships/slide" Target="slide20.xml"/><Relationship Id="rId2" Type="http://schemas.openxmlformats.org/officeDocument/2006/relationships/slide" Target="slide4.xml"/><Relationship Id="rId16"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19.xml"/><Relationship Id="rId5" Type="http://schemas.openxmlformats.org/officeDocument/2006/relationships/slide" Target="slide8.xml"/><Relationship Id="rId15" Type="http://schemas.openxmlformats.org/officeDocument/2006/relationships/image" Target="../media/image8.png"/><Relationship Id="rId10" Type="http://schemas.openxmlformats.org/officeDocument/2006/relationships/slide" Target="slide17.xml"/><Relationship Id="rId4" Type="http://schemas.openxmlformats.org/officeDocument/2006/relationships/slide" Target="slide7.xml"/><Relationship Id="rId9" Type="http://schemas.openxmlformats.org/officeDocument/2006/relationships/slide" Target="slide15.xml"/><Relationship Id="rId1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6200000">
            <a:off x="5277466" y="3228370"/>
            <a:ext cx="6429364" cy="829896"/>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ardrop 4"/>
          <p:cNvSpPr/>
          <p:nvPr/>
        </p:nvSpPr>
        <p:spPr>
          <a:xfrm rot="19030443" flipH="1" flipV="1">
            <a:off x="7995731" y="105015"/>
            <a:ext cx="1010891" cy="1010891"/>
          </a:xfrm>
          <a:prstGeom prst="teardrop">
            <a:avLst/>
          </a:prstGeom>
          <a:gradFill>
            <a:gsLst>
              <a:gs pos="100000">
                <a:schemeClr val="accent1">
                  <a:shade val="51000"/>
                  <a:satMod val="130000"/>
                </a:schemeClr>
              </a:gs>
              <a:gs pos="80000">
                <a:schemeClr val="accent1">
                  <a:shade val="93000"/>
                  <a:satMod val="130000"/>
                </a:schemeClr>
              </a:gs>
              <a:gs pos="100000">
                <a:schemeClr val="accent1">
                  <a:shade val="94000"/>
                  <a:satMod val="135000"/>
                </a:schemeClr>
              </a:gs>
            </a:gsLst>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p:txBody>
      </p:sp>
      <p:pic>
        <p:nvPicPr>
          <p:cNvPr id="6" name="Picture 9" descr="C:\Users\satari\Desktop\انديشه 1 عكسها\png\uzdfghrl.png"/>
          <p:cNvPicPr>
            <a:picLocks noChangeAspect="1" noChangeArrowheads="1"/>
          </p:cNvPicPr>
          <p:nvPr/>
        </p:nvPicPr>
        <p:blipFill>
          <a:blip r:embed="rId2" cstate="print">
            <a:duotone>
              <a:schemeClr val="accent5">
                <a:shade val="45000"/>
                <a:satMod val="135000"/>
              </a:schemeClr>
              <a:prstClr val="white"/>
            </a:duotone>
            <a:lum bright="92000" contrast="-100000"/>
          </a:blip>
          <a:srcRect/>
          <a:stretch>
            <a:fillRect/>
          </a:stretch>
        </p:blipFill>
        <p:spPr bwMode="auto">
          <a:xfrm>
            <a:off x="8057417" y="172832"/>
            <a:ext cx="872852" cy="852774"/>
          </a:xfrm>
          <a:prstGeom prst="rect">
            <a:avLst/>
          </a:prstGeom>
          <a:noFill/>
          <a:ln>
            <a:noFill/>
          </a:ln>
        </p:spPr>
      </p:pic>
      <p:sp>
        <p:nvSpPr>
          <p:cNvPr id="7" name="Rectangle 6"/>
          <p:cNvSpPr/>
          <p:nvPr/>
        </p:nvSpPr>
        <p:spPr>
          <a:xfrm rot="16200000">
            <a:off x="6145331" y="3070116"/>
            <a:ext cx="4643470" cy="646331"/>
          </a:xfrm>
          <a:prstGeom prst="rect">
            <a:avLst/>
          </a:prstGeom>
        </p:spPr>
        <p:txBody>
          <a:bodyPr wrap="square">
            <a:spAutoFit/>
          </a:bodyPr>
          <a:lstStyle/>
          <a:p>
            <a:pPr algn="ctr" rtl="1"/>
            <a:r>
              <a:rPr lang="fa-IR" sz="3600" b="1" dirty="0" smtClean="0">
                <a:ln w="17780" cmpd="sng">
                  <a:solidFill>
                    <a:schemeClr val="accent1">
                      <a:tint val="3000"/>
                    </a:schemeClr>
                  </a:solidFill>
                  <a:prstDash val="solid"/>
                  <a:miter lim="800000"/>
                </a:ln>
                <a:solidFill>
                  <a:srgbClr val="FFFF00"/>
                </a:solidFill>
                <a:effectLst>
                  <a:outerShdw blurRad="55000" dist="50800" dir="5400000" algn="tl">
                    <a:srgbClr val="000000">
                      <a:alpha val="33000"/>
                    </a:srgbClr>
                  </a:outerShdw>
                </a:effectLst>
                <a:cs typeface="B Homa" pitchFamily="2" charset="-78"/>
              </a:rPr>
              <a:t>تاریخ تحلیلی صدر اسلام</a:t>
            </a:r>
            <a:endParaRPr lang="en-US" sz="3600" dirty="0">
              <a:solidFill>
                <a:srgbClr val="FFFF00"/>
              </a:solidFill>
              <a:cs typeface="B Homa" pitchFamily="2" charset="-78"/>
            </a:endParaRPr>
          </a:p>
        </p:txBody>
      </p:sp>
      <p:sp>
        <p:nvSpPr>
          <p:cNvPr id="8" name="8-Point Star 7"/>
          <p:cNvSpPr/>
          <p:nvPr/>
        </p:nvSpPr>
        <p:spPr>
          <a:xfrm>
            <a:off x="1804950" y="609600"/>
            <a:ext cx="5357850" cy="5357850"/>
          </a:xfrm>
          <a:prstGeom prst="star8">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9" name="Picture 2" descr="C:\Users\ghiyasvand\Desktop\png\يبفurl.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2338350" y="1143000"/>
            <a:ext cx="4276725" cy="4248150"/>
          </a:xfrm>
          <a:prstGeom prst="rect">
            <a:avLst/>
          </a:prstGeom>
          <a:noFill/>
        </p:spPr>
      </p:pic>
      <p:pic>
        <p:nvPicPr>
          <p:cNvPr id="11" name="Picture 2" descr="C:\Users\hamidi.t\Desktop\shop.netshahr.com--Book-978-964-531-422-2-31.jpg"/>
          <p:cNvPicPr>
            <a:picLocks noChangeAspect="1" noChangeArrowheads="1"/>
          </p:cNvPicPr>
          <p:nvPr/>
        </p:nvPicPr>
        <p:blipFill>
          <a:blip r:embed="rId4" cstate="print"/>
          <a:srcRect l="14599" r="15328"/>
          <a:stretch>
            <a:fillRect/>
          </a:stretch>
        </p:blipFill>
        <p:spPr bwMode="auto">
          <a:xfrm>
            <a:off x="2214546" y="118996"/>
            <a:ext cx="4572032" cy="6524714"/>
          </a:xfrm>
          <a:prstGeom prst="rect">
            <a:avLst/>
          </a:prstGeom>
          <a:noFill/>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820784" cy="1954306"/>
          </a:xfrm>
          <a:prstGeom prst="rect">
            <a:avLst/>
          </a:prstGeom>
        </p:spPr>
      </p:pic>
      <p:sp>
        <p:nvSpPr>
          <p:cNvPr id="10" name="Oval 9"/>
          <p:cNvSpPr/>
          <p:nvPr/>
        </p:nvSpPr>
        <p:spPr>
          <a:xfrm rot="19626814">
            <a:off x="499760" y="5802323"/>
            <a:ext cx="1017937" cy="4572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a-IR" sz="1200" dirty="0" smtClean="0">
                <a:cs typeface="B Nazanin" panose="00000400000000000000" pitchFamily="2" charset="-78"/>
              </a:rPr>
              <a:t>ویراست نخست</a:t>
            </a:r>
            <a:endParaRPr lang="en-US" sz="1200" dirty="0">
              <a:cs typeface="B Nazanin"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
                                        </p:tgtEl>
                                        <p:attrNameLst>
                                          <p:attrName>r</p:attrName>
                                        </p:attrNameLst>
                                      </p:cBhvr>
                                    </p:animRot>
                                  </p:childTnLst>
                                </p:cTn>
                              </p:par>
                              <p:par>
                                <p:cTn id="7" presetID="2" presetClass="entr" presetSubtype="4"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additive="base">
                                        <p:cTn id="9" dur="2000" fill="hold"/>
                                        <p:tgtEl>
                                          <p:spTgt spid="4"/>
                                        </p:tgtEl>
                                        <p:attrNameLst>
                                          <p:attrName>ppt_x</p:attrName>
                                        </p:attrNameLst>
                                      </p:cBhvr>
                                      <p:tavLst>
                                        <p:tav tm="0">
                                          <p:val>
                                            <p:strVal val="#ppt_x"/>
                                          </p:val>
                                        </p:tav>
                                        <p:tav tm="100000">
                                          <p:val>
                                            <p:strVal val="#ppt_x"/>
                                          </p:val>
                                        </p:tav>
                                      </p:tavLst>
                                    </p:anim>
                                    <p:anim calcmode="lin" valueType="num">
                                      <p:cBhvr additive="base">
                                        <p:cTn id="10" dur="2000" fill="hold"/>
                                        <p:tgtEl>
                                          <p:spTgt spid="4"/>
                                        </p:tgtEl>
                                        <p:attrNameLst>
                                          <p:attrName>ppt_y</p:attrName>
                                        </p:attrNameLst>
                                      </p:cBhvr>
                                      <p:tavLst>
                                        <p:tav tm="0">
                                          <p:val>
                                            <p:strVal val="1+#ppt_h/2"/>
                                          </p:val>
                                        </p:tav>
                                        <p:tav tm="100000">
                                          <p:val>
                                            <p:strVal val="#ppt_y"/>
                                          </p:val>
                                        </p:tav>
                                      </p:tavLst>
                                    </p:anim>
                                  </p:childTnLst>
                                </p:cTn>
                              </p:par>
                              <p:par>
                                <p:cTn id="11" presetID="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ppt_x"/>
                                          </p:val>
                                        </p:tav>
                                        <p:tav tm="100000">
                                          <p:val>
                                            <p:strVal val="#ppt_x"/>
                                          </p:val>
                                        </p:tav>
                                      </p:tavLst>
                                    </p:anim>
                                    <p:anim calcmode="lin" valueType="num">
                                      <p:cBhvr additive="base">
                                        <p:cTn id="14" dur="2000" fill="hold"/>
                                        <p:tgtEl>
                                          <p:spTgt spid="7"/>
                                        </p:tgtEl>
                                        <p:attrNameLst>
                                          <p:attrName>ppt_y</p:attrName>
                                        </p:attrNameLst>
                                      </p:cBhvr>
                                      <p:tavLst>
                                        <p:tav tm="0">
                                          <p:val>
                                            <p:strVal val="1+#ppt_h/2"/>
                                          </p:val>
                                        </p:tav>
                                        <p:tav tm="100000">
                                          <p:val>
                                            <p:strVal val="#ppt_y"/>
                                          </p:val>
                                        </p:tav>
                                      </p:tavLst>
                                    </p:anim>
                                  </p:childTnLst>
                                </p:cTn>
                              </p:par>
                              <p:par>
                                <p:cTn id="15" presetID="8" presetClass="emph" presetSubtype="0" fill="hold" nodeType="withEffect">
                                  <p:stCondLst>
                                    <p:cond delay="0"/>
                                  </p:stCondLst>
                                  <p:childTnLst>
                                    <p:animRot by="21600000">
                                      <p:cBhvr>
                                        <p:cTn id="16" dur="1000" fill="hold"/>
                                        <p:tgtEl>
                                          <p:spTgt spid="9"/>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42852"/>
            <a:ext cx="6858000" cy="928029"/>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lvl="0" rtl="1"/>
            <a:r>
              <a:rPr lang="fa-IR" sz="2800" b="1" dirty="0" smtClean="0">
                <a:cs typeface="B Homa" pitchFamily="2" charset="-78"/>
              </a:rPr>
              <a:t>تاریخ نگاری و اهتمام مسلمانان به آن</a:t>
            </a:r>
          </a:p>
        </p:txBody>
      </p:sp>
      <p:pic>
        <p:nvPicPr>
          <p:cNvPr id="4" name="Picture 2" descr="C:\Users\satari\Desktop\انديشه 1 عكسها\png\AN071TR.PNG"/>
          <p:cNvPicPr>
            <a:picLocks noChangeAspect="1" noChangeArrowheads="1"/>
          </p:cNvPicPr>
          <p:nvPr/>
        </p:nvPicPr>
        <p:blipFill>
          <a:blip r:embed="rId2" cstate="print"/>
          <a:srcRect b="9486"/>
          <a:stretch>
            <a:fillRect/>
          </a:stretch>
        </p:blipFill>
        <p:spPr bwMode="auto">
          <a:xfrm flipH="1" flipV="1">
            <a:off x="1750454" y="227929"/>
            <a:ext cx="804291" cy="680555"/>
          </a:xfrm>
          <a:prstGeom prst="rect">
            <a:avLst/>
          </a:prstGeom>
          <a:noFill/>
        </p:spPr>
      </p:pic>
      <p:pic>
        <p:nvPicPr>
          <p:cNvPr id="5" name="Picture 2" descr="C:\Users\satari\Desktop\انديشه 1 عكسها\png\AN071TR.PNG"/>
          <p:cNvPicPr>
            <a:picLocks noChangeAspect="1" noChangeArrowheads="1"/>
          </p:cNvPicPr>
          <p:nvPr/>
        </p:nvPicPr>
        <p:blipFill>
          <a:blip r:embed="rId2" cstate="print"/>
          <a:srcRect b="9486"/>
          <a:stretch>
            <a:fillRect/>
          </a:stretch>
        </p:blipFill>
        <p:spPr bwMode="auto">
          <a:xfrm flipV="1">
            <a:off x="7577709" y="268089"/>
            <a:ext cx="804291" cy="680555"/>
          </a:xfrm>
          <a:prstGeom prst="rect">
            <a:avLst/>
          </a:prstGeom>
          <a:noFill/>
        </p:spPr>
      </p:pic>
      <p:pic>
        <p:nvPicPr>
          <p:cNvPr id="8" name="Picture 2" descr="C:\Users\ghiyasvand\Desktop\png\يبفurl.png"/>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5562600" y="2967814"/>
            <a:ext cx="3916353" cy="3890186"/>
          </a:xfrm>
          <a:prstGeom prst="rect">
            <a:avLst/>
          </a:prstGeom>
          <a:noFill/>
        </p:spPr>
      </p:pic>
      <p:sp>
        <p:nvSpPr>
          <p:cNvPr id="9" name="Rounded Rectangle 8"/>
          <p:cNvSpPr/>
          <p:nvPr/>
        </p:nvSpPr>
        <p:spPr>
          <a:xfrm>
            <a:off x="4694247" y="1429496"/>
            <a:ext cx="3910042" cy="2600348"/>
          </a:xfrm>
          <a:prstGeom prst="roundRect">
            <a:avLst/>
          </a:prstGeom>
          <a:effectLst>
            <a:outerShdw blurRad="40000" dist="23000" dir="5400000" rotWithShape="0">
              <a:srgbClr val="000000">
                <a:alpha val="35000"/>
              </a:srgbClr>
            </a:outerShdw>
            <a:reflection blurRad="6350" stA="50000" endA="300" endPos="55000" dir="5400000" sy="-100000" algn="bl" rotWithShape="0"/>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0" name="Content Placeholder 2"/>
          <p:cNvSpPr txBox="1">
            <a:spLocks/>
          </p:cNvSpPr>
          <p:nvPr/>
        </p:nvSpPr>
        <p:spPr>
          <a:xfrm>
            <a:off x="4724401" y="1598460"/>
            <a:ext cx="3870332" cy="2668740"/>
          </a:xfrm>
          <a:prstGeom prst="rect">
            <a:avLst/>
          </a:prstGeom>
        </p:spPr>
        <p:txBody>
          <a:bodyPr vert="horz" lIns="91440" tIns="45720" rIns="91440" bIns="45720" rtlCol="0">
            <a:noAutofit/>
          </a:bodyPr>
          <a:lstStyle/>
          <a:p>
            <a:pPr algn="justLow" rtl="1"/>
            <a:r>
              <a:rPr lang="fa-IR" sz="2800" dirty="0" smtClean="0">
                <a:solidFill>
                  <a:schemeClr val="bg1"/>
                </a:solidFill>
                <a:cs typeface="B Traffic" pitchFamily="2" charset="-78"/>
              </a:rPr>
              <a:t>تاریخ‌نگاری با جستجو، گردآوری و نقل اخبار و روایاتی درباره رویدادهای خاص- که تا آن زمان سینه به سینه نقل می شد- آغاز شد.</a:t>
            </a:r>
            <a:endParaRPr lang="en-US" sz="2800" dirty="0" smtClean="0">
              <a:solidFill>
                <a:schemeClr val="bg1"/>
              </a:solidFill>
              <a:cs typeface="B Traffic" pitchFamily="2" charset="-78"/>
            </a:endParaRPr>
          </a:p>
        </p:txBody>
      </p:sp>
      <p:pic>
        <p:nvPicPr>
          <p:cNvPr id="11" name="Picture 2" descr="C:\Users\ghiyasvand\Desktop\png\يبفurl.png"/>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0" y="2895600"/>
            <a:ext cx="3989053" cy="3962400"/>
          </a:xfrm>
          <a:prstGeom prst="rect">
            <a:avLst/>
          </a:prstGeom>
          <a:noFill/>
        </p:spPr>
      </p:pic>
      <p:sp>
        <p:nvSpPr>
          <p:cNvPr id="12" name="Rounded Rectangle 11"/>
          <p:cNvSpPr/>
          <p:nvPr/>
        </p:nvSpPr>
        <p:spPr>
          <a:xfrm>
            <a:off x="503247" y="1443814"/>
            <a:ext cx="3810000" cy="2590800"/>
          </a:xfrm>
          <a:prstGeom prst="roundRect">
            <a:avLst/>
          </a:prstGeom>
          <a:ln/>
          <a:effectLst>
            <a:outerShdw blurRad="40000" dist="23000" dir="5400000" rotWithShape="0">
              <a:srgbClr val="000000">
                <a:alpha val="35000"/>
              </a:srgbClr>
            </a:outerShdw>
            <a:reflection blurRad="6350" stA="50000" endA="300" endPos="55000" dir="5400000" sy="-100000" algn="bl" rotWithShape="0"/>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Content Placeholder 2"/>
          <p:cNvSpPr txBox="1">
            <a:spLocks/>
          </p:cNvSpPr>
          <p:nvPr/>
        </p:nvSpPr>
        <p:spPr>
          <a:xfrm>
            <a:off x="621548" y="1592900"/>
            <a:ext cx="3525838" cy="2295939"/>
          </a:xfrm>
          <a:prstGeom prst="rect">
            <a:avLst/>
          </a:prstGeom>
        </p:spPr>
        <p:txBody>
          <a:bodyPr vert="horz" lIns="91440" tIns="45720" rIns="91440" bIns="45720" rtlCol="0">
            <a:noAutofit/>
          </a:bodyPr>
          <a:lstStyle/>
          <a:p>
            <a:pPr algn="justLow" rtl="1"/>
            <a:r>
              <a:rPr lang="fa-IR" sz="2800" dirty="0" smtClean="0">
                <a:solidFill>
                  <a:schemeClr val="bg1"/>
                </a:solidFill>
                <a:cs typeface="B Traffic" pitchFamily="2" charset="-78"/>
              </a:rPr>
              <a:t>تاریخ‌نگاران مسلمان کار خود را با سیره نبوی و امور مربوط به نبردهای پیامبر آغاز کردند.</a:t>
            </a:r>
            <a:endParaRPr lang="en-US" sz="2800" dirty="0" smtClean="0">
              <a:solidFill>
                <a:schemeClr val="bg1"/>
              </a:solidFill>
              <a:cs typeface="B Traffic" pitchFamily="2" charset="-78"/>
            </a:endParaRPr>
          </a:p>
          <a:p>
            <a:pPr>
              <a:buNone/>
            </a:pPr>
            <a:endParaRPr lang="en-US" sz="2800" dirty="0">
              <a:solidFill>
                <a:schemeClr val="bg1"/>
              </a:solidFill>
              <a:cs typeface="B Traffic" pitchFamily="2" charset="-78"/>
            </a:endParaRPr>
          </a:p>
        </p:txBody>
      </p:sp>
      <p:pic>
        <p:nvPicPr>
          <p:cNvPr id="3074" name="Picture 2" descr="C:\Users\sattari\Desktop\e099ac32c128783ebb422dcd0c783e5a.jpg"/>
          <p:cNvPicPr>
            <a:picLocks noChangeAspect="1" noChangeArrowheads="1"/>
          </p:cNvPicPr>
          <p:nvPr/>
        </p:nvPicPr>
        <p:blipFill>
          <a:blip r:embed="rId4" cstate="print"/>
          <a:srcRect/>
          <a:stretch>
            <a:fillRect/>
          </a:stretch>
        </p:blipFill>
        <p:spPr bwMode="auto">
          <a:xfrm>
            <a:off x="1143000" y="3962400"/>
            <a:ext cx="6248400" cy="3048000"/>
          </a:xfrm>
          <a:prstGeom prst="rect">
            <a:avLst/>
          </a:prstGeom>
          <a:noFill/>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95400" cy="13903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34"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from="(-#ppt_w/2)" to="(#ppt_x)" calcmode="lin" valueType="num">
                                      <p:cBhvr>
                                        <p:cTn id="18" dur="600" fill="hold">
                                          <p:stCondLst>
                                            <p:cond delay="0"/>
                                          </p:stCondLst>
                                        </p:cTn>
                                        <p:tgtEl>
                                          <p:spTgt spid="9"/>
                                        </p:tgtEl>
                                        <p:attrNameLst>
                                          <p:attrName>ppt_x</p:attrName>
                                        </p:attrNameLst>
                                      </p:cBhvr>
                                    </p:anim>
                                    <p:anim from="0" to="-1.0" calcmode="lin" valueType="num">
                                      <p:cBhvr>
                                        <p:cTn id="19" dur="200" decel="50000" autoRev="1" fill="hold">
                                          <p:stCondLst>
                                            <p:cond delay="600"/>
                                          </p:stCondLst>
                                        </p:cTn>
                                        <p:tgtEl>
                                          <p:spTgt spid="9"/>
                                        </p:tgtEl>
                                        <p:attrNameLst>
                                          <p:attrName>xshear</p:attrName>
                                        </p:attrNameLst>
                                      </p:cBhvr>
                                    </p:anim>
                                    <p:animScale>
                                      <p:cBhvr>
                                        <p:cTn id="20" dur="200" decel="100000" autoRev="1" fill="hold">
                                          <p:stCondLst>
                                            <p:cond delay="600"/>
                                          </p:stCondLst>
                                        </p:cTn>
                                        <p:tgtEl>
                                          <p:spTgt spid="9"/>
                                        </p:tgtEl>
                                      </p:cBhvr>
                                      <p:from x="100000" y="100000"/>
                                      <p:to x="80000" y="100000"/>
                                    </p:animScale>
                                    <p:anim by="(#ppt_h/3+#ppt_w*0.1)" calcmode="lin" valueType="num">
                                      <p:cBhvr additive="sum">
                                        <p:cTn id="21" dur="200" decel="100000" autoRev="1" fill="hold">
                                          <p:stCondLst>
                                            <p:cond delay="600"/>
                                          </p:stCondLst>
                                        </p:cTn>
                                        <p:tgtEl>
                                          <p:spTgt spid="9"/>
                                        </p:tgtEl>
                                        <p:attrNameLst>
                                          <p:attrName>ppt_x</p:attrName>
                                        </p:attrNameLst>
                                      </p:cBhvr>
                                    </p:anim>
                                  </p:childTnLst>
                                </p:cTn>
                              </p:par>
                              <p:par>
                                <p:cTn id="22" presetID="34" presetClass="entr" presetSubtype="0" fill="hold" grpId="0" nodeType="with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 from="(-#ppt_w/2)" to="(#ppt_x)" calcmode="lin" valueType="num">
                                      <p:cBhvr>
                                        <p:cTn id="24" dur="600" fill="hold">
                                          <p:stCondLst>
                                            <p:cond delay="0"/>
                                          </p:stCondLst>
                                        </p:cTn>
                                        <p:tgtEl>
                                          <p:spTgt spid="10">
                                            <p:txEl>
                                              <p:pRg st="0" end="0"/>
                                            </p:txEl>
                                          </p:spTgt>
                                        </p:tgtEl>
                                        <p:attrNameLst>
                                          <p:attrName>ppt_x</p:attrName>
                                        </p:attrNameLst>
                                      </p:cBhvr>
                                    </p:anim>
                                    <p:anim from="0" to="-1.0" calcmode="lin" valueType="num">
                                      <p:cBhvr>
                                        <p:cTn id="25" dur="200" decel="50000" autoRev="1" fill="hold">
                                          <p:stCondLst>
                                            <p:cond delay="600"/>
                                          </p:stCondLst>
                                        </p:cTn>
                                        <p:tgtEl>
                                          <p:spTgt spid="10">
                                            <p:txEl>
                                              <p:pRg st="0" end="0"/>
                                            </p:txEl>
                                          </p:spTgt>
                                        </p:tgtEl>
                                        <p:attrNameLst>
                                          <p:attrName>xshear</p:attrName>
                                        </p:attrNameLst>
                                      </p:cBhvr>
                                    </p:anim>
                                    <p:animScale>
                                      <p:cBhvr>
                                        <p:cTn id="26" dur="200" decel="100000" autoRev="1" fill="hold">
                                          <p:stCondLst>
                                            <p:cond delay="600"/>
                                          </p:stCondLst>
                                        </p:cTn>
                                        <p:tgtEl>
                                          <p:spTgt spid="10">
                                            <p:txEl>
                                              <p:pRg st="0" end="0"/>
                                            </p:txEl>
                                          </p:spTgt>
                                        </p:tgtEl>
                                      </p:cBhvr>
                                      <p:from x="100000" y="100000"/>
                                      <p:to x="80000" y="100000"/>
                                    </p:animScale>
                                    <p:anim by="(#ppt_h/3+#ppt_w*0.1)" calcmode="lin" valueType="num">
                                      <p:cBhvr additive="sum">
                                        <p:cTn id="27" dur="200" decel="100000" autoRev="1" fill="hold">
                                          <p:stCondLst>
                                            <p:cond delay="600"/>
                                          </p:stCondLst>
                                        </p:cTn>
                                        <p:tgtEl>
                                          <p:spTgt spid="10">
                                            <p:txEl>
                                              <p:pRg st="0" end="0"/>
                                            </p:txEl>
                                          </p:spTgt>
                                        </p:tgtEl>
                                        <p:attrNameLst>
                                          <p:attrName>ppt_x</p:attrName>
                                        </p:attrNameLst>
                                      </p:cBhvr>
                                    </p:anim>
                                  </p:childTnLst>
                                </p:cTn>
                              </p:par>
                              <p:par>
                                <p:cTn id="28" presetID="8" presetClass="emph" presetSubtype="0" fill="hold" nodeType="withEffect">
                                  <p:stCondLst>
                                    <p:cond delay="0"/>
                                  </p:stCondLst>
                                  <p:childTnLst>
                                    <p:animRot by="21600000">
                                      <p:cBhvr>
                                        <p:cTn id="29" dur="2000" fill="hold"/>
                                        <p:tgtEl>
                                          <p:spTgt spid="8"/>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34"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from="(-#ppt_w/2)" to="(#ppt_x)" calcmode="lin" valueType="num">
                                      <p:cBhvr>
                                        <p:cTn id="34" dur="600" fill="hold">
                                          <p:stCondLst>
                                            <p:cond delay="0"/>
                                          </p:stCondLst>
                                        </p:cTn>
                                        <p:tgtEl>
                                          <p:spTgt spid="12"/>
                                        </p:tgtEl>
                                        <p:attrNameLst>
                                          <p:attrName>ppt_x</p:attrName>
                                        </p:attrNameLst>
                                      </p:cBhvr>
                                    </p:anim>
                                    <p:anim from="0" to="-1.0" calcmode="lin" valueType="num">
                                      <p:cBhvr>
                                        <p:cTn id="35" dur="200" decel="50000" autoRev="1" fill="hold">
                                          <p:stCondLst>
                                            <p:cond delay="600"/>
                                          </p:stCondLst>
                                        </p:cTn>
                                        <p:tgtEl>
                                          <p:spTgt spid="12"/>
                                        </p:tgtEl>
                                        <p:attrNameLst>
                                          <p:attrName>xshear</p:attrName>
                                        </p:attrNameLst>
                                      </p:cBhvr>
                                    </p:anim>
                                    <p:animScale>
                                      <p:cBhvr>
                                        <p:cTn id="36" dur="200" decel="100000" autoRev="1" fill="hold">
                                          <p:stCondLst>
                                            <p:cond delay="600"/>
                                          </p:stCondLst>
                                        </p:cTn>
                                        <p:tgtEl>
                                          <p:spTgt spid="12"/>
                                        </p:tgtEl>
                                      </p:cBhvr>
                                      <p:from x="100000" y="100000"/>
                                      <p:to x="80000" y="100000"/>
                                    </p:animScale>
                                    <p:anim by="(#ppt_h/3+#ppt_w*0.1)" calcmode="lin" valueType="num">
                                      <p:cBhvr additive="sum">
                                        <p:cTn id="37" dur="200" decel="100000" autoRev="1" fill="hold">
                                          <p:stCondLst>
                                            <p:cond delay="600"/>
                                          </p:stCondLst>
                                        </p:cTn>
                                        <p:tgtEl>
                                          <p:spTgt spid="12"/>
                                        </p:tgtEl>
                                        <p:attrNameLst>
                                          <p:attrName>ppt_x</p:attrName>
                                        </p:attrNameLst>
                                      </p:cBhvr>
                                    </p:anim>
                                  </p:childTnLst>
                                </p:cTn>
                              </p:par>
                              <p:par>
                                <p:cTn id="38" presetID="34" presetClass="entr" presetSubtype="0" fill="hold" grpId="0" nodeType="withEffect">
                                  <p:stCondLst>
                                    <p:cond delay="0"/>
                                  </p:stCondLst>
                                  <p:childTnLst>
                                    <p:set>
                                      <p:cBhvr>
                                        <p:cTn id="39" dur="1" fill="hold">
                                          <p:stCondLst>
                                            <p:cond delay="0"/>
                                          </p:stCondLst>
                                        </p:cTn>
                                        <p:tgtEl>
                                          <p:spTgt spid="13">
                                            <p:txEl>
                                              <p:pRg st="0" end="0"/>
                                            </p:txEl>
                                          </p:spTgt>
                                        </p:tgtEl>
                                        <p:attrNameLst>
                                          <p:attrName>style.visibility</p:attrName>
                                        </p:attrNameLst>
                                      </p:cBhvr>
                                      <p:to>
                                        <p:strVal val="visible"/>
                                      </p:to>
                                    </p:set>
                                    <p:anim from="(-#ppt_w/2)" to="(#ppt_x)" calcmode="lin" valueType="num">
                                      <p:cBhvr>
                                        <p:cTn id="40" dur="600" fill="hold">
                                          <p:stCondLst>
                                            <p:cond delay="0"/>
                                          </p:stCondLst>
                                        </p:cTn>
                                        <p:tgtEl>
                                          <p:spTgt spid="13">
                                            <p:txEl>
                                              <p:pRg st="0" end="0"/>
                                            </p:txEl>
                                          </p:spTgt>
                                        </p:tgtEl>
                                        <p:attrNameLst>
                                          <p:attrName>ppt_x</p:attrName>
                                        </p:attrNameLst>
                                      </p:cBhvr>
                                    </p:anim>
                                    <p:anim from="0" to="-1.0" calcmode="lin" valueType="num">
                                      <p:cBhvr>
                                        <p:cTn id="41" dur="200" decel="50000" autoRev="1" fill="hold">
                                          <p:stCondLst>
                                            <p:cond delay="600"/>
                                          </p:stCondLst>
                                        </p:cTn>
                                        <p:tgtEl>
                                          <p:spTgt spid="13">
                                            <p:txEl>
                                              <p:pRg st="0" end="0"/>
                                            </p:txEl>
                                          </p:spTgt>
                                        </p:tgtEl>
                                        <p:attrNameLst>
                                          <p:attrName>xshear</p:attrName>
                                        </p:attrNameLst>
                                      </p:cBhvr>
                                    </p:anim>
                                    <p:animScale>
                                      <p:cBhvr>
                                        <p:cTn id="42" dur="200" decel="100000" autoRev="1" fill="hold">
                                          <p:stCondLst>
                                            <p:cond delay="600"/>
                                          </p:stCondLst>
                                        </p:cTn>
                                        <p:tgtEl>
                                          <p:spTgt spid="13">
                                            <p:txEl>
                                              <p:pRg st="0" end="0"/>
                                            </p:txEl>
                                          </p:spTgt>
                                        </p:tgtEl>
                                      </p:cBhvr>
                                      <p:from x="100000" y="100000"/>
                                      <p:to x="80000" y="100000"/>
                                    </p:animScale>
                                    <p:anim by="(#ppt_h/3+#ppt_w*0.1)" calcmode="lin" valueType="num">
                                      <p:cBhvr additive="sum">
                                        <p:cTn id="43" dur="200" decel="100000" autoRev="1" fill="hold">
                                          <p:stCondLst>
                                            <p:cond delay="600"/>
                                          </p:stCondLst>
                                        </p:cTn>
                                        <p:tgtEl>
                                          <p:spTgt spid="13">
                                            <p:txEl>
                                              <p:pRg st="0" end="0"/>
                                            </p:txEl>
                                          </p:spTgt>
                                        </p:tgtEl>
                                        <p:attrNameLst>
                                          <p:attrName>ppt_x</p:attrName>
                                        </p:attrNameLst>
                                      </p:cBhvr>
                                    </p:anim>
                                  </p:childTnLst>
                                </p:cTn>
                              </p:par>
                              <p:par>
                                <p:cTn id="44" presetID="8" presetClass="emph" presetSubtype="0" fill="hold" nodeType="withEffect">
                                  <p:stCondLst>
                                    <p:cond delay="0"/>
                                  </p:stCondLst>
                                  <p:childTnLst>
                                    <p:animRot by="21600000">
                                      <p:cBhvr>
                                        <p:cTn id="45" dur="2000" fill="hold"/>
                                        <p:tgtEl>
                                          <p:spTgt spid="11"/>
                                        </p:tgtEl>
                                        <p:attrNameLst>
                                          <p:attrName>r</p:attrName>
                                        </p:attrNameLst>
                                      </p:cBhvr>
                                    </p:animRo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074"/>
                                        </p:tgtEl>
                                        <p:attrNameLst>
                                          <p:attrName>style.visibility</p:attrName>
                                        </p:attrNameLst>
                                      </p:cBhvr>
                                      <p:to>
                                        <p:strVal val="visible"/>
                                      </p:to>
                                    </p:set>
                                    <p:anim calcmode="lin" valueType="num">
                                      <p:cBhvr additive="base">
                                        <p:cTn id="50" dur="500" fill="hold"/>
                                        <p:tgtEl>
                                          <p:spTgt spid="3074"/>
                                        </p:tgtEl>
                                        <p:attrNameLst>
                                          <p:attrName>ppt_x</p:attrName>
                                        </p:attrNameLst>
                                      </p:cBhvr>
                                      <p:tavLst>
                                        <p:tav tm="0">
                                          <p:val>
                                            <p:strVal val="#ppt_x"/>
                                          </p:val>
                                        </p:tav>
                                        <p:tav tm="100000">
                                          <p:val>
                                            <p:strVal val="#ppt_x"/>
                                          </p:val>
                                        </p:tav>
                                      </p:tavLst>
                                    </p:anim>
                                    <p:anim calcmode="lin" valueType="num">
                                      <p:cBhvr additive="base">
                                        <p:cTn id="51"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build="p"/>
      <p:bldP spid="12" grpId="0" animBg="1"/>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satari\Desktop\انديشه 1 عكسها\png\يبفurl.png"/>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3158452" y="2422893"/>
            <a:ext cx="3242348" cy="3220685"/>
          </a:xfrm>
          <a:prstGeom prst="rect">
            <a:avLst/>
          </a:prstGeom>
          <a:noFill/>
        </p:spPr>
      </p:pic>
      <p:sp>
        <p:nvSpPr>
          <p:cNvPr id="4" name="Rounded Rectangle 3"/>
          <p:cNvSpPr/>
          <p:nvPr/>
        </p:nvSpPr>
        <p:spPr>
          <a:xfrm>
            <a:off x="1590394" y="152401"/>
            <a:ext cx="6410606" cy="990600"/>
          </a:xfrm>
          <a:prstGeom prst="roundRect">
            <a:avLst/>
          </a:prstGeom>
          <a:solidFill>
            <a:srgbClr val="8DFDF8"/>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fa-IR" sz="3200" b="1" dirty="0" smtClean="0">
                <a:cs typeface="B Homa" pitchFamily="2" charset="-78"/>
              </a:rPr>
              <a:t>1. طبقه‌بندی گونه‌های تاریخ‌نگاری اسلامی</a:t>
            </a:r>
            <a:endParaRPr lang="en-US" sz="3200" b="1" dirty="0">
              <a:ln w="11430"/>
              <a:solidFill>
                <a:srgbClr val="C00000"/>
              </a:solidFill>
              <a:cs typeface="B Homa" pitchFamily="2" charset="-78"/>
            </a:endParaRPr>
          </a:p>
        </p:txBody>
      </p:sp>
      <p:pic>
        <p:nvPicPr>
          <p:cNvPr id="5" name="Picture 4" descr="C:\Users\satari\Desktop\انديشه 1 عكسها\png\bote1.png"/>
          <p:cNvPicPr>
            <a:picLocks noChangeAspect="1" noChangeArrowheads="1"/>
          </p:cNvPicPr>
          <p:nvPr/>
        </p:nvPicPr>
        <p:blipFill>
          <a:blip r:embed="rId3" cstate="print"/>
          <a:srcRect/>
          <a:stretch>
            <a:fillRect/>
          </a:stretch>
        </p:blipFill>
        <p:spPr bwMode="auto">
          <a:xfrm rot="21367652" flipV="1">
            <a:off x="1256664" y="100362"/>
            <a:ext cx="753870" cy="1134937"/>
          </a:xfrm>
          <a:prstGeom prst="rect">
            <a:avLst/>
          </a:prstGeom>
          <a:noFill/>
        </p:spPr>
      </p:pic>
      <p:pic>
        <p:nvPicPr>
          <p:cNvPr id="6" name="Picture 4" descr="C:\Users\satari\Desktop\انديشه 1 عكسها\png\bote1.png"/>
          <p:cNvPicPr>
            <a:picLocks noChangeAspect="1" noChangeArrowheads="1"/>
          </p:cNvPicPr>
          <p:nvPr/>
        </p:nvPicPr>
        <p:blipFill>
          <a:blip r:embed="rId3" cstate="print"/>
          <a:srcRect/>
          <a:stretch>
            <a:fillRect/>
          </a:stretch>
        </p:blipFill>
        <p:spPr bwMode="auto">
          <a:xfrm rot="21127063" flipH="1">
            <a:off x="7579703" y="44886"/>
            <a:ext cx="730353" cy="1099533"/>
          </a:xfrm>
          <a:prstGeom prst="rect">
            <a:avLst/>
          </a:prstGeom>
          <a:noFill/>
        </p:spPr>
      </p:pic>
      <p:pic>
        <p:nvPicPr>
          <p:cNvPr id="6146" name="Picture 2" descr="C:\Users\hamidi.t\Desktop\سیا.jpg"/>
          <p:cNvPicPr>
            <a:picLocks noChangeAspect="1" noChangeArrowheads="1"/>
          </p:cNvPicPr>
          <p:nvPr/>
        </p:nvPicPr>
        <p:blipFill>
          <a:blip r:embed="rId4" cstate="print"/>
          <a:srcRect l="3577" r="3410" b="1389"/>
          <a:stretch>
            <a:fillRect/>
          </a:stretch>
        </p:blipFill>
        <p:spPr bwMode="auto">
          <a:xfrm>
            <a:off x="371444" y="1462595"/>
            <a:ext cx="3895756" cy="5319205"/>
          </a:xfrm>
          <a:prstGeom prst="rect">
            <a:avLst/>
          </a:prstGeom>
        </p:spPr>
        <p:style>
          <a:lnRef idx="2">
            <a:schemeClr val="dk1"/>
          </a:lnRef>
          <a:fillRef idx="1">
            <a:schemeClr val="lt1"/>
          </a:fillRef>
          <a:effectRef idx="0">
            <a:schemeClr val="dk1"/>
          </a:effectRef>
          <a:fontRef idx="minor">
            <a:schemeClr val="dk1"/>
          </a:fontRef>
        </p:style>
      </p:pic>
      <p:grpSp>
        <p:nvGrpSpPr>
          <p:cNvPr id="8" name="Group 7"/>
          <p:cNvGrpSpPr/>
          <p:nvPr/>
        </p:nvGrpSpPr>
        <p:grpSpPr>
          <a:xfrm>
            <a:off x="5338850" y="1371600"/>
            <a:ext cx="3290138" cy="834373"/>
            <a:chOff x="170815" y="906"/>
            <a:chExt cx="2751380" cy="834373"/>
          </a:xfrm>
        </p:grpSpPr>
        <p:sp>
          <p:nvSpPr>
            <p:cNvPr id="9" name="Rounded Rectangle 8"/>
            <p:cNvSpPr/>
            <p:nvPr/>
          </p:nvSpPr>
          <p:spPr>
            <a:xfrm>
              <a:off x="170815" y="906"/>
              <a:ext cx="2751380" cy="834373"/>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0" name="Rounded Rectangle 4"/>
            <p:cNvSpPr/>
            <p:nvPr/>
          </p:nvSpPr>
          <p:spPr>
            <a:xfrm>
              <a:off x="195253" y="25344"/>
              <a:ext cx="2702504" cy="7854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605" tIns="14605" rIns="14605" bIns="14605" numCol="1" spcCol="1270" anchor="ctr" anchorCtr="0">
              <a:noAutofit/>
            </a:bodyPr>
            <a:lstStyle/>
            <a:p>
              <a:pPr algn="ctr" rtl="1"/>
              <a:r>
                <a:rPr lang="fa-IR" sz="2400" dirty="0" smtClean="0">
                  <a:solidFill>
                    <a:schemeClr val="tx1"/>
                  </a:solidFill>
                  <a:cs typeface="B Traffic" pitchFamily="2" charset="-78"/>
                </a:rPr>
                <a:t>سیره‌نگاری</a:t>
              </a:r>
              <a:endParaRPr lang="en-US" sz="2400" dirty="0" smtClean="0">
                <a:solidFill>
                  <a:schemeClr val="tx1"/>
                </a:solidFill>
                <a:cs typeface="B Traffic" pitchFamily="2" charset="-78"/>
              </a:endParaRPr>
            </a:p>
          </p:txBody>
        </p:sp>
      </p:grpSp>
      <p:grpSp>
        <p:nvGrpSpPr>
          <p:cNvPr id="11" name="Group 10"/>
          <p:cNvGrpSpPr/>
          <p:nvPr/>
        </p:nvGrpSpPr>
        <p:grpSpPr>
          <a:xfrm>
            <a:off x="5334000" y="2108896"/>
            <a:ext cx="3294988" cy="889696"/>
            <a:chOff x="2149" y="389389"/>
            <a:chExt cx="2933808" cy="889696"/>
          </a:xfrm>
        </p:grpSpPr>
        <p:sp>
          <p:nvSpPr>
            <p:cNvPr id="12" name="Rounded Rectangle 11"/>
            <p:cNvSpPr/>
            <p:nvPr/>
          </p:nvSpPr>
          <p:spPr>
            <a:xfrm>
              <a:off x="2149" y="389389"/>
              <a:ext cx="2933808" cy="889696"/>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Rounded Rectangle 4"/>
            <p:cNvSpPr/>
            <p:nvPr/>
          </p:nvSpPr>
          <p:spPr>
            <a:xfrm>
              <a:off x="28207" y="415447"/>
              <a:ext cx="2881692" cy="8375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rtl="1"/>
              <a:r>
                <a:rPr lang="fa-IR" sz="2400" dirty="0" smtClean="0">
                  <a:solidFill>
                    <a:schemeClr val="tx1"/>
                  </a:solidFill>
                  <a:cs typeface="B Traffic" pitchFamily="2" charset="-78"/>
                </a:rPr>
                <a:t>تک نگاری</a:t>
              </a:r>
              <a:endParaRPr lang="en-US" sz="2400" dirty="0" smtClean="0">
                <a:solidFill>
                  <a:schemeClr val="tx1"/>
                </a:solidFill>
                <a:cs typeface="B Traffic" pitchFamily="2" charset="-78"/>
              </a:endParaRPr>
            </a:p>
          </p:txBody>
        </p:sp>
      </p:grpSp>
      <p:grpSp>
        <p:nvGrpSpPr>
          <p:cNvPr id="14" name="Group 13"/>
          <p:cNvGrpSpPr/>
          <p:nvPr/>
        </p:nvGrpSpPr>
        <p:grpSpPr>
          <a:xfrm>
            <a:off x="5334000" y="2870896"/>
            <a:ext cx="3294988" cy="889696"/>
            <a:chOff x="2149" y="900964"/>
            <a:chExt cx="2933808" cy="889696"/>
          </a:xfrm>
        </p:grpSpPr>
        <p:sp>
          <p:nvSpPr>
            <p:cNvPr id="15" name="Rounded Rectangle 14"/>
            <p:cNvSpPr/>
            <p:nvPr/>
          </p:nvSpPr>
          <p:spPr>
            <a:xfrm>
              <a:off x="2149" y="900964"/>
              <a:ext cx="2933808" cy="889696"/>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6" name="Rounded Rectangle 4"/>
            <p:cNvSpPr/>
            <p:nvPr/>
          </p:nvSpPr>
          <p:spPr>
            <a:xfrm>
              <a:off x="28207" y="927022"/>
              <a:ext cx="2881692" cy="8375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rtl="1"/>
              <a:r>
                <a:rPr lang="fa-IR" sz="2400" dirty="0" smtClean="0">
                  <a:solidFill>
                    <a:schemeClr val="tx1"/>
                  </a:solidFill>
                  <a:cs typeface="B Traffic" pitchFamily="2" charset="-78"/>
                </a:rPr>
                <a:t>تاریخ نویسی عمومی و تقویمی</a:t>
              </a:r>
              <a:endParaRPr lang="en-US" sz="2400" dirty="0" smtClean="0">
                <a:solidFill>
                  <a:schemeClr val="tx1"/>
                </a:solidFill>
                <a:cs typeface="B Traffic" pitchFamily="2" charset="-78"/>
              </a:endParaRPr>
            </a:p>
          </p:txBody>
        </p:sp>
      </p:grpSp>
      <p:grpSp>
        <p:nvGrpSpPr>
          <p:cNvPr id="17" name="Group 16"/>
          <p:cNvGrpSpPr/>
          <p:nvPr/>
        </p:nvGrpSpPr>
        <p:grpSpPr>
          <a:xfrm>
            <a:off x="5338850" y="3709096"/>
            <a:ext cx="3290138" cy="889696"/>
            <a:chOff x="2149" y="1412539"/>
            <a:chExt cx="2933808" cy="889696"/>
          </a:xfrm>
        </p:grpSpPr>
        <p:sp>
          <p:nvSpPr>
            <p:cNvPr id="18" name="Rounded Rectangle 17"/>
            <p:cNvSpPr/>
            <p:nvPr/>
          </p:nvSpPr>
          <p:spPr>
            <a:xfrm>
              <a:off x="2149" y="1412539"/>
              <a:ext cx="2933808" cy="889696"/>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9" name="Rounded Rectangle 4"/>
            <p:cNvSpPr/>
            <p:nvPr/>
          </p:nvSpPr>
          <p:spPr>
            <a:xfrm>
              <a:off x="28207" y="1438597"/>
              <a:ext cx="2881692" cy="8375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algn="ctr" rtl="1"/>
              <a:r>
                <a:rPr lang="fa-IR" sz="2400" dirty="0" smtClean="0">
                  <a:solidFill>
                    <a:schemeClr val="tx1"/>
                  </a:solidFill>
                  <a:cs typeface="B Traffic" pitchFamily="2" charset="-78"/>
                </a:rPr>
                <a:t>تاریخ‌نگاری براساس نسب‌شناسی</a:t>
              </a:r>
              <a:endParaRPr lang="en-US" sz="2400" dirty="0" smtClean="0">
                <a:solidFill>
                  <a:schemeClr val="tx1"/>
                </a:solidFill>
                <a:cs typeface="B Traffic" pitchFamily="2" charset="-78"/>
              </a:endParaRPr>
            </a:p>
          </p:txBody>
        </p:sp>
      </p:grpSp>
      <p:grpSp>
        <p:nvGrpSpPr>
          <p:cNvPr id="20" name="Group 19"/>
          <p:cNvGrpSpPr/>
          <p:nvPr/>
        </p:nvGrpSpPr>
        <p:grpSpPr>
          <a:xfrm>
            <a:off x="5338850" y="4547296"/>
            <a:ext cx="3290138" cy="889696"/>
            <a:chOff x="2149" y="1412539"/>
            <a:chExt cx="2933808" cy="889696"/>
          </a:xfrm>
        </p:grpSpPr>
        <p:sp>
          <p:nvSpPr>
            <p:cNvPr id="21" name="Rounded Rectangle 20"/>
            <p:cNvSpPr/>
            <p:nvPr/>
          </p:nvSpPr>
          <p:spPr>
            <a:xfrm>
              <a:off x="2149" y="1412539"/>
              <a:ext cx="2933808" cy="889696"/>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2" name="Rounded Rectangle 4"/>
            <p:cNvSpPr/>
            <p:nvPr/>
          </p:nvSpPr>
          <p:spPr>
            <a:xfrm>
              <a:off x="28207" y="1438597"/>
              <a:ext cx="2881692" cy="8375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algn="ctr" rtl="1"/>
              <a:r>
                <a:rPr lang="fa-IR" sz="2400" dirty="0" smtClean="0">
                  <a:solidFill>
                    <a:schemeClr val="tx1"/>
                  </a:solidFill>
                  <a:cs typeface="B Traffic" pitchFamily="2" charset="-78"/>
                </a:rPr>
                <a:t>سبک خبری و پیوسته</a:t>
              </a:r>
              <a:endParaRPr lang="en-US" sz="2400" dirty="0" smtClean="0">
                <a:solidFill>
                  <a:schemeClr val="tx1"/>
                </a:solidFill>
                <a:cs typeface="B Traffic" pitchFamily="2" charset="-78"/>
              </a:endParaRPr>
            </a:p>
          </p:txBody>
        </p:sp>
      </p:grpSp>
      <p:grpSp>
        <p:nvGrpSpPr>
          <p:cNvPr id="23" name="Group 22"/>
          <p:cNvGrpSpPr/>
          <p:nvPr/>
        </p:nvGrpSpPr>
        <p:grpSpPr>
          <a:xfrm>
            <a:off x="5338850" y="5257800"/>
            <a:ext cx="3290138" cy="889696"/>
            <a:chOff x="2149" y="1412539"/>
            <a:chExt cx="2933808" cy="889696"/>
          </a:xfrm>
        </p:grpSpPr>
        <p:sp>
          <p:nvSpPr>
            <p:cNvPr id="24" name="Rounded Rectangle 23"/>
            <p:cNvSpPr/>
            <p:nvPr/>
          </p:nvSpPr>
          <p:spPr>
            <a:xfrm>
              <a:off x="2149" y="1412539"/>
              <a:ext cx="2933808" cy="889696"/>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5" name="Rounded Rectangle 4"/>
            <p:cNvSpPr/>
            <p:nvPr/>
          </p:nvSpPr>
          <p:spPr>
            <a:xfrm>
              <a:off x="28207" y="1438597"/>
              <a:ext cx="2881692" cy="8375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algn="ctr" rtl="1"/>
              <a:r>
                <a:rPr lang="fa-IR" sz="2400" dirty="0" smtClean="0">
                  <a:solidFill>
                    <a:schemeClr val="tx1"/>
                  </a:solidFill>
                  <a:cs typeface="B Traffic" pitchFamily="2" charset="-78"/>
                </a:rPr>
                <a:t>تاریخ نگاری محلی</a:t>
              </a:r>
              <a:endParaRPr lang="en-US" sz="2400" dirty="0" smtClean="0">
                <a:solidFill>
                  <a:schemeClr val="tx1"/>
                </a:solidFill>
                <a:cs typeface="B Traffic" pitchFamily="2" charset="-78"/>
              </a:endParaRPr>
            </a:p>
          </p:txBody>
        </p:sp>
      </p:grpSp>
      <p:grpSp>
        <p:nvGrpSpPr>
          <p:cNvPr id="26" name="Group 25"/>
          <p:cNvGrpSpPr/>
          <p:nvPr/>
        </p:nvGrpSpPr>
        <p:grpSpPr>
          <a:xfrm>
            <a:off x="5352388" y="5943600"/>
            <a:ext cx="3290138" cy="889696"/>
            <a:chOff x="2149" y="1412539"/>
            <a:chExt cx="2933808" cy="889696"/>
          </a:xfrm>
        </p:grpSpPr>
        <p:sp>
          <p:nvSpPr>
            <p:cNvPr id="27" name="Rounded Rectangle 26"/>
            <p:cNvSpPr/>
            <p:nvPr/>
          </p:nvSpPr>
          <p:spPr>
            <a:xfrm>
              <a:off x="2149" y="1412539"/>
              <a:ext cx="2933808" cy="889696"/>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8" name="Rounded Rectangle 4"/>
            <p:cNvSpPr/>
            <p:nvPr/>
          </p:nvSpPr>
          <p:spPr>
            <a:xfrm>
              <a:off x="28207" y="1438597"/>
              <a:ext cx="2881692" cy="8375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algn="ctr" rtl="1"/>
              <a:r>
                <a:rPr lang="fa-IR" sz="2400" dirty="0" smtClean="0">
                  <a:solidFill>
                    <a:schemeClr val="tx1"/>
                  </a:solidFill>
                  <a:cs typeface="B Traffic" pitchFamily="2" charset="-78"/>
                </a:rPr>
                <a:t>تاریخ‌نگاری فرهنگی</a:t>
              </a:r>
              <a:r>
                <a:rPr lang="en-US" sz="2400" dirty="0" smtClean="0">
                  <a:solidFill>
                    <a:schemeClr val="tx1"/>
                  </a:solidFill>
                  <a:cs typeface="B Traffic" pitchFamily="2" charset="-78"/>
                </a:rPr>
                <a:t> </a:t>
              </a:r>
              <a:r>
                <a:rPr lang="fa-IR" sz="2400" dirty="0" smtClean="0">
                  <a:solidFill>
                    <a:schemeClr val="tx1"/>
                  </a:solidFill>
                  <a:cs typeface="B Traffic" pitchFamily="2" charset="-78"/>
                </a:rPr>
                <a:t>و اجتماعی</a:t>
              </a:r>
              <a:endParaRPr lang="en-US" sz="2400" dirty="0" smtClean="0">
                <a:solidFill>
                  <a:schemeClr val="tx1"/>
                </a:solidFill>
                <a:cs typeface="B Traffic" pitchFamily="2" charset="-78"/>
              </a:endParaRPr>
            </a:p>
          </p:txBody>
        </p:sp>
      </p:grpSp>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95400" cy="13903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satari\Desktop\انديشه 1 عكسها\png\يبفurl.png"/>
          <p:cNvPicPr>
            <a:picLocks noChangeAspect="1" noChangeArrowheads="1"/>
          </p:cNvPicPr>
          <p:nvPr/>
        </p:nvPicPr>
        <p:blipFill>
          <a:blip r:embed="rId2" cstate="print"/>
          <a:srcRect/>
          <a:stretch>
            <a:fillRect/>
          </a:stretch>
        </p:blipFill>
        <p:spPr bwMode="auto">
          <a:xfrm>
            <a:off x="6947013" y="762000"/>
            <a:ext cx="2196987" cy="2182308"/>
          </a:xfrm>
          <a:prstGeom prst="rect">
            <a:avLst/>
          </a:prstGeom>
          <a:noFill/>
        </p:spPr>
      </p:pic>
      <p:pic>
        <p:nvPicPr>
          <p:cNvPr id="11" name="Picture 2" descr="C:\Users\satari\Desktop\انديشه 1 عكسها\png\يبفurl.png"/>
          <p:cNvPicPr>
            <a:picLocks noChangeAspect="1" noChangeArrowheads="1"/>
          </p:cNvPicPr>
          <p:nvPr/>
        </p:nvPicPr>
        <p:blipFill>
          <a:blip r:embed="rId2" cstate="print"/>
          <a:srcRect/>
          <a:stretch>
            <a:fillRect/>
          </a:stretch>
        </p:blipFill>
        <p:spPr bwMode="auto">
          <a:xfrm>
            <a:off x="6947013" y="4675692"/>
            <a:ext cx="2196987" cy="2182308"/>
          </a:xfrm>
          <a:prstGeom prst="rect">
            <a:avLst/>
          </a:prstGeom>
          <a:noFill/>
        </p:spPr>
      </p:pic>
      <p:pic>
        <p:nvPicPr>
          <p:cNvPr id="7" name="Picture 2" descr="C:\Users\satari\Desktop\انديشه 1 عكسها\png\يبفurl.png"/>
          <p:cNvPicPr>
            <a:picLocks noChangeAspect="1" noChangeArrowheads="1"/>
          </p:cNvPicPr>
          <p:nvPr/>
        </p:nvPicPr>
        <p:blipFill>
          <a:blip r:embed="rId2" cstate="print"/>
          <a:srcRect/>
          <a:stretch>
            <a:fillRect/>
          </a:stretch>
        </p:blipFill>
        <p:spPr bwMode="auto">
          <a:xfrm>
            <a:off x="0" y="4675692"/>
            <a:ext cx="2196987" cy="2182308"/>
          </a:xfrm>
          <a:prstGeom prst="rect">
            <a:avLst/>
          </a:prstGeom>
          <a:noFill/>
        </p:spPr>
      </p:pic>
      <p:sp>
        <p:nvSpPr>
          <p:cNvPr id="4" name="Rounded Rectangle 3"/>
          <p:cNvSpPr/>
          <p:nvPr/>
        </p:nvSpPr>
        <p:spPr>
          <a:xfrm>
            <a:off x="2140582" y="228600"/>
            <a:ext cx="6622417" cy="914400"/>
          </a:xfrm>
          <a:prstGeom prst="roundRect">
            <a:avLst/>
          </a:prstGeom>
          <a:solidFill>
            <a:srgbClr val="8DFDF8"/>
          </a:solidFill>
          <a:ln/>
        </p:spPr>
        <p:style>
          <a:lnRef idx="2">
            <a:schemeClr val="accent5"/>
          </a:lnRef>
          <a:fillRef idx="1">
            <a:schemeClr val="lt1"/>
          </a:fillRef>
          <a:effectRef idx="0">
            <a:schemeClr val="accent5"/>
          </a:effectRef>
          <a:fontRef idx="minor">
            <a:schemeClr val="dk1"/>
          </a:fontRef>
        </p:style>
        <p:txBody>
          <a:bodyPr rtlCol="0" anchor="ctr"/>
          <a:lstStyle/>
          <a:p>
            <a:pPr algn="ctr" rtl="1"/>
            <a:r>
              <a:rPr lang="fa-IR" sz="2800" b="1" dirty="0">
                <a:cs typeface="B Homa" pitchFamily="2" charset="-78"/>
              </a:rPr>
              <a:t>2. مکتب تاریخ نگاری چیست</a:t>
            </a:r>
          </a:p>
          <a:p>
            <a:pPr algn="ctr" rtl="1"/>
            <a:r>
              <a:rPr lang="fa-IR" sz="2800" b="1" dirty="0">
                <a:cs typeface="B Homa" pitchFamily="2" charset="-78"/>
              </a:rPr>
              <a:t>و مکاتب معروف تاریخ نگاری اسلامی کدامند</a:t>
            </a:r>
            <a:r>
              <a:rPr lang="fa-IR" sz="2800" b="1" dirty="0" smtClean="0">
                <a:cs typeface="B Homa" pitchFamily="2" charset="-78"/>
              </a:rPr>
              <a:t>؟</a:t>
            </a:r>
            <a:endParaRPr lang="en-US" sz="2800" dirty="0">
              <a:cs typeface="B Homa" pitchFamily="2" charset="-78"/>
            </a:endParaRPr>
          </a:p>
        </p:txBody>
      </p:sp>
      <p:pic>
        <p:nvPicPr>
          <p:cNvPr id="5" name="Picture 4" descr="C:\Users\satari\Desktop\انديشه 1 عكسها\png\bote1.png"/>
          <p:cNvPicPr>
            <a:picLocks noChangeAspect="1" noChangeArrowheads="1"/>
          </p:cNvPicPr>
          <p:nvPr/>
        </p:nvPicPr>
        <p:blipFill>
          <a:blip r:embed="rId3" cstate="print"/>
          <a:srcRect/>
          <a:stretch>
            <a:fillRect/>
          </a:stretch>
        </p:blipFill>
        <p:spPr bwMode="auto">
          <a:xfrm rot="21367652" flipV="1">
            <a:off x="1836599" y="93679"/>
            <a:ext cx="743898" cy="1119925"/>
          </a:xfrm>
          <a:prstGeom prst="rect">
            <a:avLst/>
          </a:prstGeom>
          <a:noFill/>
        </p:spPr>
      </p:pic>
      <p:pic>
        <p:nvPicPr>
          <p:cNvPr id="6" name="Picture 4" descr="C:\Users\satari\Desktop\انديشه 1 عكسها\png\bote1.png"/>
          <p:cNvPicPr>
            <a:picLocks noChangeAspect="1" noChangeArrowheads="1"/>
          </p:cNvPicPr>
          <p:nvPr/>
        </p:nvPicPr>
        <p:blipFill>
          <a:blip r:embed="rId3" cstate="print"/>
          <a:srcRect/>
          <a:stretch>
            <a:fillRect/>
          </a:stretch>
        </p:blipFill>
        <p:spPr bwMode="auto">
          <a:xfrm rot="21127063" flipH="1">
            <a:off x="8341704" y="121086"/>
            <a:ext cx="730353" cy="1099533"/>
          </a:xfrm>
          <a:prstGeom prst="rect">
            <a:avLst/>
          </a:prstGeom>
          <a:noFill/>
        </p:spPr>
      </p:pic>
      <p:graphicFrame>
        <p:nvGraphicFramePr>
          <p:cNvPr id="9" name="Diagram 8"/>
          <p:cNvGraphicFramePr/>
          <p:nvPr>
            <p:extLst>
              <p:ext uri="{D42A27DB-BD31-4B8C-83A1-F6EECF244321}">
                <p14:modId xmlns:p14="http://schemas.microsoft.com/office/powerpoint/2010/main" val="1095221809"/>
              </p:ext>
            </p:extLst>
          </p:nvPr>
        </p:nvGraphicFramePr>
        <p:xfrm>
          <a:off x="228600" y="2133600"/>
          <a:ext cx="10744200" cy="472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4" name="Group 13"/>
          <p:cNvGrpSpPr/>
          <p:nvPr/>
        </p:nvGrpSpPr>
        <p:grpSpPr>
          <a:xfrm>
            <a:off x="685800" y="1219200"/>
            <a:ext cx="7620000" cy="838200"/>
            <a:chOff x="170815" y="906"/>
            <a:chExt cx="2751380" cy="834373"/>
          </a:xfrm>
        </p:grpSpPr>
        <p:sp>
          <p:nvSpPr>
            <p:cNvPr id="15" name="Rounded Rectangle 14"/>
            <p:cNvSpPr/>
            <p:nvPr/>
          </p:nvSpPr>
          <p:spPr>
            <a:xfrm>
              <a:off x="170815" y="906"/>
              <a:ext cx="2751380" cy="834373"/>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6" name="Rounded Rectangle 4"/>
            <p:cNvSpPr/>
            <p:nvPr/>
          </p:nvSpPr>
          <p:spPr>
            <a:xfrm>
              <a:off x="198329" y="906"/>
              <a:ext cx="2702504" cy="7854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605" tIns="14605" rIns="14605" bIns="14605" numCol="1" spcCol="1270" anchor="ctr" anchorCtr="0">
              <a:noAutofit/>
            </a:bodyPr>
            <a:lstStyle/>
            <a:p>
              <a:pPr algn="ctr" rtl="1"/>
              <a:r>
                <a:rPr lang="fa-IR" sz="2400" dirty="0" smtClean="0">
                  <a:solidFill>
                    <a:schemeClr val="tx1"/>
                  </a:solidFill>
                  <a:cs typeface="B Traffic" pitchFamily="2" charset="-78"/>
                </a:rPr>
                <a:t>مکاتب تارریخ نگاری اسلامی حاصل اندیشه عده ای از متفکران بزرگ اسلامی و شاگردان و پیروان آنان است. پنج مکتب بزرگ:</a:t>
              </a:r>
              <a:endParaRPr lang="en-US" sz="2400" dirty="0" smtClean="0">
                <a:solidFill>
                  <a:schemeClr val="tx1"/>
                </a:solidFill>
                <a:cs typeface="B Traffic" pitchFamily="2" charset="-78"/>
              </a:endParaRPr>
            </a:p>
          </p:txBody>
        </p:sp>
      </p:grpSp>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1064908" cy="1143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anim calcmode="lin" valueType="num">
                                      <p:cBhvr>
                                        <p:cTn id="14" dur="2000" fill="hold"/>
                                        <p:tgtEl>
                                          <p:spTgt spid="7"/>
                                        </p:tgtEl>
                                        <p:attrNameLst>
                                          <p:attrName>style.rotation</p:attrName>
                                        </p:attrNameLst>
                                      </p:cBhvr>
                                      <p:tavLst>
                                        <p:tav tm="0">
                                          <p:val>
                                            <p:fltVal val="720"/>
                                          </p:val>
                                        </p:tav>
                                        <p:tav tm="100000">
                                          <p:val>
                                            <p:fltVal val="0"/>
                                          </p:val>
                                        </p:tav>
                                      </p:tavLst>
                                    </p:anim>
                                    <p:anim calcmode="lin" valueType="num">
                                      <p:cBhvr>
                                        <p:cTn id="15" dur="2000" fill="hold"/>
                                        <p:tgtEl>
                                          <p:spTgt spid="7"/>
                                        </p:tgtEl>
                                        <p:attrNameLst>
                                          <p:attrName>ppt_h</p:attrName>
                                        </p:attrNameLst>
                                      </p:cBhvr>
                                      <p:tavLst>
                                        <p:tav tm="0">
                                          <p:val>
                                            <p:fltVal val="0"/>
                                          </p:val>
                                        </p:tav>
                                        <p:tav tm="100000">
                                          <p:val>
                                            <p:strVal val="#ppt_h"/>
                                          </p:val>
                                        </p:tav>
                                      </p:tavLst>
                                    </p:anim>
                                    <p:anim calcmode="lin" valueType="num">
                                      <p:cBhvr>
                                        <p:cTn id="16" dur="2000" fill="hold"/>
                                        <p:tgtEl>
                                          <p:spTgt spid="7"/>
                                        </p:tgtEl>
                                        <p:attrNameLst>
                                          <p:attrName>ppt_w</p:attrName>
                                        </p:attrNameLst>
                                      </p:cBhvr>
                                      <p:tavLst>
                                        <p:tav tm="0">
                                          <p:val>
                                            <p:fltVal val="0"/>
                                          </p:val>
                                        </p:tav>
                                        <p:tav tm="100000">
                                          <p:val>
                                            <p:strVal val="#ppt_w"/>
                                          </p:val>
                                        </p:tav>
                                      </p:tavLst>
                                    </p:anim>
                                  </p:childTnLst>
                                </p:cTn>
                              </p:par>
                              <p:par>
                                <p:cTn id="17" presetID="26"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80">
                                          <p:stCondLst>
                                            <p:cond delay="0"/>
                                          </p:stCondLst>
                                        </p:cTn>
                                        <p:tgtEl>
                                          <p:spTgt spid="9"/>
                                        </p:tgtEl>
                                      </p:cBhvr>
                                    </p:animEffect>
                                    <p:anim calcmode="lin" valueType="num">
                                      <p:cBhvr>
                                        <p:cTn id="2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5" dur="26">
                                          <p:stCondLst>
                                            <p:cond delay="650"/>
                                          </p:stCondLst>
                                        </p:cTn>
                                        <p:tgtEl>
                                          <p:spTgt spid="9"/>
                                        </p:tgtEl>
                                      </p:cBhvr>
                                      <p:to x="100000" y="60000"/>
                                    </p:animScale>
                                    <p:animScale>
                                      <p:cBhvr>
                                        <p:cTn id="26" dur="166" decel="50000">
                                          <p:stCondLst>
                                            <p:cond delay="676"/>
                                          </p:stCondLst>
                                        </p:cTn>
                                        <p:tgtEl>
                                          <p:spTgt spid="9"/>
                                        </p:tgtEl>
                                      </p:cBhvr>
                                      <p:to x="100000" y="100000"/>
                                    </p:animScale>
                                    <p:animScale>
                                      <p:cBhvr>
                                        <p:cTn id="27" dur="26">
                                          <p:stCondLst>
                                            <p:cond delay="1312"/>
                                          </p:stCondLst>
                                        </p:cTn>
                                        <p:tgtEl>
                                          <p:spTgt spid="9"/>
                                        </p:tgtEl>
                                      </p:cBhvr>
                                      <p:to x="100000" y="80000"/>
                                    </p:animScale>
                                    <p:animScale>
                                      <p:cBhvr>
                                        <p:cTn id="28" dur="166" decel="50000">
                                          <p:stCondLst>
                                            <p:cond delay="1338"/>
                                          </p:stCondLst>
                                        </p:cTn>
                                        <p:tgtEl>
                                          <p:spTgt spid="9"/>
                                        </p:tgtEl>
                                      </p:cBhvr>
                                      <p:to x="100000" y="100000"/>
                                    </p:animScale>
                                    <p:animScale>
                                      <p:cBhvr>
                                        <p:cTn id="29" dur="26">
                                          <p:stCondLst>
                                            <p:cond delay="1642"/>
                                          </p:stCondLst>
                                        </p:cTn>
                                        <p:tgtEl>
                                          <p:spTgt spid="9"/>
                                        </p:tgtEl>
                                      </p:cBhvr>
                                      <p:to x="100000" y="90000"/>
                                    </p:animScale>
                                    <p:animScale>
                                      <p:cBhvr>
                                        <p:cTn id="30" dur="166" decel="50000">
                                          <p:stCondLst>
                                            <p:cond delay="1668"/>
                                          </p:stCondLst>
                                        </p:cTn>
                                        <p:tgtEl>
                                          <p:spTgt spid="9"/>
                                        </p:tgtEl>
                                      </p:cBhvr>
                                      <p:to x="100000" y="100000"/>
                                    </p:animScale>
                                    <p:animScale>
                                      <p:cBhvr>
                                        <p:cTn id="31" dur="26">
                                          <p:stCondLst>
                                            <p:cond delay="1808"/>
                                          </p:stCondLst>
                                        </p:cTn>
                                        <p:tgtEl>
                                          <p:spTgt spid="9"/>
                                        </p:tgtEl>
                                      </p:cBhvr>
                                      <p:to x="100000" y="95000"/>
                                    </p:animScale>
                                    <p:animScale>
                                      <p:cBhvr>
                                        <p:cTn id="32" dur="166" decel="50000">
                                          <p:stCondLst>
                                            <p:cond delay="1834"/>
                                          </p:stCondLst>
                                        </p:cTn>
                                        <p:tgtEl>
                                          <p:spTgt spid="9"/>
                                        </p:tgtEl>
                                      </p:cBhvr>
                                      <p:to x="100000" y="100000"/>
                                    </p:animScale>
                                  </p:childTnLst>
                                </p:cTn>
                              </p:par>
                              <p:par>
                                <p:cTn id="33" presetID="35"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2000"/>
                                        <p:tgtEl>
                                          <p:spTgt spid="11"/>
                                        </p:tgtEl>
                                      </p:cBhvr>
                                    </p:animEffect>
                                    <p:anim calcmode="lin" valueType="num">
                                      <p:cBhvr>
                                        <p:cTn id="36" dur="2000" fill="hold"/>
                                        <p:tgtEl>
                                          <p:spTgt spid="11"/>
                                        </p:tgtEl>
                                        <p:attrNameLst>
                                          <p:attrName>style.rotation</p:attrName>
                                        </p:attrNameLst>
                                      </p:cBhvr>
                                      <p:tavLst>
                                        <p:tav tm="0">
                                          <p:val>
                                            <p:fltVal val="720"/>
                                          </p:val>
                                        </p:tav>
                                        <p:tav tm="100000">
                                          <p:val>
                                            <p:fltVal val="0"/>
                                          </p:val>
                                        </p:tav>
                                      </p:tavLst>
                                    </p:anim>
                                    <p:anim calcmode="lin" valueType="num">
                                      <p:cBhvr>
                                        <p:cTn id="37" dur="2000" fill="hold"/>
                                        <p:tgtEl>
                                          <p:spTgt spid="11"/>
                                        </p:tgtEl>
                                        <p:attrNameLst>
                                          <p:attrName>ppt_h</p:attrName>
                                        </p:attrNameLst>
                                      </p:cBhvr>
                                      <p:tavLst>
                                        <p:tav tm="0">
                                          <p:val>
                                            <p:fltVal val="0"/>
                                          </p:val>
                                        </p:tav>
                                        <p:tav tm="100000">
                                          <p:val>
                                            <p:strVal val="#ppt_h"/>
                                          </p:val>
                                        </p:tav>
                                      </p:tavLst>
                                    </p:anim>
                                    <p:anim calcmode="lin" valueType="num">
                                      <p:cBhvr>
                                        <p:cTn id="38" dur="2000" fill="hold"/>
                                        <p:tgtEl>
                                          <p:spTgt spid="11"/>
                                        </p:tgtEl>
                                        <p:attrNameLst>
                                          <p:attrName>ppt_w</p:attrName>
                                        </p:attrNameLst>
                                      </p:cBhvr>
                                      <p:tavLst>
                                        <p:tav tm="0">
                                          <p:val>
                                            <p:fltVal val="0"/>
                                          </p:val>
                                        </p:tav>
                                        <p:tav tm="100000">
                                          <p:val>
                                            <p:strVal val="#ppt_w"/>
                                          </p:val>
                                        </p:tav>
                                      </p:tavLst>
                                    </p:anim>
                                  </p:childTnLst>
                                </p:cTn>
                              </p:par>
                              <p:par>
                                <p:cTn id="39" presetID="35"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2000"/>
                                        <p:tgtEl>
                                          <p:spTgt spid="12"/>
                                        </p:tgtEl>
                                      </p:cBhvr>
                                    </p:animEffect>
                                    <p:anim calcmode="lin" valueType="num">
                                      <p:cBhvr>
                                        <p:cTn id="42" dur="2000" fill="hold"/>
                                        <p:tgtEl>
                                          <p:spTgt spid="12"/>
                                        </p:tgtEl>
                                        <p:attrNameLst>
                                          <p:attrName>style.rotation</p:attrName>
                                        </p:attrNameLst>
                                      </p:cBhvr>
                                      <p:tavLst>
                                        <p:tav tm="0">
                                          <p:val>
                                            <p:fltVal val="720"/>
                                          </p:val>
                                        </p:tav>
                                        <p:tav tm="100000">
                                          <p:val>
                                            <p:fltVal val="0"/>
                                          </p:val>
                                        </p:tav>
                                      </p:tavLst>
                                    </p:anim>
                                    <p:anim calcmode="lin" valueType="num">
                                      <p:cBhvr>
                                        <p:cTn id="43" dur="2000" fill="hold"/>
                                        <p:tgtEl>
                                          <p:spTgt spid="12"/>
                                        </p:tgtEl>
                                        <p:attrNameLst>
                                          <p:attrName>ppt_h</p:attrName>
                                        </p:attrNameLst>
                                      </p:cBhvr>
                                      <p:tavLst>
                                        <p:tav tm="0">
                                          <p:val>
                                            <p:fltVal val="0"/>
                                          </p:val>
                                        </p:tav>
                                        <p:tav tm="100000">
                                          <p:val>
                                            <p:strVal val="#ppt_h"/>
                                          </p:val>
                                        </p:tav>
                                      </p:tavLst>
                                    </p:anim>
                                    <p:anim calcmode="lin" valueType="num">
                                      <p:cBhvr>
                                        <p:cTn id="44" dur="2000" fill="hold"/>
                                        <p:tgtEl>
                                          <p:spTgt spid="1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satari\Desktop\انديشه 1 عكسها\png\يبفurl.png"/>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a:off x="1282521" y="825980"/>
            <a:ext cx="3476668" cy="3453440"/>
          </a:xfrm>
          <a:prstGeom prst="rect">
            <a:avLst/>
          </a:prstGeom>
          <a:noFill/>
        </p:spPr>
      </p:pic>
      <p:sp>
        <p:nvSpPr>
          <p:cNvPr id="3" name="Content Placeholder 2"/>
          <p:cNvSpPr>
            <a:spLocks noGrp="1"/>
          </p:cNvSpPr>
          <p:nvPr>
            <p:ph idx="1"/>
          </p:nvPr>
        </p:nvSpPr>
        <p:spPr>
          <a:xfrm>
            <a:off x="3962400" y="1295400"/>
            <a:ext cx="4833958" cy="762000"/>
          </a:xfrm>
        </p:spPr>
        <p:style>
          <a:lnRef idx="1">
            <a:schemeClr val="accent3"/>
          </a:lnRef>
          <a:fillRef idx="2">
            <a:schemeClr val="accent3"/>
          </a:fillRef>
          <a:effectRef idx="1">
            <a:schemeClr val="accent3"/>
          </a:effectRef>
          <a:fontRef idx="minor">
            <a:schemeClr val="dk1"/>
          </a:fontRef>
        </p:style>
        <p:txBody>
          <a:bodyPr>
            <a:noAutofit/>
          </a:bodyPr>
          <a:lstStyle/>
          <a:p>
            <a:pPr algn="just" rtl="1">
              <a:buNone/>
            </a:pPr>
            <a:r>
              <a:rPr lang="fa-IR" sz="2800" dirty="0" smtClean="0">
                <a:cs typeface="B Traffic" pitchFamily="2" charset="-78"/>
              </a:rPr>
              <a:t>                      </a:t>
            </a:r>
            <a:r>
              <a:rPr lang="fa-IR" sz="2800" b="1" dirty="0" smtClean="0">
                <a:cs typeface="B Traffic" pitchFamily="2" charset="-78"/>
              </a:rPr>
              <a:t> شفاهی</a:t>
            </a:r>
            <a:endParaRPr lang="en-US" sz="2800" b="1" dirty="0" smtClean="0">
              <a:cs typeface="B Traffic" pitchFamily="2" charset="-78"/>
            </a:endParaRPr>
          </a:p>
        </p:txBody>
      </p:sp>
      <p:pic>
        <p:nvPicPr>
          <p:cNvPr id="8194" name="Picture 2" descr="C:\Users\hamidi.t\Desktop\IMAGE634246740015937500.jpg"/>
          <p:cNvPicPr>
            <a:picLocks noChangeAspect="1" noChangeArrowheads="1"/>
          </p:cNvPicPr>
          <p:nvPr/>
        </p:nvPicPr>
        <p:blipFill>
          <a:blip r:embed="rId3" cstate="print"/>
          <a:srcRect b="8256"/>
          <a:stretch>
            <a:fillRect/>
          </a:stretch>
        </p:blipFill>
        <p:spPr bwMode="auto">
          <a:xfrm>
            <a:off x="990600" y="3276600"/>
            <a:ext cx="6858000" cy="3581400"/>
          </a:xfrm>
          <a:prstGeom prst="rect">
            <a:avLst/>
          </a:prstGeom>
        </p:spPr>
        <p:style>
          <a:lnRef idx="2">
            <a:schemeClr val="accent1"/>
          </a:lnRef>
          <a:fillRef idx="1">
            <a:schemeClr val="lt1"/>
          </a:fillRef>
          <a:effectRef idx="0">
            <a:schemeClr val="accent1"/>
          </a:effectRef>
          <a:fontRef idx="minor">
            <a:schemeClr val="dk1"/>
          </a:fontRef>
        </p:style>
      </p:pic>
      <p:sp>
        <p:nvSpPr>
          <p:cNvPr id="6" name="Rounded Rectangle 5"/>
          <p:cNvSpPr/>
          <p:nvPr/>
        </p:nvSpPr>
        <p:spPr>
          <a:xfrm>
            <a:off x="3962400" y="304800"/>
            <a:ext cx="4800600" cy="838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lgn="just" rtl="1">
              <a:buNone/>
            </a:pPr>
            <a:r>
              <a:rPr lang="fa-IR" sz="2800" b="1" dirty="0" smtClean="0">
                <a:cs typeface="B Traffic" pitchFamily="2" charset="-78"/>
              </a:rPr>
              <a:t>3. منابع مطالعاتی تاریخ اسلام</a:t>
            </a:r>
          </a:p>
        </p:txBody>
      </p:sp>
      <p:sp>
        <p:nvSpPr>
          <p:cNvPr id="7" name="Rectangle 6"/>
          <p:cNvSpPr/>
          <p:nvPr/>
        </p:nvSpPr>
        <p:spPr>
          <a:xfrm>
            <a:off x="4038600" y="2133600"/>
            <a:ext cx="4724400" cy="838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2800" b="1" dirty="0" smtClean="0">
                <a:cs typeface="B Traffic" pitchFamily="2" charset="-78"/>
              </a:rPr>
              <a:t>مکتوب</a:t>
            </a:r>
            <a:endParaRPr lang="en-US" sz="2800" b="1" dirty="0">
              <a:cs typeface="B Traffic" pitchFamily="2" charset="-78"/>
            </a:endParaRPr>
          </a:p>
        </p:txBody>
      </p:sp>
      <p:sp>
        <p:nvSpPr>
          <p:cNvPr id="8" name="Rectangle 7"/>
          <p:cNvSpPr/>
          <p:nvPr/>
        </p:nvSpPr>
        <p:spPr>
          <a:xfrm>
            <a:off x="4038600" y="3124200"/>
            <a:ext cx="4724400" cy="838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2400" b="1" dirty="0" smtClean="0">
                <a:cs typeface="B Traffic" pitchFamily="2" charset="-78"/>
              </a:rPr>
              <a:t>تصویری</a:t>
            </a:r>
            <a:endParaRPr lang="en-US" sz="2400" b="1" dirty="0">
              <a:cs typeface="B Traffic" pitchFamily="2" charset="-78"/>
            </a:endParaRPr>
          </a:p>
        </p:txBody>
      </p:sp>
      <p:sp>
        <p:nvSpPr>
          <p:cNvPr id="9" name="Rectangle 8"/>
          <p:cNvSpPr/>
          <p:nvPr/>
        </p:nvSpPr>
        <p:spPr>
          <a:xfrm>
            <a:off x="4114800" y="4191000"/>
            <a:ext cx="4648200"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2800" b="1" dirty="0" smtClean="0">
                <a:cs typeface="B Traffic" pitchFamily="2" charset="-78"/>
              </a:rPr>
              <a:t>معماری</a:t>
            </a:r>
            <a:endParaRPr lang="en-US" sz="2800" b="1" dirty="0">
              <a:cs typeface="B Traffic" pitchFamily="2" charset="-78"/>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1774847" cy="1905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 calcmode="lin" valueType="num">
                                      <p:cBhvr additive="base">
                                        <p:cTn id="1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satari\Desktop\انديشه 1 عكسها\png\يبفurl.png"/>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a:off x="3657600" y="178280"/>
            <a:ext cx="3476668" cy="3453440"/>
          </a:xfrm>
          <a:prstGeom prst="rect">
            <a:avLst/>
          </a:prstGeom>
          <a:noFill/>
        </p:spPr>
      </p:pic>
      <p:sp>
        <p:nvSpPr>
          <p:cNvPr id="4" name="Content Placeholder 2"/>
          <p:cNvSpPr>
            <a:spLocks noGrp="1"/>
          </p:cNvSpPr>
          <p:nvPr>
            <p:ph idx="1"/>
          </p:nvPr>
        </p:nvSpPr>
        <p:spPr>
          <a:xfrm>
            <a:off x="1600200" y="1447800"/>
            <a:ext cx="7281914" cy="914400"/>
          </a:xfrm>
        </p:spPr>
        <p:style>
          <a:lnRef idx="1">
            <a:schemeClr val="accent3"/>
          </a:lnRef>
          <a:fillRef idx="2">
            <a:schemeClr val="accent3"/>
          </a:fillRef>
          <a:effectRef idx="1">
            <a:schemeClr val="accent3"/>
          </a:effectRef>
          <a:fontRef idx="minor">
            <a:schemeClr val="dk1"/>
          </a:fontRef>
        </p:style>
        <p:txBody>
          <a:bodyPr>
            <a:noAutofit/>
          </a:bodyPr>
          <a:lstStyle/>
          <a:p>
            <a:pPr algn="just" rtl="1"/>
            <a:r>
              <a:rPr lang="fa-IR" sz="2800" dirty="0" smtClean="0">
                <a:cs typeface="B Traffic" pitchFamily="2" charset="-78"/>
              </a:rPr>
              <a:t>زبان شناسی، سند شناسی، سکه شناسی، جغرافیا، ادبیات </a:t>
            </a:r>
            <a:endParaRPr lang="en-US" sz="2800" dirty="0" smtClean="0">
              <a:cs typeface="B Traffic" pitchFamily="2" charset="-78"/>
            </a:endParaRPr>
          </a:p>
        </p:txBody>
      </p:sp>
      <p:pic>
        <p:nvPicPr>
          <p:cNvPr id="5" name="Picture 3" descr="C:\Users\hamidi.t\Desktop\Muhghazi.jpg"/>
          <p:cNvPicPr>
            <a:picLocks noChangeAspect="1" noChangeArrowheads="1"/>
          </p:cNvPicPr>
          <p:nvPr/>
        </p:nvPicPr>
        <p:blipFill>
          <a:blip r:embed="rId3" cstate="print"/>
          <a:srcRect/>
          <a:stretch>
            <a:fillRect/>
          </a:stretch>
        </p:blipFill>
        <p:spPr bwMode="auto">
          <a:xfrm>
            <a:off x="114389" y="2413598"/>
            <a:ext cx="8886767" cy="4083551"/>
          </a:xfrm>
          <a:prstGeom prst="rect">
            <a:avLst/>
          </a:prstGeom>
        </p:spPr>
        <p:style>
          <a:lnRef idx="2">
            <a:schemeClr val="accent2"/>
          </a:lnRef>
          <a:fillRef idx="1">
            <a:schemeClr val="lt1"/>
          </a:fillRef>
          <a:effectRef idx="0">
            <a:schemeClr val="accent2"/>
          </a:effectRef>
          <a:fontRef idx="minor">
            <a:schemeClr val="dk1"/>
          </a:fontRef>
        </p:style>
      </p:pic>
      <p:sp>
        <p:nvSpPr>
          <p:cNvPr id="6" name="Rounded Rectangle 5"/>
          <p:cNvSpPr/>
          <p:nvPr/>
        </p:nvSpPr>
        <p:spPr>
          <a:xfrm>
            <a:off x="2362200" y="228600"/>
            <a:ext cx="6477000" cy="838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rtl="1">
              <a:buNone/>
            </a:pPr>
            <a:r>
              <a:rPr lang="fa-IR" sz="2800" b="1" dirty="0" smtClean="0">
                <a:cs typeface="B Traffic" pitchFamily="2" charset="-78"/>
              </a:rPr>
              <a:t>4. دانش های کمکی مطالعه تاریخ اسلام</a:t>
            </a:r>
            <a:endParaRPr lang="en-US" sz="2800" dirty="0" smtClean="0">
              <a:cs typeface="B Traffic" pitchFamily="2" charset="-78"/>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1632859" cy="1752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iterate type="lt">
                                    <p:tmPct val="5000"/>
                                  </p:iterate>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satari\Desktop\انديشه 1 عكسها\png\يبفurl.png"/>
          <p:cNvPicPr>
            <a:picLocks noChangeAspect="1" noChangeArrowheads="1"/>
          </p:cNvPicPr>
          <p:nvPr/>
        </p:nvPicPr>
        <p:blipFill>
          <a:blip r:embed="rId2" cstate="print"/>
          <a:srcRect/>
          <a:stretch>
            <a:fillRect/>
          </a:stretch>
        </p:blipFill>
        <p:spPr bwMode="auto">
          <a:xfrm>
            <a:off x="642910" y="2500306"/>
            <a:ext cx="2667000" cy="2649181"/>
          </a:xfrm>
          <a:prstGeom prst="rect">
            <a:avLst/>
          </a:prstGeom>
          <a:noFill/>
        </p:spPr>
      </p:pic>
      <p:sp>
        <p:nvSpPr>
          <p:cNvPr id="4" name="Title 1"/>
          <p:cNvSpPr txBox="1">
            <a:spLocks/>
          </p:cNvSpPr>
          <p:nvPr/>
        </p:nvSpPr>
        <p:spPr>
          <a:xfrm>
            <a:off x="1066800" y="228600"/>
            <a:ext cx="6934200" cy="11430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p>
            <a:pPr lvl="0" algn="ctr" rtl="1" fontAlgn="base">
              <a:spcBef>
                <a:spcPct val="0"/>
              </a:spcBef>
              <a:spcAft>
                <a:spcPct val="0"/>
              </a:spcAft>
            </a:pPr>
            <a:r>
              <a:rPr lang="fa-IR" sz="3200" dirty="0" smtClean="0">
                <a:cs typeface="B Homa" pitchFamily="2" charset="-78"/>
              </a:rPr>
              <a:t>علل و انگیزه‌های توجه مسلمانان به تاریخ و تاریخ‌نگاری</a:t>
            </a:r>
            <a:endParaRPr lang="fa-IR" sz="4000" dirty="0" smtClean="0">
              <a:solidFill>
                <a:schemeClr val="tx1"/>
              </a:solidFill>
              <a:latin typeface="Arial" pitchFamily="34" charset="0"/>
              <a:cs typeface="B Homa" pitchFamily="2" charset="-78"/>
            </a:endParaRPr>
          </a:p>
        </p:txBody>
      </p:sp>
      <p:grpSp>
        <p:nvGrpSpPr>
          <p:cNvPr id="2" name="Group 7"/>
          <p:cNvGrpSpPr/>
          <p:nvPr/>
        </p:nvGrpSpPr>
        <p:grpSpPr>
          <a:xfrm rot="1990258">
            <a:off x="158350" y="-194156"/>
            <a:ext cx="1426367" cy="1560731"/>
            <a:chOff x="-424194" y="3200400"/>
            <a:chExt cx="2389519" cy="2614612"/>
          </a:xfrm>
        </p:grpSpPr>
        <p:pic>
          <p:nvPicPr>
            <p:cNvPr id="9" name="Picture 5" descr="G:\ghiasvand\Nahad\Ghiasvand\ax\اسلیمی\bot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836846" flipH="1">
              <a:off x="-100804" y="3775207"/>
              <a:ext cx="1279525" cy="19263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G:\ghiasvand\Nahad\Ghiasvand\ax\اسلیمی\bote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3200400"/>
              <a:ext cx="1736725" cy="26146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rot="19609742" flipH="1">
            <a:off x="7499295" y="-194156"/>
            <a:ext cx="1426367" cy="1560731"/>
            <a:chOff x="-424194" y="3200400"/>
            <a:chExt cx="2389519" cy="2614612"/>
          </a:xfrm>
        </p:grpSpPr>
        <p:pic>
          <p:nvPicPr>
            <p:cNvPr id="6" name="Picture 5" descr="G:\ghiasvand\Nahad\Ghiasvand\ax\اسلیمی\bot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836846" flipH="1">
              <a:off x="-100804" y="3775207"/>
              <a:ext cx="1279525" cy="19263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G:\ghiasvand\Nahad\Ghiasvand\ax\اسلیمی\bote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3200400"/>
              <a:ext cx="1736725" cy="2614612"/>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Rectangle 12"/>
          <p:cNvSpPr/>
          <p:nvPr/>
        </p:nvSpPr>
        <p:spPr>
          <a:xfrm>
            <a:off x="228600" y="1524000"/>
            <a:ext cx="8634691" cy="2677656"/>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marL="514350" indent="-514350" algn="r" rtl="1">
              <a:buFont typeface="+mj-lt"/>
              <a:buAutoNum type="arabicPeriod"/>
            </a:pPr>
            <a:r>
              <a:rPr lang="fa-IR" sz="2800" dirty="0" smtClean="0">
                <a:solidFill>
                  <a:schemeClr val="tx1"/>
                </a:solidFill>
                <a:cs typeface="B Traffic" pitchFamily="2" charset="-78"/>
              </a:rPr>
              <a:t>قداست دانش و ارزش والای آن در اسلام</a:t>
            </a:r>
            <a:endParaRPr lang="en-US" sz="2800" dirty="0" smtClean="0">
              <a:solidFill>
                <a:schemeClr val="tx1"/>
              </a:solidFill>
              <a:cs typeface="B Traffic" pitchFamily="2" charset="-78"/>
            </a:endParaRPr>
          </a:p>
          <a:p>
            <a:pPr marL="514350" lvl="0" indent="-514350" algn="r" rtl="1">
              <a:buFont typeface="+mj-lt"/>
              <a:buAutoNum type="arabicPeriod"/>
            </a:pPr>
            <a:r>
              <a:rPr lang="fa-IR" sz="2800" dirty="0" smtClean="0">
                <a:solidFill>
                  <a:schemeClr val="tx1"/>
                </a:solidFill>
                <a:cs typeface="B Traffic" pitchFamily="2" charset="-78"/>
              </a:rPr>
              <a:t>موضع تصدیقی قرآن در برابر انبیای پیشین وگزارش سرگذشت اصول ومبانی تعلیماتی آنان.</a:t>
            </a:r>
            <a:endParaRPr lang="en-US" sz="2800" dirty="0" smtClean="0">
              <a:solidFill>
                <a:schemeClr val="tx1"/>
              </a:solidFill>
              <a:cs typeface="B Traffic" pitchFamily="2" charset="-78"/>
            </a:endParaRPr>
          </a:p>
          <a:p>
            <a:pPr marL="514350" lvl="0" indent="-514350" algn="r" rtl="1">
              <a:buFont typeface="+mj-lt"/>
              <a:buAutoNum type="arabicPeriod"/>
            </a:pPr>
            <a:r>
              <a:rPr lang="fa-IR" sz="2800" dirty="0" smtClean="0">
                <a:solidFill>
                  <a:schemeClr val="tx1"/>
                </a:solidFill>
                <a:cs typeface="B Traffic" pitchFamily="2" charset="-78"/>
              </a:rPr>
              <a:t>ترغیب و تشویق های قرآن درباره سیر و مطالعه در زمین و کشف فلسفه تاریخ، عبرت‌گیری از سرنوشت منکران، تکذیب‌کنندگان و باطل‌گرایان</a:t>
            </a:r>
            <a:endParaRPr lang="en-US" sz="2800" dirty="0" smtClean="0">
              <a:solidFill>
                <a:schemeClr val="tx1"/>
              </a:solidFill>
              <a:cs typeface="B Traffic" pitchFamily="2" charset="-78"/>
            </a:endParaRPr>
          </a:p>
        </p:txBody>
      </p:sp>
      <p:sp>
        <p:nvSpPr>
          <p:cNvPr id="15" name="Oval 14"/>
          <p:cNvSpPr/>
          <p:nvPr/>
        </p:nvSpPr>
        <p:spPr>
          <a:xfrm>
            <a:off x="8534400" y="4495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cs typeface="B Traffic" pitchFamily="2" charset="-78"/>
              </a:rPr>
              <a:t>1</a:t>
            </a:r>
            <a:endParaRPr lang="en-US" dirty="0">
              <a:cs typeface="B Traffic" pitchFamily="2" charset="-78"/>
            </a:endParaRPr>
          </a:p>
        </p:txBody>
      </p:sp>
      <p:sp>
        <p:nvSpPr>
          <p:cNvPr id="16" name="Oval 15"/>
          <p:cNvSpPr/>
          <p:nvPr/>
        </p:nvSpPr>
        <p:spPr>
          <a:xfrm>
            <a:off x="8534400" y="5181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cs typeface="B Traffic" pitchFamily="2" charset="-78"/>
              </a:rPr>
              <a:t>2</a:t>
            </a:r>
            <a:endParaRPr lang="en-US" dirty="0">
              <a:cs typeface="B Traffic" pitchFamily="2" charset="-78"/>
            </a:endParaRPr>
          </a:p>
        </p:txBody>
      </p:sp>
      <p:sp>
        <p:nvSpPr>
          <p:cNvPr id="17" name="Oval 16"/>
          <p:cNvSpPr/>
          <p:nvPr/>
        </p:nvSpPr>
        <p:spPr>
          <a:xfrm>
            <a:off x="8534400" y="5715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cs typeface="B Traffic" pitchFamily="2" charset="-78"/>
              </a:rPr>
              <a:t>3</a:t>
            </a:r>
            <a:endParaRPr lang="en-US" dirty="0">
              <a:cs typeface="B Traffic" pitchFamily="2" charset="-78"/>
            </a:endParaRPr>
          </a:p>
        </p:txBody>
      </p:sp>
      <p:sp>
        <p:nvSpPr>
          <p:cNvPr id="19" name="Oval 18"/>
          <p:cNvSpPr/>
          <p:nvPr/>
        </p:nvSpPr>
        <p:spPr>
          <a:xfrm>
            <a:off x="2895600" y="1676400"/>
            <a:ext cx="228600" cy="2286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cs typeface="B Traffic" pitchFamily="2" charset="-78"/>
              </a:rPr>
              <a:t>1</a:t>
            </a:r>
            <a:endParaRPr lang="en-US" dirty="0">
              <a:cs typeface="B Traffic" pitchFamily="2" charset="-78"/>
            </a:endParaRPr>
          </a:p>
        </p:txBody>
      </p:sp>
      <p:sp>
        <p:nvSpPr>
          <p:cNvPr id="20" name="Oval 19"/>
          <p:cNvSpPr/>
          <p:nvPr/>
        </p:nvSpPr>
        <p:spPr>
          <a:xfrm>
            <a:off x="4648200" y="2514600"/>
            <a:ext cx="228600" cy="2286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cs typeface="B Traffic" pitchFamily="2" charset="-78"/>
              </a:rPr>
              <a:t>2</a:t>
            </a:r>
            <a:endParaRPr lang="en-US" dirty="0">
              <a:cs typeface="B Traffic" pitchFamily="2" charset="-78"/>
            </a:endParaRPr>
          </a:p>
        </p:txBody>
      </p:sp>
      <p:sp>
        <p:nvSpPr>
          <p:cNvPr id="21" name="Oval 20"/>
          <p:cNvSpPr/>
          <p:nvPr/>
        </p:nvSpPr>
        <p:spPr>
          <a:xfrm>
            <a:off x="5181600" y="3810000"/>
            <a:ext cx="228600" cy="2286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cs typeface="B Traffic" pitchFamily="2" charset="-78"/>
              </a:rPr>
              <a:t>3</a:t>
            </a:r>
            <a:endParaRPr lang="en-US" dirty="0">
              <a:cs typeface="B Traffic" pitchFamily="2" charset="-78"/>
            </a:endParaRPr>
          </a:p>
        </p:txBody>
      </p:sp>
      <p:sp>
        <p:nvSpPr>
          <p:cNvPr id="22" name="Rectangle 21"/>
          <p:cNvSpPr/>
          <p:nvPr/>
        </p:nvSpPr>
        <p:spPr>
          <a:xfrm>
            <a:off x="762000" y="5562600"/>
            <a:ext cx="7391400" cy="107721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r" rtl="1"/>
            <a:r>
              <a:rPr lang="ar-SA" sz="1600" dirty="0" smtClean="0"/>
              <a:t>أَوَلَمْ يَتَفَكَّرُوا فِي أَنْفُسِهِمْ مَا خَلَقَ اللَّهُ السَّمَاوَاتِ وَالأرْضَ وَمَا بَيْنَهُمَا إِلا بِالْحَقِّ وَأَجَلٍ مُسَمًّى وَإِنَّ كَثِيرًا مِنَ النَّاسِ بِلِقَاءِ رَبِّهِمْ لَكَافِرُونَ (٨)أَوَلَمْ يَسِيرُوا فِي الأرْضِ فَيَنْظُرُوا كَيْفَ كَانَ عَاقِبَةُ الَّذِينَ مِنْ قَبْلِهِمْ كَانُوا أَشَدَّ مِنْهُمْ قُوَّةً وَأَثَارُوا الأرْضَ وَعَمَرُوهَا أَكْثَرَ مِمَّا عَمَرُوهَا وَجَاءَتْهُمْ رُسُلُهُمْ بِالْبَيِّنَاتِ فَمَا كَانَ اللَّهُ لِيَظْلِمَهُمْ وَلَكِنْ كَانُوا أَنْفُسَهُمْ يَظْلِمُونَ </a:t>
            </a:r>
            <a:r>
              <a:rPr lang="fa-IR" sz="1600" dirty="0" smtClean="0"/>
              <a:t>(سوره الروم-</a:t>
            </a:r>
            <a:r>
              <a:rPr lang="fa-IR" sz="1600" dirty="0" smtClean="0">
                <a:cs typeface="B Traffic" pitchFamily="2" charset="-78"/>
              </a:rPr>
              <a:t>9</a:t>
            </a:r>
            <a:r>
              <a:rPr lang="fa-IR" sz="1600" dirty="0" smtClean="0"/>
              <a:t>)</a:t>
            </a:r>
            <a:endParaRPr lang="en-US" sz="1600" dirty="0"/>
          </a:p>
        </p:txBody>
      </p:sp>
      <p:sp>
        <p:nvSpPr>
          <p:cNvPr id="23" name="Rectangle 22"/>
          <p:cNvSpPr/>
          <p:nvPr/>
        </p:nvSpPr>
        <p:spPr>
          <a:xfrm>
            <a:off x="3429000" y="4343400"/>
            <a:ext cx="4572000" cy="584775"/>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r" rtl="1"/>
            <a:r>
              <a:rPr lang="ar-SA" sz="1600" dirty="0" smtClean="0"/>
              <a:t>وَمَا أَرْسَلْنَا قَبْلَكَ إِلا رِجَالا نُوحِي إِلَيْهِمْ فَاسْأَلُوا أَهْلَ الذِّكْرِ إِنْ كُنْتُمْ لا تَعْلَمُونَ </a:t>
            </a:r>
            <a:r>
              <a:rPr lang="fa-IR" sz="1600" dirty="0" smtClean="0"/>
              <a:t>(سوره انبیاء-</a:t>
            </a:r>
            <a:r>
              <a:rPr lang="ar-SA" sz="1600" dirty="0" smtClean="0"/>
              <a:t>٧</a:t>
            </a:r>
            <a:r>
              <a:rPr lang="fa-IR" sz="1600" dirty="0" smtClean="0"/>
              <a:t>)</a:t>
            </a:r>
            <a:endParaRPr lang="en-US" sz="1600" dirty="0"/>
          </a:p>
        </p:txBody>
      </p:sp>
      <p:sp>
        <p:nvSpPr>
          <p:cNvPr id="24" name="Rectangle 23"/>
          <p:cNvSpPr/>
          <p:nvPr/>
        </p:nvSpPr>
        <p:spPr>
          <a:xfrm>
            <a:off x="685800" y="4953000"/>
            <a:ext cx="7467600" cy="58477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r" rtl="1"/>
            <a:r>
              <a:rPr lang="ar-SA" sz="1600" dirty="0" smtClean="0"/>
              <a:t>آمَنَ الرَّسُولُ بِمَا أُنْزِلَ إِلَيْهِ مِنْ رَبِّهِ وَالْمُؤْمِنُونَ كُلٌّ آمَنَ بِاللَّهِ وَمَلائِكَتِهِ وَكُتُبِهِ وَرُسُلِهِ لا نُفَرِّقُ بَيْنَ أَحَدٍ مِنْ رُسُلِهِ وَقَالُوا سَمِعْنَا وَأَطَعْنَا غُفْرَانَكَ رَبَّنَا وَإِلَيْكَ الْمَصِيرُ </a:t>
            </a:r>
            <a:r>
              <a:rPr lang="fa-IR" sz="1600" dirty="0" smtClean="0"/>
              <a:t>(سوره بقره-</a:t>
            </a:r>
            <a:r>
              <a:rPr lang="ar-SA" sz="1600" dirty="0" smtClean="0"/>
              <a:t>٢٨٥</a:t>
            </a:r>
            <a:r>
              <a:rPr lang="fa-IR" sz="1600" dirty="0" smtClean="0"/>
              <a:t>)</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23"/>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ppt_w</p:attrName>
                                        </p:attrNameLst>
                                      </p:cBhvr>
                                      <p:tavLst>
                                        <p:tav tm="0">
                                          <p:val>
                                            <p:fltVal val="0"/>
                                          </p:val>
                                        </p:tav>
                                        <p:tav tm="100000">
                                          <p:val>
                                            <p:strVal val="#ppt_w"/>
                                          </p:val>
                                        </p:tav>
                                      </p:tavLst>
                                    </p:anim>
                                    <p:anim calcmode="lin" valueType="num">
                                      <p:cBhvr>
                                        <p:cTn id="24" dur="1000" fill="hold"/>
                                        <p:tgtEl>
                                          <p:spTgt spid="15"/>
                                        </p:tgtEl>
                                        <p:attrNameLst>
                                          <p:attrName>ppt_h</p:attrName>
                                        </p:attrNameLst>
                                      </p:cBhvr>
                                      <p:tavLst>
                                        <p:tav tm="0">
                                          <p:val>
                                            <p:fltVal val="0"/>
                                          </p:val>
                                        </p:tav>
                                        <p:tav tm="100000">
                                          <p:val>
                                            <p:strVal val="#ppt_h"/>
                                          </p:val>
                                        </p:tav>
                                      </p:tavLst>
                                    </p:anim>
                                    <p:anim calcmode="lin" valueType="num">
                                      <p:cBhvr>
                                        <p:cTn id="25"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xEl>
                                              <p:pRg st="1" end="1"/>
                                            </p:txEl>
                                          </p:spTgt>
                                        </p:tgtEl>
                                        <p:attrNameLst>
                                          <p:attrName>style.visibility</p:attrName>
                                        </p:attrNameLst>
                                      </p:cBhvr>
                                      <p:to>
                                        <p:strVal val="visible"/>
                                      </p:to>
                                    </p:set>
                                    <p:anim calcmode="lin" valueType="num">
                                      <p:cBhvr additive="base">
                                        <p:cTn id="31"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5"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1000" fill="hold"/>
                                        <p:tgtEl>
                                          <p:spTgt spid="24"/>
                                        </p:tgtEl>
                                        <p:attrNameLst>
                                          <p:attrName>ppt_w</p:attrName>
                                        </p:attrNameLst>
                                      </p:cBhvr>
                                      <p:tavLst>
                                        <p:tav tm="0">
                                          <p:val>
                                            <p:fltVal val="0"/>
                                          </p:val>
                                        </p:tav>
                                        <p:tav tm="100000">
                                          <p:val>
                                            <p:strVal val="#ppt_w"/>
                                          </p:val>
                                        </p:tav>
                                      </p:tavLst>
                                    </p:anim>
                                    <p:anim calcmode="lin" valueType="num">
                                      <p:cBhvr>
                                        <p:cTn id="42" dur="1000" fill="hold"/>
                                        <p:tgtEl>
                                          <p:spTgt spid="24"/>
                                        </p:tgtEl>
                                        <p:attrNameLst>
                                          <p:attrName>ppt_h</p:attrName>
                                        </p:attrNameLst>
                                      </p:cBhvr>
                                      <p:tavLst>
                                        <p:tav tm="0">
                                          <p:val>
                                            <p:fltVal val="0"/>
                                          </p:val>
                                        </p:tav>
                                        <p:tav tm="100000">
                                          <p:val>
                                            <p:strVal val="#ppt_h"/>
                                          </p:val>
                                        </p:tav>
                                      </p:tavLst>
                                    </p:anim>
                                    <p:anim calcmode="lin" valueType="num">
                                      <p:cBhvr>
                                        <p:cTn id="43" dur="1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24"/>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1000" fill="hold"/>
                                        <p:tgtEl>
                                          <p:spTgt spid="16"/>
                                        </p:tgtEl>
                                        <p:attrNameLst>
                                          <p:attrName>ppt_w</p:attrName>
                                        </p:attrNameLst>
                                      </p:cBhvr>
                                      <p:tavLst>
                                        <p:tav tm="0">
                                          <p:val>
                                            <p:fltVal val="0"/>
                                          </p:val>
                                        </p:tav>
                                        <p:tav tm="100000">
                                          <p:val>
                                            <p:strVal val="#ppt_w"/>
                                          </p:val>
                                        </p:tav>
                                      </p:tavLst>
                                    </p:anim>
                                    <p:anim calcmode="lin" valueType="num">
                                      <p:cBhvr>
                                        <p:cTn id="48" dur="1000" fill="hold"/>
                                        <p:tgtEl>
                                          <p:spTgt spid="16"/>
                                        </p:tgtEl>
                                        <p:attrNameLst>
                                          <p:attrName>ppt_h</p:attrName>
                                        </p:attrNameLst>
                                      </p:cBhvr>
                                      <p:tavLst>
                                        <p:tav tm="0">
                                          <p:val>
                                            <p:fltVal val="0"/>
                                          </p:val>
                                        </p:tav>
                                        <p:tav tm="100000">
                                          <p:val>
                                            <p:strVal val="#ppt_h"/>
                                          </p:val>
                                        </p:tav>
                                      </p:tavLst>
                                    </p:anim>
                                    <p:anim calcmode="lin" valueType="num">
                                      <p:cBhvr>
                                        <p:cTn id="49"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
                                            <p:txEl>
                                              <p:pRg st="2" end="2"/>
                                            </p:txEl>
                                          </p:spTgt>
                                        </p:tgtEl>
                                        <p:attrNameLst>
                                          <p:attrName>style.visibility</p:attrName>
                                        </p:attrNameLst>
                                      </p:cBhvr>
                                      <p:to>
                                        <p:strVal val="visible"/>
                                      </p:to>
                                    </p:set>
                                    <p:anim calcmode="lin" valueType="num">
                                      <p:cBhvr additive="base">
                                        <p:cTn id="55"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
                                            <p:txEl>
                                              <p:pRg st="2" end="2"/>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9" presetClass="entr" presetSubtype="0" decel="100000"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p:cTn id="65" dur="1000" fill="hold"/>
                                        <p:tgtEl>
                                          <p:spTgt spid="22"/>
                                        </p:tgtEl>
                                        <p:attrNameLst>
                                          <p:attrName>ppt_w</p:attrName>
                                        </p:attrNameLst>
                                      </p:cBhvr>
                                      <p:tavLst>
                                        <p:tav tm="0">
                                          <p:val>
                                            <p:fltVal val="0"/>
                                          </p:val>
                                        </p:tav>
                                        <p:tav tm="100000">
                                          <p:val>
                                            <p:strVal val="#ppt_w"/>
                                          </p:val>
                                        </p:tav>
                                      </p:tavLst>
                                    </p:anim>
                                    <p:anim calcmode="lin" valueType="num">
                                      <p:cBhvr>
                                        <p:cTn id="66" dur="1000" fill="hold"/>
                                        <p:tgtEl>
                                          <p:spTgt spid="22"/>
                                        </p:tgtEl>
                                        <p:attrNameLst>
                                          <p:attrName>ppt_h</p:attrName>
                                        </p:attrNameLst>
                                      </p:cBhvr>
                                      <p:tavLst>
                                        <p:tav tm="0">
                                          <p:val>
                                            <p:fltVal val="0"/>
                                          </p:val>
                                        </p:tav>
                                        <p:tav tm="100000">
                                          <p:val>
                                            <p:strVal val="#ppt_h"/>
                                          </p:val>
                                        </p:tav>
                                      </p:tavLst>
                                    </p:anim>
                                    <p:anim calcmode="lin" valueType="num">
                                      <p:cBhvr>
                                        <p:cTn id="67" dur="1000" fill="hold"/>
                                        <p:tgtEl>
                                          <p:spTgt spid="22"/>
                                        </p:tgtEl>
                                        <p:attrNameLst>
                                          <p:attrName>style.rotation</p:attrName>
                                        </p:attrNameLst>
                                      </p:cBhvr>
                                      <p:tavLst>
                                        <p:tav tm="0">
                                          <p:val>
                                            <p:fltVal val="360"/>
                                          </p:val>
                                        </p:tav>
                                        <p:tav tm="100000">
                                          <p:val>
                                            <p:fltVal val="0"/>
                                          </p:val>
                                        </p:tav>
                                      </p:tavLst>
                                    </p:anim>
                                    <p:animEffect transition="in" filter="fade">
                                      <p:cBhvr>
                                        <p:cTn id="68" dur="1000"/>
                                        <p:tgtEl>
                                          <p:spTgt spid="22"/>
                                        </p:tgtEl>
                                      </p:cBhvr>
                                    </p:animEffect>
                                  </p:childTnLst>
                                </p:cTn>
                              </p:par>
                              <p:par>
                                <p:cTn id="69" presetID="15" presetClass="entr" presetSubtype="0"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1000" fill="hold"/>
                                        <p:tgtEl>
                                          <p:spTgt spid="17"/>
                                        </p:tgtEl>
                                        <p:attrNameLst>
                                          <p:attrName>ppt_w</p:attrName>
                                        </p:attrNameLst>
                                      </p:cBhvr>
                                      <p:tavLst>
                                        <p:tav tm="0">
                                          <p:val>
                                            <p:fltVal val="0"/>
                                          </p:val>
                                        </p:tav>
                                        <p:tav tm="100000">
                                          <p:val>
                                            <p:strVal val="#ppt_w"/>
                                          </p:val>
                                        </p:tav>
                                      </p:tavLst>
                                    </p:anim>
                                    <p:anim calcmode="lin" valueType="num">
                                      <p:cBhvr>
                                        <p:cTn id="72" dur="1000" fill="hold"/>
                                        <p:tgtEl>
                                          <p:spTgt spid="17"/>
                                        </p:tgtEl>
                                        <p:attrNameLst>
                                          <p:attrName>ppt_h</p:attrName>
                                        </p:attrNameLst>
                                      </p:cBhvr>
                                      <p:tavLst>
                                        <p:tav tm="0">
                                          <p:val>
                                            <p:fltVal val="0"/>
                                          </p:val>
                                        </p:tav>
                                        <p:tav tm="100000">
                                          <p:val>
                                            <p:strVal val="#ppt_h"/>
                                          </p:val>
                                        </p:tav>
                                      </p:tavLst>
                                    </p:anim>
                                    <p:anim calcmode="lin" valueType="num">
                                      <p:cBhvr>
                                        <p:cTn id="7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17"/>
                                        </p:tgtEl>
                                        <p:attrNameLst>
                                          <p:attrName>ppt_y</p:attrName>
                                        </p:attrNameLst>
                                      </p:cBhvr>
                                      <p:tavLst>
                                        <p:tav tm="0" fmla="#ppt_y+(sin(-2*pi*(1-$))*-#ppt_x+cos(-2*pi*(1-$))*(1-#ppt_y))*(1-$)">
                                          <p:val>
                                            <p:fltVal val="0"/>
                                          </p:val>
                                        </p:tav>
                                        <p:tav tm="100000">
                                          <p:val>
                                            <p:fltVal val="1"/>
                                          </p:val>
                                        </p:tav>
                                      </p:tavLst>
                                    </p:anim>
                                  </p:childTnLst>
                                </p:cTn>
                              </p:par>
                              <p:par>
                                <p:cTn id="75" presetID="35" presetClass="entr" presetSubtype="0" fill="hold" nodeType="with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2000"/>
                                        <p:tgtEl>
                                          <p:spTgt spid="12"/>
                                        </p:tgtEl>
                                      </p:cBhvr>
                                    </p:animEffect>
                                    <p:anim calcmode="lin" valueType="num">
                                      <p:cBhvr>
                                        <p:cTn id="78" dur="2000" fill="hold"/>
                                        <p:tgtEl>
                                          <p:spTgt spid="12"/>
                                        </p:tgtEl>
                                        <p:attrNameLst>
                                          <p:attrName>style.rotation</p:attrName>
                                        </p:attrNameLst>
                                      </p:cBhvr>
                                      <p:tavLst>
                                        <p:tav tm="0">
                                          <p:val>
                                            <p:fltVal val="720"/>
                                          </p:val>
                                        </p:tav>
                                        <p:tav tm="100000">
                                          <p:val>
                                            <p:fltVal val="0"/>
                                          </p:val>
                                        </p:tav>
                                      </p:tavLst>
                                    </p:anim>
                                    <p:anim calcmode="lin" valueType="num">
                                      <p:cBhvr>
                                        <p:cTn id="79" dur="2000" fill="hold"/>
                                        <p:tgtEl>
                                          <p:spTgt spid="12"/>
                                        </p:tgtEl>
                                        <p:attrNameLst>
                                          <p:attrName>ppt_h</p:attrName>
                                        </p:attrNameLst>
                                      </p:cBhvr>
                                      <p:tavLst>
                                        <p:tav tm="0">
                                          <p:val>
                                            <p:fltVal val="0"/>
                                          </p:val>
                                        </p:tav>
                                        <p:tav tm="100000">
                                          <p:val>
                                            <p:strVal val="#ppt_h"/>
                                          </p:val>
                                        </p:tav>
                                      </p:tavLst>
                                    </p:anim>
                                    <p:anim calcmode="lin" valueType="num">
                                      <p:cBhvr>
                                        <p:cTn id="80" dur="2000" fill="hold"/>
                                        <p:tgtEl>
                                          <p:spTgt spid="1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animBg="1"/>
      <p:bldP spid="20" grpId="0" animBg="1"/>
      <p:bldP spid="21" grpId="0" animBg="1"/>
      <p:bldP spid="22" grpId="0" animBg="1"/>
      <p:bldP spid="23"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ghiyasvand\Desktop\png\يبفurl.png"/>
          <p:cNvPicPr>
            <a:picLocks noChangeAspect="1" noChangeArrowheads="1"/>
          </p:cNvPicPr>
          <p:nvPr/>
        </p:nvPicPr>
        <p:blipFill>
          <a:blip r:embed="rId2" cstate="print"/>
          <a:srcRect/>
          <a:stretch>
            <a:fillRect/>
          </a:stretch>
        </p:blipFill>
        <p:spPr bwMode="auto">
          <a:xfrm>
            <a:off x="2895600" y="2743200"/>
            <a:ext cx="3810000" cy="3868643"/>
          </a:xfrm>
          <a:prstGeom prst="rect">
            <a:avLst/>
          </a:prstGeom>
          <a:noFill/>
        </p:spPr>
      </p:pic>
      <p:sp>
        <p:nvSpPr>
          <p:cNvPr id="6" name="Rounded Rectangle 5"/>
          <p:cNvSpPr/>
          <p:nvPr/>
        </p:nvSpPr>
        <p:spPr>
          <a:xfrm>
            <a:off x="457200" y="381000"/>
            <a:ext cx="8229600" cy="1981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justLow" rtl="1"/>
            <a:r>
              <a:rPr lang="fa-IR" sz="3200" dirty="0" smtClean="0">
                <a:cs typeface="B Traffic" pitchFamily="2" charset="-78"/>
              </a:rPr>
              <a:t>4. </a:t>
            </a:r>
            <a:r>
              <a:rPr lang="fa-IR" sz="3200" dirty="0">
                <a:cs typeface="B Traffic" pitchFamily="2" charset="-78"/>
              </a:rPr>
              <a:t>لزوم بهره‌گیری از سیره و سنت معصومان، به</a:t>
            </a:r>
            <a:r>
              <a:rPr lang="en-US" sz="3200" dirty="0">
                <a:cs typeface="B Traffic" pitchFamily="2" charset="-78"/>
              </a:rPr>
              <a:t> </a:t>
            </a:r>
            <a:r>
              <a:rPr lang="fa-IR" sz="3200" dirty="0">
                <a:cs typeface="B Traffic" pitchFamily="2" charset="-78"/>
              </a:rPr>
              <a:t>عنوان اسوه حسنه و الگوهای کامل دین وگسترش</a:t>
            </a:r>
            <a:r>
              <a:rPr lang="en-US" sz="3200" dirty="0">
                <a:cs typeface="B Traffic" pitchFamily="2" charset="-78"/>
              </a:rPr>
              <a:t> </a:t>
            </a:r>
            <a:r>
              <a:rPr lang="fa-IR" sz="3200" dirty="0">
                <a:cs typeface="B Traffic" pitchFamily="2" charset="-78"/>
              </a:rPr>
              <a:t>فرهنگ جاویدان اسلام.</a:t>
            </a:r>
            <a:endParaRPr lang="en-US" sz="3200" dirty="0" smtClean="0">
              <a:cs typeface="B Traffic" pitchFamily="2" charset="-78"/>
            </a:endParaRPr>
          </a:p>
        </p:txBody>
      </p:sp>
      <p:sp>
        <p:nvSpPr>
          <p:cNvPr id="5" name="Content Placeholder 2"/>
          <p:cNvSpPr txBox="1">
            <a:spLocks/>
          </p:cNvSpPr>
          <p:nvPr/>
        </p:nvSpPr>
        <p:spPr>
          <a:xfrm>
            <a:off x="457200" y="2133600"/>
            <a:ext cx="8229600" cy="1485900"/>
          </a:xfrm>
          <a:prstGeom prst="rect">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a:bodyPr>
          <a:lstStyle/>
          <a:p>
            <a:pPr algn="just" rtl="1"/>
            <a:r>
              <a:rPr lang="fa-IR" sz="3200" dirty="0" smtClean="0">
                <a:solidFill>
                  <a:srgbClr val="FF0000"/>
                </a:solidFill>
                <a:cs typeface="B Traffic" pitchFamily="2" charset="-78"/>
              </a:rPr>
              <a:t>5. اهتمام فرمانروایان به ماندگاری حکومت خویش و</a:t>
            </a:r>
            <a:r>
              <a:rPr lang="en-US" sz="3200" dirty="0" smtClean="0">
                <a:solidFill>
                  <a:srgbClr val="FF0000"/>
                </a:solidFill>
                <a:cs typeface="B Traffic" pitchFamily="2" charset="-78"/>
              </a:rPr>
              <a:t> </a:t>
            </a:r>
            <a:r>
              <a:rPr lang="fa-IR" sz="3200" dirty="0" smtClean="0">
                <a:solidFill>
                  <a:srgbClr val="FF0000"/>
                </a:solidFill>
                <a:cs typeface="B Traffic" pitchFamily="2" charset="-78"/>
              </a:rPr>
              <a:t>ارائه تصویری مناسب از خود.</a:t>
            </a:r>
            <a:endParaRPr lang="en-US" sz="3200" dirty="0" smtClean="0">
              <a:solidFill>
                <a:srgbClr val="FF0000"/>
              </a:solidFill>
              <a:cs typeface="B Traffic" pitchFamily="2" charset="-78"/>
            </a:endParaRPr>
          </a:p>
        </p:txBody>
      </p:sp>
      <p:sp>
        <p:nvSpPr>
          <p:cNvPr id="7" name="Content Placeholder 2"/>
          <p:cNvSpPr txBox="1">
            <a:spLocks/>
          </p:cNvSpPr>
          <p:nvPr/>
        </p:nvSpPr>
        <p:spPr>
          <a:xfrm>
            <a:off x="457200" y="3200400"/>
            <a:ext cx="8229600" cy="14859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a:bodyPr>
          <a:lstStyle/>
          <a:p>
            <a:pPr algn="just" rtl="1"/>
            <a:r>
              <a:rPr lang="fa-IR" sz="3200" dirty="0" smtClean="0">
                <a:solidFill>
                  <a:srgbClr val="00B050"/>
                </a:solidFill>
                <a:cs typeface="B Traffic" pitchFamily="2" charset="-78"/>
              </a:rPr>
              <a:t>6. ورود ملت‌های گوناگون جهان به آیین اسلام و</a:t>
            </a:r>
            <a:r>
              <a:rPr lang="en-US" sz="3200" dirty="0" smtClean="0">
                <a:solidFill>
                  <a:srgbClr val="00B050"/>
                </a:solidFill>
                <a:cs typeface="B Traffic" pitchFamily="2" charset="-78"/>
              </a:rPr>
              <a:t> </a:t>
            </a:r>
            <a:r>
              <a:rPr lang="fa-IR" sz="3200" dirty="0" smtClean="0">
                <a:solidFill>
                  <a:srgbClr val="00B050"/>
                </a:solidFill>
                <a:cs typeface="B Traffic" pitchFamily="2" charset="-78"/>
              </a:rPr>
              <a:t>داد و ستد فرهنگی با دیگر اقوام و ملل.</a:t>
            </a:r>
            <a:endParaRPr lang="en-US" sz="2400" dirty="0">
              <a:solidFill>
                <a:srgbClr val="00B050"/>
              </a:solidFill>
              <a:cs typeface="B Traffic" pitchFamily="2" charset="-78"/>
            </a:endParaRPr>
          </a:p>
        </p:txBody>
      </p:sp>
      <p:sp>
        <p:nvSpPr>
          <p:cNvPr id="9217" name="Rectangle 1"/>
          <p:cNvSpPr>
            <a:spLocks noChangeArrowheads="1"/>
          </p:cNvSpPr>
          <p:nvPr/>
        </p:nvSpPr>
        <p:spPr bwMode="auto">
          <a:xfrm>
            <a:off x="457200" y="4673025"/>
            <a:ext cx="8153400" cy="52322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lvl="0" algn="justLow" rtl="1" fontAlgn="base">
              <a:spcBef>
                <a:spcPct val="0"/>
              </a:spcBef>
              <a:spcAft>
                <a:spcPct val="0"/>
              </a:spcAft>
              <a:buFontTx/>
              <a:buChar char="•"/>
            </a:pPr>
            <a:r>
              <a:rPr lang="ar-SA" sz="2800" dirty="0" smtClean="0"/>
              <a:t>قَدْ كَانَتْ لَكُمْ أُسْوَةٌ حَسَنَةٌ فِي إِبْرَاهِيمَ وَالَّذِينَ مَعَهُ</a:t>
            </a:r>
            <a:r>
              <a:rPr lang="fa-IR" sz="2800" dirty="0" smtClean="0"/>
              <a:t> (سوره ممتحنه-</a:t>
            </a:r>
            <a:r>
              <a:rPr lang="fa-IR" sz="2800" dirty="0" smtClean="0">
                <a:cs typeface="B Traffic" pitchFamily="2" charset="-78"/>
              </a:rPr>
              <a:t>4</a:t>
            </a:r>
            <a:r>
              <a:rPr lang="fa-IR" sz="2800" dirty="0" smtClean="0"/>
              <a:t>)</a:t>
            </a:r>
            <a:endParaRPr kumimoji="0" lang="ar-SA"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sym typeface="HQPB2" pitchFamily="2" charset="2"/>
            </a:endParaRPr>
          </a:p>
        </p:txBody>
      </p:sp>
      <p:sp>
        <p:nvSpPr>
          <p:cNvPr id="8" name="Oval 7"/>
          <p:cNvSpPr/>
          <p:nvPr/>
        </p:nvSpPr>
        <p:spPr>
          <a:xfrm>
            <a:off x="8382000" y="4724400"/>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a-IR" dirty="0" smtClean="0">
                <a:solidFill>
                  <a:schemeClr val="tx1"/>
                </a:solidFill>
                <a:cs typeface="B Traffic" pitchFamily="2" charset="-78"/>
              </a:rPr>
              <a:t>4</a:t>
            </a:r>
            <a:endParaRPr lang="en-US" dirty="0">
              <a:solidFill>
                <a:schemeClr val="tx1"/>
              </a:solidFill>
              <a:cs typeface="B Traffic" pitchFamily="2" charset="-78"/>
            </a:endParaRPr>
          </a:p>
        </p:txBody>
      </p:sp>
      <p:sp>
        <p:nvSpPr>
          <p:cNvPr id="9" name="Oval 8"/>
          <p:cNvSpPr/>
          <p:nvPr/>
        </p:nvSpPr>
        <p:spPr>
          <a:xfrm>
            <a:off x="4495800" y="1752600"/>
            <a:ext cx="2286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a-IR" dirty="0" smtClean="0">
                <a:cs typeface="B Traffic" pitchFamily="2" charset="-78"/>
              </a:rPr>
              <a:t>4</a:t>
            </a:r>
            <a:endParaRPr lang="en-US" dirty="0">
              <a:cs typeface="B Traffic"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childTnLst>
                                </p:cTn>
                              </p:par>
                              <p:par>
                                <p:cTn id="9" presetID="15"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 calcmode="lin" valueType="num">
                                      <p:cBhvr>
                                        <p:cTn id="13"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7"/>
                                        </p:tgtEl>
                                        <p:attrNameLst>
                                          <p:attrName>style.visibility</p:attrName>
                                        </p:attrNameLst>
                                      </p:cBhvr>
                                      <p:to>
                                        <p:strVal val="visible"/>
                                      </p:to>
                                    </p:set>
                                    <p:anim calcmode="lin" valueType="num">
                                      <p:cBhvr additive="base">
                                        <p:cTn id="19" dur="500" fill="hold"/>
                                        <p:tgtEl>
                                          <p:spTgt spid="9217"/>
                                        </p:tgtEl>
                                        <p:attrNameLst>
                                          <p:attrName>ppt_x</p:attrName>
                                        </p:attrNameLst>
                                      </p:cBhvr>
                                      <p:tavLst>
                                        <p:tav tm="0">
                                          <p:val>
                                            <p:strVal val="#ppt_x"/>
                                          </p:val>
                                        </p:tav>
                                        <p:tav tm="100000">
                                          <p:val>
                                            <p:strVal val="#ppt_x"/>
                                          </p:val>
                                        </p:tav>
                                      </p:tavLst>
                                    </p:anim>
                                    <p:anim calcmode="lin" valueType="num">
                                      <p:cBhvr additive="base">
                                        <p:cTn id="20" dur="500" fill="hold"/>
                                        <p:tgtEl>
                                          <p:spTgt spid="9217"/>
                                        </p:tgtEl>
                                        <p:attrNameLst>
                                          <p:attrName>ppt_y</p:attrName>
                                        </p:attrNameLst>
                                      </p:cBhvr>
                                      <p:tavLst>
                                        <p:tav tm="0">
                                          <p:val>
                                            <p:strVal val="1+#ppt_h/2"/>
                                          </p:val>
                                        </p:tav>
                                        <p:tav tm="100000">
                                          <p:val>
                                            <p:strVal val="#ppt_y"/>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par>
                                <p:cTn id="33" presetID="49" presetClass="entr" presetSubtype="0" decel="10000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 calcmode="lin" valueType="num">
                                      <p:cBhvr>
                                        <p:cTn id="37" dur="500" fill="hold"/>
                                        <p:tgtEl>
                                          <p:spTgt spid="4"/>
                                        </p:tgtEl>
                                        <p:attrNameLst>
                                          <p:attrName>style.rotation</p:attrName>
                                        </p:attrNameLst>
                                      </p:cBhvr>
                                      <p:tavLst>
                                        <p:tav tm="0">
                                          <p:val>
                                            <p:fltVal val="360"/>
                                          </p:val>
                                        </p:tav>
                                        <p:tav tm="100000">
                                          <p:val>
                                            <p:fltVal val="0"/>
                                          </p:val>
                                        </p:tav>
                                      </p:tavLst>
                                    </p:anim>
                                    <p:animEffect transition="in" filter="fade">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921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C:\Users\ghiyasvand\Desktop\png\يبفurl.png"/>
          <p:cNvPicPr>
            <a:picLocks noChangeAspect="1" noChangeArrowheads="1"/>
          </p:cNvPicPr>
          <p:nvPr/>
        </p:nvPicPr>
        <p:blipFill>
          <a:blip r:embed="rId2" cstate="print"/>
          <a:srcRect/>
          <a:stretch>
            <a:fillRect/>
          </a:stretch>
        </p:blipFill>
        <p:spPr bwMode="auto">
          <a:xfrm>
            <a:off x="2590800" y="1752600"/>
            <a:ext cx="3810000" cy="3868643"/>
          </a:xfrm>
          <a:prstGeom prst="rect">
            <a:avLst/>
          </a:prstGeom>
          <a:noFill/>
        </p:spPr>
      </p:pic>
      <p:grpSp>
        <p:nvGrpSpPr>
          <p:cNvPr id="10" name="Group 9"/>
          <p:cNvGrpSpPr/>
          <p:nvPr/>
        </p:nvGrpSpPr>
        <p:grpSpPr>
          <a:xfrm>
            <a:off x="542279" y="1243904"/>
            <a:ext cx="8217489" cy="977296"/>
            <a:chOff x="170815" y="906"/>
            <a:chExt cx="2751380" cy="834373"/>
          </a:xfrm>
        </p:grpSpPr>
        <p:sp>
          <p:nvSpPr>
            <p:cNvPr id="11" name="Rounded Rectangle 10"/>
            <p:cNvSpPr/>
            <p:nvPr/>
          </p:nvSpPr>
          <p:spPr>
            <a:xfrm>
              <a:off x="170815" y="906"/>
              <a:ext cx="2751380" cy="834373"/>
            </a:xfrm>
            <a:prstGeom prst="roundRect">
              <a:avLst>
                <a:gd name="adj" fmla="val 10000"/>
              </a:avLst>
            </a:prstGeom>
          </p:spPr>
          <p:style>
            <a:lnRef idx="0">
              <a:schemeClr val="accent1"/>
            </a:lnRef>
            <a:fillRef idx="3">
              <a:schemeClr val="accent1"/>
            </a:fillRef>
            <a:effectRef idx="3">
              <a:schemeClr val="accent1"/>
            </a:effectRef>
            <a:fontRef idx="minor">
              <a:schemeClr val="lt1"/>
            </a:fontRef>
          </p:style>
        </p:sp>
        <p:sp>
          <p:nvSpPr>
            <p:cNvPr id="12" name="Rounded Rectangle 4"/>
            <p:cNvSpPr/>
            <p:nvPr/>
          </p:nvSpPr>
          <p:spPr>
            <a:xfrm>
              <a:off x="195253" y="25344"/>
              <a:ext cx="2702504" cy="785497"/>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14605" tIns="14605" rIns="14605" bIns="14605" numCol="1" spcCol="1270" anchor="ctr" anchorCtr="0">
              <a:noAutofit/>
            </a:bodyPr>
            <a:lstStyle/>
            <a:p>
              <a:pPr lvl="0" algn="ctr" rtl="1"/>
              <a:r>
                <a:rPr lang="fa-IR" sz="2400" dirty="0" smtClean="0">
                  <a:cs typeface="B Traffic" pitchFamily="2" charset="-78"/>
                </a:rPr>
                <a:t>1. فاصله زمانی و مکانی میان مورخ و پدیده‌ها</a:t>
              </a:r>
              <a:endParaRPr lang="en-US" sz="2400" dirty="0" smtClean="0">
                <a:cs typeface="B Traffic" pitchFamily="2" charset="-78"/>
              </a:endParaRPr>
            </a:p>
          </p:txBody>
        </p:sp>
      </p:grpSp>
      <p:grpSp>
        <p:nvGrpSpPr>
          <p:cNvPr id="13" name="Group 12"/>
          <p:cNvGrpSpPr/>
          <p:nvPr/>
        </p:nvGrpSpPr>
        <p:grpSpPr>
          <a:xfrm>
            <a:off x="533400" y="2154181"/>
            <a:ext cx="8229600" cy="1042096"/>
            <a:chOff x="2149" y="389389"/>
            <a:chExt cx="2933808" cy="889696"/>
          </a:xfrm>
        </p:grpSpPr>
        <p:sp>
          <p:nvSpPr>
            <p:cNvPr id="14" name="Rounded Rectangle 13"/>
            <p:cNvSpPr/>
            <p:nvPr/>
          </p:nvSpPr>
          <p:spPr>
            <a:xfrm>
              <a:off x="2149" y="389389"/>
              <a:ext cx="2933808" cy="889696"/>
            </a:xfrm>
            <a:prstGeom prst="roundRect">
              <a:avLst>
                <a:gd name="adj" fmla="val 10000"/>
              </a:avLst>
            </a:prstGeom>
          </p:spPr>
          <p:style>
            <a:lnRef idx="0">
              <a:schemeClr val="accent5"/>
            </a:lnRef>
            <a:fillRef idx="3">
              <a:schemeClr val="accent5"/>
            </a:fillRef>
            <a:effectRef idx="3">
              <a:schemeClr val="accent5"/>
            </a:effectRef>
            <a:fontRef idx="minor">
              <a:schemeClr val="lt1"/>
            </a:fontRef>
          </p:style>
        </p:sp>
        <p:sp>
          <p:nvSpPr>
            <p:cNvPr id="15" name="Rounded Rectangle 4"/>
            <p:cNvSpPr/>
            <p:nvPr/>
          </p:nvSpPr>
          <p:spPr>
            <a:xfrm>
              <a:off x="28207" y="415447"/>
              <a:ext cx="2881692" cy="837580"/>
            </a:xfrm>
            <a:prstGeom prst="rect">
              <a:avLst/>
            </a:prstGeom>
          </p:spPr>
          <p:style>
            <a:lnRef idx="0">
              <a:schemeClr val="accent5"/>
            </a:lnRef>
            <a:fillRef idx="3">
              <a:schemeClr val="accent5"/>
            </a:fillRef>
            <a:effectRef idx="3">
              <a:schemeClr val="accent5"/>
            </a:effectRef>
            <a:fontRef idx="minor">
              <a:schemeClr val="lt1"/>
            </a:fontRef>
          </p:style>
          <p:txBody>
            <a:bodyPr spcFirstLastPara="0" vert="horz" wrap="square" lIns="15240" tIns="15240" rIns="15240" bIns="15240" numCol="1" spcCol="1270" anchor="ctr" anchorCtr="0">
              <a:noAutofit/>
            </a:bodyPr>
            <a:lstStyle/>
            <a:p>
              <a:pPr lvl="0" algn="ctr" rtl="1"/>
              <a:r>
                <a:rPr lang="fa-IR" sz="3200" dirty="0" smtClean="0">
                  <a:cs typeface="B Traffic" pitchFamily="2" charset="-78"/>
                </a:rPr>
                <a:t>2. اختلاف امت و پیدایش فرقه‌ها</a:t>
              </a:r>
              <a:endParaRPr lang="en-US" sz="3200" dirty="0" smtClean="0">
                <a:cs typeface="B Traffic" pitchFamily="2" charset="-78"/>
              </a:endParaRPr>
            </a:p>
          </p:txBody>
        </p:sp>
      </p:grpSp>
      <p:grpSp>
        <p:nvGrpSpPr>
          <p:cNvPr id="16" name="Group 15"/>
          <p:cNvGrpSpPr/>
          <p:nvPr/>
        </p:nvGrpSpPr>
        <p:grpSpPr>
          <a:xfrm>
            <a:off x="4572000" y="3105033"/>
            <a:ext cx="4191000" cy="1042096"/>
            <a:chOff x="2149" y="900964"/>
            <a:chExt cx="2933808" cy="889696"/>
          </a:xfrm>
        </p:grpSpPr>
        <p:sp>
          <p:nvSpPr>
            <p:cNvPr id="17" name="Rounded Rectangle 16"/>
            <p:cNvSpPr/>
            <p:nvPr/>
          </p:nvSpPr>
          <p:spPr>
            <a:xfrm>
              <a:off x="2149" y="900964"/>
              <a:ext cx="2933808" cy="889696"/>
            </a:xfrm>
            <a:prstGeom prst="roundRect">
              <a:avLst>
                <a:gd name="adj" fmla="val 10000"/>
              </a:avLst>
            </a:prstGeom>
          </p:spPr>
          <p:style>
            <a:lnRef idx="0">
              <a:schemeClr val="accent4"/>
            </a:lnRef>
            <a:fillRef idx="3">
              <a:schemeClr val="accent4"/>
            </a:fillRef>
            <a:effectRef idx="3">
              <a:schemeClr val="accent4"/>
            </a:effectRef>
            <a:fontRef idx="minor">
              <a:schemeClr val="lt1"/>
            </a:fontRef>
          </p:style>
        </p:sp>
        <p:sp>
          <p:nvSpPr>
            <p:cNvPr id="18" name="Rounded Rectangle 4"/>
            <p:cNvSpPr/>
            <p:nvPr/>
          </p:nvSpPr>
          <p:spPr>
            <a:xfrm>
              <a:off x="28207" y="927022"/>
              <a:ext cx="2881692" cy="837580"/>
            </a:xfrm>
            <a:prstGeom prst="rect">
              <a:avLst/>
            </a:prstGeom>
          </p:spPr>
          <p:style>
            <a:lnRef idx="0">
              <a:schemeClr val="accent4"/>
            </a:lnRef>
            <a:fillRef idx="3">
              <a:schemeClr val="accent4"/>
            </a:fillRef>
            <a:effectRef idx="3">
              <a:schemeClr val="accent4"/>
            </a:effectRef>
            <a:fontRef idx="minor">
              <a:schemeClr val="lt1"/>
            </a:fontRef>
          </p:style>
          <p:txBody>
            <a:bodyPr spcFirstLastPara="0" vert="horz" wrap="square" lIns="15240" tIns="15240" rIns="15240" bIns="15240" numCol="1" spcCol="1270" anchor="ctr" anchorCtr="0">
              <a:noAutofit/>
            </a:bodyPr>
            <a:lstStyle/>
            <a:p>
              <a:pPr lvl="0" algn="ctr" rtl="1"/>
              <a:r>
                <a:rPr lang="fa-IR" sz="3200" dirty="0" smtClean="0">
                  <a:cs typeface="B Traffic" pitchFamily="2" charset="-78"/>
                </a:rPr>
                <a:t>3. تعصب</a:t>
              </a:r>
              <a:endParaRPr lang="en-US" sz="3200" dirty="0" smtClean="0">
                <a:cs typeface="B Traffic" pitchFamily="2" charset="-78"/>
              </a:endParaRPr>
            </a:p>
          </p:txBody>
        </p:sp>
      </p:grpSp>
      <p:grpSp>
        <p:nvGrpSpPr>
          <p:cNvPr id="19" name="Group 18"/>
          <p:cNvGrpSpPr/>
          <p:nvPr/>
        </p:nvGrpSpPr>
        <p:grpSpPr>
          <a:xfrm>
            <a:off x="542279" y="3097408"/>
            <a:ext cx="4029721" cy="1042096"/>
            <a:chOff x="2149" y="1412539"/>
            <a:chExt cx="2933808" cy="889696"/>
          </a:xfrm>
        </p:grpSpPr>
        <p:sp>
          <p:nvSpPr>
            <p:cNvPr id="20" name="Rounded Rectangle 19"/>
            <p:cNvSpPr/>
            <p:nvPr/>
          </p:nvSpPr>
          <p:spPr>
            <a:xfrm>
              <a:off x="2149" y="1412539"/>
              <a:ext cx="2933808" cy="889696"/>
            </a:xfrm>
            <a:prstGeom prst="roundRect">
              <a:avLst>
                <a:gd name="adj" fmla="val 10000"/>
              </a:avLst>
            </a:prstGeom>
          </p:spPr>
          <p:style>
            <a:lnRef idx="0">
              <a:schemeClr val="accent1"/>
            </a:lnRef>
            <a:fillRef idx="3">
              <a:schemeClr val="accent1"/>
            </a:fillRef>
            <a:effectRef idx="3">
              <a:schemeClr val="accent1"/>
            </a:effectRef>
            <a:fontRef idx="minor">
              <a:schemeClr val="lt1"/>
            </a:fontRef>
          </p:style>
        </p:sp>
        <p:sp>
          <p:nvSpPr>
            <p:cNvPr id="21" name="Rounded Rectangle 4"/>
            <p:cNvSpPr/>
            <p:nvPr/>
          </p:nvSpPr>
          <p:spPr>
            <a:xfrm>
              <a:off x="28207" y="1438597"/>
              <a:ext cx="2881692" cy="837580"/>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17145" tIns="17145" rIns="17145" bIns="17145" numCol="1" spcCol="1270" anchor="ctr" anchorCtr="0">
              <a:noAutofit/>
            </a:bodyPr>
            <a:lstStyle/>
            <a:p>
              <a:pPr lvl="0" algn="ctr" rtl="1"/>
              <a:r>
                <a:rPr lang="fa-IR" sz="2800" dirty="0" smtClean="0">
                  <a:cs typeface="B Traffic" pitchFamily="2" charset="-78"/>
                </a:rPr>
                <a:t>4. فشار فرمانروایان</a:t>
              </a:r>
              <a:endParaRPr lang="en-US" sz="2800" dirty="0" smtClean="0">
                <a:cs typeface="B Traffic" pitchFamily="2" charset="-78"/>
              </a:endParaRPr>
            </a:p>
          </p:txBody>
        </p:sp>
      </p:grpSp>
      <p:grpSp>
        <p:nvGrpSpPr>
          <p:cNvPr id="22" name="Group 21"/>
          <p:cNvGrpSpPr/>
          <p:nvPr/>
        </p:nvGrpSpPr>
        <p:grpSpPr>
          <a:xfrm>
            <a:off x="542280" y="4063304"/>
            <a:ext cx="8217489" cy="1371600"/>
            <a:chOff x="2149" y="1412539"/>
            <a:chExt cx="2933808" cy="889696"/>
          </a:xfrm>
        </p:grpSpPr>
        <p:sp>
          <p:nvSpPr>
            <p:cNvPr id="23" name="Rounded Rectangle 22"/>
            <p:cNvSpPr/>
            <p:nvPr/>
          </p:nvSpPr>
          <p:spPr>
            <a:xfrm>
              <a:off x="2149" y="1412539"/>
              <a:ext cx="2933808" cy="889696"/>
            </a:xfrm>
            <a:prstGeom prst="roundRect">
              <a:avLst>
                <a:gd name="adj" fmla="val 10000"/>
              </a:avLst>
            </a:prstGeom>
            <a:ln/>
          </p:spPr>
          <p:style>
            <a:lnRef idx="0">
              <a:schemeClr val="accent5"/>
            </a:lnRef>
            <a:fillRef idx="3">
              <a:schemeClr val="accent5"/>
            </a:fillRef>
            <a:effectRef idx="3">
              <a:schemeClr val="accent5"/>
            </a:effectRef>
            <a:fontRef idx="minor">
              <a:schemeClr val="lt1"/>
            </a:fontRef>
          </p:style>
        </p:sp>
        <p:sp>
          <p:nvSpPr>
            <p:cNvPr id="24" name="Rounded Rectangle 4"/>
            <p:cNvSpPr/>
            <p:nvPr/>
          </p:nvSpPr>
          <p:spPr>
            <a:xfrm>
              <a:off x="28207" y="1438597"/>
              <a:ext cx="2881692" cy="837580"/>
            </a:xfrm>
            <a:prstGeom prst="rect">
              <a:avLst/>
            </a:prstGeom>
            <a:ln/>
          </p:spPr>
          <p:style>
            <a:lnRef idx="0">
              <a:schemeClr val="accent5"/>
            </a:lnRef>
            <a:fillRef idx="3">
              <a:schemeClr val="accent5"/>
            </a:fillRef>
            <a:effectRef idx="3">
              <a:schemeClr val="accent5"/>
            </a:effectRef>
            <a:fontRef idx="minor">
              <a:schemeClr val="lt1"/>
            </a:fontRef>
          </p:style>
          <p:txBody>
            <a:bodyPr spcFirstLastPara="0" vert="horz" wrap="square" lIns="17145" tIns="17145" rIns="17145" bIns="17145" numCol="1" spcCol="1270" anchor="ctr" anchorCtr="0">
              <a:noAutofit/>
            </a:bodyPr>
            <a:lstStyle/>
            <a:p>
              <a:pPr lvl="0" algn="ctr" rtl="1"/>
              <a:r>
                <a:rPr lang="fa-IR" sz="3200" dirty="0" smtClean="0">
                  <a:cs typeface="B Traffic" pitchFamily="2" charset="-78"/>
                </a:rPr>
                <a:t>5. استفاده ناروای برخی دانشمندان اهل کتاب از کم‌اطلاعی خلفا و اطرافیان آنها</a:t>
              </a:r>
              <a:endParaRPr lang="en-US" sz="3200" dirty="0" smtClean="0">
                <a:cs typeface="B Traffic" pitchFamily="2" charset="-78"/>
              </a:endParaRPr>
            </a:p>
          </p:txBody>
        </p:sp>
      </p:grpSp>
      <p:grpSp>
        <p:nvGrpSpPr>
          <p:cNvPr id="25" name="Group 24"/>
          <p:cNvGrpSpPr/>
          <p:nvPr/>
        </p:nvGrpSpPr>
        <p:grpSpPr>
          <a:xfrm>
            <a:off x="533400" y="5358704"/>
            <a:ext cx="8217489" cy="1042096"/>
            <a:chOff x="2149" y="1412539"/>
            <a:chExt cx="2933808" cy="889696"/>
          </a:xfrm>
        </p:grpSpPr>
        <p:sp>
          <p:nvSpPr>
            <p:cNvPr id="26" name="Rounded Rectangle 25"/>
            <p:cNvSpPr/>
            <p:nvPr/>
          </p:nvSpPr>
          <p:spPr>
            <a:xfrm>
              <a:off x="2149" y="1412539"/>
              <a:ext cx="2933808" cy="889696"/>
            </a:xfrm>
            <a:prstGeom prst="roundRect">
              <a:avLst>
                <a:gd name="adj" fmla="val 10000"/>
              </a:avLst>
            </a:prstGeom>
            <a:ln/>
          </p:spPr>
          <p:style>
            <a:lnRef idx="0">
              <a:schemeClr val="accent1"/>
            </a:lnRef>
            <a:fillRef idx="3">
              <a:schemeClr val="accent1"/>
            </a:fillRef>
            <a:effectRef idx="3">
              <a:schemeClr val="accent1"/>
            </a:effectRef>
            <a:fontRef idx="minor">
              <a:schemeClr val="lt1"/>
            </a:fontRef>
          </p:style>
        </p:sp>
        <p:sp>
          <p:nvSpPr>
            <p:cNvPr id="27" name="Rounded Rectangle 4"/>
            <p:cNvSpPr/>
            <p:nvPr/>
          </p:nvSpPr>
          <p:spPr>
            <a:xfrm>
              <a:off x="28207" y="1438597"/>
              <a:ext cx="2881692" cy="837580"/>
            </a:xfrm>
            <a:prstGeom prst="rect">
              <a:avLst/>
            </a:prstGeom>
            <a:ln/>
          </p:spPr>
          <p:style>
            <a:lnRef idx="0">
              <a:schemeClr val="accent1"/>
            </a:lnRef>
            <a:fillRef idx="3">
              <a:schemeClr val="accent1"/>
            </a:fillRef>
            <a:effectRef idx="3">
              <a:schemeClr val="accent1"/>
            </a:effectRef>
            <a:fontRef idx="minor">
              <a:schemeClr val="lt1"/>
            </a:fontRef>
          </p:style>
          <p:txBody>
            <a:bodyPr spcFirstLastPara="0" vert="horz" wrap="square" lIns="17145" tIns="17145" rIns="17145" bIns="17145" numCol="1" spcCol="1270" anchor="ctr" anchorCtr="0">
              <a:noAutofit/>
            </a:bodyPr>
            <a:lstStyle/>
            <a:p>
              <a:pPr lvl="0" algn="ctr" rtl="1"/>
              <a:r>
                <a:rPr lang="fa-IR" sz="3200" dirty="0" smtClean="0">
                  <a:cs typeface="B Traffic" pitchFamily="2" charset="-78"/>
                </a:rPr>
                <a:t>6. منع تدوین حدیث توسط خلفا</a:t>
              </a:r>
              <a:endParaRPr lang="en-US" sz="3200" dirty="0" smtClean="0">
                <a:cs typeface="B Traffic" pitchFamily="2" charset="-78"/>
              </a:endParaRPr>
            </a:p>
          </p:txBody>
        </p:sp>
      </p:grpSp>
      <p:sp>
        <p:nvSpPr>
          <p:cNvPr id="4" name="Rectangle 3"/>
          <p:cNvSpPr/>
          <p:nvPr/>
        </p:nvSpPr>
        <p:spPr>
          <a:xfrm>
            <a:off x="2819400" y="221159"/>
            <a:ext cx="5872162" cy="58477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r" rtl="1">
              <a:buNone/>
            </a:pPr>
            <a:r>
              <a:rPr lang="en-US" sz="3200" b="1" dirty="0" smtClean="0">
                <a:cs typeface="B Homa" pitchFamily="2" charset="-78"/>
              </a:rPr>
              <a:t> </a:t>
            </a:r>
            <a:r>
              <a:rPr lang="fa-IR" sz="3200" b="1" dirty="0" smtClean="0">
                <a:cs typeface="B Homa" pitchFamily="2" charset="-78"/>
              </a:rPr>
              <a:t>آسیب‌شناسی تاریخ اسلام و منابع آن</a:t>
            </a:r>
            <a:endParaRPr lang="fa-IR" sz="3200" dirty="0" smtClean="0">
              <a:cs typeface="B Homa" pitchFamily="2" charset="-78"/>
            </a:endParaRPr>
          </a:p>
        </p:txBody>
      </p:sp>
      <p:pic>
        <p:nvPicPr>
          <p:cNvPr id="8" name="Picture 5" descr="G:\ghiasvand\Nahad\Ghiasvand\ax\اسلیمی\bot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186344" flipH="1">
            <a:off x="2701116" y="68374"/>
            <a:ext cx="651193" cy="9803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G:\ghiasvand\Nahad\Ghiasvand\ax\اسلیمی\bote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827104" flipH="1">
            <a:off x="8399987" y="51354"/>
            <a:ext cx="606753" cy="91345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148158" cy="12323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bg/>
                                          </p:spTgt>
                                        </p:tgtEl>
                                        <p:attrNameLst>
                                          <p:attrName>style.visibility</p:attrName>
                                        </p:attrNameLst>
                                      </p:cBhvr>
                                      <p:to>
                                        <p:strVal val="visible"/>
                                      </p:to>
                                    </p:set>
                                    <p:anim calcmode="lin" valueType="num">
                                      <p:cBhvr additive="base">
                                        <p:cTn id="11"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4">
                                            <p:bg/>
                                          </p:spTgt>
                                        </p:tgtEl>
                                        <p:attrNameLst>
                                          <p:attrName>ppt_y</p:attrName>
                                        </p:attrNameLst>
                                      </p:cBhvr>
                                      <p:tavLst>
                                        <p:tav tm="0">
                                          <p:val>
                                            <p:strVal val="1+#ppt_h/2"/>
                                          </p:val>
                                        </p:tav>
                                        <p:tav tm="100000">
                                          <p:val>
                                            <p:strVal val="#ppt_y"/>
                                          </p:val>
                                        </p:tav>
                                      </p:tavLst>
                                    </p:anim>
                                  </p:childTnLst>
                                </p:cTn>
                              </p:par>
                              <p:par>
                                <p:cTn id="13" presetID="49" presetClass="entr" presetSubtype="0" decel="10000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500" fill="hold"/>
                                        <p:tgtEl>
                                          <p:spTgt spid="28"/>
                                        </p:tgtEl>
                                        <p:attrNameLst>
                                          <p:attrName>ppt_w</p:attrName>
                                        </p:attrNameLst>
                                      </p:cBhvr>
                                      <p:tavLst>
                                        <p:tav tm="0">
                                          <p:val>
                                            <p:fltVal val="0"/>
                                          </p:val>
                                        </p:tav>
                                        <p:tav tm="100000">
                                          <p:val>
                                            <p:strVal val="#ppt_w"/>
                                          </p:val>
                                        </p:tav>
                                      </p:tavLst>
                                    </p:anim>
                                    <p:anim calcmode="lin" valueType="num">
                                      <p:cBhvr>
                                        <p:cTn id="16" dur="500" fill="hold"/>
                                        <p:tgtEl>
                                          <p:spTgt spid="28"/>
                                        </p:tgtEl>
                                        <p:attrNameLst>
                                          <p:attrName>ppt_h</p:attrName>
                                        </p:attrNameLst>
                                      </p:cBhvr>
                                      <p:tavLst>
                                        <p:tav tm="0">
                                          <p:val>
                                            <p:fltVal val="0"/>
                                          </p:val>
                                        </p:tav>
                                        <p:tav tm="100000">
                                          <p:val>
                                            <p:strVal val="#ppt_h"/>
                                          </p:val>
                                        </p:tav>
                                      </p:tavLst>
                                    </p:anim>
                                    <p:anim calcmode="lin" valueType="num">
                                      <p:cBhvr>
                                        <p:cTn id="17" dur="500" fill="hold"/>
                                        <p:tgtEl>
                                          <p:spTgt spid="28"/>
                                        </p:tgtEl>
                                        <p:attrNameLst>
                                          <p:attrName>style.rotation</p:attrName>
                                        </p:attrNameLst>
                                      </p:cBhvr>
                                      <p:tavLst>
                                        <p:tav tm="0">
                                          <p:val>
                                            <p:fltVal val="360"/>
                                          </p:val>
                                        </p:tav>
                                        <p:tav tm="100000">
                                          <p:val>
                                            <p:fltVal val="0"/>
                                          </p:val>
                                        </p:tav>
                                      </p:tavLst>
                                    </p:anim>
                                    <p:animEffect transition="in" filter="fade">
                                      <p:cBhvr>
                                        <p:cTn id="18" dur="500"/>
                                        <p:tgtEl>
                                          <p:spTgt spid="28"/>
                                        </p:tgtEl>
                                      </p:cBhvr>
                                    </p:animEffect>
                                  </p:childTnLst>
                                </p:cTn>
                              </p:par>
                              <p:par>
                                <p:cTn id="19" presetID="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amidi.t\Desktop\85877632800662362621060922034.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graphicFrame>
        <p:nvGraphicFramePr>
          <p:cNvPr id="7" name="Diagram 6"/>
          <p:cNvGraphicFramePr/>
          <p:nvPr>
            <p:extLst>
              <p:ext uri="{D42A27DB-BD31-4B8C-83A1-F6EECF244321}">
                <p14:modId xmlns:p14="http://schemas.microsoft.com/office/powerpoint/2010/main" val="3867910266"/>
              </p:ext>
            </p:extLst>
          </p:nvPr>
        </p:nvGraphicFramePr>
        <p:xfrm>
          <a:off x="533400" y="1981200"/>
          <a:ext cx="80010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atari\Desktop\انديشه 1 عكسها\png\يبفurl.png"/>
          <p:cNvPicPr>
            <a:picLocks noChangeAspect="1" noChangeArrowheads="1"/>
          </p:cNvPicPr>
          <p:nvPr/>
        </p:nvPicPr>
        <p:blipFill>
          <a:blip r:embed="rId2" cstate="print">
            <a:duotone>
              <a:schemeClr val="accent4">
                <a:shade val="45000"/>
                <a:satMod val="135000"/>
              </a:schemeClr>
              <a:prstClr val="white"/>
            </a:duotone>
          </a:blip>
          <a:srcRect/>
          <a:stretch>
            <a:fillRect/>
          </a:stretch>
        </p:blipFill>
        <p:spPr bwMode="auto">
          <a:xfrm>
            <a:off x="2871758" y="2207500"/>
            <a:ext cx="3224242" cy="3202700"/>
          </a:xfrm>
          <a:prstGeom prst="rect">
            <a:avLst/>
          </a:prstGeom>
          <a:noFill/>
        </p:spPr>
      </p:pic>
      <p:sp>
        <p:nvSpPr>
          <p:cNvPr id="3" name="Content Placeholder 2"/>
          <p:cNvSpPr>
            <a:spLocks noGrp="1"/>
          </p:cNvSpPr>
          <p:nvPr>
            <p:ph idx="1"/>
          </p:nvPr>
        </p:nvSpPr>
        <p:spPr>
          <a:xfrm>
            <a:off x="4191000" y="357166"/>
            <a:ext cx="4724400" cy="714380"/>
          </a:xfrm>
        </p:spPr>
        <p:style>
          <a:lnRef idx="1">
            <a:schemeClr val="accent3"/>
          </a:lnRef>
          <a:fillRef idx="2">
            <a:schemeClr val="accent3"/>
          </a:fillRef>
          <a:effectRef idx="1">
            <a:schemeClr val="accent3"/>
          </a:effectRef>
          <a:fontRef idx="minor">
            <a:schemeClr val="dk1"/>
          </a:fontRef>
        </p:style>
        <p:txBody>
          <a:bodyPr>
            <a:normAutofit/>
          </a:bodyPr>
          <a:lstStyle/>
          <a:p>
            <a:pPr algn="r" rtl="1">
              <a:buNone/>
            </a:pPr>
            <a:r>
              <a:rPr lang="fa-IR" sz="3600" dirty="0" smtClean="0">
                <a:cs typeface="B Homa" pitchFamily="2" charset="-78"/>
              </a:rPr>
              <a:t>معنا و پیشینه شرق‌شناسی</a:t>
            </a:r>
          </a:p>
        </p:txBody>
      </p:sp>
      <p:sp>
        <p:nvSpPr>
          <p:cNvPr id="5" name="Content Placeholder 2"/>
          <p:cNvSpPr txBox="1">
            <a:spLocks/>
          </p:cNvSpPr>
          <p:nvPr/>
        </p:nvSpPr>
        <p:spPr>
          <a:xfrm>
            <a:off x="4495800" y="1371600"/>
            <a:ext cx="4362480" cy="51816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ormAutofit/>
          </a:bodyPr>
          <a:lstStyle/>
          <a:p>
            <a:pPr algn="just" rtl="1"/>
            <a:r>
              <a:rPr lang="fa-IR" sz="3200" dirty="0" smtClean="0">
                <a:solidFill>
                  <a:srgbClr val="C00000"/>
                </a:solidFill>
                <a:cs typeface="B Traffic" pitchFamily="2" charset="-78"/>
              </a:rPr>
              <a:t>تعريف شرق شناسي:</a:t>
            </a:r>
          </a:p>
          <a:p>
            <a:pPr algn="justLow" rtl="1"/>
            <a:r>
              <a:rPr lang="fa-IR" sz="3200" dirty="0" smtClean="0">
                <a:cs typeface="B Traffic" pitchFamily="2" charset="-78"/>
              </a:rPr>
              <a:t> پژوهش‌های دانشمندان غربی درباره ملل، تمدن، مذاهب، ادبیات، زبان و تاریخ مشرق زمین را شرق شناسی می‌گویند. </a:t>
            </a:r>
            <a:endParaRPr lang="en-US" sz="3200" dirty="0" smtClean="0">
              <a:cs typeface="B Traffic" pitchFamily="2" charset="-78"/>
            </a:endParaRPr>
          </a:p>
          <a:p>
            <a:pPr algn="justLow" rtl="1"/>
            <a:r>
              <a:rPr lang="fa-IR" sz="3200" dirty="0" smtClean="0">
                <a:cs typeface="B Traffic" pitchFamily="2" charset="-78"/>
              </a:rPr>
              <a:t>شرق شناسی در سال 1312م.  توسط </a:t>
            </a:r>
            <a:r>
              <a:rPr lang="fa-IR" sz="3200" dirty="0" smtClean="0">
                <a:solidFill>
                  <a:srgbClr val="FFFF00"/>
                </a:solidFill>
                <a:cs typeface="B Traffic" pitchFamily="2" charset="-78"/>
              </a:rPr>
              <a:t>ریمون لول </a:t>
            </a:r>
            <a:r>
              <a:rPr lang="fa-IR" sz="3200" dirty="0" smtClean="0">
                <a:cs typeface="B Traffic" pitchFamily="2" charset="-78"/>
              </a:rPr>
              <a:t>پدید آمد.</a:t>
            </a:r>
            <a:endParaRPr lang="en-US" sz="3200" dirty="0" smtClean="0">
              <a:cs typeface="B Traffic" pitchFamily="2" charset="-78"/>
            </a:endParaRPr>
          </a:p>
        </p:txBody>
      </p:sp>
      <p:pic>
        <p:nvPicPr>
          <p:cNvPr id="10" name="Picture 2" descr="C:\Users\ebrahimzadeh.m\Desktop\ASDF.jpg"/>
          <p:cNvPicPr>
            <a:picLocks noChangeAspect="1" noChangeArrowheads="1"/>
          </p:cNvPicPr>
          <p:nvPr/>
        </p:nvPicPr>
        <p:blipFill>
          <a:blip r:embed="rId3" cstate="print"/>
          <a:srcRect l="8503" t="5225" r="10717" b="3854"/>
          <a:stretch>
            <a:fillRect/>
          </a:stretch>
        </p:blipFill>
        <p:spPr bwMode="auto">
          <a:xfrm>
            <a:off x="228600" y="380999"/>
            <a:ext cx="3962400" cy="6096001"/>
          </a:xfrm>
          <a:prstGeom prst="rect">
            <a:avLst/>
          </a:prstGeom>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pic>
      <p:grpSp>
        <p:nvGrpSpPr>
          <p:cNvPr id="7" name="Group 7"/>
          <p:cNvGrpSpPr/>
          <p:nvPr/>
        </p:nvGrpSpPr>
        <p:grpSpPr>
          <a:xfrm rot="1990258">
            <a:off x="3762447" y="-37116"/>
            <a:ext cx="948196" cy="1168311"/>
            <a:chOff x="-424194" y="3200399"/>
            <a:chExt cx="2389517" cy="2614611"/>
          </a:xfrm>
        </p:grpSpPr>
        <p:pic>
          <p:nvPicPr>
            <p:cNvPr id="8" name="Picture 5" descr="G:\ghiasvand\Nahad\Ghiasvand\ax\اسلیمی\bote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836846" flipH="1">
              <a:off x="-100804" y="3775207"/>
              <a:ext cx="1279525" cy="19263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G:\ghiasvand\Nahad\Ghiasvand\ax\اسلیمی\bote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598" y="3200399"/>
              <a:ext cx="1736725" cy="2614611"/>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2.5"/>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0.01"/>
                                          </p:val>
                                        </p:tav>
                                        <p:tav tm="100000">
                                          <p:val>
                                            <p:strVal val="#ppt_h"/>
                                          </p:val>
                                        </p:tav>
                                      </p:tavLst>
                                    </p:anim>
                                    <p:anim calcmode="lin" valueType="num">
                                      <p:cBhvr>
                                        <p:cTn id="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0" dur="1000" fill="hold"/>
                                        <p:tgtEl>
                                          <p:spTgt spid="5">
                                            <p:txEl>
                                              <p:pRg st="0" end="0"/>
                                            </p:txEl>
                                          </p:spTgt>
                                        </p:tgtEl>
                                        <p:attrNameLst>
                                          <p:attrName>ppt_y</p:attrName>
                                        </p:attrNameLst>
                                      </p:cBhvr>
                                      <p:tavLst>
                                        <p:tav tm="0">
                                          <p:val>
                                            <p:strVal val="#ppt_h+1"/>
                                          </p:val>
                                        </p:tav>
                                        <p:tav tm="100000">
                                          <p:val>
                                            <p:strVal val="#ppt_y"/>
                                          </p:val>
                                        </p:tav>
                                      </p:tavLst>
                                    </p:anim>
                                    <p:animEffect transition="in" filter="fade">
                                      <p:cBhvr>
                                        <p:cTn id="11" dur="10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 calcmode="lin" valueType="num">
                                      <p:cBhvr>
                                        <p:cTn id="16" dur="1000" fill="hold"/>
                                        <p:tgtEl>
                                          <p:spTgt spid="5">
                                            <p:txEl>
                                              <p:pRg st="1" end="1"/>
                                            </p:txEl>
                                          </p:spTgt>
                                        </p:tgtEl>
                                        <p:attrNameLst>
                                          <p:attrName>ppt_w</p:attrName>
                                        </p:attrNameLst>
                                      </p:cBhvr>
                                      <p:tavLst>
                                        <p:tav tm="0">
                                          <p:val>
                                            <p:strVal val="#ppt_w*2.5"/>
                                          </p:val>
                                        </p:tav>
                                        <p:tav tm="100000">
                                          <p:val>
                                            <p:strVal val="#ppt_w"/>
                                          </p:val>
                                        </p:tav>
                                      </p:tavLst>
                                    </p:anim>
                                    <p:anim calcmode="lin" valueType="num">
                                      <p:cBhvr>
                                        <p:cTn id="17" dur="1000" fill="hold"/>
                                        <p:tgtEl>
                                          <p:spTgt spid="5">
                                            <p:txEl>
                                              <p:pRg st="1" end="1"/>
                                            </p:txEl>
                                          </p:spTgt>
                                        </p:tgtEl>
                                        <p:attrNameLst>
                                          <p:attrName>ppt_h</p:attrName>
                                        </p:attrNameLst>
                                      </p:cBhvr>
                                      <p:tavLst>
                                        <p:tav tm="0">
                                          <p:val>
                                            <p:strVal val="#ppt_h*0.01"/>
                                          </p:val>
                                        </p:tav>
                                        <p:tav tm="100000">
                                          <p:val>
                                            <p:strVal val="#ppt_h"/>
                                          </p:val>
                                        </p:tav>
                                      </p:tavLst>
                                    </p:anim>
                                    <p:anim calcmode="lin" valueType="num">
                                      <p:cBhvr>
                                        <p:cTn id="1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1" end="1"/>
                                            </p:txEl>
                                          </p:spTgt>
                                        </p:tgtEl>
                                        <p:attrNameLst>
                                          <p:attrName>ppt_y</p:attrName>
                                        </p:attrNameLst>
                                      </p:cBhvr>
                                      <p:tavLst>
                                        <p:tav tm="0">
                                          <p:val>
                                            <p:strVal val="#ppt_h+1"/>
                                          </p:val>
                                        </p:tav>
                                        <p:tav tm="100000">
                                          <p:val>
                                            <p:strVal val="#ppt_y"/>
                                          </p:val>
                                        </p:tav>
                                      </p:tavLst>
                                    </p:anim>
                                    <p:animEffect transition="in" filter="fade">
                                      <p:cBhvr>
                                        <p:cTn id="20" dur="10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p:cTn id="25" dur="1000" fill="hold"/>
                                        <p:tgtEl>
                                          <p:spTgt spid="5">
                                            <p:txEl>
                                              <p:pRg st="2" end="2"/>
                                            </p:txEl>
                                          </p:spTgt>
                                        </p:tgtEl>
                                        <p:attrNameLst>
                                          <p:attrName>ppt_w</p:attrName>
                                        </p:attrNameLst>
                                      </p:cBhvr>
                                      <p:tavLst>
                                        <p:tav tm="0">
                                          <p:val>
                                            <p:strVal val="#ppt_w*2.5"/>
                                          </p:val>
                                        </p:tav>
                                        <p:tav tm="100000">
                                          <p:val>
                                            <p:strVal val="#ppt_w"/>
                                          </p:val>
                                        </p:tav>
                                      </p:tavLst>
                                    </p:anim>
                                    <p:anim calcmode="lin" valueType="num">
                                      <p:cBhvr>
                                        <p:cTn id="26" dur="1000" fill="hold"/>
                                        <p:tgtEl>
                                          <p:spTgt spid="5">
                                            <p:txEl>
                                              <p:pRg st="2" end="2"/>
                                            </p:txEl>
                                          </p:spTgt>
                                        </p:tgtEl>
                                        <p:attrNameLst>
                                          <p:attrName>ppt_h</p:attrName>
                                        </p:attrNameLst>
                                      </p:cBhvr>
                                      <p:tavLst>
                                        <p:tav tm="0">
                                          <p:val>
                                            <p:strVal val="#ppt_h*0.01"/>
                                          </p:val>
                                        </p:tav>
                                        <p:tav tm="100000">
                                          <p:val>
                                            <p:strVal val="#ppt_h"/>
                                          </p:val>
                                        </p:tav>
                                      </p:tavLst>
                                    </p:anim>
                                    <p:anim calcmode="lin" valueType="num">
                                      <p:cBhvr>
                                        <p:cTn id="2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2" end="2"/>
                                            </p:txEl>
                                          </p:spTgt>
                                        </p:tgtEl>
                                        <p:attrNameLst>
                                          <p:attrName>ppt_y</p:attrName>
                                        </p:attrNameLst>
                                      </p:cBhvr>
                                      <p:tavLst>
                                        <p:tav tm="0">
                                          <p:val>
                                            <p:strVal val="#ppt_h+1"/>
                                          </p:val>
                                        </p:tav>
                                        <p:tav tm="100000">
                                          <p:val>
                                            <p:strVal val="#ppt_y"/>
                                          </p:val>
                                        </p:tav>
                                      </p:tavLst>
                                    </p:anim>
                                    <p:animEffect transition="in" filter="fade">
                                      <p:cBhvr>
                                        <p:cTn id="29" dur="1000"/>
                                        <p:tgtEl>
                                          <p:spTgt spid="5">
                                            <p:txEl>
                                              <p:pRg st="2" end="2"/>
                                            </p:txEl>
                                          </p:spTgt>
                                        </p:tgtEl>
                                      </p:cBhvr>
                                    </p:animEffect>
                                  </p:childTnLst>
                                </p:cTn>
                              </p:par>
                              <p:par>
                                <p:cTn id="30" presetID="35"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2000"/>
                                        <p:tgtEl>
                                          <p:spTgt spid="6"/>
                                        </p:tgtEl>
                                      </p:cBhvr>
                                    </p:animEffect>
                                    <p:anim calcmode="lin" valueType="num">
                                      <p:cBhvr>
                                        <p:cTn id="33" dur="2000" fill="hold"/>
                                        <p:tgtEl>
                                          <p:spTgt spid="6"/>
                                        </p:tgtEl>
                                        <p:attrNameLst>
                                          <p:attrName>style.rotation</p:attrName>
                                        </p:attrNameLst>
                                      </p:cBhvr>
                                      <p:tavLst>
                                        <p:tav tm="0">
                                          <p:val>
                                            <p:fltVal val="720"/>
                                          </p:val>
                                        </p:tav>
                                        <p:tav tm="100000">
                                          <p:val>
                                            <p:fltVal val="0"/>
                                          </p:val>
                                        </p:tav>
                                      </p:tavLst>
                                    </p:anim>
                                    <p:anim calcmode="lin" valueType="num">
                                      <p:cBhvr>
                                        <p:cTn id="34" dur="2000" fill="hold"/>
                                        <p:tgtEl>
                                          <p:spTgt spid="6"/>
                                        </p:tgtEl>
                                        <p:attrNameLst>
                                          <p:attrName>ppt_h</p:attrName>
                                        </p:attrNameLst>
                                      </p:cBhvr>
                                      <p:tavLst>
                                        <p:tav tm="0">
                                          <p:val>
                                            <p:fltVal val="0"/>
                                          </p:val>
                                        </p:tav>
                                        <p:tav tm="100000">
                                          <p:val>
                                            <p:strVal val="#ppt_h"/>
                                          </p:val>
                                        </p:tav>
                                      </p:tavLst>
                                    </p:anim>
                                    <p:anim calcmode="lin" valueType="num">
                                      <p:cBhvr>
                                        <p:cTn id="35"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1000" fill="hold"/>
                                        <p:tgtEl>
                                          <p:spTgt spid="10"/>
                                        </p:tgtEl>
                                        <p:attrNameLst>
                                          <p:attrName>ppt_w</p:attrName>
                                        </p:attrNameLst>
                                      </p:cBhvr>
                                      <p:tavLst>
                                        <p:tav tm="0">
                                          <p:val>
                                            <p:fltVal val="0"/>
                                          </p:val>
                                        </p:tav>
                                        <p:tav tm="100000">
                                          <p:val>
                                            <p:strVal val="#ppt_w"/>
                                          </p:val>
                                        </p:tav>
                                      </p:tavLst>
                                    </p:anim>
                                    <p:anim calcmode="lin" valueType="num">
                                      <p:cBhvr>
                                        <p:cTn id="41" dur="10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2" descr="C:\Users\sattari\Desktop\7\6ir56pM5T.jpg"/>
          <p:cNvPicPr>
            <a:picLocks noChangeAspect="1" noChangeArrowheads="1"/>
          </p:cNvPicPr>
          <p:nvPr/>
        </p:nvPicPr>
        <p:blipFill>
          <a:blip r:embed="rId2" cstate="print"/>
          <a:srcRect t="4717" b="3302"/>
          <a:stretch>
            <a:fillRect/>
          </a:stretch>
        </p:blipFill>
        <p:spPr bwMode="auto">
          <a:xfrm>
            <a:off x="304800" y="304800"/>
            <a:ext cx="8491415" cy="6248400"/>
          </a:xfrm>
          <a:prstGeom prst="rect">
            <a:avLst/>
          </a:prstGeom>
          <a:noFill/>
        </p:spPr>
      </p:pic>
      <p:sp>
        <p:nvSpPr>
          <p:cNvPr id="5" name="Rectangle 4"/>
          <p:cNvSpPr/>
          <p:nvPr/>
        </p:nvSpPr>
        <p:spPr>
          <a:xfrm>
            <a:off x="1752600" y="914400"/>
            <a:ext cx="4572000" cy="707886"/>
          </a:xfrm>
          <a:prstGeom prst="rect">
            <a:avLst/>
          </a:prstGeom>
        </p:spPr>
        <p:txBody>
          <a:bodyPr>
            <a:spAutoFit/>
          </a:bodyPr>
          <a:lstStyle/>
          <a:p>
            <a:pPr algn="r"/>
            <a:r>
              <a:rPr lang="fa-IR" sz="4000" b="1" dirty="0" smtClean="0">
                <a:solidFill>
                  <a:schemeClr val="accent1">
                    <a:lumMod val="75000"/>
                  </a:schemeClr>
                </a:solidFill>
                <a:cs typeface="B Mitra" pitchFamily="2" charset="-78"/>
              </a:rPr>
              <a:t>استاد:  </a:t>
            </a:r>
          </a:p>
        </p:txBody>
      </p:sp>
      <p:sp>
        <p:nvSpPr>
          <p:cNvPr id="6" name="Rounded Rectangle 5"/>
          <p:cNvSpPr/>
          <p:nvPr/>
        </p:nvSpPr>
        <p:spPr>
          <a:xfrm>
            <a:off x="214282" y="609600"/>
            <a:ext cx="8572560" cy="610554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r>
              <a:rPr lang="fa-IR" sz="4400" dirty="0" smtClean="0">
                <a:cs typeface="B Traffic" pitchFamily="2" charset="-78"/>
              </a:rPr>
              <a:t>مقدمه</a:t>
            </a:r>
            <a:endParaRPr lang="en-US" sz="4400" dirty="0" smtClean="0">
              <a:cs typeface="B Traffic" pitchFamily="2" charset="-78"/>
            </a:endParaRPr>
          </a:p>
          <a:p>
            <a:pPr algn="r" rtl="1"/>
            <a:r>
              <a:rPr lang="fa-IR" sz="3200" dirty="0" smtClean="0">
                <a:cs typeface="B Traffic" pitchFamily="2" charset="-78"/>
              </a:rPr>
              <a:t>این کتاب مهمترین رویدادهای تاریخ صدر اسلام تا سال 61 ق را مورد بررسی قرار می دهد.</a:t>
            </a:r>
            <a:endParaRPr lang="en-US" sz="3200" dirty="0" smtClean="0">
              <a:cs typeface="B Traffic" pitchFamily="2" charset="-78"/>
            </a:endParaRPr>
          </a:p>
          <a:p>
            <a:pPr algn="justLow" rtl="1"/>
            <a:r>
              <a:rPr lang="fa-IR" sz="3200" dirty="0" smtClean="0">
                <a:cs typeface="B Traffic" pitchFamily="2" charset="-78"/>
              </a:rPr>
              <a:t>در این بازه زمانی، جریانات و پدیده های خاصی وجود دارد اثرات عمیق آن تاکنون نیز امتداد داشته است و بر شکل گیری حوادث بعدی، برآمدن اندیشه‌ها، ساخت و ساز فرهنگ‌ها و آداب و سنن، پیدایش فرق و مذاهب و جنبش‌های فکری و نظریه‌ها تأثیر گذاشته است. همچنین توجه به اسلام و تاریخ آن، رکن اصلی هویت 1400 ساله ایرانی است.</a:t>
            </a:r>
            <a:endParaRPr lang="en-US" sz="3200" dirty="0">
              <a:cs typeface="B Traffic" pitchFamily="2" charset="-78"/>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85800" cy="7360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ghiyasvand\Desktop\png\يبفurl.png"/>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a:off x="871022" y="264017"/>
            <a:ext cx="4201557" cy="4173483"/>
          </a:xfrm>
          <a:prstGeom prst="rect">
            <a:avLst/>
          </a:prstGeom>
          <a:noFill/>
        </p:spPr>
      </p:pic>
      <p:sp>
        <p:nvSpPr>
          <p:cNvPr id="3" name="Content Placeholder 2"/>
          <p:cNvSpPr>
            <a:spLocks noGrp="1"/>
          </p:cNvSpPr>
          <p:nvPr>
            <p:ph idx="1"/>
          </p:nvPr>
        </p:nvSpPr>
        <p:spPr>
          <a:xfrm>
            <a:off x="914400" y="1524000"/>
            <a:ext cx="7872442" cy="1371600"/>
          </a:xfrm>
        </p:spPr>
        <p:style>
          <a:lnRef idx="1">
            <a:schemeClr val="accent6"/>
          </a:lnRef>
          <a:fillRef idx="2">
            <a:schemeClr val="accent6"/>
          </a:fillRef>
          <a:effectRef idx="1">
            <a:schemeClr val="accent6"/>
          </a:effectRef>
          <a:fontRef idx="minor">
            <a:schemeClr val="dk1"/>
          </a:fontRef>
        </p:style>
        <p:txBody>
          <a:bodyPr>
            <a:normAutofit fontScale="92500" lnSpcReduction="10000"/>
          </a:bodyPr>
          <a:lstStyle/>
          <a:p>
            <a:pPr algn="just" rtl="1"/>
            <a:r>
              <a:rPr lang="fa-IR" dirty="0" smtClean="0">
                <a:cs typeface="B Traffic" pitchFamily="2" charset="-78"/>
              </a:rPr>
              <a:t>سیاست‌های استعماری غربیان سبب شده است تا شرقیان، شرق شناسی را ابزاری برای پایمال کردن میراث فرهنگی، ارزشی و دینی خود به شمار آورند.</a:t>
            </a:r>
            <a:endParaRPr lang="en-US" dirty="0" smtClean="0">
              <a:cs typeface="B Traffic" pitchFamily="2" charset="-78"/>
            </a:endParaRPr>
          </a:p>
          <a:p>
            <a:pPr algn="r" rtl="1">
              <a:buNone/>
            </a:pPr>
            <a:endParaRPr lang="en-US" dirty="0">
              <a:cs typeface="B Traffic" pitchFamily="2" charset="-78"/>
            </a:endParaRPr>
          </a:p>
        </p:txBody>
      </p:sp>
      <p:sp>
        <p:nvSpPr>
          <p:cNvPr id="7" name="Title 1"/>
          <p:cNvSpPr txBox="1">
            <a:spLocks/>
          </p:cNvSpPr>
          <p:nvPr/>
        </p:nvSpPr>
        <p:spPr>
          <a:xfrm>
            <a:off x="4648200" y="304800"/>
            <a:ext cx="3867150" cy="99060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p>
            <a:pPr algn="ctr"/>
            <a:r>
              <a:rPr lang="fa-IR" sz="3600" b="1" dirty="0" smtClean="0">
                <a:cs typeface="B Homa" pitchFamily="2" charset="-78"/>
              </a:rPr>
              <a:t>خاستگاه خاورشناسی</a:t>
            </a:r>
            <a:endParaRPr lang="en-US" sz="3600" dirty="0">
              <a:cs typeface="B Homa" pitchFamily="2" charset="-78"/>
            </a:endParaRPr>
          </a:p>
        </p:txBody>
      </p:sp>
      <p:pic>
        <p:nvPicPr>
          <p:cNvPr id="8" name="Picture 2" descr="G:\ghiasvand\Nahad\Ghiasvand\ax\اسلیمی\bote1.png"/>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8077200" y="228600"/>
            <a:ext cx="80984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hamidi.t\Desktop\rpic.php.jpg"/>
          <p:cNvPicPr>
            <a:picLocks noChangeAspect="1" noChangeArrowheads="1"/>
          </p:cNvPicPr>
          <p:nvPr/>
        </p:nvPicPr>
        <p:blipFill>
          <a:blip r:embed="rId4" cstate="print"/>
          <a:srcRect/>
          <a:stretch>
            <a:fillRect/>
          </a:stretch>
        </p:blipFill>
        <p:spPr bwMode="auto">
          <a:xfrm>
            <a:off x="152400" y="3429000"/>
            <a:ext cx="4595939" cy="3276600"/>
          </a:xfrm>
          <a:prstGeom prst="rect">
            <a:avLst/>
          </a:prstGeom>
        </p:spPr>
        <p:style>
          <a:lnRef idx="2">
            <a:schemeClr val="accent2">
              <a:shade val="50000"/>
            </a:schemeClr>
          </a:lnRef>
          <a:fillRef idx="1">
            <a:schemeClr val="accent2"/>
          </a:fillRef>
          <a:effectRef idx="0">
            <a:schemeClr val="accent2"/>
          </a:effectRef>
          <a:fontRef idx="minor">
            <a:schemeClr val="lt1"/>
          </a:fontRef>
        </p:style>
      </p:pic>
      <p:sp>
        <p:nvSpPr>
          <p:cNvPr id="9" name="Content Placeholder 2"/>
          <p:cNvSpPr txBox="1">
            <a:spLocks/>
          </p:cNvSpPr>
          <p:nvPr/>
        </p:nvSpPr>
        <p:spPr>
          <a:xfrm>
            <a:off x="4876800" y="3429000"/>
            <a:ext cx="4014838" cy="285752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p>
            <a:pPr marL="342900" marR="0" lvl="0" indent="-342900" algn="justLow"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fa-IR" sz="2800" b="0" i="0" u="none" strike="noStrike" kern="1200" cap="none" spc="0" normalizeH="0" baseline="0" noProof="0" dirty="0" smtClean="0">
                <a:ln>
                  <a:noFill/>
                </a:ln>
                <a:solidFill>
                  <a:schemeClr val="dk1"/>
                </a:solidFill>
                <a:effectLst/>
                <a:uLnTx/>
                <a:uFillTx/>
                <a:latin typeface="+mn-lt"/>
                <a:ea typeface="+mn-ea"/>
                <a:cs typeface="B Traffic" pitchFamily="2" charset="-78"/>
              </a:rPr>
              <a:t>یکی از خاورشناسانی كه تحقیقات بسیاری درباره تاریخ اسلام</a:t>
            </a:r>
            <a:r>
              <a:rPr kumimoji="0" lang="en-US" sz="2800" b="0" i="0" u="none" strike="noStrike" kern="1200" cap="none" spc="0" normalizeH="0" baseline="0" noProof="0" dirty="0" smtClean="0">
                <a:ln>
                  <a:noFill/>
                </a:ln>
                <a:solidFill>
                  <a:schemeClr val="dk1"/>
                </a:solidFill>
                <a:effectLst/>
                <a:uLnTx/>
                <a:uFillTx/>
                <a:latin typeface="+mn-lt"/>
                <a:ea typeface="+mn-ea"/>
                <a:cs typeface="B Traffic" pitchFamily="2" charset="-78"/>
              </a:rPr>
              <a:t> </a:t>
            </a:r>
            <a:r>
              <a:rPr kumimoji="0" lang="fa-IR" sz="2800" b="0" i="0" u="none" strike="noStrike" kern="1200" cap="none" spc="0" normalizeH="0" noProof="0" dirty="0" smtClean="0">
                <a:ln>
                  <a:noFill/>
                </a:ln>
                <a:solidFill>
                  <a:schemeClr val="dk1"/>
                </a:solidFill>
                <a:effectLst/>
                <a:uLnTx/>
                <a:uFillTx/>
                <a:latin typeface="+mn-lt"/>
                <a:ea typeface="+mn-ea"/>
                <a:cs typeface="B Traffic" pitchFamily="2" charset="-78"/>
              </a:rPr>
              <a:t> انجام </a:t>
            </a:r>
            <a:r>
              <a:rPr kumimoji="0" lang="fa-IR" sz="2800" b="0" i="0" u="none" strike="noStrike" kern="1200" cap="none" spc="0" normalizeH="0" baseline="0" noProof="0" dirty="0" smtClean="0">
                <a:ln>
                  <a:noFill/>
                </a:ln>
                <a:solidFill>
                  <a:schemeClr val="dk1"/>
                </a:solidFill>
                <a:effectLst/>
                <a:uLnTx/>
                <a:uFillTx/>
                <a:latin typeface="+mn-lt"/>
                <a:ea typeface="+mn-ea"/>
                <a:cs typeface="B Traffic" pitchFamily="2" charset="-78"/>
              </a:rPr>
              <a:t>داده و سخت مورد نقد و اعتراض حتیغیر مسلمان ها قرار گرفته</a:t>
            </a:r>
            <a:r>
              <a:rPr kumimoji="0" lang="fa-IR" sz="2800" b="0" i="0" u="none" strike="noStrike" kern="1200" cap="none" spc="0" normalizeH="0" baseline="0" noProof="0" dirty="0" smtClean="0">
                <a:ln>
                  <a:noFill/>
                </a:ln>
                <a:solidFill>
                  <a:schemeClr val="accent2"/>
                </a:solidFill>
                <a:effectLst/>
                <a:uLnTx/>
                <a:uFillTx/>
                <a:latin typeface="+mn-lt"/>
                <a:ea typeface="+mn-ea"/>
                <a:cs typeface="B Traffic" pitchFamily="2" charset="-78"/>
              </a:rPr>
              <a:t>« هنری لامنس» </a:t>
            </a:r>
            <a:r>
              <a:rPr kumimoji="0" lang="fa-IR" sz="2800" b="0" i="0" u="none" strike="noStrike" kern="1200" cap="none" spc="0" normalizeH="0" baseline="0" noProof="0" dirty="0" smtClean="0">
                <a:ln>
                  <a:noFill/>
                </a:ln>
                <a:solidFill>
                  <a:schemeClr val="dk1"/>
                </a:solidFill>
                <a:effectLst/>
                <a:uLnTx/>
                <a:uFillTx/>
                <a:latin typeface="+mn-lt"/>
                <a:ea typeface="+mn-ea"/>
                <a:cs typeface="B Traffic" pitchFamily="2" charset="-78"/>
              </a:rPr>
              <a:t>است.</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95400" cy="13903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wipe(down)">
                                      <p:cBhvr>
                                        <p:cTn id="15" dur="500"/>
                                        <p:tgtEl>
                                          <p:spTgt spid="3">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down)">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5122"/>
                                        </p:tgtEl>
                                        <p:attrNameLst>
                                          <p:attrName>style.visibility</p:attrName>
                                        </p:attrNameLst>
                                      </p:cBhvr>
                                      <p:to>
                                        <p:strVal val="visible"/>
                                      </p:to>
                                    </p:set>
                                    <p:animEffect transition="in" filter="slide(fromBottom)">
                                      <p:cBhvr>
                                        <p:cTn id="23" dur="500"/>
                                        <p:tgtEl>
                                          <p:spTgt spid="512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bg/>
                                          </p:spTgt>
                                        </p:tgtEl>
                                        <p:attrNameLst>
                                          <p:attrName>style.visibility</p:attrName>
                                        </p:attrNameLst>
                                      </p:cBhvr>
                                      <p:to>
                                        <p:strVal val="visible"/>
                                      </p:to>
                                    </p:set>
                                    <p:animEffect transition="in" filter="wipe(down)">
                                      <p:cBhvr>
                                        <p:cTn id="28" dur="500"/>
                                        <p:tgtEl>
                                          <p:spTgt spid="9">
                                            <p:bg/>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wipe(down)">
                                      <p:cBhvr>
                                        <p:cTn id="3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9" grpId="0" build="allAtOnce"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rot="10800000">
            <a:off x="4429124" y="857232"/>
            <a:ext cx="2000264"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2" descr="C:\Users\satari\Desktop\انديشه 1 عكسها\png\يبفurl.png"/>
          <p:cNvPicPr>
            <a:picLocks noChangeAspect="1" noChangeArrowheads="1"/>
          </p:cNvPicPr>
          <p:nvPr/>
        </p:nvPicPr>
        <p:blipFill>
          <a:blip r:embed="rId3" cstate="print">
            <a:duotone>
              <a:prstClr val="black"/>
              <a:srgbClr val="FFFF00">
                <a:tint val="45000"/>
                <a:satMod val="400000"/>
              </a:srgbClr>
            </a:duotone>
          </a:blip>
          <a:srcRect/>
          <a:stretch>
            <a:fillRect/>
          </a:stretch>
        </p:blipFill>
        <p:spPr bwMode="auto">
          <a:xfrm>
            <a:off x="1181327" y="881115"/>
            <a:ext cx="5866945" cy="5827744"/>
          </a:xfrm>
          <a:prstGeom prst="rect">
            <a:avLst/>
          </a:prstGeom>
          <a:noFill/>
        </p:spPr>
      </p:pic>
      <p:pic>
        <p:nvPicPr>
          <p:cNvPr id="2050" name="Picture 2" descr="C:\Users\Dell\Desktop\New Folder (2)\on mari shimel\5a206a2c023a594e7943ea8521789fa1.jpg"/>
          <p:cNvPicPr>
            <a:picLocks noChangeAspect="1" noChangeArrowheads="1"/>
          </p:cNvPicPr>
          <p:nvPr/>
        </p:nvPicPr>
        <p:blipFill>
          <a:blip r:embed="rId4" cstate="print"/>
          <a:srcRect/>
          <a:stretch>
            <a:fillRect/>
          </a:stretch>
        </p:blipFill>
        <p:spPr bwMode="auto">
          <a:xfrm>
            <a:off x="348024" y="2809807"/>
            <a:ext cx="3414099" cy="3892072"/>
          </a:xfrm>
          <a:prstGeom prst="rect">
            <a:avLst/>
          </a:prstGeom>
          <a:ln>
            <a:noFill/>
          </a:ln>
          <a:effectLst>
            <a:outerShdw blurRad="292100" dist="139700" dir="2700000" algn="tl" rotWithShape="0">
              <a:srgbClr val="333333">
                <a:alpha val="65000"/>
              </a:srgbClr>
            </a:outerShdw>
          </a:effectLst>
        </p:spPr>
      </p:pic>
      <p:pic>
        <p:nvPicPr>
          <p:cNvPr id="2051" name="Picture 3" descr="C:\Users\Dell\Desktop\New Folder (2)\on mari shimel\Article127.jpg"/>
          <p:cNvPicPr>
            <a:picLocks noChangeAspect="1" noChangeArrowheads="1"/>
          </p:cNvPicPr>
          <p:nvPr/>
        </p:nvPicPr>
        <p:blipFill>
          <a:blip r:embed="rId5" cstate="print"/>
          <a:srcRect r="283" b="9210"/>
          <a:stretch>
            <a:fillRect/>
          </a:stretch>
        </p:blipFill>
        <p:spPr bwMode="auto">
          <a:xfrm>
            <a:off x="4071934" y="2829631"/>
            <a:ext cx="3286148" cy="3875969"/>
          </a:xfrm>
          <a:prstGeom prst="rect">
            <a:avLst/>
          </a:prstGeom>
          <a:ln>
            <a:noFill/>
          </a:ln>
          <a:effectLst>
            <a:outerShdw blurRad="292100" dist="139700" dir="2700000" algn="tl" rotWithShape="0">
              <a:srgbClr val="333333">
                <a:alpha val="65000"/>
              </a:srgbClr>
            </a:outerShdw>
          </a:effectLst>
        </p:spPr>
      </p:pic>
      <p:grpSp>
        <p:nvGrpSpPr>
          <p:cNvPr id="9" name="Group 8"/>
          <p:cNvGrpSpPr/>
          <p:nvPr/>
        </p:nvGrpSpPr>
        <p:grpSpPr>
          <a:xfrm rot="19609742" flipH="1">
            <a:off x="7603352" y="-75435"/>
            <a:ext cx="1089404" cy="1416850"/>
            <a:chOff x="-424194" y="3200400"/>
            <a:chExt cx="2389519" cy="2614612"/>
          </a:xfrm>
        </p:grpSpPr>
        <p:pic>
          <p:nvPicPr>
            <p:cNvPr id="10" name="Picture 9" descr="G:\ghiasvand\Nahad\Ghiasvand\ax\اسلیمی\bote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836846" flipH="1">
              <a:off x="-100804" y="3775207"/>
              <a:ext cx="1279525" cy="192630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G:\ghiasvand\Nahad\Ghiasvand\ax\اسلیمی\bote5.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600" y="3200400"/>
              <a:ext cx="1736725" cy="2614612"/>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Rounded Rectangle 12"/>
          <p:cNvSpPr/>
          <p:nvPr/>
        </p:nvSpPr>
        <p:spPr>
          <a:xfrm>
            <a:off x="5257800" y="1524000"/>
            <a:ext cx="2590800" cy="1371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a:buNone/>
            </a:pPr>
            <a:r>
              <a:rPr lang="fa-IR" sz="3200" dirty="0" smtClean="0">
                <a:cs typeface="B Homa" pitchFamily="2" charset="-78"/>
              </a:rPr>
              <a:t>آن ماری شیمل</a:t>
            </a:r>
            <a:endParaRPr lang="en-US" sz="3200" dirty="0">
              <a:cs typeface="B Homa" pitchFamily="2" charset="-78"/>
            </a:endParaRPr>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1"/>
            <a:ext cx="1981200" cy="2126485"/>
          </a:xfrm>
          <a:prstGeom prst="rect">
            <a:avLst/>
          </a:prstGeom>
        </p:spPr>
      </p:pic>
    </p:spTree>
    <p:extLst>
      <p:ext uri="{BB962C8B-B14F-4D97-AF65-F5344CB8AC3E}">
        <p14:creationId xmlns:p14="http://schemas.microsoft.com/office/powerpoint/2010/main" val="13196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childTnLst>
                                </p:cTn>
                              </p:par>
                              <p:par>
                                <p:cTn id="13" presetID="10" presetClass="entr" presetSubtype="0" fill="hold" nodeType="with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fade">
                                      <p:cBhvr>
                                        <p:cTn id="15" dur="1000"/>
                                        <p:tgtEl>
                                          <p:spTgt spid="2051"/>
                                        </p:tgtEl>
                                      </p:cBhvr>
                                    </p:animEffect>
                                  </p:childTnLst>
                                </p:cTn>
                              </p:par>
                              <p:par>
                                <p:cTn id="16" presetID="31"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style.rotation</p:attrName>
                                        </p:attrNameLst>
                                      </p:cBhvr>
                                      <p:tavLst>
                                        <p:tav tm="0">
                                          <p:val>
                                            <p:fltVal val="90"/>
                                          </p:val>
                                        </p:tav>
                                        <p:tav tm="100000">
                                          <p:val>
                                            <p:fltVal val="0"/>
                                          </p:val>
                                        </p:tav>
                                      </p:tavLst>
                                    </p:anim>
                                    <p:animEffect transition="in" filter="fade">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satari\Desktop\انديشه 1 عكسها\png\يبفurl.png"/>
          <p:cNvPicPr>
            <a:picLocks noChangeAspect="1" noChangeArrowheads="1"/>
          </p:cNvPicPr>
          <p:nvPr/>
        </p:nvPicPr>
        <p:blipFill>
          <a:blip r:embed="rId3" cstate="print">
            <a:duotone>
              <a:prstClr val="black"/>
              <a:srgbClr val="FFFF00">
                <a:tint val="45000"/>
                <a:satMod val="400000"/>
              </a:srgbClr>
            </a:duotone>
          </a:blip>
          <a:srcRect/>
          <a:stretch>
            <a:fillRect/>
          </a:stretch>
        </p:blipFill>
        <p:spPr bwMode="auto">
          <a:xfrm>
            <a:off x="1181298" y="1054565"/>
            <a:ext cx="5866945" cy="5827744"/>
          </a:xfrm>
          <a:prstGeom prst="rect">
            <a:avLst/>
          </a:prstGeom>
          <a:noFill/>
        </p:spPr>
      </p:pic>
      <p:cxnSp>
        <p:nvCxnSpPr>
          <p:cNvPr id="23" name="Straight Connector 22"/>
          <p:cNvCxnSpPr/>
          <p:nvPr/>
        </p:nvCxnSpPr>
        <p:spPr>
          <a:xfrm rot="10800000">
            <a:off x="4429124" y="857232"/>
            <a:ext cx="2000264"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C:\Users\Dell\Desktop\New Folder (2)\edvard said\60l.jpg"/>
          <p:cNvPicPr>
            <a:picLocks noChangeAspect="1" noChangeArrowheads="1"/>
          </p:cNvPicPr>
          <p:nvPr/>
        </p:nvPicPr>
        <p:blipFill>
          <a:blip r:embed="rId4" cstate="print"/>
          <a:srcRect/>
          <a:stretch>
            <a:fillRect/>
          </a:stretch>
        </p:blipFill>
        <p:spPr bwMode="auto">
          <a:xfrm>
            <a:off x="428595" y="1753358"/>
            <a:ext cx="3686175" cy="4762501"/>
          </a:xfrm>
          <a:prstGeom prst="rect">
            <a:avLst/>
          </a:prstGeom>
          <a:ln>
            <a:noFill/>
          </a:ln>
          <a:effectLst>
            <a:outerShdw blurRad="292100" dist="139700" dir="2700000" algn="tl" rotWithShape="0">
              <a:srgbClr val="333333">
                <a:alpha val="65000"/>
              </a:srgbClr>
            </a:outerShdw>
          </a:effectLst>
        </p:spPr>
      </p:pic>
      <p:pic>
        <p:nvPicPr>
          <p:cNvPr id="1027" name="Picture 3" descr="C:\Users\Dell\Desktop\New Folder (2)\edvard said\13861009031.jpg"/>
          <p:cNvPicPr>
            <a:picLocks noChangeAspect="1" noChangeArrowheads="1"/>
          </p:cNvPicPr>
          <p:nvPr/>
        </p:nvPicPr>
        <p:blipFill>
          <a:blip r:embed="rId5" cstate="print"/>
          <a:srcRect/>
          <a:stretch>
            <a:fillRect/>
          </a:stretch>
        </p:blipFill>
        <p:spPr bwMode="auto">
          <a:xfrm>
            <a:off x="4429124" y="3286124"/>
            <a:ext cx="2237438" cy="3214710"/>
          </a:xfrm>
          <a:prstGeom prst="rect">
            <a:avLst/>
          </a:prstGeom>
          <a:ln>
            <a:noFill/>
          </a:ln>
          <a:effectLst>
            <a:outerShdw blurRad="292100" dist="139700" dir="2700000" algn="tl" rotWithShape="0">
              <a:srgbClr val="333333">
                <a:alpha val="65000"/>
              </a:srgbClr>
            </a:outerShdw>
          </a:effectLst>
        </p:spPr>
      </p:pic>
      <p:grpSp>
        <p:nvGrpSpPr>
          <p:cNvPr id="9" name="Group 8"/>
          <p:cNvGrpSpPr/>
          <p:nvPr/>
        </p:nvGrpSpPr>
        <p:grpSpPr>
          <a:xfrm rot="19609742" flipH="1">
            <a:off x="7603352" y="-122215"/>
            <a:ext cx="1089404" cy="1416850"/>
            <a:chOff x="-424194" y="3200400"/>
            <a:chExt cx="2389519" cy="2614612"/>
          </a:xfrm>
        </p:grpSpPr>
        <p:pic>
          <p:nvPicPr>
            <p:cNvPr id="10" name="Picture 9" descr="G:\ghiasvand\Nahad\Ghiasvand\ax\اسلیمی\bote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836846" flipH="1">
              <a:off x="-100804" y="3775207"/>
              <a:ext cx="1279525" cy="192630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G:\ghiasvand\Nahad\Ghiasvand\ax\اسلیمی\bote5.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600" y="3200400"/>
              <a:ext cx="1736725" cy="2614612"/>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Rounded Rectangle 11"/>
          <p:cNvSpPr/>
          <p:nvPr/>
        </p:nvSpPr>
        <p:spPr>
          <a:xfrm>
            <a:off x="5257800" y="1524000"/>
            <a:ext cx="2590800" cy="1371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buNone/>
            </a:pPr>
            <a:r>
              <a:rPr lang="fa-IR" sz="4000" dirty="0" smtClean="0"/>
              <a:t>ادوارد سعید</a:t>
            </a:r>
            <a:endParaRPr lang="en-US" sz="4000" dirty="0"/>
          </a:p>
        </p:txBody>
      </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1561866" cy="1676400"/>
          </a:xfrm>
          <a:prstGeom prst="rect">
            <a:avLst/>
          </a:prstGeom>
        </p:spPr>
      </p:pic>
    </p:spTree>
    <p:extLst>
      <p:ext uri="{BB962C8B-B14F-4D97-AF65-F5344CB8AC3E}">
        <p14:creationId xmlns:p14="http://schemas.microsoft.com/office/powerpoint/2010/main" val="260366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1000"/>
                                        <p:tgtEl>
                                          <p:spTgt spid="1027"/>
                                        </p:tgtEl>
                                      </p:cBhvr>
                                    </p:animEffect>
                                  </p:childTnLst>
                                </p:cTn>
                              </p:par>
                              <p:par>
                                <p:cTn id="13" presetID="10"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1000"/>
                                        <p:tgtEl>
                                          <p:spTgt spid="1026"/>
                                        </p:tgtEl>
                                      </p:cBhvr>
                                    </p:animEffect>
                                  </p:childTnLst>
                                </p:cTn>
                              </p:par>
                              <p:par>
                                <p:cTn id="16" presetID="31"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style.rotation</p:attrName>
                                        </p:attrNameLst>
                                      </p:cBhvr>
                                      <p:tavLst>
                                        <p:tav tm="0">
                                          <p:val>
                                            <p:fltVal val="90"/>
                                          </p:val>
                                        </p:tav>
                                        <p:tav tm="100000">
                                          <p:val>
                                            <p:fltVal val="0"/>
                                          </p:val>
                                        </p:tav>
                                      </p:tavLst>
                                    </p:anim>
                                    <p:animEffect transition="in" filter="fade">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219200" y="208047"/>
            <a:ext cx="7553356" cy="99060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p>
            <a:pPr algn="r" rtl="1">
              <a:buNone/>
            </a:pPr>
            <a:r>
              <a:rPr lang="fa-IR" sz="2800" dirty="0" smtClean="0">
                <a:cs typeface="B Homa" pitchFamily="2" charset="-78"/>
              </a:rPr>
              <a:t>دلايل گره خوردن شرق‌شناسی با انگیزه استعماری چيست؟</a:t>
            </a:r>
          </a:p>
        </p:txBody>
      </p:sp>
      <p:pic>
        <p:nvPicPr>
          <p:cNvPr id="8" name="Picture 2" descr="G:\ghiasvand\Nahad\Ghiasvand\ax\اسلیمی\bote1.png"/>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9274276" flipH="1">
            <a:off x="857861" y="51888"/>
            <a:ext cx="903495" cy="1360196"/>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5715000" y="1371600"/>
            <a:ext cx="3276600" cy="7620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fa-IR" sz="2800" dirty="0" smtClean="0">
                <a:cs typeface="B Traffic" pitchFamily="2" charset="-78"/>
              </a:rPr>
              <a:t>تحریف عمدی نصوص</a:t>
            </a:r>
            <a:endParaRPr lang="en-US" sz="2800" dirty="0" smtClean="0">
              <a:cs typeface="B Traffic" pitchFamily="2" charset="-78"/>
            </a:endParaRPr>
          </a:p>
        </p:txBody>
      </p:sp>
      <p:sp>
        <p:nvSpPr>
          <p:cNvPr id="10" name="Rounded Rectangle 9"/>
          <p:cNvSpPr/>
          <p:nvPr/>
        </p:nvSpPr>
        <p:spPr>
          <a:xfrm>
            <a:off x="228600" y="1371600"/>
            <a:ext cx="5486400" cy="7620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just" rtl="1"/>
            <a:r>
              <a:rPr lang="fa-IR" sz="2400" b="1" dirty="0" smtClean="0">
                <a:solidFill>
                  <a:schemeClr val="tx1"/>
                </a:solidFill>
                <a:cs typeface="B Traffic" pitchFamily="2" charset="-78"/>
              </a:rPr>
              <a:t>معرفی اسلام به عنوان فرآورده ادیان پیشین</a:t>
            </a:r>
            <a:endParaRPr lang="en-US" sz="2400" b="1" dirty="0" smtClean="0">
              <a:solidFill>
                <a:schemeClr val="tx1"/>
              </a:solidFill>
              <a:cs typeface="B Traffic" pitchFamily="2" charset="-78"/>
            </a:endParaRPr>
          </a:p>
        </p:txBody>
      </p:sp>
      <p:sp>
        <p:nvSpPr>
          <p:cNvPr id="11" name="Rounded Rectangle 10"/>
          <p:cNvSpPr/>
          <p:nvPr/>
        </p:nvSpPr>
        <p:spPr>
          <a:xfrm>
            <a:off x="228600" y="2057400"/>
            <a:ext cx="8763000" cy="8382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just" rtl="1"/>
            <a:r>
              <a:rPr lang="fa-IR" sz="2400" dirty="0" smtClean="0">
                <a:cs typeface="B Traffic" pitchFamily="2" charset="-78"/>
              </a:rPr>
              <a:t>تلاش در نفی مبانی کلامی و فقهی تشیع و اثبات تأثیرپذیری آن از آیین زرتشت و منشا ایرانی دادن به مذهب شیعه</a:t>
            </a:r>
            <a:endParaRPr lang="en-US" sz="2400" dirty="0" smtClean="0">
              <a:cs typeface="B Traffic" pitchFamily="2" charset="-78"/>
            </a:endParaRPr>
          </a:p>
        </p:txBody>
      </p:sp>
      <p:sp>
        <p:nvSpPr>
          <p:cNvPr id="12" name="Rounded Rectangle 11"/>
          <p:cNvSpPr/>
          <p:nvPr/>
        </p:nvSpPr>
        <p:spPr>
          <a:xfrm>
            <a:off x="228600" y="2895600"/>
            <a:ext cx="8763000" cy="10668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rtl="1"/>
            <a:r>
              <a:rPr lang="fa-IR" sz="2400" dirty="0" smtClean="0">
                <a:cs typeface="B Traffic" pitchFamily="2" charset="-78"/>
              </a:rPr>
              <a:t>ارائه چهره ای دیکتاتور و جنگجو از پیامبر اسلام</a:t>
            </a:r>
            <a:r>
              <a:rPr lang="fa-IR" sz="1600" dirty="0" smtClean="0">
                <a:cs typeface="B Traffic" pitchFamily="2" charset="-78"/>
              </a:rPr>
              <a:t>(ص)</a:t>
            </a:r>
            <a:endParaRPr lang="en-US" sz="2400" dirty="0" smtClean="0">
              <a:cs typeface="B Traffic" pitchFamily="2" charset="-78"/>
            </a:endParaRPr>
          </a:p>
        </p:txBody>
      </p:sp>
      <p:sp>
        <p:nvSpPr>
          <p:cNvPr id="13" name="Rounded Rectangle 12"/>
          <p:cNvSpPr/>
          <p:nvPr/>
        </p:nvSpPr>
        <p:spPr>
          <a:xfrm>
            <a:off x="228600" y="3810000"/>
            <a:ext cx="8763000" cy="9906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rtl="1"/>
            <a:r>
              <a:rPr lang="fa-IR" sz="2800" dirty="0" smtClean="0">
                <a:cs typeface="B Traffic" pitchFamily="2" charset="-78"/>
              </a:rPr>
              <a:t>تقویت عواطف ملی گرایانه و جدایی طلبانه در میان مسلمانان</a:t>
            </a:r>
            <a:endParaRPr lang="en-US" sz="2800" dirty="0" smtClean="0">
              <a:cs typeface="B Traffic" pitchFamily="2" charset="-78"/>
            </a:endParaRPr>
          </a:p>
        </p:txBody>
      </p:sp>
      <p:sp>
        <p:nvSpPr>
          <p:cNvPr id="14" name="Rounded Rectangle 13"/>
          <p:cNvSpPr/>
          <p:nvPr/>
        </p:nvSpPr>
        <p:spPr>
          <a:xfrm>
            <a:off x="5867400" y="4724400"/>
            <a:ext cx="3124200" cy="8382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fa-IR" sz="2800" dirty="0" smtClean="0">
                <a:solidFill>
                  <a:schemeClr val="tx1"/>
                </a:solidFill>
                <a:cs typeface="B Traffic" pitchFamily="2" charset="-78"/>
              </a:rPr>
              <a:t>زشت نمایاندن حجاب</a:t>
            </a:r>
            <a:endParaRPr lang="en-US" sz="2800" dirty="0" smtClean="0">
              <a:solidFill>
                <a:schemeClr val="tx1"/>
              </a:solidFill>
              <a:cs typeface="B Traffic" pitchFamily="2" charset="-78"/>
            </a:endParaRPr>
          </a:p>
        </p:txBody>
      </p:sp>
      <p:sp>
        <p:nvSpPr>
          <p:cNvPr id="15" name="Rounded Rectangle 14"/>
          <p:cNvSpPr/>
          <p:nvPr/>
        </p:nvSpPr>
        <p:spPr>
          <a:xfrm>
            <a:off x="228600" y="4724400"/>
            <a:ext cx="5562600" cy="8382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just" rtl="1"/>
            <a:r>
              <a:rPr lang="fa-IR" sz="2000" b="1" dirty="0" smtClean="0">
                <a:solidFill>
                  <a:schemeClr val="tx1"/>
                </a:solidFill>
                <a:cs typeface="B Traffic" pitchFamily="2" charset="-78"/>
              </a:rPr>
              <a:t>تحقیر زن مسلمان و جایگاه او در ارزش های اسلامی</a:t>
            </a:r>
            <a:endParaRPr lang="en-US" sz="2000" b="1" dirty="0" smtClean="0">
              <a:solidFill>
                <a:schemeClr val="tx1"/>
              </a:solidFill>
              <a:cs typeface="B Traffic" pitchFamily="2" charset="-78"/>
            </a:endParaRPr>
          </a:p>
        </p:txBody>
      </p:sp>
      <p:sp>
        <p:nvSpPr>
          <p:cNvPr id="16" name="Rounded Rectangle 15"/>
          <p:cNvSpPr/>
          <p:nvPr/>
        </p:nvSpPr>
        <p:spPr>
          <a:xfrm>
            <a:off x="228600" y="5638800"/>
            <a:ext cx="8763000" cy="8382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just" rtl="1"/>
            <a:r>
              <a:rPr lang="fa-IR" sz="2400" dirty="0" smtClean="0">
                <a:solidFill>
                  <a:schemeClr val="bg1"/>
                </a:solidFill>
                <a:cs typeface="B Traffic" pitchFamily="2" charset="-78"/>
              </a:rPr>
              <a:t>تحریف نظر اسلام درباره شخصیت انسان، اندیشه، آزادی، اختیار انسان و ...</a:t>
            </a:r>
            <a:endParaRPr lang="en-US" sz="2400" dirty="0" smtClean="0">
              <a:solidFill>
                <a:schemeClr val="bg1"/>
              </a:solidFill>
              <a:cs typeface="B Traffic"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80">
                                          <p:stCondLst>
                                            <p:cond delay="0"/>
                                          </p:stCondLst>
                                        </p:cTn>
                                        <p:tgtEl>
                                          <p:spTgt spid="10"/>
                                        </p:tgtEl>
                                      </p:cBhvr>
                                    </p:animEffect>
                                    <p:anim calcmode="lin" valueType="num">
                                      <p:cBhvr>
                                        <p:cTn id="2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1" dur="26">
                                          <p:stCondLst>
                                            <p:cond delay="650"/>
                                          </p:stCondLst>
                                        </p:cTn>
                                        <p:tgtEl>
                                          <p:spTgt spid="10"/>
                                        </p:tgtEl>
                                      </p:cBhvr>
                                      <p:to x="100000" y="60000"/>
                                    </p:animScale>
                                    <p:animScale>
                                      <p:cBhvr>
                                        <p:cTn id="32" dur="166" decel="50000">
                                          <p:stCondLst>
                                            <p:cond delay="676"/>
                                          </p:stCondLst>
                                        </p:cTn>
                                        <p:tgtEl>
                                          <p:spTgt spid="10"/>
                                        </p:tgtEl>
                                      </p:cBhvr>
                                      <p:to x="100000" y="100000"/>
                                    </p:animScale>
                                    <p:animScale>
                                      <p:cBhvr>
                                        <p:cTn id="33" dur="26">
                                          <p:stCondLst>
                                            <p:cond delay="1312"/>
                                          </p:stCondLst>
                                        </p:cTn>
                                        <p:tgtEl>
                                          <p:spTgt spid="10"/>
                                        </p:tgtEl>
                                      </p:cBhvr>
                                      <p:to x="100000" y="80000"/>
                                    </p:animScale>
                                    <p:animScale>
                                      <p:cBhvr>
                                        <p:cTn id="34" dur="166" decel="50000">
                                          <p:stCondLst>
                                            <p:cond delay="1338"/>
                                          </p:stCondLst>
                                        </p:cTn>
                                        <p:tgtEl>
                                          <p:spTgt spid="10"/>
                                        </p:tgtEl>
                                      </p:cBhvr>
                                      <p:to x="100000" y="100000"/>
                                    </p:animScale>
                                    <p:animScale>
                                      <p:cBhvr>
                                        <p:cTn id="35" dur="26">
                                          <p:stCondLst>
                                            <p:cond delay="1642"/>
                                          </p:stCondLst>
                                        </p:cTn>
                                        <p:tgtEl>
                                          <p:spTgt spid="10"/>
                                        </p:tgtEl>
                                      </p:cBhvr>
                                      <p:to x="100000" y="90000"/>
                                    </p:animScale>
                                    <p:animScale>
                                      <p:cBhvr>
                                        <p:cTn id="36" dur="166" decel="50000">
                                          <p:stCondLst>
                                            <p:cond delay="1668"/>
                                          </p:stCondLst>
                                        </p:cTn>
                                        <p:tgtEl>
                                          <p:spTgt spid="10"/>
                                        </p:tgtEl>
                                      </p:cBhvr>
                                      <p:to x="100000" y="100000"/>
                                    </p:animScale>
                                    <p:animScale>
                                      <p:cBhvr>
                                        <p:cTn id="37" dur="26">
                                          <p:stCondLst>
                                            <p:cond delay="1808"/>
                                          </p:stCondLst>
                                        </p:cTn>
                                        <p:tgtEl>
                                          <p:spTgt spid="10"/>
                                        </p:tgtEl>
                                      </p:cBhvr>
                                      <p:to x="100000" y="95000"/>
                                    </p:animScale>
                                    <p:animScale>
                                      <p:cBhvr>
                                        <p:cTn id="38" dur="166" decel="50000">
                                          <p:stCondLst>
                                            <p:cond delay="1834"/>
                                          </p:stCondLst>
                                        </p:cTn>
                                        <p:tgtEl>
                                          <p:spTgt spid="10"/>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down)">
                                      <p:cBhvr>
                                        <p:cTn id="61" dur="580">
                                          <p:stCondLst>
                                            <p:cond delay="0"/>
                                          </p:stCondLst>
                                        </p:cTn>
                                        <p:tgtEl>
                                          <p:spTgt spid="14"/>
                                        </p:tgtEl>
                                      </p:cBhvr>
                                    </p:animEffect>
                                    <p:anim calcmode="lin" valueType="num">
                                      <p:cBhvr>
                                        <p:cTn id="6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7" dur="26">
                                          <p:stCondLst>
                                            <p:cond delay="650"/>
                                          </p:stCondLst>
                                        </p:cTn>
                                        <p:tgtEl>
                                          <p:spTgt spid="14"/>
                                        </p:tgtEl>
                                      </p:cBhvr>
                                      <p:to x="100000" y="60000"/>
                                    </p:animScale>
                                    <p:animScale>
                                      <p:cBhvr>
                                        <p:cTn id="68" dur="166" decel="50000">
                                          <p:stCondLst>
                                            <p:cond delay="676"/>
                                          </p:stCondLst>
                                        </p:cTn>
                                        <p:tgtEl>
                                          <p:spTgt spid="14"/>
                                        </p:tgtEl>
                                      </p:cBhvr>
                                      <p:to x="100000" y="100000"/>
                                    </p:animScale>
                                    <p:animScale>
                                      <p:cBhvr>
                                        <p:cTn id="69" dur="26">
                                          <p:stCondLst>
                                            <p:cond delay="1312"/>
                                          </p:stCondLst>
                                        </p:cTn>
                                        <p:tgtEl>
                                          <p:spTgt spid="14"/>
                                        </p:tgtEl>
                                      </p:cBhvr>
                                      <p:to x="100000" y="80000"/>
                                    </p:animScale>
                                    <p:animScale>
                                      <p:cBhvr>
                                        <p:cTn id="70" dur="166" decel="50000">
                                          <p:stCondLst>
                                            <p:cond delay="1338"/>
                                          </p:stCondLst>
                                        </p:cTn>
                                        <p:tgtEl>
                                          <p:spTgt spid="14"/>
                                        </p:tgtEl>
                                      </p:cBhvr>
                                      <p:to x="100000" y="100000"/>
                                    </p:animScale>
                                    <p:animScale>
                                      <p:cBhvr>
                                        <p:cTn id="71" dur="26">
                                          <p:stCondLst>
                                            <p:cond delay="1642"/>
                                          </p:stCondLst>
                                        </p:cTn>
                                        <p:tgtEl>
                                          <p:spTgt spid="14"/>
                                        </p:tgtEl>
                                      </p:cBhvr>
                                      <p:to x="100000" y="90000"/>
                                    </p:animScale>
                                    <p:animScale>
                                      <p:cBhvr>
                                        <p:cTn id="72" dur="166" decel="50000">
                                          <p:stCondLst>
                                            <p:cond delay="1668"/>
                                          </p:stCondLst>
                                        </p:cTn>
                                        <p:tgtEl>
                                          <p:spTgt spid="14"/>
                                        </p:tgtEl>
                                      </p:cBhvr>
                                      <p:to x="100000" y="100000"/>
                                    </p:animScale>
                                    <p:animScale>
                                      <p:cBhvr>
                                        <p:cTn id="73" dur="26">
                                          <p:stCondLst>
                                            <p:cond delay="1808"/>
                                          </p:stCondLst>
                                        </p:cTn>
                                        <p:tgtEl>
                                          <p:spTgt spid="14"/>
                                        </p:tgtEl>
                                      </p:cBhvr>
                                      <p:to x="100000" y="95000"/>
                                    </p:animScale>
                                    <p:animScale>
                                      <p:cBhvr>
                                        <p:cTn id="74" dur="166" decel="50000">
                                          <p:stCondLst>
                                            <p:cond delay="1834"/>
                                          </p:stCondLst>
                                        </p:cTn>
                                        <p:tgtEl>
                                          <p:spTgt spid="14"/>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down)">
                                      <p:cBhvr>
                                        <p:cTn id="79" dur="580">
                                          <p:stCondLst>
                                            <p:cond delay="0"/>
                                          </p:stCondLst>
                                        </p:cTn>
                                        <p:tgtEl>
                                          <p:spTgt spid="15"/>
                                        </p:tgtEl>
                                      </p:cBhvr>
                                    </p:animEffect>
                                    <p:anim calcmode="lin" valueType="num">
                                      <p:cBhvr>
                                        <p:cTn id="80"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85" dur="26">
                                          <p:stCondLst>
                                            <p:cond delay="650"/>
                                          </p:stCondLst>
                                        </p:cTn>
                                        <p:tgtEl>
                                          <p:spTgt spid="15"/>
                                        </p:tgtEl>
                                      </p:cBhvr>
                                      <p:to x="100000" y="60000"/>
                                    </p:animScale>
                                    <p:animScale>
                                      <p:cBhvr>
                                        <p:cTn id="86" dur="166" decel="50000">
                                          <p:stCondLst>
                                            <p:cond delay="676"/>
                                          </p:stCondLst>
                                        </p:cTn>
                                        <p:tgtEl>
                                          <p:spTgt spid="15"/>
                                        </p:tgtEl>
                                      </p:cBhvr>
                                      <p:to x="100000" y="100000"/>
                                    </p:animScale>
                                    <p:animScale>
                                      <p:cBhvr>
                                        <p:cTn id="87" dur="26">
                                          <p:stCondLst>
                                            <p:cond delay="1312"/>
                                          </p:stCondLst>
                                        </p:cTn>
                                        <p:tgtEl>
                                          <p:spTgt spid="15"/>
                                        </p:tgtEl>
                                      </p:cBhvr>
                                      <p:to x="100000" y="80000"/>
                                    </p:animScale>
                                    <p:animScale>
                                      <p:cBhvr>
                                        <p:cTn id="88" dur="166" decel="50000">
                                          <p:stCondLst>
                                            <p:cond delay="1338"/>
                                          </p:stCondLst>
                                        </p:cTn>
                                        <p:tgtEl>
                                          <p:spTgt spid="15"/>
                                        </p:tgtEl>
                                      </p:cBhvr>
                                      <p:to x="100000" y="100000"/>
                                    </p:animScale>
                                    <p:animScale>
                                      <p:cBhvr>
                                        <p:cTn id="89" dur="26">
                                          <p:stCondLst>
                                            <p:cond delay="1642"/>
                                          </p:stCondLst>
                                        </p:cTn>
                                        <p:tgtEl>
                                          <p:spTgt spid="15"/>
                                        </p:tgtEl>
                                      </p:cBhvr>
                                      <p:to x="100000" y="90000"/>
                                    </p:animScale>
                                    <p:animScale>
                                      <p:cBhvr>
                                        <p:cTn id="90" dur="166" decel="50000">
                                          <p:stCondLst>
                                            <p:cond delay="1668"/>
                                          </p:stCondLst>
                                        </p:cTn>
                                        <p:tgtEl>
                                          <p:spTgt spid="15"/>
                                        </p:tgtEl>
                                      </p:cBhvr>
                                      <p:to x="100000" y="100000"/>
                                    </p:animScale>
                                    <p:animScale>
                                      <p:cBhvr>
                                        <p:cTn id="91" dur="26">
                                          <p:stCondLst>
                                            <p:cond delay="1808"/>
                                          </p:stCondLst>
                                        </p:cTn>
                                        <p:tgtEl>
                                          <p:spTgt spid="15"/>
                                        </p:tgtEl>
                                      </p:cBhvr>
                                      <p:to x="100000" y="95000"/>
                                    </p:animScale>
                                    <p:animScale>
                                      <p:cBhvr>
                                        <p:cTn id="92" dur="166" decel="50000">
                                          <p:stCondLst>
                                            <p:cond delay="1834"/>
                                          </p:stCondLst>
                                        </p:cTn>
                                        <p:tgtEl>
                                          <p:spTgt spid="15"/>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37" presetClass="entr" presetSubtype="0" fill="hold" grpId="0" nodeType="click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1000"/>
                                        <p:tgtEl>
                                          <p:spTgt spid="16"/>
                                        </p:tgtEl>
                                      </p:cBhvr>
                                    </p:animEffect>
                                    <p:anim calcmode="lin" valueType="num">
                                      <p:cBhvr>
                                        <p:cTn id="98" dur="1000" fill="hold"/>
                                        <p:tgtEl>
                                          <p:spTgt spid="16"/>
                                        </p:tgtEl>
                                        <p:attrNameLst>
                                          <p:attrName>ppt_x</p:attrName>
                                        </p:attrNameLst>
                                      </p:cBhvr>
                                      <p:tavLst>
                                        <p:tav tm="0">
                                          <p:val>
                                            <p:strVal val="#ppt_x"/>
                                          </p:val>
                                        </p:tav>
                                        <p:tav tm="100000">
                                          <p:val>
                                            <p:strVal val="#ppt_x"/>
                                          </p:val>
                                        </p:tav>
                                      </p:tavLst>
                                    </p:anim>
                                    <p:anim calcmode="lin" valueType="num">
                                      <p:cBhvr>
                                        <p:cTn id="99" dur="900" decel="100000" fill="hold"/>
                                        <p:tgtEl>
                                          <p:spTgt spid="1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66640" y="304800"/>
            <a:ext cx="8572560" cy="610554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Low" rtl="1"/>
            <a:r>
              <a:rPr lang="fa-IR" sz="3200" dirty="0" smtClean="0">
                <a:cs typeface="B Traffic" pitchFamily="2" charset="-78"/>
              </a:rPr>
              <a:t>برای مطاله بیشتر</a:t>
            </a:r>
            <a:endParaRPr lang="en-US" sz="3200" dirty="0" smtClean="0">
              <a:cs typeface="B Traffic" pitchFamily="2" charset="-78"/>
            </a:endParaRPr>
          </a:p>
          <a:p>
            <a:pPr marL="457200" lvl="0" indent="-457200" algn="justLow" rtl="1">
              <a:buFont typeface="+mj-lt"/>
              <a:buAutoNum type="arabicPeriod"/>
            </a:pPr>
            <a:r>
              <a:rPr lang="fa-IR" sz="2000" dirty="0" smtClean="0">
                <a:cs typeface="B Traffic" pitchFamily="2" charset="-78"/>
              </a:rPr>
              <a:t>ابراهیمی ورکیایی، محمد، تاریخ اسلام از بعثت نبوی تا حکومت علوی، تهران، وزارت فرهنگ و ارشاد اسلامی، 1364.</a:t>
            </a:r>
            <a:endParaRPr lang="en-US" sz="2000" dirty="0" smtClean="0">
              <a:cs typeface="B Traffic" pitchFamily="2" charset="-78"/>
            </a:endParaRPr>
          </a:p>
          <a:p>
            <a:pPr marL="457200" lvl="0" indent="-457200" algn="justLow" rtl="1">
              <a:buFont typeface="+mj-lt"/>
              <a:buAutoNum type="arabicPeriod"/>
            </a:pPr>
            <a:r>
              <a:rPr lang="fa-IR" sz="2000" dirty="0" smtClean="0">
                <a:cs typeface="B Traffic" pitchFamily="2" charset="-78"/>
              </a:rPr>
              <a:t>پیشوایی، مهدی، تاریخ اسلام؛ از جاهلیت تا رحلت پیامبر اسلام</a:t>
            </a:r>
            <a:r>
              <a:rPr lang="fa-IR" sz="1400" dirty="0" smtClean="0">
                <a:cs typeface="B Traffic" pitchFamily="2" charset="-78"/>
              </a:rPr>
              <a:t>(ص)</a:t>
            </a:r>
            <a:r>
              <a:rPr lang="fa-IR" sz="2000" dirty="0" smtClean="0">
                <a:cs typeface="B Traffic" pitchFamily="2" charset="-78"/>
              </a:rPr>
              <a:t>، قم، دفتر نشر معارف، 1383.</a:t>
            </a:r>
            <a:endParaRPr lang="en-US" sz="2000" dirty="0" smtClean="0">
              <a:cs typeface="B Traffic" pitchFamily="2" charset="-78"/>
            </a:endParaRPr>
          </a:p>
          <a:p>
            <a:pPr marL="457200" lvl="0" indent="-457200" algn="justLow" rtl="1">
              <a:buFont typeface="+mj-lt"/>
              <a:buAutoNum type="arabicPeriod"/>
            </a:pPr>
            <a:r>
              <a:rPr lang="fa-IR" sz="2000" dirty="0" smtClean="0">
                <a:cs typeface="B Traffic" pitchFamily="2" charset="-78"/>
              </a:rPr>
              <a:t>جعفریان، رسول، تاریخ سیاسی اسلام؛ تاریخ خلفا، تهران، سازمان چاپ و انتشارات وزرات فرهنگ و ارشاد اسلامی،  1374.</a:t>
            </a:r>
            <a:endParaRPr lang="en-US" sz="2000" dirty="0" smtClean="0">
              <a:cs typeface="B Traffic" pitchFamily="2" charset="-78"/>
            </a:endParaRPr>
          </a:p>
          <a:p>
            <a:pPr marL="457200" lvl="0" indent="-457200" algn="justLow" rtl="1">
              <a:buFont typeface="+mj-lt"/>
              <a:buAutoNum type="arabicPeriod"/>
            </a:pPr>
            <a:r>
              <a:rPr lang="fa-IR" sz="2000" dirty="0" smtClean="0">
                <a:cs typeface="B Traffic" pitchFamily="2" charset="-78"/>
              </a:rPr>
              <a:t>جمعی از نویسندگان، تاریخ اسلام، زیر نظر صادق آییه وند، قم، دفتر نشر معارف، 1382.</a:t>
            </a:r>
            <a:endParaRPr lang="en-US" sz="2000" dirty="0" smtClean="0">
              <a:cs typeface="B Traffic" pitchFamily="2" charset="-78"/>
            </a:endParaRPr>
          </a:p>
          <a:p>
            <a:pPr marL="457200" lvl="0" indent="-457200" algn="justLow" rtl="1">
              <a:buFont typeface="+mj-lt"/>
              <a:buAutoNum type="arabicPeriod"/>
            </a:pPr>
            <a:r>
              <a:rPr lang="fa-IR" sz="2000" dirty="0" smtClean="0">
                <a:cs typeface="B Traffic" pitchFamily="2" charset="-78"/>
              </a:rPr>
              <a:t>حسنی، علی اکبر، تاریخ تحلیلی و سیاسی اسلام، تهران، دفتر نشر فرهنگ اسلامی، 1379.</a:t>
            </a:r>
            <a:endParaRPr lang="en-US" sz="2000" dirty="0" smtClean="0">
              <a:cs typeface="B Traffic" pitchFamily="2" charset="-78"/>
            </a:endParaRPr>
          </a:p>
          <a:p>
            <a:pPr marL="457200" lvl="0" indent="-457200" algn="justLow" rtl="1">
              <a:buFont typeface="+mj-lt"/>
              <a:buAutoNum type="arabicPeriod"/>
            </a:pPr>
            <a:r>
              <a:rPr lang="fa-IR" sz="2000" dirty="0" smtClean="0">
                <a:cs typeface="B Traffic" pitchFamily="2" charset="-78"/>
              </a:rPr>
              <a:t>حکیمی، محمد رضا، حماسه غدیر، تهران، دفتر نشر فرهنگ اسلامی، 1374.</a:t>
            </a:r>
            <a:endParaRPr lang="en-US" sz="2000" dirty="0" smtClean="0">
              <a:cs typeface="B Traffic" pitchFamily="2" charset="-78"/>
            </a:endParaRPr>
          </a:p>
          <a:p>
            <a:pPr marL="457200" lvl="0" indent="-457200" algn="justLow" rtl="1">
              <a:buFont typeface="+mj-lt"/>
              <a:buAutoNum type="arabicPeriod"/>
            </a:pPr>
            <a:r>
              <a:rPr lang="fa-IR" sz="2000" dirty="0" smtClean="0">
                <a:cs typeface="B Traffic" pitchFamily="2" charset="-78"/>
              </a:rPr>
              <a:t>روحانی، سید سعید، تاریخ اسلام در آثار شهید مطهری، قم، دفتر نشر معارف، 1378.</a:t>
            </a:r>
            <a:endParaRPr lang="en-US" sz="2000" dirty="0" smtClean="0">
              <a:cs typeface="B Traffic" pitchFamily="2" charset="-78"/>
            </a:endParaRPr>
          </a:p>
          <a:p>
            <a:pPr marL="457200" lvl="0" indent="-457200" algn="justLow" rtl="1">
              <a:buFont typeface="+mj-lt"/>
              <a:buAutoNum type="arabicPeriod"/>
            </a:pPr>
            <a:r>
              <a:rPr lang="fa-IR" sz="2000" dirty="0" smtClean="0">
                <a:cs typeface="B Traffic" pitchFamily="2" charset="-78"/>
              </a:rPr>
              <a:t>زرگری نژاد، غلامحسین، تاریخ صدر  اسلام(عصر نبوت)، تهران، سمت، 1378.</a:t>
            </a:r>
            <a:endParaRPr lang="en-US" sz="2000" dirty="0" smtClean="0">
              <a:cs typeface="B Traffic" pitchFamily="2" charset="-78"/>
            </a:endParaRPr>
          </a:p>
          <a:p>
            <a:pPr marL="457200" lvl="0" indent="-457200" algn="justLow" rtl="1">
              <a:buFont typeface="+mj-lt"/>
              <a:buAutoNum type="arabicPeriod"/>
            </a:pPr>
            <a:r>
              <a:rPr lang="fa-IR" sz="2000" dirty="0" smtClean="0">
                <a:cs typeface="B Traffic" pitchFamily="2" charset="-78"/>
              </a:rPr>
              <a:t>شهیدی، سید جعفر، تاریخ تحلیلی اسلام ت پایان امویان، تهران، مرکز نشر دانشگاهی، 1363.</a:t>
            </a:r>
            <a:endParaRPr lang="en-US" sz="2000" dirty="0" smtClean="0">
              <a:cs typeface="B Traffic" pitchFamily="2" charset="-78"/>
            </a:endParaRPr>
          </a:p>
          <a:p>
            <a:pPr marL="457200" lvl="0" indent="-457200" algn="justLow" rtl="1">
              <a:buFont typeface="+mj-lt"/>
              <a:buAutoNum type="arabicPeriod"/>
            </a:pPr>
            <a:r>
              <a:rPr lang="fa-IR" sz="2000" dirty="0" smtClean="0">
                <a:cs typeface="B Traffic" pitchFamily="2" charset="-78"/>
              </a:rPr>
              <a:t>شیمل، آن ماری، درآمدی بر اسلام، ترجمه عبدالرحیم گواهی، تهران، دفتر نشر فرهنگ اسلامی، 1375.</a:t>
            </a:r>
            <a:endParaRPr lang="en-US" sz="2000" dirty="0">
              <a:cs typeface="B Traffic"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3238" y="665366"/>
            <a:ext cx="8572560" cy="610554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lnSpc>
                <a:spcPct val="150000"/>
              </a:lnSpc>
            </a:pPr>
            <a:r>
              <a:rPr lang="en-US" b="1" dirty="0" smtClean="0">
                <a:cs typeface="B Nazanin" pitchFamily="2" charset="-78"/>
                <a:hlinkClick r:id="rId2" action="ppaction://hlinksldjump"/>
              </a:rPr>
              <a:t> </a:t>
            </a:r>
            <a:r>
              <a:rPr lang="fa-IR" b="1" dirty="0" smtClean="0">
                <a:solidFill>
                  <a:schemeClr val="tx1"/>
                </a:solidFill>
                <a:cs typeface="B Homa" pitchFamily="2" charset="-78"/>
                <a:hlinkClick r:id="rId2" action="ppaction://hlinksldjump"/>
              </a:rPr>
              <a:t>فصل اول: مباحث  مقدماتی تاریخ</a:t>
            </a:r>
            <a:endParaRPr lang="fa-IR" b="1" dirty="0" smtClean="0">
              <a:solidFill>
                <a:schemeClr val="tx1"/>
              </a:solidFill>
              <a:cs typeface="B Homa" pitchFamily="2" charset="-78"/>
            </a:endParaRPr>
          </a:p>
          <a:p>
            <a:pPr algn="r" rtl="1">
              <a:lnSpc>
                <a:spcPct val="150000"/>
              </a:lnSpc>
            </a:pPr>
            <a:r>
              <a:rPr lang="fa-IR" b="1" dirty="0" smtClean="0">
                <a:solidFill>
                  <a:schemeClr val="tx1"/>
                </a:solidFill>
                <a:cs typeface="B Homa" pitchFamily="2" charset="-78"/>
                <a:hlinkClick r:id="rId3" action="ppaction://hlinksldjump"/>
              </a:rPr>
              <a:t>تاریخ نقلی</a:t>
            </a:r>
            <a:r>
              <a:rPr lang="fa-IR" b="1" dirty="0">
                <a:solidFill>
                  <a:schemeClr val="tx1"/>
                </a:solidFill>
                <a:cs typeface="B Homa" pitchFamily="2" charset="-78"/>
                <a:hlinkClick r:id="rId3" action="ppaction://hlinksldjump"/>
              </a:rPr>
              <a:t> </a:t>
            </a:r>
            <a:r>
              <a:rPr lang="fa-IR" b="1" dirty="0" smtClean="0">
                <a:solidFill>
                  <a:schemeClr val="tx1"/>
                </a:solidFill>
                <a:cs typeface="B Homa" pitchFamily="2" charset="-78"/>
                <a:hlinkClick r:id="rId3" action="ppaction://hlinksldjump"/>
              </a:rPr>
              <a:t>- تاریخ علمی</a:t>
            </a:r>
            <a:endParaRPr lang="fa-IR" b="1" dirty="0" smtClean="0">
              <a:solidFill>
                <a:schemeClr val="tx1"/>
              </a:solidFill>
              <a:cs typeface="B Homa" pitchFamily="2" charset="-78"/>
            </a:endParaRPr>
          </a:p>
          <a:p>
            <a:pPr algn="r" rtl="1">
              <a:lnSpc>
                <a:spcPct val="150000"/>
              </a:lnSpc>
            </a:pPr>
            <a:r>
              <a:rPr lang="fa-IR" b="1" dirty="0" smtClean="0">
                <a:solidFill>
                  <a:schemeClr val="tx1"/>
                </a:solidFill>
                <a:cs typeface="B Homa" pitchFamily="2" charset="-78"/>
                <a:hlinkClick r:id="rId4" action="ppaction://hlinksldjump"/>
              </a:rPr>
              <a:t>علمیت، اعتبار و فایده تاریخ</a:t>
            </a:r>
            <a:endParaRPr lang="en-US" b="1" dirty="0" smtClean="0">
              <a:solidFill>
                <a:schemeClr val="tx1"/>
              </a:solidFill>
              <a:cs typeface="B Homa" pitchFamily="2" charset="-78"/>
            </a:endParaRPr>
          </a:p>
          <a:p>
            <a:pPr algn="r" rtl="1">
              <a:lnSpc>
                <a:spcPct val="150000"/>
              </a:lnSpc>
            </a:pPr>
            <a:r>
              <a:rPr lang="fa-IR" b="1" dirty="0" smtClean="0">
                <a:cs typeface="B Homa" pitchFamily="2" charset="-78"/>
                <a:hlinkClick r:id="rId5" action="ppaction://hlinksldjump"/>
              </a:rPr>
              <a:t>اهمیت و ارزش تاریخ اسلام</a:t>
            </a:r>
            <a:endParaRPr lang="en-US" b="1" dirty="0" smtClean="0">
              <a:cs typeface="B Homa" pitchFamily="2" charset="-78"/>
            </a:endParaRPr>
          </a:p>
          <a:p>
            <a:pPr algn="r" rtl="1">
              <a:lnSpc>
                <a:spcPct val="150000"/>
              </a:lnSpc>
            </a:pPr>
            <a:r>
              <a:rPr lang="fa-IR" b="1" dirty="0" smtClean="0">
                <a:cs typeface="B Homa" pitchFamily="2" charset="-78"/>
                <a:hlinkClick r:id="rId6" action="ppaction://hlinksldjump"/>
              </a:rPr>
              <a:t>تاریخ نگاری و اهتمام مسلمانان به آن</a:t>
            </a:r>
            <a:endParaRPr lang="en-US" b="1" dirty="0" smtClean="0">
              <a:cs typeface="B Homa" pitchFamily="2" charset="-78"/>
            </a:endParaRPr>
          </a:p>
          <a:p>
            <a:pPr algn="r" rtl="1">
              <a:lnSpc>
                <a:spcPct val="150000"/>
              </a:lnSpc>
            </a:pPr>
            <a:r>
              <a:rPr lang="fa-IR" b="1" dirty="0" smtClean="0">
                <a:cs typeface="B Homa" pitchFamily="2" charset="-78"/>
                <a:hlinkClick r:id="rId7" action="ppaction://hlinksldjump"/>
              </a:rPr>
              <a:t>طبقه بندی گونه های تاریخ نگاری اسلامی</a:t>
            </a:r>
            <a:endParaRPr lang="en-US" b="1" dirty="0" smtClean="0">
              <a:ln w="11430"/>
              <a:solidFill>
                <a:srgbClr val="C00000"/>
              </a:solidFill>
              <a:cs typeface="B Homa" pitchFamily="2" charset="-78"/>
            </a:endParaRPr>
          </a:p>
          <a:p>
            <a:pPr algn="r"/>
            <a:r>
              <a:rPr lang="fa-IR" b="1" dirty="0" smtClean="0">
                <a:cs typeface="B Homa" pitchFamily="2" charset="-78"/>
                <a:hlinkClick r:id="rId8" action="ppaction://hlinksldjump"/>
              </a:rPr>
              <a:t>مکتب تاریخ نگاری چیست و مکاتب معروف تاریخ نگاری اسلامی کدامند؟</a:t>
            </a:r>
            <a:endParaRPr lang="en-US" dirty="0" smtClean="0">
              <a:cs typeface="B Homa" pitchFamily="2" charset="-78"/>
            </a:endParaRPr>
          </a:p>
          <a:p>
            <a:pPr lvl="0" algn="r" rtl="1">
              <a:lnSpc>
                <a:spcPct val="150000"/>
              </a:lnSpc>
            </a:pPr>
            <a:r>
              <a:rPr lang="fa-IR" b="1" dirty="0" smtClean="0">
                <a:cs typeface="B Homa" pitchFamily="2" charset="-78"/>
                <a:hlinkClick r:id="rId9" action="ppaction://hlinksldjump"/>
              </a:rPr>
              <a:t>علل و انگیزه‌های توجه مسلمانان به تاریخ و تاریخ نگاری</a:t>
            </a:r>
            <a:endParaRPr lang="fa-IR" sz="2400" b="1" dirty="0" smtClean="0">
              <a:solidFill>
                <a:schemeClr val="tx1"/>
              </a:solidFill>
              <a:latin typeface="Arial" pitchFamily="34" charset="0"/>
              <a:cs typeface="B Homa" pitchFamily="2" charset="-78"/>
            </a:endParaRPr>
          </a:p>
          <a:p>
            <a:pPr algn="r" rtl="1">
              <a:lnSpc>
                <a:spcPct val="150000"/>
              </a:lnSpc>
            </a:pPr>
            <a:r>
              <a:rPr lang="en-US" b="1" dirty="0" smtClean="0">
                <a:cs typeface="B Homa" pitchFamily="2" charset="-78"/>
                <a:hlinkClick r:id="rId10" action="ppaction://hlinksldjump"/>
              </a:rPr>
              <a:t> </a:t>
            </a:r>
            <a:r>
              <a:rPr lang="fa-IR" b="1" dirty="0" smtClean="0">
                <a:cs typeface="B Homa" pitchFamily="2" charset="-78"/>
                <a:hlinkClick r:id="rId10" action="ppaction://hlinksldjump"/>
              </a:rPr>
              <a:t>آسیب شناسی تاریخ اسلام و منابع آن</a:t>
            </a:r>
            <a:endParaRPr lang="en-US" b="1" dirty="0" smtClean="0">
              <a:cs typeface="B Homa" pitchFamily="2" charset="-78"/>
            </a:endParaRPr>
          </a:p>
          <a:p>
            <a:pPr algn="r" rtl="1">
              <a:lnSpc>
                <a:spcPct val="150000"/>
              </a:lnSpc>
            </a:pPr>
            <a:r>
              <a:rPr lang="fa-IR" b="1" dirty="0" smtClean="0">
                <a:cs typeface="B Homa" pitchFamily="2" charset="-78"/>
                <a:hlinkClick r:id="rId11" action="ppaction://hlinksldjump"/>
              </a:rPr>
              <a:t>معنا و پیشینه شرق شناسی</a:t>
            </a:r>
            <a:endParaRPr lang="en-US" b="1" dirty="0" smtClean="0">
              <a:cs typeface="B Homa" pitchFamily="2" charset="-78"/>
            </a:endParaRPr>
          </a:p>
          <a:p>
            <a:pPr algn="r" rtl="1">
              <a:lnSpc>
                <a:spcPct val="150000"/>
              </a:lnSpc>
            </a:pPr>
            <a:r>
              <a:rPr lang="fa-IR" b="1" dirty="0" smtClean="0">
                <a:cs typeface="B Homa" pitchFamily="2" charset="-78"/>
                <a:hlinkClick r:id="rId12" action="ppaction://hlinksldjump"/>
              </a:rPr>
              <a:t>خاستگاه خاورشناسی</a:t>
            </a:r>
            <a:endParaRPr lang="en-US" b="1" dirty="0" smtClean="0">
              <a:cs typeface="B Homa" pitchFamily="2" charset="-78"/>
            </a:endParaRPr>
          </a:p>
          <a:p>
            <a:pPr algn="r" rtl="1">
              <a:lnSpc>
                <a:spcPct val="150000"/>
              </a:lnSpc>
            </a:pPr>
            <a:r>
              <a:rPr lang="fa-IR" b="1" dirty="0" smtClean="0">
                <a:cs typeface="B Homa" pitchFamily="2" charset="-78"/>
                <a:hlinkClick r:id="rId13" action="ppaction://hlinksldjump"/>
              </a:rPr>
              <a:t>دلايل گره خوردن شرق شناسی با انگیزه استعماری چيست؟</a:t>
            </a:r>
            <a:endParaRPr lang="fa-IR" b="1" dirty="0" smtClean="0">
              <a:cs typeface="B Homa" pitchFamily="2" charset="-78"/>
            </a:endParaRPr>
          </a:p>
        </p:txBody>
      </p:sp>
      <p:sp>
        <p:nvSpPr>
          <p:cNvPr id="9" name="Oval 8"/>
          <p:cNvSpPr/>
          <p:nvPr/>
        </p:nvSpPr>
        <p:spPr>
          <a:xfrm>
            <a:off x="3332559" y="76200"/>
            <a:ext cx="2336005" cy="107154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a-IR" sz="2800" dirty="0" smtClean="0">
                <a:cs typeface="B Traffic" pitchFamily="2" charset="-78"/>
              </a:rPr>
              <a:t>فهرست</a:t>
            </a:r>
            <a:endParaRPr lang="en-US" sz="2800" dirty="0">
              <a:cs typeface="B Traffic" pitchFamily="2" charset="-78"/>
            </a:endParaRPr>
          </a:p>
        </p:txBody>
      </p:sp>
      <p:pic>
        <p:nvPicPr>
          <p:cNvPr id="15" name="Picture 4" descr="C:\Users\satari\Desktop\انديشه 1 عكسها\png\bote1.png"/>
          <p:cNvPicPr>
            <a:picLocks noChangeAspect="1" noChangeArrowheads="1"/>
          </p:cNvPicPr>
          <p:nvPr/>
        </p:nvPicPr>
        <p:blipFill>
          <a:blip r:embed="rId14" cstate="print"/>
          <a:srcRect/>
          <a:stretch>
            <a:fillRect/>
          </a:stretch>
        </p:blipFill>
        <p:spPr bwMode="auto">
          <a:xfrm rot="1885773" flipH="1">
            <a:off x="8318956" y="5767063"/>
            <a:ext cx="817567" cy="1157279"/>
          </a:xfrm>
          <a:prstGeom prst="rect">
            <a:avLst/>
          </a:prstGeom>
          <a:noFill/>
        </p:spPr>
      </p:pic>
      <p:pic>
        <p:nvPicPr>
          <p:cNvPr id="1029" name="Picture 5" descr="C:\Users\satari\Desktop\انديشه 1 عكسها\png\bote4.png"/>
          <p:cNvPicPr>
            <a:picLocks noChangeAspect="1" noChangeArrowheads="1"/>
          </p:cNvPicPr>
          <p:nvPr/>
        </p:nvPicPr>
        <p:blipFill>
          <a:blip r:embed="rId15" cstate="print"/>
          <a:srcRect/>
          <a:stretch>
            <a:fillRect/>
          </a:stretch>
        </p:blipFill>
        <p:spPr bwMode="auto">
          <a:xfrm rot="3345093">
            <a:off x="488978" y="529504"/>
            <a:ext cx="858810" cy="1292924"/>
          </a:xfrm>
          <a:prstGeom prst="rect">
            <a:avLst/>
          </a:prstGeom>
          <a:noFill/>
        </p:spPr>
      </p:pic>
      <p:pic>
        <p:nvPicPr>
          <p:cNvPr id="6" name="Picture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0"/>
            <a:ext cx="685800" cy="736091"/>
          </a:xfrm>
          <a:prstGeom prst="rect">
            <a:avLst/>
          </a:prstGeom>
        </p:spPr>
      </p:pic>
    </p:spTree>
    <p:extLst>
      <p:ext uri="{BB962C8B-B14F-4D97-AF65-F5344CB8AC3E}">
        <p14:creationId xmlns:p14="http://schemas.microsoft.com/office/powerpoint/2010/main" val="192146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9"/>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nodeType="clickEffect">
                                  <p:stCondLst>
                                    <p:cond delay="0"/>
                                  </p:stCondLst>
                                  <p:childTnLst>
                                    <p:animRot by="21600000">
                                      <p:cBhvr>
                                        <p:cTn id="16" dur="2000" fill="hold"/>
                                        <p:tgtEl>
                                          <p:spTgt spid="10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6200000">
            <a:off x="5244466" y="3185170"/>
            <a:ext cx="6429364" cy="916295"/>
          </a:xfrm>
          <a:prstGeom prst="rect">
            <a:avLst/>
          </a:prstGeom>
          <a:solidFill>
            <a:srgbClr val="08DBF8"/>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rtl="1"/>
            <a:r>
              <a:rPr lang="en-US" sz="3200" b="1" dirty="0" smtClean="0">
                <a:cs typeface="B Nazanin" pitchFamily="2" charset="-78"/>
              </a:rPr>
              <a:t> </a:t>
            </a:r>
            <a:r>
              <a:rPr lang="fa-IR" sz="3200" b="1" dirty="0" smtClean="0">
                <a:cs typeface="B Nazanin" pitchFamily="2" charset="-78"/>
              </a:rPr>
              <a:t>       </a:t>
            </a:r>
            <a:r>
              <a:rPr lang="en-US" sz="3200" b="1" dirty="0" smtClean="0">
                <a:cs typeface="B Nazanin" pitchFamily="2" charset="-78"/>
              </a:rPr>
              <a:t>  </a:t>
            </a:r>
            <a:r>
              <a:rPr lang="fa-IR" sz="3200" b="1" dirty="0" smtClean="0">
                <a:solidFill>
                  <a:schemeClr val="tx1"/>
                </a:solidFill>
                <a:cs typeface="B Homa" pitchFamily="2" charset="-78"/>
              </a:rPr>
              <a:t>فصل اول: مباحث مقدماتی تاریخ</a:t>
            </a:r>
            <a:r>
              <a:rPr lang="en-US" sz="3200" b="1" dirty="0" smtClean="0">
                <a:solidFill>
                  <a:schemeClr val="tx1"/>
                </a:solidFill>
                <a:cs typeface="B Homa" pitchFamily="2" charset="-78"/>
              </a:rPr>
              <a:t>  </a:t>
            </a:r>
            <a:endParaRPr lang="en-US" sz="3200" b="1" dirty="0">
              <a:solidFill>
                <a:schemeClr val="tx1"/>
              </a:solidFill>
              <a:cs typeface="B Homa" pitchFamily="2" charset="-78"/>
            </a:endParaRPr>
          </a:p>
        </p:txBody>
      </p:sp>
      <p:sp>
        <p:nvSpPr>
          <p:cNvPr id="5" name="Teardrop 4"/>
          <p:cNvSpPr/>
          <p:nvPr/>
        </p:nvSpPr>
        <p:spPr>
          <a:xfrm rot="19030443" flipH="1" flipV="1">
            <a:off x="7924261" y="75661"/>
            <a:ext cx="1010891" cy="1010891"/>
          </a:xfrm>
          <a:prstGeom prst="teardrop">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smtClean="0"/>
          </a:p>
          <a:p>
            <a:pPr algn="ctr"/>
            <a:endParaRPr lang="en-US" dirty="0"/>
          </a:p>
          <a:p>
            <a:pPr algn="ctr"/>
            <a:endParaRPr lang="en-US" dirty="0" smtClean="0"/>
          </a:p>
          <a:p>
            <a:pPr algn="ctr"/>
            <a:endParaRPr lang="en-US" dirty="0"/>
          </a:p>
        </p:txBody>
      </p:sp>
      <p:pic>
        <p:nvPicPr>
          <p:cNvPr id="6" name="Picture 9" descr="C:\Users\satari\Desktop\انديشه 1 عكسها\png\uzdfghrl.png"/>
          <p:cNvPicPr>
            <a:picLocks noChangeAspect="1" noChangeArrowheads="1"/>
          </p:cNvPicPr>
          <p:nvPr/>
        </p:nvPicPr>
        <p:blipFill>
          <a:blip r:embed="rId2" cstate="print"/>
          <a:srcRect/>
          <a:stretch>
            <a:fillRect/>
          </a:stretch>
        </p:blipFill>
        <p:spPr bwMode="auto">
          <a:xfrm>
            <a:off x="7985947" y="143478"/>
            <a:ext cx="872852" cy="852774"/>
          </a:xfrm>
          <a:prstGeom prst="rect">
            <a:avLst/>
          </a:prstGeom>
          <a:noFill/>
          <a:ln>
            <a:noFill/>
          </a:ln>
        </p:spPr>
      </p:pic>
      <p:pic>
        <p:nvPicPr>
          <p:cNvPr id="9" name="Picture 2" descr="C:\Users\satari\Desktop\انديشه 1 عكسها\png\يبفurl.png"/>
          <p:cNvPicPr>
            <a:picLocks noChangeAspect="1" noChangeArrowheads="1"/>
          </p:cNvPicPr>
          <p:nvPr/>
        </p:nvPicPr>
        <p:blipFill>
          <a:blip r:embed="rId3" cstate="print"/>
          <a:srcRect/>
          <a:stretch>
            <a:fillRect/>
          </a:stretch>
        </p:blipFill>
        <p:spPr bwMode="auto">
          <a:xfrm>
            <a:off x="1814522" y="-24"/>
            <a:ext cx="4329114" cy="4300189"/>
          </a:xfrm>
          <a:prstGeom prst="rect">
            <a:avLst/>
          </a:prstGeom>
          <a:noFill/>
        </p:spPr>
      </p:pic>
      <p:pic>
        <p:nvPicPr>
          <p:cNvPr id="2050" name="Picture 2" descr="C:\Users\hamidi.t\Desktop\datex_0.jpeg"/>
          <p:cNvPicPr>
            <a:picLocks noChangeAspect="1" noChangeArrowheads="1"/>
          </p:cNvPicPr>
          <p:nvPr/>
        </p:nvPicPr>
        <p:blipFill>
          <a:blip r:embed="rId4" cstate="print"/>
          <a:srcRect/>
          <a:stretch>
            <a:fillRect/>
          </a:stretch>
        </p:blipFill>
        <p:spPr bwMode="auto">
          <a:xfrm>
            <a:off x="357158" y="1428736"/>
            <a:ext cx="7358114" cy="4683133"/>
          </a:xfrm>
          <a:prstGeom prst="rect">
            <a:avLst/>
          </a:prstGeom>
          <a:effectLst>
            <a:reflection blurRad="6350" stA="52000" endA="300" endPos="35000" dir="5400000" sy="-100000" algn="bl" rotWithShape="0"/>
          </a:effectLst>
        </p:spPr>
        <p:style>
          <a:lnRef idx="2">
            <a:schemeClr val="accent1"/>
          </a:lnRef>
          <a:fillRef idx="1">
            <a:schemeClr val="lt1"/>
          </a:fillRef>
          <a:effectRef idx="0">
            <a:schemeClr val="accent1"/>
          </a:effectRef>
          <a:fontRef idx="minor">
            <a:schemeClr val="dk1"/>
          </a:fontRef>
        </p:style>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95400" cy="13903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
                                        </p:tgtEl>
                                        <p:attrNameLst>
                                          <p:attrName>r</p:attrName>
                                        </p:attrNameLst>
                                      </p:cBhvr>
                                    </p:animRot>
                                  </p:childTnLst>
                                </p:cTn>
                              </p:par>
                              <p:par>
                                <p:cTn id="7" presetID="2" presetClass="entr" presetSubtype="4"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additive="base">
                                        <p:cTn id="9" dur="2000" fill="hold"/>
                                        <p:tgtEl>
                                          <p:spTgt spid="4"/>
                                        </p:tgtEl>
                                        <p:attrNameLst>
                                          <p:attrName>ppt_x</p:attrName>
                                        </p:attrNameLst>
                                      </p:cBhvr>
                                      <p:tavLst>
                                        <p:tav tm="0">
                                          <p:val>
                                            <p:strVal val="#ppt_x"/>
                                          </p:val>
                                        </p:tav>
                                        <p:tav tm="100000">
                                          <p:val>
                                            <p:strVal val="#ppt_x"/>
                                          </p:val>
                                        </p:tav>
                                      </p:tavLst>
                                    </p:anim>
                                    <p:anim calcmode="lin" valueType="num">
                                      <p:cBhvr additive="base">
                                        <p:cTn id="10"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anim calcmode="lin" valueType="num">
                                      <p:cBhvr>
                                        <p:cTn id="16" dur="2000" fill="hold"/>
                                        <p:tgtEl>
                                          <p:spTgt spid="9"/>
                                        </p:tgtEl>
                                        <p:attrNameLst>
                                          <p:attrName>style.rotation</p:attrName>
                                        </p:attrNameLst>
                                      </p:cBhvr>
                                      <p:tavLst>
                                        <p:tav tm="0">
                                          <p:val>
                                            <p:fltVal val="720"/>
                                          </p:val>
                                        </p:tav>
                                        <p:tav tm="100000">
                                          <p:val>
                                            <p:fltVal val="0"/>
                                          </p:val>
                                        </p:tav>
                                      </p:tavLst>
                                    </p:anim>
                                    <p:anim calcmode="lin" valueType="num">
                                      <p:cBhvr>
                                        <p:cTn id="17" dur="2000" fill="hold"/>
                                        <p:tgtEl>
                                          <p:spTgt spid="9"/>
                                        </p:tgtEl>
                                        <p:attrNameLst>
                                          <p:attrName>ppt_h</p:attrName>
                                        </p:attrNameLst>
                                      </p:cBhvr>
                                      <p:tavLst>
                                        <p:tav tm="0">
                                          <p:val>
                                            <p:fltVal val="0"/>
                                          </p:val>
                                        </p:tav>
                                        <p:tav tm="100000">
                                          <p:val>
                                            <p:strVal val="#ppt_h"/>
                                          </p:val>
                                        </p:tav>
                                      </p:tavLst>
                                    </p:anim>
                                    <p:anim calcmode="lin" valueType="num">
                                      <p:cBhvr>
                                        <p:cTn id="18" dur="20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ghiyasvand\Desktop\png\يبفurl.png"/>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a:off x="2362200" y="1066800"/>
            <a:ext cx="3505200" cy="3541717"/>
          </a:xfrm>
          <a:prstGeom prst="rect">
            <a:avLst/>
          </a:prstGeom>
          <a:noFill/>
        </p:spPr>
      </p:pic>
      <p:sp>
        <p:nvSpPr>
          <p:cNvPr id="6" name="Rounded Rectangle 5"/>
          <p:cNvSpPr/>
          <p:nvPr/>
        </p:nvSpPr>
        <p:spPr>
          <a:xfrm>
            <a:off x="685800" y="1676400"/>
            <a:ext cx="7848600" cy="838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rtl="1"/>
            <a:r>
              <a:rPr lang="fa-IR" sz="2800" dirty="0" smtClean="0">
                <a:cs typeface="B Traffic" pitchFamily="2" charset="-78"/>
              </a:rPr>
              <a:t>تاریخ از ماده (اخَ) یا (وَرخ) به معنای تعیین وقت است. </a:t>
            </a:r>
            <a:endParaRPr lang="en-US" sz="2800" dirty="0" smtClean="0">
              <a:cs typeface="B Traffic" pitchFamily="2" charset="-78"/>
            </a:endParaRPr>
          </a:p>
        </p:txBody>
      </p:sp>
      <p:sp>
        <p:nvSpPr>
          <p:cNvPr id="7" name="Rounded Rectangle 6"/>
          <p:cNvSpPr/>
          <p:nvPr/>
        </p:nvSpPr>
        <p:spPr>
          <a:xfrm>
            <a:off x="685800" y="838200"/>
            <a:ext cx="7848600" cy="762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rtl="1"/>
            <a:r>
              <a:rPr lang="fa-IR" sz="2800" dirty="0" smtClean="0">
                <a:cs typeface="B Traffic" pitchFamily="2" charset="-78"/>
              </a:rPr>
              <a:t>تاریخ در لغت به معنی تعیین و شناساندن وقت است.</a:t>
            </a:r>
            <a:endParaRPr lang="en-US" sz="2800" dirty="0" smtClean="0">
              <a:cs typeface="B Traffic" pitchFamily="2" charset="-78"/>
            </a:endParaRPr>
          </a:p>
        </p:txBody>
      </p:sp>
      <p:sp>
        <p:nvSpPr>
          <p:cNvPr id="8" name="Rounded Rectangle 7"/>
          <p:cNvSpPr/>
          <p:nvPr/>
        </p:nvSpPr>
        <p:spPr>
          <a:xfrm>
            <a:off x="685800" y="2590800"/>
            <a:ext cx="7848600" cy="1143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rtl="1"/>
            <a:r>
              <a:rPr lang="fa-IR" sz="2800" dirty="0" smtClean="0">
                <a:cs typeface="B Traffic" pitchFamily="2" charset="-78"/>
              </a:rPr>
              <a:t>هرودوت(پدر تاریخ) علم تاریخ را به معنای مطالعه و بررسی روزگار گذشته می‌داند.</a:t>
            </a:r>
            <a:endParaRPr lang="en-US" sz="2800" dirty="0" smtClean="0">
              <a:cs typeface="B Traffic" pitchFamily="2" charset="-78"/>
            </a:endParaRPr>
          </a:p>
        </p:txBody>
      </p:sp>
      <p:sp>
        <p:nvSpPr>
          <p:cNvPr id="9" name="Rounded Rectangle 8"/>
          <p:cNvSpPr/>
          <p:nvPr/>
        </p:nvSpPr>
        <p:spPr>
          <a:xfrm>
            <a:off x="685800" y="3886200"/>
            <a:ext cx="7848600" cy="1295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rtl="1"/>
            <a:r>
              <a:rPr lang="fa-IR" sz="2800" dirty="0" smtClean="0">
                <a:cs typeface="B Traffic" pitchFamily="2" charset="-78"/>
              </a:rPr>
              <a:t>ابن خلدون تاریخ را دانشی سرچشمه گرفته از حکمت،</a:t>
            </a:r>
            <a:r>
              <a:rPr lang="en-US" sz="2800" dirty="0" smtClean="0">
                <a:cs typeface="B Traffic" pitchFamily="2" charset="-78"/>
              </a:rPr>
              <a:t> </a:t>
            </a:r>
            <a:r>
              <a:rPr lang="fa-IR" sz="2800" dirty="0" smtClean="0">
                <a:cs typeface="B Traffic" pitchFamily="2" charset="-78"/>
              </a:rPr>
              <a:t>و بیانگر سرگذشت ملت‌ها، سیره پیامبران و سیاست پادشاهان می‌داند.</a:t>
            </a:r>
          </a:p>
        </p:txBody>
      </p:sp>
      <p:sp>
        <p:nvSpPr>
          <p:cNvPr id="10" name="Rounded Rectangle 9"/>
          <p:cNvSpPr/>
          <p:nvPr/>
        </p:nvSpPr>
        <p:spPr>
          <a:xfrm>
            <a:off x="685800" y="5334000"/>
            <a:ext cx="7848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rtl="1"/>
            <a:r>
              <a:rPr lang="fa-IR" sz="2700" dirty="0" smtClean="0">
                <a:cs typeface="B Traffic" pitchFamily="2" charset="-78"/>
              </a:rPr>
              <a:t>شهید مطهری</a:t>
            </a:r>
            <a:r>
              <a:rPr lang="fa-IR" dirty="0" smtClean="0">
                <a:cs typeface="B Traffic" pitchFamily="2" charset="-78"/>
              </a:rPr>
              <a:t>(ره) </a:t>
            </a:r>
            <a:r>
              <a:rPr lang="fa-IR" sz="2700" dirty="0" smtClean="0">
                <a:cs typeface="B Traffic" pitchFamily="2" charset="-78"/>
              </a:rPr>
              <a:t>تاریخ را یکی از منابع معرفت انسانی می‌داند</a:t>
            </a:r>
            <a:r>
              <a:rPr lang="en-US" sz="2700" dirty="0" smtClean="0">
                <a:cs typeface="B Traffic" pitchFamily="2" charset="-78"/>
              </a:rPr>
              <a:t>.</a:t>
            </a:r>
            <a:endParaRPr lang="fa-IR" sz="2700" dirty="0" smtClean="0">
              <a:cs typeface="B Traffic"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1000" fill="hold"/>
                                        <p:tgtEl>
                                          <p:spTgt spid="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80">
                                          <p:stCondLst>
                                            <p:cond delay="0"/>
                                          </p:stCondLst>
                                        </p:cTn>
                                        <p:tgtEl>
                                          <p:spTgt spid="7"/>
                                        </p:tgtEl>
                                      </p:cBhvr>
                                    </p:animEffect>
                                    <p:anim calcmode="lin" valueType="num">
                                      <p:cBhvr>
                                        <p:cTn id="1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7" dur="26">
                                          <p:stCondLst>
                                            <p:cond delay="650"/>
                                          </p:stCondLst>
                                        </p:cTn>
                                        <p:tgtEl>
                                          <p:spTgt spid="7"/>
                                        </p:tgtEl>
                                      </p:cBhvr>
                                      <p:to x="100000" y="60000"/>
                                    </p:animScale>
                                    <p:animScale>
                                      <p:cBhvr>
                                        <p:cTn id="18" dur="166" decel="50000">
                                          <p:stCondLst>
                                            <p:cond delay="676"/>
                                          </p:stCondLst>
                                        </p:cTn>
                                        <p:tgtEl>
                                          <p:spTgt spid="7"/>
                                        </p:tgtEl>
                                      </p:cBhvr>
                                      <p:to x="100000" y="100000"/>
                                    </p:animScale>
                                    <p:animScale>
                                      <p:cBhvr>
                                        <p:cTn id="19" dur="26">
                                          <p:stCondLst>
                                            <p:cond delay="1312"/>
                                          </p:stCondLst>
                                        </p:cTn>
                                        <p:tgtEl>
                                          <p:spTgt spid="7"/>
                                        </p:tgtEl>
                                      </p:cBhvr>
                                      <p:to x="100000" y="80000"/>
                                    </p:animScale>
                                    <p:animScale>
                                      <p:cBhvr>
                                        <p:cTn id="20" dur="166" decel="50000">
                                          <p:stCondLst>
                                            <p:cond delay="1338"/>
                                          </p:stCondLst>
                                        </p:cTn>
                                        <p:tgtEl>
                                          <p:spTgt spid="7"/>
                                        </p:tgtEl>
                                      </p:cBhvr>
                                      <p:to x="100000" y="100000"/>
                                    </p:animScale>
                                    <p:animScale>
                                      <p:cBhvr>
                                        <p:cTn id="21" dur="26">
                                          <p:stCondLst>
                                            <p:cond delay="1642"/>
                                          </p:stCondLst>
                                        </p:cTn>
                                        <p:tgtEl>
                                          <p:spTgt spid="7"/>
                                        </p:tgtEl>
                                      </p:cBhvr>
                                      <p:to x="100000" y="90000"/>
                                    </p:animScale>
                                    <p:animScale>
                                      <p:cBhvr>
                                        <p:cTn id="22" dur="166" decel="50000">
                                          <p:stCondLst>
                                            <p:cond delay="1668"/>
                                          </p:stCondLst>
                                        </p:cTn>
                                        <p:tgtEl>
                                          <p:spTgt spid="7"/>
                                        </p:tgtEl>
                                      </p:cBhvr>
                                      <p:to x="100000" y="100000"/>
                                    </p:animScale>
                                    <p:animScale>
                                      <p:cBhvr>
                                        <p:cTn id="23" dur="26">
                                          <p:stCondLst>
                                            <p:cond delay="1808"/>
                                          </p:stCondLst>
                                        </p:cTn>
                                        <p:tgtEl>
                                          <p:spTgt spid="7"/>
                                        </p:tgtEl>
                                      </p:cBhvr>
                                      <p:to x="100000" y="95000"/>
                                    </p:animScale>
                                    <p:animScale>
                                      <p:cBhvr>
                                        <p:cTn id="24" dur="166" decel="50000">
                                          <p:stCondLst>
                                            <p:cond delay="1834"/>
                                          </p:stCondLst>
                                        </p:cTn>
                                        <p:tgtEl>
                                          <p:spTgt spid="7"/>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80">
                                          <p:stCondLst>
                                            <p:cond delay="0"/>
                                          </p:stCondLst>
                                        </p:cTn>
                                        <p:tgtEl>
                                          <p:spTgt spid="6"/>
                                        </p:tgtEl>
                                      </p:cBhvr>
                                    </p:animEffect>
                                    <p:anim calcmode="lin" valueType="num">
                                      <p:cBhvr>
                                        <p:cTn id="3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5" dur="26">
                                          <p:stCondLst>
                                            <p:cond delay="650"/>
                                          </p:stCondLst>
                                        </p:cTn>
                                        <p:tgtEl>
                                          <p:spTgt spid="6"/>
                                        </p:tgtEl>
                                      </p:cBhvr>
                                      <p:to x="100000" y="60000"/>
                                    </p:animScale>
                                    <p:animScale>
                                      <p:cBhvr>
                                        <p:cTn id="36" dur="166" decel="50000">
                                          <p:stCondLst>
                                            <p:cond delay="676"/>
                                          </p:stCondLst>
                                        </p:cTn>
                                        <p:tgtEl>
                                          <p:spTgt spid="6"/>
                                        </p:tgtEl>
                                      </p:cBhvr>
                                      <p:to x="100000" y="100000"/>
                                    </p:animScale>
                                    <p:animScale>
                                      <p:cBhvr>
                                        <p:cTn id="37" dur="26">
                                          <p:stCondLst>
                                            <p:cond delay="1312"/>
                                          </p:stCondLst>
                                        </p:cTn>
                                        <p:tgtEl>
                                          <p:spTgt spid="6"/>
                                        </p:tgtEl>
                                      </p:cBhvr>
                                      <p:to x="100000" y="80000"/>
                                    </p:animScale>
                                    <p:animScale>
                                      <p:cBhvr>
                                        <p:cTn id="38" dur="166" decel="50000">
                                          <p:stCondLst>
                                            <p:cond delay="1338"/>
                                          </p:stCondLst>
                                        </p:cTn>
                                        <p:tgtEl>
                                          <p:spTgt spid="6"/>
                                        </p:tgtEl>
                                      </p:cBhvr>
                                      <p:to x="100000" y="100000"/>
                                    </p:animScale>
                                    <p:animScale>
                                      <p:cBhvr>
                                        <p:cTn id="39" dur="26">
                                          <p:stCondLst>
                                            <p:cond delay="1642"/>
                                          </p:stCondLst>
                                        </p:cTn>
                                        <p:tgtEl>
                                          <p:spTgt spid="6"/>
                                        </p:tgtEl>
                                      </p:cBhvr>
                                      <p:to x="100000" y="90000"/>
                                    </p:animScale>
                                    <p:animScale>
                                      <p:cBhvr>
                                        <p:cTn id="40" dur="166" decel="50000">
                                          <p:stCondLst>
                                            <p:cond delay="1668"/>
                                          </p:stCondLst>
                                        </p:cTn>
                                        <p:tgtEl>
                                          <p:spTgt spid="6"/>
                                        </p:tgtEl>
                                      </p:cBhvr>
                                      <p:to x="100000" y="100000"/>
                                    </p:animScale>
                                    <p:animScale>
                                      <p:cBhvr>
                                        <p:cTn id="41" dur="26">
                                          <p:stCondLst>
                                            <p:cond delay="1808"/>
                                          </p:stCondLst>
                                        </p:cTn>
                                        <p:tgtEl>
                                          <p:spTgt spid="6"/>
                                        </p:tgtEl>
                                      </p:cBhvr>
                                      <p:to x="100000" y="95000"/>
                                    </p:animScale>
                                    <p:animScale>
                                      <p:cBhvr>
                                        <p:cTn id="42" dur="166" decel="50000">
                                          <p:stCondLst>
                                            <p:cond delay="1834"/>
                                          </p:stCondLst>
                                        </p:cTn>
                                        <p:tgtEl>
                                          <p:spTgt spid="6"/>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down)">
                                      <p:cBhvr>
                                        <p:cTn id="47" dur="580">
                                          <p:stCondLst>
                                            <p:cond delay="0"/>
                                          </p:stCondLst>
                                        </p:cTn>
                                        <p:tgtEl>
                                          <p:spTgt spid="8"/>
                                        </p:tgtEl>
                                      </p:cBhvr>
                                    </p:animEffect>
                                    <p:anim calcmode="lin" valueType="num">
                                      <p:cBhvr>
                                        <p:cTn id="4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3" dur="26">
                                          <p:stCondLst>
                                            <p:cond delay="650"/>
                                          </p:stCondLst>
                                        </p:cTn>
                                        <p:tgtEl>
                                          <p:spTgt spid="8"/>
                                        </p:tgtEl>
                                      </p:cBhvr>
                                      <p:to x="100000" y="60000"/>
                                    </p:animScale>
                                    <p:animScale>
                                      <p:cBhvr>
                                        <p:cTn id="54" dur="166" decel="50000">
                                          <p:stCondLst>
                                            <p:cond delay="676"/>
                                          </p:stCondLst>
                                        </p:cTn>
                                        <p:tgtEl>
                                          <p:spTgt spid="8"/>
                                        </p:tgtEl>
                                      </p:cBhvr>
                                      <p:to x="100000" y="100000"/>
                                    </p:animScale>
                                    <p:animScale>
                                      <p:cBhvr>
                                        <p:cTn id="55" dur="26">
                                          <p:stCondLst>
                                            <p:cond delay="1312"/>
                                          </p:stCondLst>
                                        </p:cTn>
                                        <p:tgtEl>
                                          <p:spTgt spid="8"/>
                                        </p:tgtEl>
                                      </p:cBhvr>
                                      <p:to x="100000" y="80000"/>
                                    </p:animScale>
                                    <p:animScale>
                                      <p:cBhvr>
                                        <p:cTn id="56" dur="166" decel="50000">
                                          <p:stCondLst>
                                            <p:cond delay="1338"/>
                                          </p:stCondLst>
                                        </p:cTn>
                                        <p:tgtEl>
                                          <p:spTgt spid="8"/>
                                        </p:tgtEl>
                                      </p:cBhvr>
                                      <p:to x="100000" y="100000"/>
                                    </p:animScale>
                                    <p:animScale>
                                      <p:cBhvr>
                                        <p:cTn id="57" dur="26">
                                          <p:stCondLst>
                                            <p:cond delay="1642"/>
                                          </p:stCondLst>
                                        </p:cTn>
                                        <p:tgtEl>
                                          <p:spTgt spid="8"/>
                                        </p:tgtEl>
                                      </p:cBhvr>
                                      <p:to x="100000" y="90000"/>
                                    </p:animScale>
                                    <p:animScale>
                                      <p:cBhvr>
                                        <p:cTn id="58" dur="166" decel="50000">
                                          <p:stCondLst>
                                            <p:cond delay="1668"/>
                                          </p:stCondLst>
                                        </p:cTn>
                                        <p:tgtEl>
                                          <p:spTgt spid="8"/>
                                        </p:tgtEl>
                                      </p:cBhvr>
                                      <p:to x="100000" y="100000"/>
                                    </p:animScale>
                                    <p:animScale>
                                      <p:cBhvr>
                                        <p:cTn id="59" dur="26">
                                          <p:stCondLst>
                                            <p:cond delay="1808"/>
                                          </p:stCondLst>
                                        </p:cTn>
                                        <p:tgtEl>
                                          <p:spTgt spid="8"/>
                                        </p:tgtEl>
                                      </p:cBhvr>
                                      <p:to x="100000" y="95000"/>
                                    </p:animScale>
                                    <p:animScale>
                                      <p:cBhvr>
                                        <p:cTn id="60" dur="166" decel="50000">
                                          <p:stCondLst>
                                            <p:cond delay="1834"/>
                                          </p:stCondLst>
                                        </p:cTn>
                                        <p:tgtEl>
                                          <p:spTgt spid="8"/>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ipe(down)">
                                      <p:cBhvr>
                                        <p:cTn id="65" dur="580">
                                          <p:stCondLst>
                                            <p:cond delay="0"/>
                                          </p:stCondLst>
                                        </p:cTn>
                                        <p:tgtEl>
                                          <p:spTgt spid="9"/>
                                        </p:tgtEl>
                                      </p:cBhvr>
                                    </p:animEffect>
                                    <p:anim calcmode="lin" valueType="num">
                                      <p:cBhvr>
                                        <p:cTn id="6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71" dur="26">
                                          <p:stCondLst>
                                            <p:cond delay="650"/>
                                          </p:stCondLst>
                                        </p:cTn>
                                        <p:tgtEl>
                                          <p:spTgt spid="9"/>
                                        </p:tgtEl>
                                      </p:cBhvr>
                                      <p:to x="100000" y="60000"/>
                                    </p:animScale>
                                    <p:animScale>
                                      <p:cBhvr>
                                        <p:cTn id="72" dur="166" decel="50000">
                                          <p:stCondLst>
                                            <p:cond delay="676"/>
                                          </p:stCondLst>
                                        </p:cTn>
                                        <p:tgtEl>
                                          <p:spTgt spid="9"/>
                                        </p:tgtEl>
                                      </p:cBhvr>
                                      <p:to x="100000" y="100000"/>
                                    </p:animScale>
                                    <p:animScale>
                                      <p:cBhvr>
                                        <p:cTn id="73" dur="26">
                                          <p:stCondLst>
                                            <p:cond delay="1312"/>
                                          </p:stCondLst>
                                        </p:cTn>
                                        <p:tgtEl>
                                          <p:spTgt spid="9"/>
                                        </p:tgtEl>
                                      </p:cBhvr>
                                      <p:to x="100000" y="80000"/>
                                    </p:animScale>
                                    <p:animScale>
                                      <p:cBhvr>
                                        <p:cTn id="74" dur="166" decel="50000">
                                          <p:stCondLst>
                                            <p:cond delay="1338"/>
                                          </p:stCondLst>
                                        </p:cTn>
                                        <p:tgtEl>
                                          <p:spTgt spid="9"/>
                                        </p:tgtEl>
                                      </p:cBhvr>
                                      <p:to x="100000" y="100000"/>
                                    </p:animScale>
                                    <p:animScale>
                                      <p:cBhvr>
                                        <p:cTn id="75" dur="26">
                                          <p:stCondLst>
                                            <p:cond delay="1642"/>
                                          </p:stCondLst>
                                        </p:cTn>
                                        <p:tgtEl>
                                          <p:spTgt spid="9"/>
                                        </p:tgtEl>
                                      </p:cBhvr>
                                      <p:to x="100000" y="90000"/>
                                    </p:animScale>
                                    <p:animScale>
                                      <p:cBhvr>
                                        <p:cTn id="76" dur="166" decel="50000">
                                          <p:stCondLst>
                                            <p:cond delay="1668"/>
                                          </p:stCondLst>
                                        </p:cTn>
                                        <p:tgtEl>
                                          <p:spTgt spid="9"/>
                                        </p:tgtEl>
                                      </p:cBhvr>
                                      <p:to x="100000" y="100000"/>
                                    </p:animScale>
                                    <p:animScale>
                                      <p:cBhvr>
                                        <p:cTn id="77" dur="26">
                                          <p:stCondLst>
                                            <p:cond delay="1808"/>
                                          </p:stCondLst>
                                        </p:cTn>
                                        <p:tgtEl>
                                          <p:spTgt spid="9"/>
                                        </p:tgtEl>
                                      </p:cBhvr>
                                      <p:to x="100000" y="95000"/>
                                    </p:animScale>
                                    <p:animScale>
                                      <p:cBhvr>
                                        <p:cTn id="78" dur="166" decel="50000">
                                          <p:stCondLst>
                                            <p:cond delay="1834"/>
                                          </p:stCondLst>
                                        </p:cTn>
                                        <p:tgtEl>
                                          <p:spTgt spid="9"/>
                                        </p:tgtEl>
                                      </p:cBhvr>
                                      <p:to x="100000" y="100000"/>
                                    </p:animScale>
                                  </p:childTnLst>
                                </p:cTn>
                              </p:par>
                            </p:childTnLst>
                          </p:cTn>
                        </p:par>
                      </p:childTnLst>
                    </p:cTn>
                  </p:par>
                  <p:par>
                    <p:cTn id="79" fill="hold">
                      <p:stCondLst>
                        <p:cond delay="indefinite"/>
                      </p:stCondLst>
                      <p:childTnLst>
                        <p:par>
                          <p:cTn id="80" fill="hold">
                            <p:stCondLst>
                              <p:cond delay="0"/>
                            </p:stCondLst>
                            <p:childTnLst>
                              <p:par>
                                <p:cTn id="81" presetID="26" presetClass="entr" presetSubtype="0" fill="hold" grpId="0" nodeType="click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down)">
                                      <p:cBhvr>
                                        <p:cTn id="83" dur="580">
                                          <p:stCondLst>
                                            <p:cond delay="0"/>
                                          </p:stCondLst>
                                        </p:cTn>
                                        <p:tgtEl>
                                          <p:spTgt spid="10"/>
                                        </p:tgtEl>
                                      </p:cBhvr>
                                    </p:animEffect>
                                    <p:anim calcmode="lin" valueType="num">
                                      <p:cBhvr>
                                        <p:cTn id="8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9" dur="26">
                                          <p:stCondLst>
                                            <p:cond delay="650"/>
                                          </p:stCondLst>
                                        </p:cTn>
                                        <p:tgtEl>
                                          <p:spTgt spid="10"/>
                                        </p:tgtEl>
                                      </p:cBhvr>
                                      <p:to x="100000" y="60000"/>
                                    </p:animScale>
                                    <p:animScale>
                                      <p:cBhvr>
                                        <p:cTn id="90" dur="166" decel="50000">
                                          <p:stCondLst>
                                            <p:cond delay="676"/>
                                          </p:stCondLst>
                                        </p:cTn>
                                        <p:tgtEl>
                                          <p:spTgt spid="10"/>
                                        </p:tgtEl>
                                      </p:cBhvr>
                                      <p:to x="100000" y="100000"/>
                                    </p:animScale>
                                    <p:animScale>
                                      <p:cBhvr>
                                        <p:cTn id="91" dur="26">
                                          <p:stCondLst>
                                            <p:cond delay="1312"/>
                                          </p:stCondLst>
                                        </p:cTn>
                                        <p:tgtEl>
                                          <p:spTgt spid="10"/>
                                        </p:tgtEl>
                                      </p:cBhvr>
                                      <p:to x="100000" y="80000"/>
                                    </p:animScale>
                                    <p:animScale>
                                      <p:cBhvr>
                                        <p:cTn id="92" dur="166" decel="50000">
                                          <p:stCondLst>
                                            <p:cond delay="1338"/>
                                          </p:stCondLst>
                                        </p:cTn>
                                        <p:tgtEl>
                                          <p:spTgt spid="10"/>
                                        </p:tgtEl>
                                      </p:cBhvr>
                                      <p:to x="100000" y="100000"/>
                                    </p:animScale>
                                    <p:animScale>
                                      <p:cBhvr>
                                        <p:cTn id="93" dur="26">
                                          <p:stCondLst>
                                            <p:cond delay="1642"/>
                                          </p:stCondLst>
                                        </p:cTn>
                                        <p:tgtEl>
                                          <p:spTgt spid="10"/>
                                        </p:tgtEl>
                                      </p:cBhvr>
                                      <p:to x="100000" y="90000"/>
                                    </p:animScale>
                                    <p:animScale>
                                      <p:cBhvr>
                                        <p:cTn id="94" dur="166" decel="50000">
                                          <p:stCondLst>
                                            <p:cond delay="1668"/>
                                          </p:stCondLst>
                                        </p:cTn>
                                        <p:tgtEl>
                                          <p:spTgt spid="10"/>
                                        </p:tgtEl>
                                      </p:cBhvr>
                                      <p:to x="100000" y="100000"/>
                                    </p:animScale>
                                    <p:animScale>
                                      <p:cBhvr>
                                        <p:cTn id="95" dur="26">
                                          <p:stCondLst>
                                            <p:cond delay="1808"/>
                                          </p:stCondLst>
                                        </p:cTn>
                                        <p:tgtEl>
                                          <p:spTgt spid="10"/>
                                        </p:tgtEl>
                                      </p:cBhvr>
                                      <p:to x="100000" y="95000"/>
                                    </p:animScale>
                                    <p:animScale>
                                      <p:cBhvr>
                                        <p:cTn id="96"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935262" y="167780"/>
            <a:ext cx="6572296" cy="1046642"/>
          </a:xfrm>
          <a:prstGeom prst="roundRect">
            <a:avLst/>
          </a:prstGeom>
          <a:solidFill>
            <a:srgbClr val="8DFDF8"/>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fa-IR" sz="2000" b="1" dirty="0">
                <a:cs typeface="B Homa" pitchFamily="2" charset="-78"/>
              </a:rPr>
              <a:t>تقسیم بندي تاريخ از نظر شهيد مطهري به دو  بخش نقلی و عملی </a:t>
            </a:r>
            <a:endParaRPr lang="en-US" sz="2000" dirty="0">
              <a:cs typeface="B Homa" pitchFamily="2" charset="-78"/>
            </a:endParaRPr>
          </a:p>
        </p:txBody>
      </p:sp>
      <p:pic>
        <p:nvPicPr>
          <p:cNvPr id="9" name="Picture 4" descr="C:\Users\satari\Desktop\انديشه 1 عكسها\png\bote1.png"/>
          <p:cNvPicPr>
            <a:picLocks noChangeAspect="1" noChangeArrowheads="1"/>
          </p:cNvPicPr>
          <p:nvPr/>
        </p:nvPicPr>
        <p:blipFill>
          <a:blip r:embed="rId3" cstate="print"/>
          <a:srcRect/>
          <a:stretch>
            <a:fillRect/>
          </a:stretch>
        </p:blipFill>
        <p:spPr bwMode="auto">
          <a:xfrm rot="21367652" flipV="1">
            <a:off x="1712589" y="175749"/>
            <a:ext cx="728213" cy="1096312"/>
          </a:xfrm>
          <a:prstGeom prst="rect">
            <a:avLst/>
          </a:prstGeom>
          <a:noFill/>
        </p:spPr>
      </p:pic>
      <p:pic>
        <p:nvPicPr>
          <p:cNvPr id="10" name="Picture 4" descr="C:\Users\satari\Desktop\انديشه 1 عكسها\png\bote1.png"/>
          <p:cNvPicPr>
            <a:picLocks noChangeAspect="1" noChangeArrowheads="1"/>
          </p:cNvPicPr>
          <p:nvPr/>
        </p:nvPicPr>
        <p:blipFill>
          <a:blip r:embed="rId3" cstate="print"/>
          <a:srcRect/>
          <a:stretch>
            <a:fillRect/>
          </a:stretch>
        </p:blipFill>
        <p:spPr bwMode="auto">
          <a:xfrm rot="21127063" flipH="1">
            <a:off x="8082207" y="97372"/>
            <a:ext cx="758478" cy="1141874"/>
          </a:xfrm>
          <a:prstGeom prst="rect">
            <a:avLst/>
          </a:prstGeom>
          <a:noFill/>
        </p:spPr>
      </p:pic>
      <p:pic>
        <p:nvPicPr>
          <p:cNvPr id="1026" name="Picture 2" descr="C:\Users\hamidi.t\Desktop\farhangnews_134021-382454-1436434288.jpg"/>
          <p:cNvPicPr>
            <a:picLocks noChangeAspect="1" noChangeArrowheads="1"/>
          </p:cNvPicPr>
          <p:nvPr/>
        </p:nvPicPr>
        <p:blipFill>
          <a:blip r:embed="rId4" cstate="print"/>
          <a:srcRect r="37772"/>
          <a:stretch>
            <a:fillRect/>
          </a:stretch>
        </p:blipFill>
        <p:spPr bwMode="auto">
          <a:xfrm>
            <a:off x="-71470" y="1493838"/>
            <a:ext cx="2633649" cy="2925762"/>
          </a:xfrm>
          <a:prstGeom prst="rect">
            <a:avLst/>
          </a:prstGeom>
        </p:spPr>
        <p:style>
          <a:lnRef idx="2">
            <a:schemeClr val="dk1"/>
          </a:lnRef>
          <a:fillRef idx="1">
            <a:schemeClr val="lt1"/>
          </a:fillRef>
          <a:effectRef idx="0">
            <a:schemeClr val="dk1"/>
          </a:effectRef>
          <a:fontRef idx="minor">
            <a:schemeClr val="dk1"/>
          </a:fontRef>
        </p:style>
      </p:pic>
      <p:sp>
        <p:nvSpPr>
          <p:cNvPr id="12" name="Rounded Rectangle 11"/>
          <p:cNvSpPr/>
          <p:nvPr/>
        </p:nvSpPr>
        <p:spPr>
          <a:xfrm>
            <a:off x="2667000" y="2057400"/>
            <a:ext cx="6248400" cy="243840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just" rtl="1"/>
            <a:r>
              <a:rPr lang="fa-IR" sz="2800" dirty="0" smtClean="0">
                <a:solidFill>
                  <a:schemeClr val="tx1"/>
                </a:solidFill>
                <a:cs typeface="B Traffic" pitchFamily="2" charset="-78"/>
              </a:rPr>
              <a:t>علم به وقایع و حوادث سپری شده و آگاهی از اوضاع و احوال گذشتگان است. زندگی</a:t>
            </a:r>
            <a:r>
              <a:rPr lang="en-US" sz="2800" dirty="0" smtClean="0">
                <a:solidFill>
                  <a:schemeClr val="tx1"/>
                </a:solidFill>
                <a:cs typeface="B Traffic" pitchFamily="2" charset="-78"/>
              </a:rPr>
              <a:t> </a:t>
            </a:r>
            <a:r>
              <a:rPr lang="fa-IR" sz="2800" dirty="0" smtClean="0">
                <a:solidFill>
                  <a:schemeClr val="tx1"/>
                </a:solidFill>
                <a:cs typeface="B Traffic" pitchFamily="2" charset="-78"/>
              </a:rPr>
              <a:t>نامه‌ها، فتح</a:t>
            </a:r>
            <a:r>
              <a:rPr lang="en-US" sz="2800" dirty="0" smtClean="0">
                <a:solidFill>
                  <a:schemeClr val="tx1"/>
                </a:solidFill>
                <a:cs typeface="B Traffic" pitchFamily="2" charset="-78"/>
              </a:rPr>
              <a:t> </a:t>
            </a:r>
            <a:r>
              <a:rPr lang="fa-IR" sz="2800" dirty="0" smtClean="0">
                <a:solidFill>
                  <a:schemeClr val="tx1"/>
                </a:solidFill>
                <a:cs typeface="B Traffic" pitchFamily="2" charset="-78"/>
              </a:rPr>
              <a:t>نامه‌ها و سیره‌ها از این نمونه است. در واقع علم به «بودن»هاست؛ زیرا به گذشته تعلق دارد.</a:t>
            </a:r>
            <a:endParaRPr lang="en-US" sz="2800" dirty="0" smtClean="0">
              <a:solidFill>
                <a:schemeClr val="tx1"/>
              </a:solidFill>
              <a:cs typeface="B Traffic" pitchFamily="2" charset="-78"/>
            </a:endParaRPr>
          </a:p>
        </p:txBody>
      </p:sp>
      <p:sp>
        <p:nvSpPr>
          <p:cNvPr id="11" name="Right Arrow 10"/>
          <p:cNvSpPr/>
          <p:nvPr/>
        </p:nvSpPr>
        <p:spPr>
          <a:xfrm flipH="1">
            <a:off x="6019800" y="990600"/>
            <a:ext cx="2895600" cy="1219200"/>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lvl="1" algn="r" rtl="1"/>
            <a:r>
              <a:rPr lang="fa-IR" sz="2400" b="1" dirty="0" smtClean="0">
                <a:solidFill>
                  <a:srgbClr val="FF0000"/>
                </a:solidFill>
                <a:cs typeface="B Traffic" pitchFamily="2" charset="-78"/>
              </a:rPr>
              <a:t>تاریخ نقلی:</a:t>
            </a:r>
            <a:endParaRPr lang="fa-IR" sz="2400" dirty="0" smtClean="0">
              <a:cs typeface="B Traffic" pitchFamily="2" charset="-78"/>
            </a:endParaRPr>
          </a:p>
        </p:txBody>
      </p:sp>
      <p:sp>
        <p:nvSpPr>
          <p:cNvPr id="13" name="Rounded Rectangle 12"/>
          <p:cNvSpPr/>
          <p:nvPr/>
        </p:nvSpPr>
        <p:spPr>
          <a:xfrm>
            <a:off x="228600" y="4572000"/>
            <a:ext cx="8686800" cy="2057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rtl="1"/>
            <a:r>
              <a:rPr lang="fa-IR" sz="2800" dirty="0" smtClean="0">
                <a:solidFill>
                  <a:srgbClr val="FF0000"/>
                </a:solidFill>
                <a:cs typeface="B Traffic" pitchFamily="2" charset="-78"/>
              </a:rPr>
              <a:t>تا</a:t>
            </a:r>
            <a:r>
              <a:rPr lang="fa-IR" sz="2800" b="1" dirty="0" smtClean="0">
                <a:solidFill>
                  <a:srgbClr val="FF0000"/>
                </a:solidFill>
                <a:cs typeface="B Traffic" pitchFamily="2" charset="-78"/>
              </a:rPr>
              <a:t>ریخ علمی: </a:t>
            </a:r>
            <a:r>
              <a:rPr lang="fa-IR" sz="2800" dirty="0" smtClean="0">
                <a:cs typeface="B Traffic" pitchFamily="2" charset="-78"/>
              </a:rPr>
              <a:t>یعنی مطالعه، بررسی و تحلیل وقایع گذشته و استنباط قواعد و سنت‌های حاکم بر زندگی گذشتگان.در واقع تاریخ نقلی (حوادث و وقایع گذشته) مبادی و مقدمات این علم شمرده می‌شود.</a:t>
            </a:r>
            <a:endParaRPr lang="en-US" sz="2800" dirty="0" smtClean="0">
              <a:cs typeface="B Traffic" pitchFamily="2" charset="-78"/>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95400" cy="13903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checkerboard(across)">
                                      <p:cBhvr>
                                        <p:cTn id="24" dur="500"/>
                                        <p:tgtEl>
                                          <p:spTgt spid="1026"/>
                                        </p:tgtEl>
                                      </p:cBhvr>
                                    </p:animEffect>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satari\Desktop\انديشه 1 عكسها\png\يبفurl.png"/>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609600" y="1676400"/>
            <a:ext cx="2667000" cy="2649181"/>
          </a:xfrm>
          <a:prstGeom prst="rect">
            <a:avLst/>
          </a:prstGeom>
          <a:noFill/>
        </p:spPr>
      </p:pic>
      <p:sp>
        <p:nvSpPr>
          <p:cNvPr id="6" name="Rectangle 5"/>
          <p:cNvSpPr/>
          <p:nvPr/>
        </p:nvSpPr>
        <p:spPr>
          <a:xfrm>
            <a:off x="152400" y="253537"/>
            <a:ext cx="3581400" cy="34778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Low" rtl="1"/>
            <a:r>
              <a:rPr lang="fa-IR" sz="2000" dirty="0" smtClean="0">
                <a:cs typeface="B Traffic" pitchFamily="2" charset="-78"/>
              </a:rPr>
              <a:t>تاریخ نه مایه سرگرمی بلکه نوعی پل ارتباطی میان نسل های متوالی بشر برای دستیابی به تجربه ها و اندوخته های پیشینیان است. </a:t>
            </a:r>
            <a:r>
              <a:rPr lang="fa-IR" sz="2000" dirty="0" smtClean="0">
                <a:solidFill>
                  <a:schemeClr val="accent2">
                    <a:lumMod val="75000"/>
                  </a:schemeClr>
                </a:solidFill>
                <a:cs typeface="B Traffic" pitchFamily="2" charset="-78"/>
              </a:rPr>
              <a:t>مطالعه تطبیقی و تحلیلی تمدن های گوناگون، کوشش برای یافتن رابطه ای علی میان حوادث زنجیره ای تاریخ و دقت در آنچه بر انسان ها رفته است، سرمایه مناسبی است که انسان را در پی ریزی یک زندگی سالم و خردمندانه یاری می رساند.</a:t>
            </a:r>
            <a:endParaRPr lang="en-US" sz="2000" dirty="0" smtClean="0">
              <a:solidFill>
                <a:schemeClr val="accent2">
                  <a:lumMod val="75000"/>
                </a:schemeClr>
              </a:solidFill>
              <a:cs typeface="B Traffic" pitchFamily="2" charset="-78"/>
            </a:endParaRPr>
          </a:p>
        </p:txBody>
      </p:sp>
      <p:pic>
        <p:nvPicPr>
          <p:cNvPr id="2050" name="Picture 2" descr="C:\Users\hamidi.t\Desktop\namrood-montain-b.jpg"/>
          <p:cNvPicPr>
            <a:picLocks noChangeAspect="1" noChangeArrowheads="1"/>
          </p:cNvPicPr>
          <p:nvPr/>
        </p:nvPicPr>
        <p:blipFill>
          <a:blip r:embed="rId3" cstate="print"/>
          <a:srcRect/>
          <a:stretch>
            <a:fillRect/>
          </a:stretch>
        </p:blipFill>
        <p:spPr bwMode="auto">
          <a:xfrm>
            <a:off x="838200" y="4754496"/>
            <a:ext cx="6019800" cy="2103504"/>
          </a:xfrm>
          <a:prstGeom prst="rect">
            <a:avLst/>
          </a:prstGeom>
        </p:spPr>
        <p:style>
          <a:lnRef idx="2">
            <a:schemeClr val="accent1"/>
          </a:lnRef>
          <a:fillRef idx="1">
            <a:schemeClr val="lt1"/>
          </a:fillRef>
          <a:effectRef idx="0">
            <a:schemeClr val="accent1"/>
          </a:effectRef>
          <a:fontRef idx="minor">
            <a:schemeClr val="dk1"/>
          </a:fontRef>
        </p:style>
      </p:pic>
      <p:pic>
        <p:nvPicPr>
          <p:cNvPr id="8" name="Picture 2" descr="C:\Users\satari\Desktop\انديشه 1 عكسها\png\يبفurl.png"/>
          <p:cNvPicPr>
            <a:picLocks noChangeAspect="1" noChangeArrowheads="1"/>
          </p:cNvPicPr>
          <p:nvPr/>
        </p:nvPicPr>
        <p:blipFill>
          <a:blip r:embed="rId2" cstate="print"/>
          <a:srcRect/>
          <a:stretch>
            <a:fillRect/>
          </a:stretch>
        </p:blipFill>
        <p:spPr bwMode="auto">
          <a:xfrm>
            <a:off x="6781800" y="4495800"/>
            <a:ext cx="2362200" cy="2649181"/>
          </a:xfrm>
          <a:prstGeom prst="rect">
            <a:avLst/>
          </a:prstGeom>
          <a:noFill/>
        </p:spPr>
      </p:pic>
      <p:sp>
        <p:nvSpPr>
          <p:cNvPr id="3" name="Content Placeholder 2"/>
          <p:cNvSpPr>
            <a:spLocks noGrp="1"/>
          </p:cNvSpPr>
          <p:nvPr>
            <p:ph idx="1"/>
          </p:nvPr>
        </p:nvSpPr>
        <p:spPr>
          <a:xfrm>
            <a:off x="3962400" y="990600"/>
            <a:ext cx="5181600" cy="2667000"/>
          </a:xfrm>
        </p:spPr>
        <p:style>
          <a:lnRef idx="1">
            <a:schemeClr val="accent2"/>
          </a:lnRef>
          <a:fillRef idx="2">
            <a:schemeClr val="accent2"/>
          </a:fillRef>
          <a:effectRef idx="1">
            <a:schemeClr val="accent2"/>
          </a:effectRef>
          <a:fontRef idx="minor">
            <a:schemeClr val="dk1"/>
          </a:fontRef>
        </p:style>
        <p:txBody>
          <a:bodyPr>
            <a:normAutofit/>
          </a:bodyPr>
          <a:lstStyle/>
          <a:p>
            <a:pPr lvl="1" algn="just" rtl="1"/>
            <a:r>
              <a:rPr lang="fa-IR" sz="2400" dirty="0" smtClean="0">
                <a:cs typeface="B Traffic" pitchFamily="2" charset="-78"/>
              </a:rPr>
              <a:t>تاریخ پاسخ به آرزوهای همیشگی انسان است که اصرار دارد از خود و دیگران آگاهی کسب کند، علل و انگیزه ظهور و سقوط تمدن ها را بشناسد، حق را از باطل تمیز دهد و با راه تکامل و نیکبختی دنیوی و اخروی خود آشنا شود.</a:t>
            </a:r>
            <a:endParaRPr lang="en-US" sz="2400" dirty="0" smtClean="0">
              <a:cs typeface="B Traffic" pitchFamily="2" charset="-78"/>
            </a:endParaRPr>
          </a:p>
        </p:txBody>
      </p:sp>
      <p:sp>
        <p:nvSpPr>
          <p:cNvPr id="4" name="Title 1"/>
          <p:cNvSpPr txBox="1">
            <a:spLocks/>
          </p:cNvSpPr>
          <p:nvPr/>
        </p:nvSpPr>
        <p:spPr>
          <a:xfrm>
            <a:off x="4724400" y="152400"/>
            <a:ext cx="3967160" cy="77627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70000" lnSpcReduction="20000"/>
          </a:bodyPr>
          <a:lstStyle/>
          <a:p>
            <a:pPr lvl="0" algn="ctr" rtl="1">
              <a:spcBef>
                <a:spcPct val="0"/>
              </a:spcBef>
            </a:pPr>
            <a:r>
              <a:rPr lang="fa-IR" sz="4400" b="1" dirty="0" smtClean="0">
                <a:cs typeface="B Homa" pitchFamily="2" charset="-78"/>
              </a:rPr>
              <a:t>علمیّت، اعتبار و فایده تاریخ</a:t>
            </a:r>
            <a:endParaRPr kumimoji="0" lang="en-US" sz="4400" b="0" i="0" u="none" strike="noStrike" kern="1200" cap="none" spc="0" normalizeH="0" baseline="0" noProof="0" dirty="0">
              <a:ln>
                <a:noFill/>
              </a:ln>
              <a:solidFill>
                <a:schemeClr val="accent5">
                  <a:lumMod val="50000"/>
                </a:schemeClr>
              </a:solidFill>
              <a:effectLst/>
              <a:uLnTx/>
              <a:uFillTx/>
              <a:cs typeface="B Homa" pitchFamily="2" charset="-78"/>
            </a:endParaRPr>
          </a:p>
        </p:txBody>
      </p:sp>
      <p:sp>
        <p:nvSpPr>
          <p:cNvPr id="9" name="Title 1"/>
          <p:cNvSpPr txBox="1">
            <a:spLocks/>
          </p:cNvSpPr>
          <p:nvPr/>
        </p:nvSpPr>
        <p:spPr>
          <a:xfrm>
            <a:off x="381000" y="3733800"/>
            <a:ext cx="8305800" cy="99060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p>
            <a:pPr algn="justLow" rtl="1">
              <a:buNone/>
            </a:pPr>
            <a:r>
              <a:rPr lang="fa-IR" sz="2400" b="1" dirty="0" smtClean="0">
                <a:cs typeface="B Homa" pitchFamily="2" charset="-78"/>
              </a:rPr>
              <a:t>خداوند متعال در بیشتر سوره های قرآن به بیان سرگذشت پیامبران و ملت های پیشین پرداخته است.در مکتب اسلام، تجربه پیشینیان اهمیت دارد.</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2.5"/>
                                          </p:val>
                                        </p:tav>
                                        <p:tav tm="100000">
                                          <p:val>
                                            <p:strVal val="#ppt_w"/>
                                          </p:val>
                                        </p:tav>
                                      </p:tavLst>
                                    </p:anim>
                                    <p:anim calcmode="lin" valueType="num">
                                      <p:cBhvr>
                                        <p:cTn id="8" dur="500" fill="hold"/>
                                        <p:tgtEl>
                                          <p:spTgt spid="6"/>
                                        </p:tgtEl>
                                        <p:attrNameLst>
                                          <p:attrName>ppt_h</p:attrName>
                                        </p:attrNameLst>
                                      </p:cBhvr>
                                      <p:tavLst>
                                        <p:tav tm="0">
                                          <p:val>
                                            <p:strVal val="#ppt_h*0.01"/>
                                          </p:val>
                                        </p:tav>
                                        <p:tav tm="100000">
                                          <p:val>
                                            <p:strVal val="#ppt_h"/>
                                          </p:val>
                                        </p:tav>
                                      </p:tavLst>
                                    </p:anim>
                                    <p:anim calcmode="lin" valueType="num">
                                      <p:cBhvr>
                                        <p:cTn id="9" dur="500" fill="hold"/>
                                        <p:tgtEl>
                                          <p:spTgt spid="6"/>
                                        </p:tgtEl>
                                        <p:attrNameLst>
                                          <p:attrName>ppt_x</p:attrName>
                                        </p:attrNameLst>
                                      </p:cBhvr>
                                      <p:tavLst>
                                        <p:tav tm="0">
                                          <p:val>
                                            <p:strVal val="#ppt_x"/>
                                          </p:val>
                                        </p:tav>
                                        <p:tav tm="100000">
                                          <p:val>
                                            <p:strVal val="#ppt_x"/>
                                          </p:val>
                                        </p:tav>
                                      </p:tavLst>
                                    </p:anim>
                                    <p:anim calcmode="lin" valueType="num">
                                      <p:cBhvr>
                                        <p:cTn id="10" dur="500" fill="hold"/>
                                        <p:tgtEl>
                                          <p:spTgt spid="6"/>
                                        </p:tgtEl>
                                        <p:attrNameLst>
                                          <p:attrName>ppt_y</p:attrName>
                                        </p:attrNameLst>
                                      </p:cBhvr>
                                      <p:tavLst>
                                        <p:tav tm="0">
                                          <p:val>
                                            <p:strVal val="#ppt_h+1"/>
                                          </p:val>
                                        </p:tav>
                                        <p:tav tm="100000">
                                          <p:val>
                                            <p:strVal val="#ppt_y"/>
                                          </p:val>
                                        </p:tav>
                                      </p:tavLst>
                                    </p:anim>
                                    <p:animEffect transition="in" filter="fade">
                                      <p:cBhvr>
                                        <p:cTn id="11" dur="500"/>
                                        <p:tgtEl>
                                          <p:spTgt spid="6"/>
                                        </p:tgtEl>
                                      </p:cBhvr>
                                    </p:animEffect>
                                  </p:childTnLst>
                                </p:cTn>
                              </p:par>
                              <p:par>
                                <p:cTn id="12" presetID="35"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anim calcmode="lin" valueType="num">
                                      <p:cBhvr>
                                        <p:cTn id="15" dur="2000" fill="hold"/>
                                        <p:tgtEl>
                                          <p:spTgt spid="7"/>
                                        </p:tgtEl>
                                        <p:attrNameLst>
                                          <p:attrName>style.rotation</p:attrName>
                                        </p:attrNameLst>
                                      </p:cBhvr>
                                      <p:tavLst>
                                        <p:tav tm="0">
                                          <p:val>
                                            <p:fltVal val="720"/>
                                          </p:val>
                                        </p:tav>
                                        <p:tav tm="100000">
                                          <p:val>
                                            <p:fltVal val="0"/>
                                          </p:val>
                                        </p:tav>
                                      </p:tavLst>
                                    </p:anim>
                                    <p:anim calcmode="lin" valueType="num">
                                      <p:cBhvr>
                                        <p:cTn id="16" dur="2000" fill="hold"/>
                                        <p:tgtEl>
                                          <p:spTgt spid="7"/>
                                        </p:tgtEl>
                                        <p:attrNameLst>
                                          <p:attrName>ppt_h</p:attrName>
                                        </p:attrNameLst>
                                      </p:cBhvr>
                                      <p:tavLst>
                                        <p:tav tm="0">
                                          <p:val>
                                            <p:fltVal val="0"/>
                                          </p:val>
                                        </p:tav>
                                        <p:tav tm="100000">
                                          <p:val>
                                            <p:strVal val="#ppt_h"/>
                                          </p:val>
                                        </p:tav>
                                      </p:tavLst>
                                    </p:anim>
                                    <p:anim calcmode="lin" valueType="num">
                                      <p:cBhvr>
                                        <p:cTn id="17" dur="2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3">
                                            <p:bg/>
                                          </p:spTgt>
                                        </p:tgtEl>
                                        <p:attrNameLst>
                                          <p:attrName>style.visibility</p:attrName>
                                        </p:attrNameLst>
                                      </p:cBhvr>
                                      <p:to>
                                        <p:strVal val="visible"/>
                                      </p:to>
                                    </p:set>
                                    <p:anim calcmode="lin" valueType="num">
                                      <p:cBhvr>
                                        <p:cTn id="22" dur="500" fill="hold"/>
                                        <p:tgtEl>
                                          <p:spTgt spid="3">
                                            <p:bg/>
                                          </p:spTgt>
                                        </p:tgtEl>
                                        <p:attrNameLst>
                                          <p:attrName>ppt_w</p:attrName>
                                        </p:attrNameLst>
                                      </p:cBhvr>
                                      <p:tavLst>
                                        <p:tav tm="0">
                                          <p:val>
                                            <p:fltVal val="0"/>
                                          </p:val>
                                        </p:tav>
                                        <p:tav tm="100000">
                                          <p:val>
                                            <p:strVal val="#ppt_w"/>
                                          </p:val>
                                        </p:tav>
                                      </p:tavLst>
                                    </p:anim>
                                    <p:anim calcmode="lin" valueType="num">
                                      <p:cBhvr>
                                        <p:cTn id="23" dur="500" fill="hold"/>
                                        <p:tgtEl>
                                          <p:spTgt spid="3">
                                            <p:bg/>
                                          </p:spTgt>
                                        </p:tgtEl>
                                        <p:attrNameLst>
                                          <p:attrName>ppt_h</p:attrName>
                                        </p:attrNameLst>
                                      </p:cBhvr>
                                      <p:tavLst>
                                        <p:tav tm="0">
                                          <p:val>
                                            <p:strVal val="#ppt_h"/>
                                          </p:val>
                                        </p:tav>
                                        <p:tav tm="100000">
                                          <p:val>
                                            <p:strVal val="#ppt_h"/>
                                          </p:val>
                                        </p:tav>
                                      </p:tavLst>
                                    </p:anim>
                                  </p:childTnLst>
                                </p:cTn>
                              </p:par>
                              <p:par>
                                <p:cTn id="24" presetID="17" presetClass="entr" presetSubtype="10" fill="hold" grpId="0" nodeType="with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 calcmode="lin" valueType="num">
                                      <p:cBhvr>
                                        <p:cTn id="2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bg/>
                                          </p:spTgt>
                                        </p:tgtEl>
                                        <p:attrNameLst>
                                          <p:attrName>style.visibility</p:attrName>
                                        </p:attrNameLst>
                                      </p:cBhvr>
                                      <p:to>
                                        <p:strVal val="visible"/>
                                      </p:to>
                                    </p:set>
                                    <p:anim calcmode="lin" valueType="num">
                                      <p:cBhvr additive="base">
                                        <p:cTn id="32" dur="500" fill="hold"/>
                                        <p:tgtEl>
                                          <p:spTgt spid="9">
                                            <p:bg/>
                                          </p:spTgt>
                                        </p:tgtEl>
                                        <p:attrNameLst>
                                          <p:attrName>ppt_x</p:attrName>
                                        </p:attrNameLst>
                                      </p:cBhvr>
                                      <p:tavLst>
                                        <p:tav tm="0">
                                          <p:val>
                                            <p:strVal val="#ppt_x"/>
                                          </p:val>
                                        </p:tav>
                                        <p:tav tm="100000">
                                          <p:val>
                                            <p:strVal val="#ppt_x"/>
                                          </p:val>
                                        </p:tav>
                                      </p:tavLst>
                                    </p:anim>
                                    <p:anim calcmode="lin" valueType="num">
                                      <p:cBhvr additive="base">
                                        <p:cTn id="33"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 calcmode="lin" valueType="num">
                                      <p:cBhvr additive="base">
                                        <p:cTn id="38"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ppt_x"/>
                                          </p:val>
                                        </p:tav>
                                        <p:tav tm="100000">
                                          <p:val>
                                            <p:strVal val="#ppt_x"/>
                                          </p:val>
                                        </p:tav>
                                      </p:tavLst>
                                    </p:anim>
                                    <p:anim calcmode="lin" valueType="num">
                                      <p:cBhvr additive="base">
                                        <p:cTn id="4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8" presetClass="emph" presetSubtype="0" fill="hold" nodeType="clickEffect">
                                  <p:stCondLst>
                                    <p:cond delay="0"/>
                                  </p:stCondLst>
                                  <p:childTnLst>
                                    <p:animRot by="21600000">
                                      <p:cBhvr>
                                        <p:cTn id="49" dur="2000" fill="hold"/>
                                        <p:tgtEl>
                                          <p:spTgt spid="8"/>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050"/>
                                        </p:tgtEl>
                                        <p:attrNameLst>
                                          <p:attrName>style.visibility</p:attrName>
                                        </p:attrNameLst>
                                      </p:cBhvr>
                                      <p:to>
                                        <p:strVal val="visible"/>
                                      </p:to>
                                    </p:set>
                                    <p:anim calcmode="lin" valueType="num">
                                      <p:cBhvr additive="base">
                                        <p:cTn id="54" dur="500" fill="hold"/>
                                        <p:tgtEl>
                                          <p:spTgt spid="2050"/>
                                        </p:tgtEl>
                                        <p:attrNameLst>
                                          <p:attrName>ppt_x</p:attrName>
                                        </p:attrNameLst>
                                      </p:cBhvr>
                                      <p:tavLst>
                                        <p:tav tm="0">
                                          <p:val>
                                            <p:strVal val="#ppt_x"/>
                                          </p:val>
                                        </p:tav>
                                        <p:tav tm="100000">
                                          <p:val>
                                            <p:strVal val="#ppt_x"/>
                                          </p:val>
                                        </p:tav>
                                      </p:tavLst>
                                    </p:anim>
                                    <p:anim calcmode="lin" valueType="num">
                                      <p:cBhvr additive="base">
                                        <p:cTn id="55"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8" presetClass="emph" presetSubtype="0" fill="hold" nodeType="clickEffect">
                                  <p:stCondLst>
                                    <p:cond delay="0"/>
                                  </p:stCondLst>
                                  <p:childTnLst>
                                    <p:animRot by="21600000">
                                      <p:cBhvr>
                                        <p:cTn id="59" dur="2000" fill="hold"/>
                                        <p:tgtEl>
                                          <p:spTgt spid="20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build="p" animBg="1"/>
      <p:bldP spid="9"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attari\Desktop\724574.jpg"/>
          <p:cNvPicPr>
            <a:picLocks noChangeAspect="1" noChangeArrowheads="1"/>
          </p:cNvPicPr>
          <p:nvPr/>
        </p:nvPicPr>
        <p:blipFill>
          <a:blip r:embed="rId2" cstate="print"/>
          <a:srcRect/>
          <a:stretch>
            <a:fillRect/>
          </a:stretch>
        </p:blipFill>
        <p:spPr bwMode="auto">
          <a:xfrm>
            <a:off x="1371600" y="3429000"/>
            <a:ext cx="5867400" cy="3429000"/>
          </a:xfrm>
          <a:prstGeom prst="rect">
            <a:avLst/>
          </a:prstGeom>
          <a:noFill/>
        </p:spPr>
      </p:pic>
      <p:pic>
        <p:nvPicPr>
          <p:cNvPr id="1027" name="Picture 3" descr="C:\Users\hamidi.t\Desktop\make1-300x225.jpg"/>
          <p:cNvPicPr>
            <a:picLocks noChangeAspect="1" noChangeArrowheads="1"/>
          </p:cNvPicPr>
          <p:nvPr/>
        </p:nvPicPr>
        <p:blipFill>
          <a:blip r:embed="rId3" cstate="print"/>
          <a:srcRect/>
          <a:stretch>
            <a:fillRect/>
          </a:stretch>
        </p:blipFill>
        <p:spPr bwMode="auto">
          <a:xfrm>
            <a:off x="0" y="1143000"/>
            <a:ext cx="4724400" cy="2686050"/>
          </a:xfrm>
          <a:prstGeom prst="rect">
            <a:avLst/>
          </a:prstGeom>
          <a:noFill/>
        </p:spPr>
      </p:pic>
      <p:sp>
        <p:nvSpPr>
          <p:cNvPr id="4" name="Rounded Rectangle 3"/>
          <p:cNvSpPr/>
          <p:nvPr/>
        </p:nvSpPr>
        <p:spPr>
          <a:xfrm>
            <a:off x="1590394" y="228601"/>
            <a:ext cx="6324601" cy="990600"/>
          </a:xfrm>
          <a:prstGeom prst="roundRect">
            <a:avLst/>
          </a:prstGeom>
          <a:solidFill>
            <a:srgbClr val="8DFDF8"/>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fa-IR" sz="3600" dirty="0" smtClean="0">
                <a:cs typeface="B Homa" pitchFamily="2" charset="-78"/>
              </a:rPr>
              <a:t>اهمیت و ارزش تاریخ اسلام</a:t>
            </a:r>
            <a:endParaRPr lang="en-US" sz="3600" dirty="0">
              <a:ln w="11430"/>
              <a:solidFill>
                <a:srgbClr val="C00000"/>
              </a:solidFill>
              <a:cs typeface="B Homa" pitchFamily="2" charset="-78"/>
            </a:endParaRPr>
          </a:p>
        </p:txBody>
      </p:sp>
      <p:pic>
        <p:nvPicPr>
          <p:cNvPr id="6" name="Picture 4" descr="C:\Users\satari\Desktop\انديشه 1 عكسها\png\bote1.png"/>
          <p:cNvPicPr>
            <a:picLocks noChangeAspect="1" noChangeArrowheads="1"/>
          </p:cNvPicPr>
          <p:nvPr/>
        </p:nvPicPr>
        <p:blipFill>
          <a:blip r:embed="rId4" cstate="print"/>
          <a:srcRect/>
          <a:stretch>
            <a:fillRect/>
          </a:stretch>
        </p:blipFill>
        <p:spPr bwMode="auto">
          <a:xfrm rot="21367652" flipV="1">
            <a:off x="1256664" y="176562"/>
            <a:ext cx="753870" cy="1134937"/>
          </a:xfrm>
          <a:prstGeom prst="rect">
            <a:avLst/>
          </a:prstGeom>
          <a:noFill/>
        </p:spPr>
      </p:pic>
      <p:pic>
        <p:nvPicPr>
          <p:cNvPr id="7" name="Picture 4" descr="C:\Users\satari\Desktop\انديشه 1 عكسها\png\bote1.png"/>
          <p:cNvPicPr>
            <a:picLocks noChangeAspect="1" noChangeArrowheads="1"/>
          </p:cNvPicPr>
          <p:nvPr/>
        </p:nvPicPr>
        <p:blipFill>
          <a:blip r:embed="rId4" cstate="print"/>
          <a:srcRect/>
          <a:stretch>
            <a:fillRect/>
          </a:stretch>
        </p:blipFill>
        <p:spPr bwMode="auto">
          <a:xfrm rot="21127063" flipH="1">
            <a:off x="7451494" y="121086"/>
            <a:ext cx="730353" cy="1099533"/>
          </a:xfrm>
          <a:prstGeom prst="rect">
            <a:avLst/>
          </a:prstGeom>
          <a:noFill/>
        </p:spPr>
      </p:pic>
      <p:sp>
        <p:nvSpPr>
          <p:cNvPr id="10" name="Rounded Rectangle 9"/>
          <p:cNvSpPr/>
          <p:nvPr/>
        </p:nvSpPr>
        <p:spPr>
          <a:xfrm>
            <a:off x="4724400" y="1447800"/>
            <a:ext cx="4419600" cy="1524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lgn="just" rtl="1"/>
            <a:r>
              <a:rPr lang="fa-IR" sz="2800" dirty="0" smtClean="0">
                <a:cs typeface="B Traffic" pitchFamily="2" charset="-78"/>
              </a:rPr>
              <a:t>1. اثبات مسئله وحی و پیوستگی پیامبر خدا </a:t>
            </a:r>
            <a:r>
              <a:rPr lang="fa-IR" sz="1400" dirty="0" smtClean="0">
                <a:cs typeface="B Traffic" pitchFamily="2" charset="-78"/>
              </a:rPr>
              <a:t>(ص) </a:t>
            </a:r>
            <a:r>
              <a:rPr lang="fa-IR" sz="2800" dirty="0" smtClean="0">
                <a:cs typeface="B Traffic" pitchFamily="2" charset="-78"/>
              </a:rPr>
              <a:t>به منبع لایزال الهی و معجزه جاویدان ایشان.</a:t>
            </a:r>
            <a:endParaRPr lang="en-US" sz="2800" dirty="0" smtClean="0">
              <a:cs typeface="B Traffic" pitchFamily="2" charset="-78"/>
            </a:endParaRPr>
          </a:p>
        </p:txBody>
      </p:sp>
      <p:sp>
        <p:nvSpPr>
          <p:cNvPr id="11" name="Rounded Rectangle 10"/>
          <p:cNvSpPr/>
          <p:nvPr/>
        </p:nvSpPr>
        <p:spPr>
          <a:xfrm>
            <a:off x="5715000" y="3048000"/>
            <a:ext cx="3429000" cy="3810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lvl="0" algn="just" rtl="1"/>
            <a:r>
              <a:rPr lang="fa-IR" sz="2400" dirty="0" smtClean="0">
                <a:cs typeface="B Traffic" pitchFamily="2" charset="-78"/>
              </a:rPr>
              <a:t>2. آگاهی از راز و رمز توفیق پیامبر اکرم(ص) در گذر از جامعه جاهلی به جامعه اسلامی و دگرگونی بنیاد نظام قبیله‌ای جاهلیت و تبدیل آن به یک حکومت منسجم پویا و زنده.</a:t>
            </a:r>
            <a:endParaRPr lang="en-US" sz="2400" dirty="0" smtClean="0">
              <a:cs typeface="B Traffic" pitchFamily="2" charset="-78"/>
            </a:endParaRPr>
          </a:p>
        </p:txBody>
      </p:sp>
      <p:sp>
        <p:nvSpPr>
          <p:cNvPr id="12" name="Rounded Rectangle 11"/>
          <p:cNvSpPr/>
          <p:nvPr/>
        </p:nvSpPr>
        <p:spPr>
          <a:xfrm>
            <a:off x="0" y="4876800"/>
            <a:ext cx="4419600" cy="1981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lgn="justLow" rtl="1"/>
            <a:r>
              <a:rPr lang="fa-IR" sz="2400" dirty="0" smtClean="0">
                <a:cs typeface="B Traffic" pitchFamily="2" charset="-78"/>
              </a:rPr>
              <a:t>3. دستیابی به بخش گسترده‌‌ای از مبانی نظری و سنت عملی پیامبر خدا</a:t>
            </a:r>
            <a:r>
              <a:rPr lang="fa-IR" sz="1400" dirty="0" smtClean="0">
                <a:cs typeface="B Traffic" pitchFamily="2" charset="-78"/>
              </a:rPr>
              <a:t>(ص)</a:t>
            </a:r>
            <a:r>
              <a:rPr lang="fa-IR" sz="2400" dirty="0" smtClean="0">
                <a:cs typeface="B Traffic" pitchFamily="2" charset="-78"/>
              </a:rPr>
              <a:t> و ائمه اطهار</a:t>
            </a:r>
            <a:r>
              <a:rPr lang="fa-IR" sz="1600" dirty="0" smtClean="0">
                <a:cs typeface="B Traffic" pitchFamily="2" charset="-78"/>
              </a:rPr>
              <a:t>(ع)</a:t>
            </a:r>
            <a:r>
              <a:rPr lang="fa-IR" sz="2400" dirty="0" smtClean="0">
                <a:cs typeface="B Traffic" pitchFamily="2" charset="-78"/>
              </a:rPr>
              <a:t> در عرصه­های فرهنگی، معنوی، اجتماعی، سیاسی و اقتصادی.</a:t>
            </a:r>
            <a:endParaRPr lang="en-US" sz="2400" dirty="0" smtClean="0">
              <a:cs typeface="B Traffic" pitchFamily="2" charset="-78"/>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95400" cy="13903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additive="base">
                                        <p:cTn id="19" dur="500" fill="hold"/>
                                        <p:tgtEl>
                                          <p:spTgt spid="1027"/>
                                        </p:tgtEl>
                                        <p:attrNameLst>
                                          <p:attrName>ppt_x</p:attrName>
                                        </p:attrNameLst>
                                      </p:cBhvr>
                                      <p:tavLst>
                                        <p:tav tm="0">
                                          <p:val>
                                            <p:strVal val="#ppt_x"/>
                                          </p:val>
                                        </p:tav>
                                        <p:tav tm="100000">
                                          <p:val>
                                            <p:strVal val="#ppt_x"/>
                                          </p:val>
                                        </p:tav>
                                      </p:tavLst>
                                    </p:anim>
                                    <p:anim calcmode="lin" valueType="num">
                                      <p:cBhvr additive="base">
                                        <p:cTn id="20"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satari\Desktop\انديشه 1 عكسها\png\يبفurl.png"/>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6248400" y="3581400"/>
            <a:ext cx="2667000" cy="2649181"/>
          </a:xfrm>
          <a:prstGeom prst="rect">
            <a:avLst/>
          </a:prstGeom>
          <a:noFill/>
        </p:spPr>
      </p:pic>
      <p:pic>
        <p:nvPicPr>
          <p:cNvPr id="10" name="Picture 2" descr="C:\Users\satari\Desktop\انديشه 1 عكسها\png\يبفurl.png"/>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762000" y="3657600"/>
            <a:ext cx="2667000" cy="2649181"/>
          </a:xfrm>
          <a:prstGeom prst="rect">
            <a:avLst/>
          </a:prstGeom>
          <a:noFill/>
        </p:spPr>
      </p:pic>
      <p:sp>
        <p:nvSpPr>
          <p:cNvPr id="5" name="Title 1"/>
          <p:cNvSpPr>
            <a:spLocks noGrp="1"/>
          </p:cNvSpPr>
          <p:nvPr>
            <p:ph type="title"/>
          </p:nvPr>
        </p:nvSpPr>
        <p:spPr>
          <a:xfrm>
            <a:off x="381000" y="152400"/>
            <a:ext cx="8534400" cy="1066800"/>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lvl="0" algn="l" rtl="1"/>
            <a:r>
              <a:rPr lang="fa-IR" sz="2500" dirty="0" smtClean="0">
                <a:solidFill>
                  <a:schemeClr val="bg1"/>
                </a:solidFill>
                <a:cs typeface="B Traffic" pitchFamily="2" charset="-78"/>
              </a:rPr>
              <a:t>4. شناخت احکام شرعی، چگونگی و مراحل وجوب و مشروعیت آنها.</a:t>
            </a:r>
            <a:endParaRPr lang="en-US" sz="2500" dirty="0" smtClean="0">
              <a:solidFill>
                <a:schemeClr val="bg1"/>
              </a:solidFill>
              <a:cs typeface="B Traffic" pitchFamily="2" charset="-78"/>
            </a:endParaRPr>
          </a:p>
        </p:txBody>
      </p:sp>
      <p:pic>
        <p:nvPicPr>
          <p:cNvPr id="7" name="Picture 2" descr="C:\Users\satari\Desktop\انديشه 1 عكسها\png\AN071TR.PNG"/>
          <p:cNvPicPr>
            <a:picLocks noChangeAspect="1" noChangeArrowheads="1"/>
          </p:cNvPicPr>
          <p:nvPr/>
        </p:nvPicPr>
        <p:blipFill>
          <a:blip r:embed="rId3" cstate="print"/>
          <a:srcRect b="9486"/>
          <a:stretch>
            <a:fillRect/>
          </a:stretch>
        </p:blipFill>
        <p:spPr bwMode="auto">
          <a:xfrm>
            <a:off x="7772400" y="386245"/>
            <a:ext cx="804291" cy="680555"/>
          </a:xfrm>
          <a:prstGeom prst="rect">
            <a:avLst/>
          </a:prstGeom>
          <a:noFill/>
        </p:spPr>
      </p:pic>
      <p:sp>
        <p:nvSpPr>
          <p:cNvPr id="8" name="Title 1"/>
          <p:cNvSpPr txBox="1">
            <a:spLocks/>
          </p:cNvSpPr>
          <p:nvPr/>
        </p:nvSpPr>
        <p:spPr>
          <a:xfrm>
            <a:off x="381000" y="1371600"/>
            <a:ext cx="85344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lvl="0" algn="r" rtl="1"/>
            <a:r>
              <a:rPr lang="fa-IR" sz="2800" dirty="0" smtClean="0">
                <a:solidFill>
                  <a:schemeClr val="bg1"/>
                </a:solidFill>
                <a:cs typeface="B Traffic" pitchFamily="2" charset="-78"/>
              </a:rPr>
              <a:t>5. آگاهی وظیفه ملی ماست چراکه سرنوشت مردم مسلمان ایران </a:t>
            </a:r>
            <a:endParaRPr lang="en-US" sz="2800" dirty="0" smtClean="0">
              <a:solidFill>
                <a:schemeClr val="bg1"/>
              </a:solidFill>
              <a:cs typeface="B Traffic" pitchFamily="2" charset="-78"/>
            </a:endParaRPr>
          </a:p>
          <a:p>
            <a:pPr lvl="0" algn="r" rtl="1"/>
            <a:r>
              <a:rPr lang="fa-IR" sz="2800" dirty="0" smtClean="0">
                <a:solidFill>
                  <a:schemeClr val="bg1"/>
                </a:solidFill>
                <a:cs typeface="B Traffic" pitchFamily="2" charset="-78"/>
              </a:rPr>
              <a:t>با اسلام و ارزش های دینی گره خورده است.</a:t>
            </a:r>
          </a:p>
        </p:txBody>
      </p:sp>
      <p:pic>
        <p:nvPicPr>
          <p:cNvPr id="9" name="Picture 2" descr="C:\Users\satari\Desktop\انديشه 1 عكسها\png\AN071TR.PNG"/>
          <p:cNvPicPr>
            <a:picLocks noChangeAspect="1" noChangeArrowheads="1"/>
          </p:cNvPicPr>
          <p:nvPr/>
        </p:nvPicPr>
        <p:blipFill>
          <a:blip r:embed="rId3" cstate="print"/>
          <a:srcRect b="9486"/>
          <a:stretch>
            <a:fillRect/>
          </a:stretch>
        </p:blipFill>
        <p:spPr bwMode="auto">
          <a:xfrm flipH="1">
            <a:off x="457200" y="2045676"/>
            <a:ext cx="838200" cy="709247"/>
          </a:xfrm>
          <a:prstGeom prst="rect">
            <a:avLst/>
          </a:prstGeom>
          <a:noFill/>
        </p:spPr>
      </p:pic>
      <p:pic>
        <p:nvPicPr>
          <p:cNvPr id="2050" name="Picture 2" descr="C:\Users\hamidi.t\Desktop\139404271337525525717334.jpg"/>
          <p:cNvPicPr>
            <a:picLocks noChangeAspect="1" noChangeArrowheads="1"/>
          </p:cNvPicPr>
          <p:nvPr/>
        </p:nvPicPr>
        <p:blipFill>
          <a:blip r:embed="rId4" cstate="print"/>
          <a:srcRect/>
          <a:stretch>
            <a:fillRect/>
          </a:stretch>
        </p:blipFill>
        <p:spPr bwMode="auto">
          <a:xfrm>
            <a:off x="0" y="2819400"/>
            <a:ext cx="4596625" cy="4038600"/>
          </a:xfrm>
          <a:prstGeom prst="rect">
            <a:avLst/>
          </a:prstGeom>
          <a:noFill/>
        </p:spPr>
      </p:pic>
      <p:pic>
        <p:nvPicPr>
          <p:cNvPr id="2" name="Picture 2" descr="C:\Users\sattari\Desktop\عکس 5\prayer-and-acts-of-first-night-rajab.jpg"/>
          <p:cNvPicPr>
            <a:picLocks noChangeAspect="1" noChangeArrowheads="1"/>
          </p:cNvPicPr>
          <p:nvPr/>
        </p:nvPicPr>
        <p:blipFill>
          <a:blip r:embed="rId5" cstate="print"/>
          <a:srcRect t="-1735" b="11534"/>
          <a:stretch>
            <a:fillRect/>
          </a:stretch>
        </p:blipFill>
        <p:spPr bwMode="auto">
          <a:xfrm>
            <a:off x="4572000" y="2743200"/>
            <a:ext cx="4572000" cy="411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additive="base">
                                        <p:cTn id="15" dur="500" fill="hold"/>
                                        <p:tgtEl>
                                          <p:spTgt spid="2050"/>
                                        </p:tgtEl>
                                        <p:attrNameLst>
                                          <p:attrName>ppt_x</p:attrName>
                                        </p:attrNameLst>
                                      </p:cBhvr>
                                      <p:tavLst>
                                        <p:tav tm="0">
                                          <p:val>
                                            <p:strVal val="#ppt_x"/>
                                          </p:val>
                                        </p:tav>
                                        <p:tav tm="100000">
                                          <p:val>
                                            <p:strVal val="#ppt_x"/>
                                          </p:val>
                                        </p:tav>
                                      </p:tavLst>
                                    </p:anim>
                                    <p:anim calcmode="lin" valueType="num">
                                      <p:cBhvr additive="base">
                                        <p:cTn id="16" dur="500" fill="hold"/>
                                        <p:tgtEl>
                                          <p:spTgt spid="2050"/>
                                        </p:tgtEl>
                                        <p:attrNameLst>
                                          <p:attrName>ppt_y</p:attrName>
                                        </p:attrNameLst>
                                      </p:cBhvr>
                                      <p:tavLst>
                                        <p:tav tm="0">
                                          <p:val>
                                            <p:strVal val="1+#ppt_h/2"/>
                                          </p:val>
                                        </p:tav>
                                        <p:tav tm="100000">
                                          <p:val>
                                            <p:strVal val="#ppt_y"/>
                                          </p:val>
                                        </p:tav>
                                      </p:tavLst>
                                    </p:anim>
                                  </p:childTnLst>
                                </p:cTn>
                              </p:par>
                              <p:par>
                                <p:cTn id="17" presetID="35"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anim calcmode="lin" valueType="num">
                                      <p:cBhvr>
                                        <p:cTn id="20" dur="2000" fill="hold"/>
                                        <p:tgtEl>
                                          <p:spTgt spid="10"/>
                                        </p:tgtEl>
                                        <p:attrNameLst>
                                          <p:attrName>style.rotation</p:attrName>
                                        </p:attrNameLst>
                                      </p:cBhvr>
                                      <p:tavLst>
                                        <p:tav tm="0">
                                          <p:val>
                                            <p:fltVal val="720"/>
                                          </p:val>
                                        </p:tav>
                                        <p:tav tm="100000">
                                          <p:val>
                                            <p:fltVal val="0"/>
                                          </p:val>
                                        </p:tav>
                                      </p:tavLst>
                                    </p:anim>
                                    <p:anim calcmode="lin" valueType="num">
                                      <p:cBhvr>
                                        <p:cTn id="21" dur="2000" fill="hold"/>
                                        <p:tgtEl>
                                          <p:spTgt spid="10"/>
                                        </p:tgtEl>
                                        <p:attrNameLst>
                                          <p:attrName>ppt_h</p:attrName>
                                        </p:attrNameLst>
                                      </p:cBhvr>
                                      <p:tavLst>
                                        <p:tav tm="0">
                                          <p:val>
                                            <p:fltVal val="0"/>
                                          </p:val>
                                        </p:tav>
                                        <p:tav tm="100000">
                                          <p:val>
                                            <p:strVal val="#ppt_h"/>
                                          </p:val>
                                        </p:tav>
                                      </p:tavLst>
                                    </p:anim>
                                    <p:anim calcmode="lin" valueType="num">
                                      <p:cBhvr>
                                        <p:cTn id="22" dur="2000" fill="hold"/>
                                        <p:tgtEl>
                                          <p:spTgt spid="10"/>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000"/>
                                        <p:tgtEl>
                                          <p:spTgt spid="11"/>
                                        </p:tgtEl>
                                      </p:cBhvr>
                                    </p:animEffect>
                                    <p:anim calcmode="lin" valueType="num">
                                      <p:cBhvr>
                                        <p:cTn id="26" dur="2000" fill="hold"/>
                                        <p:tgtEl>
                                          <p:spTgt spid="11"/>
                                        </p:tgtEl>
                                        <p:attrNameLst>
                                          <p:attrName>style.rotation</p:attrName>
                                        </p:attrNameLst>
                                      </p:cBhvr>
                                      <p:tavLst>
                                        <p:tav tm="0">
                                          <p:val>
                                            <p:fltVal val="720"/>
                                          </p:val>
                                        </p:tav>
                                        <p:tav tm="100000">
                                          <p:val>
                                            <p:fltVal val="0"/>
                                          </p:val>
                                        </p:tav>
                                      </p:tavLst>
                                    </p:anim>
                                    <p:anim calcmode="lin" valueType="num">
                                      <p:cBhvr>
                                        <p:cTn id="27" dur="2000" fill="hold"/>
                                        <p:tgtEl>
                                          <p:spTgt spid="11"/>
                                        </p:tgtEl>
                                        <p:attrNameLst>
                                          <p:attrName>ppt_h</p:attrName>
                                        </p:attrNameLst>
                                      </p:cBhvr>
                                      <p:tavLst>
                                        <p:tav tm="0">
                                          <p:val>
                                            <p:fltVal val="0"/>
                                          </p:val>
                                        </p:tav>
                                        <p:tav tm="100000">
                                          <p:val>
                                            <p:strVal val="#ppt_h"/>
                                          </p:val>
                                        </p:tav>
                                      </p:tavLst>
                                    </p:anim>
                                    <p:anim calcmode="lin" valueType="num">
                                      <p:cBhvr>
                                        <p:cTn id="28" dur="2000" fill="hold"/>
                                        <p:tgtEl>
                                          <p:spTgt spid="11"/>
                                        </p:tgtEl>
                                        <p:attrNameLst>
                                          <p:attrName>ppt_w</p:attrName>
                                        </p:attrNameLst>
                                      </p:cBhvr>
                                      <p:tavLst>
                                        <p:tav tm="0">
                                          <p:val>
                                            <p:fltVal val="0"/>
                                          </p:val>
                                        </p:tav>
                                        <p:tav tm="100000">
                                          <p:val>
                                            <p:strVal val="#ppt_w"/>
                                          </p:val>
                                        </p:tav>
                                      </p:tavLst>
                                    </p:anim>
                                  </p:childTnLst>
                                </p:cTn>
                              </p:par>
                            </p:childTnLst>
                          </p:cTn>
                        </p:par>
                      </p:childTnLst>
                    </p:cTn>
                  </p:par>
                  <p:par>
                    <p:cTn id="29" fill="hold">
                      <p:stCondLst>
                        <p:cond delay="indefinite"/>
                      </p:stCondLst>
                      <p:childTnLst>
                        <p:par>
                          <p:cTn id="30" fill="hold">
                            <p:stCondLst>
                              <p:cond delay="0"/>
                            </p:stCondLst>
                            <p:childTnLst>
                              <p:par>
                                <p:cTn id="31" presetID="8" presetClass="emph" presetSubtype="0" fill="hold" nodeType="clickEffect">
                                  <p:stCondLst>
                                    <p:cond delay="0"/>
                                  </p:stCondLst>
                                  <p:childTnLst>
                                    <p:animRot by="21600000">
                                      <p:cBhvr>
                                        <p:cTn id="32"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574</TotalTime>
  <Words>1645</Words>
  <Application>Microsoft Office PowerPoint</Application>
  <PresentationFormat>On-screen Show (4:3)</PresentationFormat>
  <Paragraphs>131</Paragraphs>
  <Slides>24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B Homa</vt:lpstr>
      <vt:lpstr>B Mitra</vt:lpstr>
      <vt:lpstr>B Nazanin</vt:lpstr>
      <vt:lpstr>B Traffic</vt:lpstr>
      <vt:lpstr>Calibri</vt:lpstr>
      <vt:lpstr>HQPB2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شناخت احکام شرعی، چگونگی و مراحل وجوب و مشروعیت آنها.</vt:lpstr>
      <vt:lpstr>تاریخ نگاری و اهتمام مسلمانان به آن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تقي حميدي</dc:creator>
  <cp:lastModifiedBy>Javad</cp:lastModifiedBy>
  <cp:revision>109</cp:revision>
  <dcterms:created xsi:type="dcterms:W3CDTF">2006-08-16T00:00:00Z</dcterms:created>
  <dcterms:modified xsi:type="dcterms:W3CDTF">2020-04-19T02:32:21Z</dcterms:modified>
</cp:coreProperties>
</file>