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3/25/2020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478110" y="1033529"/>
            <a:ext cx="8915400" cy="2262188"/>
          </a:xfrm>
        </p:spPr>
        <p:txBody>
          <a:bodyPr>
            <a:normAutofit fontScale="90000"/>
          </a:bodyPr>
          <a:lstStyle/>
          <a:p>
            <a:pPr algn="ctr"/>
            <a:r>
              <a:rPr lang="fa-IR" dirty="0" smtClean="0"/>
              <a:t> بسم الله الرحمن الرحیم</a:t>
            </a:r>
            <a:r>
              <a:rPr lang="en-US" dirty="0" smtClean="0"/>
              <a:t/>
            </a:r>
            <a:br>
              <a:rPr lang="en-US" dirty="0" smtClean="0"/>
            </a:br>
            <a:r>
              <a:rPr lang="en-US" dirty="0"/>
              <a:t/>
            </a:r>
            <a:br>
              <a:rPr lang="en-US" dirty="0"/>
            </a:br>
            <a:r>
              <a:rPr lang="fa-IR" sz="6000" dirty="0" smtClean="0"/>
              <a:t>دانش خانواده و جمعیت</a:t>
            </a:r>
            <a:br>
              <a:rPr lang="fa-IR" sz="6000" dirty="0" smtClean="0"/>
            </a:br>
            <a:r>
              <a:rPr lang="fa-IR" dirty="0" smtClean="0"/>
              <a:t/>
            </a:r>
            <a:br>
              <a:rPr lang="fa-IR" dirty="0" smtClean="0"/>
            </a:br>
            <a:r>
              <a:rPr lang="fa-IR" dirty="0"/>
              <a:t/>
            </a:r>
            <a:br>
              <a:rPr lang="fa-IR" dirty="0"/>
            </a:br>
            <a:r>
              <a:rPr lang="fa-IR" sz="3100" dirty="0" smtClean="0"/>
              <a:t>دانشگاه فرهنگیان پردیس فاطمه الزهرا</a:t>
            </a:r>
            <a:r>
              <a:rPr lang="fa-IR" dirty="0" smtClean="0"/>
              <a:t/>
            </a:r>
            <a:br>
              <a:rPr lang="fa-IR" dirty="0" smtClean="0"/>
            </a:br>
            <a:r>
              <a:rPr lang="fa-IR" dirty="0"/>
              <a:t/>
            </a:r>
            <a:br>
              <a:rPr lang="fa-IR" dirty="0"/>
            </a:br>
            <a:r>
              <a:rPr lang="fa-IR" dirty="0" smtClean="0"/>
              <a:t>مدرس: الهام موحدی   </a:t>
            </a:r>
            <a:br>
              <a:rPr lang="fa-IR" dirty="0" smtClean="0"/>
            </a:br>
            <a:endParaRPr lang="en-US" dirty="0"/>
          </a:p>
        </p:txBody>
      </p:sp>
    </p:spTree>
    <p:extLst>
      <p:ext uri="{BB962C8B-B14F-4D97-AF65-F5344CB8AC3E}">
        <p14:creationId xmlns:p14="http://schemas.microsoft.com/office/powerpoint/2010/main" val="3353886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571224"/>
            <a:ext cx="8915399" cy="1661373"/>
          </a:xfrm>
        </p:spPr>
        <p:txBody>
          <a:bodyPr>
            <a:normAutofit fontScale="90000"/>
          </a:bodyPr>
          <a:lstStyle/>
          <a:p>
            <a:pPr algn="ctr"/>
            <a:r>
              <a:rPr lang="fa-IR" dirty="0" smtClean="0"/>
              <a:t>پیامدها و انواع ارتباط با جنس مخالف</a:t>
            </a:r>
            <a:endParaRPr lang="en-US" dirty="0"/>
          </a:p>
        </p:txBody>
      </p:sp>
      <p:sp>
        <p:nvSpPr>
          <p:cNvPr id="5" name="Subtitle 4"/>
          <p:cNvSpPr>
            <a:spLocks noGrp="1"/>
          </p:cNvSpPr>
          <p:nvPr>
            <p:ph type="subTitle" idx="1"/>
          </p:nvPr>
        </p:nvSpPr>
        <p:spPr/>
        <p:txBody>
          <a:bodyPr>
            <a:normAutofit fontScale="77500" lnSpcReduction="20000"/>
          </a:bodyPr>
          <a:lstStyle/>
          <a:p>
            <a:pPr algn="r" rtl="1"/>
            <a:r>
              <a:rPr lang="fa-IR" sz="3600" dirty="0" smtClean="0"/>
              <a:t>خلاصه ای از سه جلسه 98/12/10، 98/12/17، 98/12/24</a:t>
            </a:r>
          </a:p>
          <a:p>
            <a:pPr algn="r" rtl="1"/>
            <a:r>
              <a:rPr lang="fa-IR" sz="3600" dirty="0" smtClean="0"/>
              <a:t> </a:t>
            </a:r>
            <a:endParaRPr lang="en-US" sz="3600" dirty="0"/>
          </a:p>
        </p:txBody>
      </p:sp>
    </p:spTree>
    <p:extLst>
      <p:ext uri="{BB962C8B-B14F-4D97-AF65-F5344CB8AC3E}">
        <p14:creationId xmlns:p14="http://schemas.microsoft.com/office/powerpoint/2010/main" val="23592813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مرزهای روابط اجتماعی</a:t>
            </a:r>
            <a:endParaRPr lang="en-US" dirty="0"/>
          </a:p>
        </p:txBody>
      </p:sp>
      <p:sp>
        <p:nvSpPr>
          <p:cNvPr id="3" name="Content Placeholder 2"/>
          <p:cNvSpPr>
            <a:spLocks noGrp="1"/>
          </p:cNvSpPr>
          <p:nvPr>
            <p:ph idx="1"/>
          </p:nvPr>
        </p:nvSpPr>
        <p:spPr/>
        <p:txBody>
          <a:bodyPr/>
          <a:lstStyle/>
          <a:p>
            <a:pPr algn="r"/>
            <a:r>
              <a:rPr lang="fa-IR" dirty="0" smtClean="0"/>
              <a:t>1. رعایت حریم یکدیگر</a:t>
            </a:r>
          </a:p>
          <a:p>
            <a:pPr algn="r"/>
            <a:r>
              <a:rPr lang="fa-IR" dirty="0" smtClean="0"/>
              <a:t>2. گفتگو و تبادل اطلاعات در مورد مطالب علمی یا اجتماعی</a:t>
            </a:r>
          </a:p>
          <a:p>
            <a:pPr algn="r"/>
            <a:r>
              <a:rPr lang="fa-IR" dirty="0" smtClean="0"/>
              <a:t>3. فراتر نرفتن موضوع صحبت ها از هدف رابطه</a:t>
            </a:r>
          </a:p>
          <a:p>
            <a:pPr algn="r"/>
            <a:r>
              <a:rPr lang="fa-IR" dirty="0" smtClean="0"/>
              <a:t>4. استفاده نکردن از کلمات عاطفی و وجود رابطه ای کاملا رسمی</a:t>
            </a:r>
          </a:p>
          <a:p>
            <a:pPr algn="r"/>
            <a:r>
              <a:rPr lang="fa-IR" dirty="0" smtClean="0"/>
              <a:t>5. قطع ارتباط در صورت احساس آلودگی در ارتباط</a:t>
            </a:r>
          </a:p>
          <a:p>
            <a:pPr algn="r"/>
            <a:r>
              <a:rPr lang="fa-IR" dirty="0" smtClean="0"/>
              <a:t>6. رد و بدل نکردن اطلاعات در مورد خود</a:t>
            </a:r>
            <a:endParaRPr lang="en-US" dirty="0"/>
          </a:p>
        </p:txBody>
      </p:sp>
    </p:spTree>
    <p:extLst>
      <p:ext uri="{BB962C8B-B14F-4D97-AF65-F5344CB8AC3E}">
        <p14:creationId xmlns:p14="http://schemas.microsoft.com/office/powerpoint/2010/main" val="3805082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وجه تمایز روابط عاطفی با رعایت مرزهای اخلاقی از روابط ناسالم</a:t>
            </a:r>
            <a:endParaRPr lang="en-US" dirty="0"/>
          </a:p>
        </p:txBody>
      </p:sp>
      <p:sp>
        <p:nvSpPr>
          <p:cNvPr id="3" name="Content Placeholder 2"/>
          <p:cNvSpPr>
            <a:spLocks noGrp="1"/>
          </p:cNvSpPr>
          <p:nvPr>
            <p:ph idx="1"/>
          </p:nvPr>
        </p:nvSpPr>
        <p:spPr/>
        <p:txBody>
          <a:bodyPr/>
          <a:lstStyle/>
          <a:p>
            <a:pPr algn="r"/>
            <a:r>
              <a:rPr lang="fa-IR" dirty="0" smtClean="0"/>
              <a:t>1. در طول رابطه، فرد نسبت به طرف مقابل احساس مسئولیت می کند؛ حال آنکه در رابطه ناسالم فرد فقط به فکر خود است. بنابراین، آنچه در این زمینه حائز اهمیت می باشد داشتن احساس مسئولیت است.</a:t>
            </a:r>
          </a:p>
          <a:p>
            <a:pPr algn="r"/>
            <a:r>
              <a:rPr lang="fa-IR" dirty="0" smtClean="0"/>
              <a:t>2. هر کدام شخصیت واقعی خود را بروز میدهد؛ شخصیتی که برای جلب نظر و توجه طرف مقابل نیست. بنابراین، این یک ویژگی است که براحتی میتوانید تشخیص دهید هدف طرف مقابلتان چیست.</a:t>
            </a:r>
          </a:p>
          <a:p>
            <a:pPr algn="r"/>
            <a:r>
              <a:rPr lang="fa-IR" dirty="0" smtClean="0"/>
              <a:t>3. در رابطه سالم عاطفی، هدف ازدواج است، بنابراین به مرزهایی اخلاقی با وجود گذر زمان بسیار توجه میشود. پس اگر رابطه ای آلوده به هوس شد، نشانگر این است که هدف از شکل گیری این ارتباط چیزی به جز ازدواج است و جوانان در این خصوص می بایست، جلب توجه بسیاری داشته باشند.</a:t>
            </a:r>
            <a:endParaRPr lang="en-US" dirty="0"/>
          </a:p>
        </p:txBody>
      </p:sp>
    </p:spTree>
    <p:extLst>
      <p:ext uri="{BB962C8B-B14F-4D97-AF65-F5344CB8AC3E}">
        <p14:creationId xmlns:p14="http://schemas.microsoft.com/office/powerpoint/2010/main" val="2241524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r"/>
            <a:r>
              <a:rPr lang="fa-IR" dirty="0" smtClean="0"/>
              <a:t>مهمترین ویژگیهای روابط آزاد با جنس مخالف از لحاظ روانشناختی و جامعه شناختی</a:t>
            </a:r>
            <a:endParaRPr lang="en-US" dirty="0"/>
          </a:p>
        </p:txBody>
      </p:sp>
      <p:sp>
        <p:nvSpPr>
          <p:cNvPr id="6" name="Content Placeholder 5"/>
          <p:cNvSpPr>
            <a:spLocks noGrp="1"/>
          </p:cNvSpPr>
          <p:nvPr>
            <p:ph idx="1"/>
          </p:nvPr>
        </p:nvSpPr>
        <p:spPr/>
        <p:txBody>
          <a:bodyPr/>
          <a:lstStyle/>
          <a:p>
            <a:pPr algn="r"/>
            <a:r>
              <a:rPr lang="fa-IR" dirty="0" smtClean="0"/>
              <a:t>1. آسیب های روانی</a:t>
            </a:r>
          </a:p>
          <a:p>
            <a:pPr algn="r"/>
            <a:r>
              <a:rPr lang="fa-IR" dirty="0" smtClean="0"/>
              <a:t>2. کاهش ازدواج و محرومیت از منافع آن</a:t>
            </a:r>
          </a:p>
          <a:p>
            <a:pPr algn="r"/>
            <a:r>
              <a:rPr lang="fa-IR" dirty="0" smtClean="0"/>
              <a:t>3. سردی روابط همسران و آسیب رسیدن به زنان عفیف در جامعه</a:t>
            </a:r>
          </a:p>
          <a:p>
            <a:pPr algn="r"/>
            <a:r>
              <a:rPr lang="fa-IR" dirty="0" smtClean="0"/>
              <a:t>4. رواج انحرافات جنسی در جامعه</a:t>
            </a:r>
          </a:p>
          <a:p>
            <a:pPr algn="r"/>
            <a:r>
              <a:rPr lang="fa-IR" dirty="0" smtClean="0"/>
              <a:t>5. محرومیت کودکان از حمایت پدر</a:t>
            </a:r>
          </a:p>
          <a:p>
            <a:pPr algn="r"/>
            <a:r>
              <a:rPr lang="fa-IR" dirty="0" smtClean="0"/>
              <a:t>6. آسیب های مربوط به سلامت و شیوع انواع بیماری</a:t>
            </a:r>
          </a:p>
          <a:p>
            <a:pPr algn="r"/>
            <a:r>
              <a:rPr lang="fa-IR" dirty="0" smtClean="0"/>
              <a:t>7. بروز آسیب های معنوی و دور ماندن از اصل خویش و فلسفه آفرینش</a:t>
            </a:r>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algn="r"/>
            <a:endParaRPr lang="fa-IR" dirty="0"/>
          </a:p>
          <a:p>
            <a:pPr algn="r"/>
            <a:endParaRPr lang="fa-IR" dirty="0" smtClean="0"/>
          </a:p>
          <a:p>
            <a:pPr marL="0" indent="0" algn="r">
              <a:buNone/>
            </a:pPr>
            <a:endParaRPr lang="en-US" dirty="0"/>
          </a:p>
        </p:txBody>
      </p:sp>
    </p:spTree>
    <p:extLst>
      <p:ext uri="{BB962C8B-B14F-4D97-AF65-F5344CB8AC3E}">
        <p14:creationId xmlns:p14="http://schemas.microsoft.com/office/powerpoint/2010/main" val="7548497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4294967295"/>
          </p:nvPr>
        </p:nvSpPr>
        <p:spPr>
          <a:xfrm>
            <a:off x="3237963" y="953037"/>
            <a:ext cx="8314386" cy="3244805"/>
          </a:xfrm>
        </p:spPr>
        <p:txBody>
          <a:bodyPr>
            <a:noAutofit/>
          </a:bodyPr>
          <a:lstStyle/>
          <a:p>
            <a:pPr marL="0" indent="0" algn="r">
              <a:buNone/>
            </a:pPr>
            <a:r>
              <a:rPr lang="fa-IR" sz="2800" dirty="0" smtClean="0"/>
              <a:t>هرچند اینگونه روابط، هیجان و شادی کوتاه مدتی در پی دارد؛ اما با توجه به زیانهای آتی اینگونه روابط و نیز هزینه زیاد آن در برابر فایده اندک آن، عقل سلیم حکم می کند اینگونه روابط ایجاد نشوند. شش نوع پیامد مختلف از جنبه های گوناگون الف. روانشناختی ب. جامعه شناختی و ج. دینی می توان </a:t>
            </a:r>
            <a:r>
              <a:rPr lang="fa-IR" sz="2800" dirty="0" smtClean="0"/>
              <a:t>برشمرد</a:t>
            </a:r>
            <a:r>
              <a:rPr lang="fa-IR" sz="2800" dirty="0"/>
              <a:t> </a:t>
            </a:r>
            <a:r>
              <a:rPr lang="fa-IR" sz="2800" dirty="0" smtClean="0"/>
              <a:t>که در ادامه به آن ها اشاره خواهیم کرد.</a:t>
            </a:r>
            <a:endParaRPr lang="en-US" sz="2800" dirty="0"/>
          </a:p>
        </p:txBody>
      </p:sp>
    </p:spTree>
    <p:extLst>
      <p:ext uri="{BB962C8B-B14F-4D97-AF65-F5344CB8AC3E}">
        <p14:creationId xmlns:p14="http://schemas.microsoft.com/office/powerpoint/2010/main" val="31834726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مهمترین پیامدهای ارتباط با جنس مخالف</a:t>
            </a:r>
            <a:endParaRPr lang="en-US" dirty="0"/>
          </a:p>
        </p:txBody>
      </p:sp>
      <p:sp>
        <p:nvSpPr>
          <p:cNvPr id="3" name="Content Placeholder 2"/>
          <p:cNvSpPr>
            <a:spLocks noGrp="1"/>
          </p:cNvSpPr>
          <p:nvPr>
            <p:ph idx="1"/>
          </p:nvPr>
        </p:nvSpPr>
        <p:spPr/>
        <p:txBody>
          <a:bodyPr>
            <a:normAutofit lnSpcReduction="10000"/>
          </a:bodyPr>
          <a:lstStyle/>
          <a:p>
            <a:pPr algn="r"/>
            <a:r>
              <a:rPr lang="fa-IR" dirty="0" smtClean="0"/>
              <a:t>1. ایجاد اختلال در تمرکز فکری: این مورد عاملی عمده در افت تحصیلی می باشد.</a:t>
            </a:r>
          </a:p>
          <a:p>
            <a:pPr algn="r"/>
            <a:r>
              <a:rPr lang="fa-IR" dirty="0" smtClean="0"/>
              <a:t>2. ایجاد ناراحتی های روحی: وقتی سخن از ناراحتی روحی به میان می آید، شامل طیف وسیعی از حالات، نگرانی ها و دغدغه های شخص در مورد آینده اش می شود؛ به خصوص اگر طرف مقابل صلاحیت نداشته باشد که در اینصورت فرد به نوعی تحریک پذیر خواهد شد که ملزم به رعایت یکسری دستورالعمل ها و یا مهارتهایی در زمینه رفتاری خواهد شد.</a:t>
            </a:r>
          </a:p>
          <a:p>
            <a:pPr algn="r"/>
            <a:r>
              <a:rPr lang="fa-IR" dirty="0" smtClean="0"/>
              <a:t>3. کاهش شانس ازدواج موفق: به طور معمول، افراد در زمان درگیری عاطفی، موقعیت های مناسبتر برای ازدواج را از دست می دهند.</a:t>
            </a:r>
          </a:p>
          <a:p>
            <a:pPr algn="r"/>
            <a:r>
              <a:rPr lang="fa-IR" dirty="0" smtClean="0"/>
              <a:t>4. افزایش ازدواج ناپایدار: ارتباط عاطفی بین دو جنس طبیعتاً، به وابستگی ختم می شود و نقص ها دیده نمی شود؛ اما وقتی هیجانات فروکش کند، نقص ها نمایان شده و به کاهش رضایت مندی زناشویی و اختلافات خانوادگی می انجامد. بنابراین، اینگونه ازدواج ها، بر پایه جاذبه های ظاهری شکل می گیرد؛ نه بر اساس همتایی بین طرفین که شرط اساسی یک ازدواج موفق است.</a:t>
            </a:r>
            <a:endParaRPr lang="en-US" dirty="0"/>
          </a:p>
        </p:txBody>
      </p:sp>
    </p:spTree>
    <p:extLst>
      <p:ext uri="{BB962C8B-B14F-4D97-AF65-F5344CB8AC3E}">
        <p14:creationId xmlns:p14="http://schemas.microsoft.com/office/powerpoint/2010/main" val="19717062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مهارتهای رفتاری برای خویشتن داری جنسی</a:t>
            </a:r>
            <a:endParaRPr lang="en-US" dirty="0"/>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algn="r" rtl="1"/>
            <a:r>
              <a:rPr lang="fa-IR" dirty="0" smtClean="0"/>
              <a:t>چند رویکرد مختلف در این زمینه وجود دارد.</a:t>
            </a:r>
          </a:p>
          <a:p>
            <a:pPr marL="0" indent="0" algn="r" rtl="1">
              <a:buNone/>
            </a:pPr>
            <a:r>
              <a:rPr lang="fa-IR" dirty="0" smtClean="0"/>
              <a:t>                                            تفکر </a:t>
            </a:r>
            <a:r>
              <a:rPr lang="fa-IR" dirty="0"/>
              <a:t>در مورد فلسفه </a:t>
            </a:r>
            <a:r>
              <a:rPr lang="fa-IR" dirty="0" smtClean="0"/>
              <a:t>زندگی</a:t>
            </a:r>
          </a:p>
          <a:p>
            <a:pPr marL="0" indent="0" algn="r" rtl="1">
              <a:buNone/>
            </a:pPr>
            <a:r>
              <a:rPr lang="fa-IR" dirty="0" smtClean="0"/>
              <a:t>     1. راهکار اندیشه ای             تقویت باور به خدا</a:t>
            </a:r>
          </a:p>
          <a:p>
            <a:pPr marL="0" indent="0" algn="r" rtl="1">
              <a:buNone/>
            </a:pPr>
            <a:r>
              <a:rPr lang="fa-IR" dirty="0" smtClean="0"/>
              <a:t>                                              جدی گرفتن آخرت و افزایش اطلاعات درزمینه اینگونه روابط</a:t>
            </a:r>
          </a:p>
          <a:p>
            <a:pPr marL="0" indent="0" algn="r" rtl="1">
              <a:buNone/>
            </a:pPr>
            <a:r>
              <a:rPr lang="fa-IR" dirty="0" smtClean="0"/>
              <a:t>    2. راهکار گرایشی شامل توجه به کرامت خویشتن و مدیریت خواسته ها می باشد.</a:t>
            </a:r>
          </a:p>
          <a:p>
            <a:pPr marL="0" indent="0" algn="r" rtl="1">
              <a:buNone/>
            </a:pPr>
            <a:r>
              <a:rPr lang="fa-IR" dirty="0"/>
              <a:t> </a:t>
            </a:r>
            <a:r>
              <a:rPr lang="fa-IR" dirty="0" smtClean="0"/>
              <a:t>                                        رعایت حدود الهی</a:t>
            </a:r>
          </a:p>
          <a:p>
            <a:pPr marL="0" indent="0" algn="r" rtl="1">
              <a:buNone/>
            </a:pPr>
            <a:r>
              <a:rPr lang="fa-IR" dirty="0"/>
              <a:t> </a:t>
            </a:r>
            <a:r>
              <a:rPr lang="fa-IR" dirty="0" smtClean="0"/>
              <a:t>    3. راهکار رفتاری</a:t>
            </a:r>
          </a:p>
          <a:p>
            <a:pPr marL="0" indent="0" algn="r" rtl="1">
              <a:buNone/>
            </a:pPr>
            <a:r>
              <a:rPr lang="fa-IR" dirty="0" smtClean="0"/>
              <a:t>                                        مدیریت اوقات فراغت</a:t>
            </a:r>
            <a:endParaRPr lang="en-US" dirty="0"/>
          </a:p>
        </p:txBody>
      </p:sp>
      <p:cxnSp>
        <p:nvCxnSpPr>
          <p:cNvPr id="12" name="Straight Arrow Connector 11"/>
          <p:cNvCxnSpPr/>
          <p:nvPr/>
        </p:nvCxnSpPr>
        <p:spPr>
          <a:xfrm flipH="1" flipV="1">
            <a:off x="8293994" y="2807594"/>
            <a:ext cx="682580" cy="4378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8306873" y="3219718"/>
            <a:ext cx="68258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8203842" y="3219718"/>
            <a:ext cx="785611" cy="437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8596647" y="4391696"/>
            <a:ext cx="804930" cy="3090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8635284" y="4700789"/>
            <a:ext cx="766293" cy="4250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5605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ازدواج و کارکردهای آن</a:t>
            </a:r>
            <a:endParaRPr lang="en-US" dirty="0"/>
          </a:p>
        </p:txBody>
      </p:sp>
      <p:sp>
        <p:nvSpPr>
          <p:cNvPr id="3" name="Content Placeholder 2"/>
          <p:cNvSpPr>
            <a:spLocks noGrp="1"/>
          </p:cNvSpPr>
          <p:nvPr>
            <p:ph idx="1"/>
          </p:nvPr>
        </p:nvSpPr>
        <p:spPr/>
        <p:txBody>
          <a:bodyPr/>
          <a:lstStyle/>
          <a:p>
            <a:pPr algn="r" rtl="1"/>
            <a:r>
              <a:rPr lang="fa-IR" dirty="0" smtClean="0"/>
              <a:t>بهترین پاسخ برای نیاز انسان به جنس مخالف، در قالب ازدواج است. مهمترین کارکردهای ازدواج بدین شرح است:</a:t>
            </a:r>
          </a:p>
          <a:p>
            <a:pPr algn="r" rtl="1"/>
            <a:r>
              <a:rPr lang="fa-IR" dirty="0" smtClean="0"/>
              <a:t>1. تکامل شخصیت. ازدواج به نوعی توسعه خود است و باعث رشد خصلت هایی همچون خلاقیت، صبر، امید و تلاش و نشاط در زندگی می شود.</a:t>
            </a:r>
          </a:p>
          <a:p>
            <a:pPr algn="r" rtl="1"/>
            <a:r>
              <a:rPr lang="fa-IR" dirty="0" smtClean="0"/>
              <a:t>2. کامل شدن ایمان. یکی از دلایلی که ازدواج باعث در امان ماندن دوسوم دین فرد می شود، این است که اگر کسی ازدواج نکند، ممکن است بر اثر فشار نیازهای جنسی به گناه کشیده شود</a:t>
            </a:r>
            <a:r>
              <a:rPr lang="fa-IR" dirty="0" smtClean="0"/>
              <a:t>.</a:t>
            </a:r>
          </a:p>
          <a:p>
            <a:pPr algn="r" rtl="1"/>
            <a:r>
              <a:rPr lang="fa-IR" dirty="0" smtClean="0"/>
              <a:t>3. ایجاد و ارضای میل به جاودانگی به توسط فرزند دار شدن.	</a:t>
            </a:r>
          </a:p>
          <a:p>
            <a:pPr algn="r" rtl="1"/>
            <a:r>
              <a:rPr lang="fa-IR" dirty="0" smtClean="0"/>
              <a:t>4. کسب اعتبار اجتماعی. اعتباراتی همچون واگذاری وام، شغل و مسکن و نیز احترام جمعی بیشتر نسبت به مجردان.</a:t>
            </a:r>
            <a:endParaRPr lang="en-US" dirty="0"/>
          </a:p>
        </p:txBody>
      </p:sp>
    </p:spTree>
    <p:extLst>
      <p:ext uri="{BB962C8B-B14F-4D97-AF65-F5344CB8AC3E}">
        <p14:creationId xmlns:p14="http://schemas.microsoft.com/office/powerpoint/2010/main" val="4058138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431</TotalTime>
  <Words>773</Words>
  <Application>Microsoft Office PowerPoint</Application>
  <PresentationFormat>Widescreen</PresentationFormat>
  <Paragraphs>91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Tahoma</vt:lpstr>
      <vt:lpstr>Wingdings 3</vt:lpstr>
      <vt:lpstr>Wisp</vt:lpstr>
      <vt:lpstr> بسم الله الرحمن الرحیم  دانش خانواده و جمعیت   دانشگاه فرهنگیان پردیس فاطمه الزهرا  مدرس: الهام موحدی    </vt:lpstr>
      <vt:lpstr>پیامدها و انواع ارتباط با جنس مخالف</vt:lpstr>
      <vt:lpstr>مرزهای روابط اجتماعی</vt:lpstr>
      <vt:lpstr>وجه تمایز روابط عاطفی با رعایت مرزهای اخلاقی از روابط ناسالم</vt:lpstr>
      <vt:lpstr>مهمترین ویژگیهای روابط آزاد با جنس مخالف از لحاظ روانشناختی و جامعه شناختی</vt:lpstr>
      <vt:lpstr>PowerPoint Presentation</vt:lpstr>
      <vt:lpstr>مهمترین پیامدهای ارتباط با جنس مخالف</vt:lpstr>
      <vt:lpstr>مهارتهای رفتاری برای خویشتن داری جنسی</vt:lpstr>
      <vt:lpstr>ازدواج و کارکردهای آن</vt:lpstr>
    </vt:vector>
  </TitlesOfParts>
  <Company>diakov.net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RePack by Diakov</dc:creator>
  <cp:lastModifiedBy>RePack by Diakov</cp:lastModifiedBy>
  <cp:revision>21</cp:revision>
  <dcterms:created xsi:type="dcterms:W3CDTF">2020-03-10T08:46:34Z</dcterms:created>
  <dcterms:modified xsi:type="dcterms:W3CDTF">2020-03-26T05:11:51Z</dcterms:modified>
</cp:coreProperties>
</file>