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3" r:id="rId1"/>
  </p:sldMasterIdLst>
  <p:sldIdLst>
    <p:sldId id="256" r:id="rId2"/>
    <p:sldId id="257" r:id="rId3"/>
    <p:sldId id="258" r:id="rId4"/>
    <p:sldId id="259" r:id="rId5"/>
    <p:sldId id="270" r:id="rId6"/>
    <p:sldId id="271" r:id="rId7"/>
    <p:sldId id="260" r:id="rId8"/>
    <p:sldId id="285" r:id="rId9"/>
    <p:sldId id="261" r:id="rId10"/>
    <p:sldId id="262" r:id="rId11"/>
    <p:sldId id="264" r:id="rId12"/>
    <p:sldId id="273" r:id="rId13"/>
    <p:sldId id="274" r:id="rId14"/>
    <p:sldId id="275" r:id="rId15"/>
    <p:sldId id="276" r:id="rId16"/>
    <p:sldId id="277" r:id="rId17"/>
    <p:sldId id="278" r:id="rId18"/>
    <p:sldId id="280" r:id="rId19"/>
    <p:sldId id="28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90" d="100"/>
          <a:sy n="90" d="100"/>
        </p:scale>
        <p:origin x="-168" y="-15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96027F-7875-4030-9381-8BD8C4F21935}" type="datetimeFigureOut">
              <a:rPr lang="en-US" smtClean="0"/>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
        <p:nvSpPr>
          <p:cNvPr id="9" name="Content Placeholder 8"/>
          <p:cNvSpPr>
            <a:spLocks noGrp="1"/>
          </p:cNvSpPr>
          <p:nvPr>
            <p:ph sz="quarter" idx="13"/>
          </p:nvPr>
        </p:nvSpPr>
        <p:spPr>
          <a:xfrm>
            <a:off x="406400" y="381000"/>
            <a:ext cx="103632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509A250-FF31-4206-8172-F9D3106AACB1}" type="datetimeFigureOut">
              <a:rPr lang="en-US" smtClean="0"/>
              <a:t>3/4/2020</a:t>
            </a:fld>
            <a:endParaRPr lang="en-US" dirty="0"/>
          </a:p>
        </p:txBody>
      </p:sp>
      <p:sp>
        <p:nvSpPr>
          <p:cNvPr id="9" name="Slide Number Placeholder 8"/>
          <p:cNvSpPr>
            <a:spLocks noGrp="1"/>
          </p:cNvSpPr>
          <p:nvPr>
            <p:ph type="sldNum" sz="quarter" idx="11"/>
          </p:nvPr>
        </p:nvSpPr>
        <p:spPr/>
        <p:txBody>
          <a:bodyPr/>
          <a:lstStyle/>
          <a:p>
            <a:fld id="{D57F1E4F-1CFF-5643-939E-02111984F565}"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57F1E4F-1CFF-5643-939E-02111984F565}" type="slidenum">
              <a:rPr lang="en-US" smtClean="0"/>
              <a:t>‹#›</a:t>
            </a:fld>
            <a:endParaRPr lang="en-US" dirty="0"/>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4AAD347D-5ACD-4C99-B74B-A9C85AD731AF}" type="datetimeFigureOut">
              <a:rPr lang="en-US" smtClean="0"/>
              <a:t>3/4/2020</a:t>
            </a:fld>
            <a:endParaRPr lang="en-US" dirty="0"/>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dt="0"/>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24566" y="3840569"/>
            <a:ext cx="8615680" cy="1066800"/>
          </a:xfrm>
        </p:spPr>
        <p:txBody>
          <a:bodyPr>
            <a:normAutofit/>
          </a:bodyPr>
          <a:lstStyle/>
          <a:p>
            <a:pPr algn="ctr"/>
            <a:r>
              <a:rPr lang="fa-IR" sz="3600" b="1" dirty="0" smtClean="0">
                <a:solidFill>
                  <a:schemeClr val="tx1"/>
                </a:solidFill>
                <a:effectLst>
                  <a:outerShdw blurRad="38100" dist="38100" dir="2700000" algn="tl">
                    <a:srgbClr val="000000">
                      <a:alpha val="43137"/>
                    </a:srgbClr>
                  </a:outerShdw>
                </a:effectLst>
                <a:cs typeface="B Nazanin" pitchFamily="2" charset="-78"/>
              </a:rPr>
              <a:t>استاد: </a:t>
            </a:r>
            <a:r>
              <a:rPr lang="fa-IR" sz="3600" b="1" dirty="0" smtClean="0">
                <a:solidFill>
                  <a:schemeClr val="tx1"/>
                </a:solidFill>
                <a:effectLst>
                  <a:outerShdw blurRad="38100" dist="38100" dir="2700000" algn="tl">
                    <a:srgbClr val="000000">
                      <a:alpha val="43137"/>
                    </a:srgbClr>
                  </a:outerShdw>
                </a:effectLst>
                <a:cs typeface="B Nazanin" pitchFamily="2" charset="-78"/>
              </a:rPr>
              <a:t>دکتر مهنوش عابدینی </a:t>
            </a:r>
            <a:endParaRPr lang="fa-IR" sz="3600" b="1" dirty="0">
              <a:solidFill>
                <a:schemeClr val="tx1"/>
              </a:solidFill>
              <a:effectLst>
                <a:outerShdw blurRad="38100" dist="38100" dir="2700000" algn="tl">
                  <a:srgbClr val="000000">
                    <a:alpha val="43137"/>
                  </a:srgbClr>
                </a:outerShdw>
              </a:effectLst>
              <a:cs typeface="B Nazanin" pitchFamily="2" charset="-78"/>
            </a:endParaRPr>
          </a:p>
        </p:txBody>
      </p:sp>
      <p:sp>
        <p:nvSpPr>
          <p:cNvPr id="4" name="TextBox 3"/>
          <p:cNvSpPr txBox="1"/>
          <p:nvPr/>
        </p:nvSpPr>
        <p:spPr>
          <a:xfrm>
            <a:off x="1377470" y="1562986"/>
            <a:ext cx="8623780" cy="2185214"/>
          </a:xfrm>
          <a:prstGeom prst="rect">
            <a:avLst/>
          </a:prstGeom>
          <a:noFill/>
        </p:spPr>
        <p:txBody>
          <a:bodyPr wrap="square" rtlCol="1">
            <a:spAutoFit/>
          </a:bodyPr>
          <a:lstStyle/>
          <a:p>
            <a:pPr algn="ctr" rtl="1"/>
            <a:r>
              <a:rPr lang="fa-IR" sz="3200" dirty="0" smtClean="0">
                <a:cs typeface="B Nazanin" pitchFamily="2" charset="-78"/>
              </a:rPr>
              <a:t>دانشگاه فرهنگیان هرمزگان </a:t>
            </a:r>
          </a:p>
          <a:p>
            <a:pPr algn="ctr" rtl="1"/>
            <a:r>
              <a:rPr lang="fa-IR" sz="3200" dirty="0" smtClean="0">
                <a:cs typeface="B Nazanin" pitchFamily="2" charset="-78"/>
              </a:rPr>
              <a:t>پردیس فاطمه الزهرا (س)- خواهران </a:t>
            </a:r>
          </a:p>
          <a:p>
            <a:pPr algn="ctr" rtl="1"/>
            <a:r>
              <a:rPr lang="fa-IR" sz="4400" b="1" dirty="0" smtClean="0">
                <a:cs typeface="B Nazanin" pitchFamily="2" charset="-78"/>
              </a:rPr>
              <a:t>برنامه ریزی درسی کلاس های چند پایه</a:t>
            </a:r>
          </a:p>
          <a:p>
            <a:pPr algn="ctr" rtl="1"/>
            <a:r>
              <a:rPr lang="fa-IR" sz="28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cs typeface="B Nazanin" pitchFamily="2" charset="-78"/>
              </a:rPr>
              <a:t>قسمت اول   </a:t>
            </a:r>
            <a:endParaRPr lang="fa-IR" sz="2800" b="1" dirty="0">
              <a:ln w="12700">
                <a:solidFill>
                  <a:schemeClr val="tx1"/>
                </a:solidFill>
                <a:prstDash val="solid"/>
              </a:ln>
              <a:solidFill>
                <a:srgbClr val="FFFF00"/>
              </a:solidFill>
              <a:effectLst>
                <a:outerShdw blurRad="41275" dist="20320" dir="1800000" algn="tl" rotWithShape="0">
                  <a:srgbClr val="000000">
                    <a:alpha val="40000"/>
                  </a:srgbClr>
                </a:outerShdw>
              </a:effectLst>
              <a:cs typeface="B Nazanin" pitchFamily="2" charset="-78"/>
            </a:endParaRPr>
          </a:p>
        </p:txBody>
      </p:sp>
      <p:pic>
        <p:nvPicPr>
          <p:cNvPr id="9218" name="Picture 2" descr="C:\Users\pars\Desktop\5s\New folder (3)\New folder (2)\WhatsApp Image 2020-03-04 at 10.50.1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100" y="5275352"/>
            <a:ext cx="2158741" cy="1360805"/>
          </a:xfrm>
          <a:prstGeom prst="rect">
            <a:avLst/>
          </a:prstGeom>
          <a:noFill/>
          <a:extLst>
            <a:ext uri="{909E8E84-426E-40DD-AFC4-6F175D3DCCD1}">
              <a14:hiddenFill xmlns:a14="http://schemas.microsoft.com/office/drawing/2010/main">
                <a:solidFill>
                  <a:srgbClr val="FFFFFF"/>
                </a:solidFill>
              </a14:hiddenFill>
            </a:ext>
          </a:extLst>
        </p:spPr>
      </p:pic>
      <p:pic>
        <p:nvPicPr>
          <p:cNvPr id="9219" name="Picture 3" descr="attach20140934375791624356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1849" y="272170"/>
            <a:ext cx="1275021" cy="133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8523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438150"/>
            <a:ext cx="10444255" cy="6096000"/>
          </a:xfrm>
        </p:spPr>
        <p:txBody>
          <a:bodyPr>
            <a:normAutofit fontScale="92500"/>
          </a:bodyPr>
          <a:lstStyle/>
          <a:p>
            <a:pPr marL="0" indent="0" algn="justLow">
              <a:lnSpc>
                <a:spcPct val="150000"/>
              </a:lnSpc>
              <a:buNone/>
            </a:pPr>
            <a:r>
              <a:rPr lang="fa-IR" sz="2400" b="1" dirty="0" smtClean="0">
                <a:cs typeface="B Nazanin" panose="00000400000000000000" pitchFamily="2" charset="-78"/>
              </a:rPr>
              <a:t>در </a:t>
            </a:r>
            <a:r>
              <a:rPr lang="fa-IR" sz="2400" b="1" dirty="0">
                <a:cs typeface="B Nazanin" panose="00000400000000000000" pitchFamily="2" charset="-78"/>
              </a:rPr>
              <a:t>مجموع برای معلمان چند پایه آموزش جداگانه وجود ندارد و آن ها ناچارند از طریق تجربه و آزمایش ، روش هایی را مورد استفاده قرار دهند و هیچ تدبیری جهت ارتقای توانایی ها و صلاحیت ایشان جهت به کارگیری روش های مؤثر تبادل تجارب و اطلاعات و .... اندیشیده نشده است. این دیدگاه که معلمان آموزش دیده برای تدریس تک پایه به طور اتوماتیک می توانند در کلاس های چند پایه تدریس کنند، غیر قابل قبول است و مخصوصاً که از کم تجربه ترین افراد در دسترس (سرباز معلم ، آموزشیاران نهضت سواد آموزی، بومیان با سواد و .... ) برای اداره این کلاس ها استفاده می شود. در مجموع مشکلات خاصی همچون کمبود وقت ، نقصان تجربه و کمبود اطلاعات معلمان مدارس چند پایه در امر تدریس و کلاس داری حرفه ای ، نا مناسب بودن فضای آموزشی و کمبود کلاس درس ، عدم هماهنگی بین مدرسه و خانواده و کمبود تجهیزات آموزشی منجر به نارضایتی معلمان می گردد مخصوصاً در مواردی که معلم به عنوان مدیر ، دفتر دار ، خدمتگزار ، معاون ، نامه رسان هم ایفای نقش می کند . و در کلاس نیز باید بیش از یک معلم تک پایه مهارت ، توانایی و اطلاعات داشته باشد.</a:t>
            </a:r>
          </a:p>
        </p:txBody>
      </p:sp>
    </p:spTree>
    <p:extLst>
      <p:ext uri="{BB962C8B-B14F-4D97-AF65-F5344CB8AC3E}">
        <p14:creationId xmlns:p14="http://schemas.microsoft.com/office/powerpoint/2010/main" val="2227142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rgbClr val="FF0000"/>
                </a:solidFill>
                <a:cs typeface="B Titr" pitchFamily="2" charset="-78"/>
              </a:rPr>
              <a:t>سازماندهی کلاس:</a:t>
            </a:r>
          </a:p>
        </p:txBody>
      </p:sp>
      <p:sp>
        <p:nvSpPr>
          <p:cNvPr id="3" name="Content Placeholder 2"/>
          <p:cNvSpPr>
            <a:spLocks noGrp="1"/>
          </p:cNvSpPr>
          <p:nvPr>
            <p:ph idx="1"/>
          </p:nvPr>
        </p:nvSpPr>
        <p:spPr>
          <a:xfrm>
            <a:off x="495300" y="1619250"/>
            <a:ext cx="10608130" cy="4914900"/>
          </a:xfrm>
        </p:spPr>
        <p:txBody>
          <a:bodyPr>
            <a:normAutofit/>
          </a:bodyPr>
          <a:lstStyle/>
          <a:p>
            <a:pPr marL="0" indent="0" algn="justLow">
              <a:buNone/>
            </a:pPr>
            <a:r>
              <a:rPr lang="fa-IR" sz="2400" b="1" dirty="0">
                <a:cs typeface="B Nazanin" panose="00000400000000000000" pitchFamily="2" charset="-78"/>
              </a:rPr>
              <a:t>سازماندهی کلاس یکی از مهمترین عوامل برای کمک کدن به فراهم نمودن فرصت تدریس موثر است اگر کلاس درس به خوبی سازماندهی شود هر اندازه طرح درس به خوبی فراهم شده باشد راهی به سوی موفقیت نخواهد داشت . معلم کلاس چند پایه ، هم باید درس را سازمان بدهد و هم باید فضای فیزیکی کلاس را به خوبی سازمان بدهد. چگونگی آرایش میز و نیمکت در کلاس و نحوه بهره گیری از دیوارها و سقف و کف کلاس تأثیر زیادی برای عملکرد کلاسی معلم و دانش آموزان دارد. معلم کلاس درس چند پایه متوجه توانایی طبیعی دانش آموزان برای شناخت و کنجکاوی باشد و برپایه این ویژگی دانش آموزان فعالیت های یادگیری مناسبی را طراحی و به آنان ارائه دهد. شایسته است معلمان وظیفه ذاتی خود در کلاس دس را هم مورد توجه قرار دهند . یکی از وظایف معلم در کلاس درس پدید آوری محیط یادگیری بر انگیزنده است. </a:t>
            </a:r>
          </a:p>
        </p:txBody>
      </p:sp>
    </p:spTree>
    <p:extLst>
      <p:ext uri="{BB962C8B-B14F-4D97-AF65-F5344CB8AC3E}">
        <p14:creationId xmlns:p14="http://schemas.microsoft.com/office/powerpoint/2010/main" val="2220662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7650" y="685800"/>
            <a:ext cx="10763250" cy="4985980"/>
          </a:xfrm>
          <a:prstGeom prst="rect">
            <a:avLst/>
          </a:prstGeom>
          <a:noFill/>
        </p:spPr>
        <p:txBody>
          <a:bodyPr wrap="square" rtlCol="1">
            <a:spAutoFit/>
          </a:bodyPr>
          <a:lstStyle/>
          <a:p>
            <a:pPr algn="ctr" rtl="1">
              <a:lnSpc>
                <a:spcPct val="150000"/>
              </a:lnSpc>
            </a:pPr>
            <a:r>
              <a:rPr lang="fa-IR" sz="2400" b="1" dirty="0">
                <a:solidFill>
                  <a:srgbClr val="FF0000"/>
                </a:solidFill>
                <a:cs typeface="B Titr" pitchFamily="2" charset="-78"/>
              </a:rPr>
              <a:t>گروه بندی دانش آموزان در کلاس های چند پایه</a:t>
            </a:r>
          </a:p>
          <a:p>
            <a:pPr algn="ctr" rtl="1">
              <a:lnSpc>
                <a:spcPct val="150000"/>
              </a:lnSpc>
            </a:pPr>
            <a:endParaRPr lang="fa-IR" sz="2400" b="1" dirty="0" smtClean="0">
              <a:cs typeface="B Nazanin" pitchFamily="2" charset="-78"/>
            </a:endParaRPr>
          </a:p>
          <a:p>
            <a:pPr algn="r" rtl="1">
              <a:lnSpc>
                <a:spcPct val="150000"/>
              </a:lnSpc>
            </a:pPr>
            <a:r>
              <a:rPr lang="fa-IR" sz="2800" b="1" dirty="0" smtClean="0">
                <a:cs typeface="B Nazanin" pitchFamily="2" charset="-78"/>
              </a:rPr>
              <a:t>1ـ </a:t>
            </a:r>
            <a:r>
              <a:rPr lang="fa-IR" sz="2800" b="1" dirty="0">
                <a:cs typeface="B Nazanin" pitchFamily="2" charset="-78"/>
              </a:rPr>
              <a:t>گروه بندی براساس توانایی های مشابه ومتفاوت</a:t>
            </a:r>
            <a:r>
              <a:rPr lang="en-US" sz="2800" b="1" dirty="0">
                <a:cs typeface="B Nazanin" pitchFamily="2" charset="-78"/>
              </a:rPr>
              <a:t>     </a:t>
            </a:r>
            <a:r>
              <a:rPr lang="fa-IR" sz="2800" b="1" dirty="0">
                <a:cs typeface="B Nazanin" pitchFamily="2" charset="-78"/>
              </a:rPr>
              <a:t> </a:t>
            </a:r>
          </a:p>
          <a:p>
            <a:pPr algn="r" rtl="1">
              <a:lnSpc>
                <a:spcPct val="150000"/>
              </a:lnSpc>
            </a:pPr>
            <a:r>
              <a:rPr lang="fa-IR" sz="2400" b="1" dirty="0">
                <a:cs typeface="B Nazanin" pitchFamily="2" charset="-78"/>
              </a:rPr>
              <a:t>در این گروه بندی معلم با شناخت دانش آموزان آنها رادرگروه های قوی , متوسط وضعیف سازماندهی می کند. </a:t>
            </a:r>
            <a:endParaRPr lang="fa-IR" sz="2400" b="1" dirty="0" smtClean="0">
              <a:cs typeface="B Nazanin" pitchFamily="2" charset="-78"/>
            </a:endParaRPr>
          </a:p>
          <a:p>
            <a:pPr algn="r" rtl="1">
              <a:lnSpc>
                <a:spcPct val="150000"/>
              </a:lnSpc>
            </a:pPr>
            <a:endParaRPr lang="fa-IR" sz="2400" b="1" dirty="0">
              <a:cs typeface="B Nazanin" pitchFamily="2" charset="-78"/>
            </a:endParaRPr>
          </a:p>
          <a:p>
            <a:pPr algn="r" rtl="1">
              <a:lnSpc>
                <a:spcPct val="150000"/>
              </a:lnSpc>
            </a:pPr>
            <a:r>
              <a:rPr lang="fa-IR" sz="2800" b="1" dirty="0">
                <a:cs typeface="B Nazanin" pitchFamily="2" charset="-78"/>
              </a:rPr>
              <a:t>2ـ گروه بندی داوطلبانه؛</a:t>
            </a:r>
          </a:p>
          <a:p>
            <a:pPr algn="r" rtl="1">
              <a:lnSpc>
                <a:spcPct val="150000"/>
              </a:lnSpc>
            </a:pPr>
            <a:r>
              <a:rPr lang="fa-IR" sz="2400" b="1" dirty="0">
                <a:cs typeface="B Nazanin" pitchFamily="2" charset="-78"/>
              </a:rPr>
              <a:t>  در این گروه بندی دانش آموزان می توانند بطور داوطلبانه هم گروهی خود را انتخاب کنند .</a:t>
            </a:r>
            <a:endParaRPr lang="en-US" sz="2400" b="1" dirty="0">
              <a:cs typeface="B Nazanin" pitchFamily="2" charset="-78"/>
            </a:endParaRPr>
          </a:p>
          <a:p>
            <a:endParaRPr lang="fa-IR" dirty="0"/>
          </a:p>
        </p:txBody>
      </p:sp>
    </p:spTree>
    <p:extLst>
      <p:ext uri="{BB962C8B-B14F-4D97-AF65-F5344CB8AC3E}">
        <p14:creationId xmlns:p14="http://schemas.microsoft.com/office/powerpoint/2010/main" val="713427229"/>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19100" y="990600"/>
            <a:ext cx="9982200" cy="5078313"/>
          </a:xfrm>
          <a:prstGeom prst="rect">
            <a:avLst/>
          </a:prstGeom>
          <a:noFill/>
        </p:spPr>
        <p:txBody>
          <a:bodyPr wrap="square" rtlCol="1">
            <a:spAutoFit/>
          </a:bodyPr>
          <a:lstStyle/>
          <a:p>
            <a:pPr algn="r" rtl="1"/>
            <a:r>
              <a:rPr lang="fa-IR" sz="2800" b="1" dirty="0" smtClean="0">
                <a:cs typeface="B Nazanin" pitchFamily="2" charset="-78"/>
              </a:rPr>
              <a:t>3ـ </a:t>
            </a:r>
            <a:r>
              <a:rPr lang="fa-IR" sz="2800" b="1" dirty="0">
                <a:cs typeface="B Nazanin" pitchFamily="2" charset="-78"/>
              </a:rPr>
              <a:t>گروه بندی براساس توانایی های متفاوت ؛ </a:t>
            </a:r>
          </a:p>
          <a:p>
            <a:pPr algn="r" rtl="1"/>
            <a:r>
              <a:rPr lang="fa-IR" sz="2400" b="1" dirty="0">
                <a:cs typeface="B Nazanin" pitchFamily="2" charset="-78"/>
              </a:rPr>
              <a:t>گروه بندی  فراگیران براساس توانایی های مختلف برای کارهای مشارکتی وانجام کارهای واحد مناسب است. </a:t>
            </a:r>
            <a:r>
              <a:rPr lang="fa-IR" sz="2400" b="1" dirty="0" smtClean="0">
                <a:cs typeface="B Nazanin" pitchFamily="2" charset="-78"/>
              </a:rPr>
              <a:t/>
            </a:r>
            <a:br>
              <a:rPr lang="fa-IR" sz="2400" b="1" dirty="0" smtClean="0">
                <a:cs typeface="B Nazanin" pitchFamily="2" charset="-78"/>
              </a:rPr>
            </a:br>
            <a:endParaRPr lang="fa-IR" sz="2400" b="1" dirty="0">
              <a:cs typeface="B Nazanin" pitchFamily="2" charset="-78"/>
            </a:endParaRPr>
          </a:p>
          <a:p>
            <a:pPr algn="r" rtl="1"/>
            <a:r>
              <a:rPr lang="fa-IR" sz="2800" b="1" dirty="0">
                <a:cs typeface="B Nazanin" pitchFamily="2" charset="-78"/>
              </a:rPr>
              <a:t>4ـ گروه بندی براساس موضوع درس؛</a:t>
            </a:r>
          </a:p>
          <a:p>
            <a:pPr algn="r" rtl="1"/>
            <a:r>
              <a:rPr lang="fa-IR" sz="2400" b="1" dirty="0">
                <a:cs typeface="B Nazanin" pitchFamily="2" charset="-78"/>
              </a:rPr>
              <a:t> اگر تعداد فراگیران مناسب باشدموضوع درس به تعداد مشخص تقسیم می شود ولی اگر تعداد مناسب نباشد می تواند دریک تاسه پایه تحصیلی دروس هم نام مانند علوم پایه های اول,دوم وسوم وبراساس شباهت هاوتفاوت ها دانش آموزان راگروه بندی کند</a:t>
            </a:r>
            <a:r>
              <a:rPr lang="fa-IR" sz="2400" b="1" dirty="0" smtClean="0">
                <a:cs typeface="B Nazanin" pitchFamily="2" charset="-78"/>
              </a:rPr>
              <a:t>.</a:t>
            </a:r>
            <a:br>
              <a:rPr lang="fa-IR" sz="2400" b="1" dirty="0" smtClean="0">
                <a:cs typeface="B Nazanin" pitchFamily="2" charset="-78"/>
              </a:rPr>
            </a:br>
            <a:endParaRPr lang="fa-IR" sz="2400" b="1" dirty="0">
              <a:cs typeface="B Nazanin" pitchFamily="2" charset="-78"/>
            </a:endParaRPr>
          </a:p>
          <a:p>
            <a:pPr algn="r" rtl="1"/>
            <a:r>
              <a:rPr lang="fa-IR" sz="2800" b="1" dirty="0">
                <a:cs typeface="B Nazanin" pitchFamily="2" charset="-78"/>
              </a:rPr>
              <a:t>5ـ براساس پایه های تحصیلی؛</a:t>
            </a:r>
          </a:p>
          <a:p>
            <a:pPr algn="r" rtl="1"/>
            <a:r>
              <a:rPr lang="fa-IR" sz="2400" b="1" dirty="0">
                <a:cs typeface="B Nazanin" pitchFamily="2" charset="-78"/>
              </a:rPr>
              <a:t>در این روش می توان فراگیران پایه های نزدیک به هم وگاهی پایه هایی راکه از نظر تحصیلی از هم دیگر دور هستند در یک گروه قرار داد.</a:t>
            </a:r>
            <a:endParaRPr lang="en-US" sz="2400" b="1" dirty="0">
              <a:cs typeface="B Nazanin" pitchFamily="2" charset="-78"/>
            </a:endParaRPr>
          </a:p>
          <a:p>
            <a:pPr algn="r" rtl="1"/>
            <a:endParaRPr lang="fa-IR" sz="2400" dirty="0">
              <a:cs typeface="B Nazanin" pitchFamily="2" charset="-78"/>
            </a:endParaRPr>
          </a:p>
        </p:txBody>
      </p:sp>
    </p:spTree>
    <p:extLst>
      <p:ext uri="{BB962C8B-B14F-4D97-AF65-F5344CB8AC3E}">
        <p14:creationId xmlns:p14="http://schemas.microsoft.com/office/powerpoint/2010/main" val="20567027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42950" y="582543"/>
            <a:ext cx="9906000" cy="5016758"/>
          </a:xfrm>
          <a:prstGeom prst="rect">
            <a:avLst/>
          </a:prstGeom>
          <a:noFill/>
        </p:spPr>
        <p:txBody>
          <a:bodyPr wrap="square" rtlCol="1">
            <a:spAutoFit/>
          </a:bodyPr>
          <a:lstStyle/>
          <a:p>
            <a:pPr algn="ctr" rtl="1"/>
            <a:r>
              <a:rPr lang="fa-IR" sz="3200" dirty="0">
                <a:solidFill>
                  <a:srgbClr val="FF0000"/>
                </a:solidFill>
                <a:cs typeface="B Titr" pitchFamily="2" charset="-78"/>
              </a:rPr>
              <a:t>مشکلات گروه بندی در کلاس های چندپایه </a:t>
            </a:r>
          </a:p>
          <a:p>
            <a:pPr algn="ctr" rtl="1">
              <a:lnSpc>
                <a:spcPct val="150000"/>
              </a:lnSpc>
            </a:pPr>
            <a:endParaRPr lang="fa-IR" sz="3200" b="1" dirty="0">
              <a:cs typeface="B Nazanin" pitchFamily="2" charset="-78"/>
            </a:endParaRPr>
          </a:p>
          <a:p>
            <a:pPr algn="r" rtl="1">
              <a:lnSpc>
                <a:spcPct val="150000"/>
              </a:lnSpc>
            </a:pPr>
            <a:r>
              <a:rPr lang="fa-IR" sz="2400" b="1" dirty="0">
                <a:cs typeface="B Nazanin" pitchFamily="2" charset="-78"/>
              </a:rPr>
              <a:t>1ـ کمبود تعداددانش آموزان</a:t>
            </a:r>
          </a:p>
          <a:p>
            <a:pPr algn="r" rtl="1">
              <a:lnSpc>
                <a:spcPct val="150000"/>
              </a:lnSpc>
            </a:pPr>
            <a:r>
              <a:rPr lang="fa-IR" sz="2400" b="1" dirty="0" smtClean="0">
                <a:cs typeface="B Nazanin" pitchFamily="2" charset="-78"/>
              </a:rPr>
              <a:t>2ـ </a:t>
            </a:r>
            <a:r>
              <a:rPr lang="fa-IR" sz="2400" b="1" dirty="0">
                <a:cs typeface="B Nazanin" pitchFamily="2" charset="-78"/>
              </a:rPr>
              <a:t>نسبت فامیلی بین دانش آموزان</a:t>
            </a:r>
          </a:p>
          <a:p>
            <a:pPr algn="r" rtl="1">
              <a:lnSpc>
                <a:spcPct val="150000"/>
              </a:lnSpc>
            </a:pPr>
            <a:r>
              <a:rPr lang="fa-IR" sz="2400" b="1" dirty="0" smtClean="0">
                <a:cs typeface="B Nazanin" pitchFamily="2" charset="-78"/>
              </a:rPr>
              <a:t>3ـ </a:t>
            </a:r>
            <a:r>
              <a:rPr lang="fa-IR" sz="2400" b="1" dirty="0">
                <a:cs typeface="B Nazanin" pitchFamily="2" charset="-78"/>
              </a:rPr>
              <a:t>وجود اختلافات خانوادگی درمیان دانش آموزان</a:t>
            </a:r>
          </a:p>
          <a:p>
            <a:pPr algn="r" rtl="1">
              <a:lnSpc>
                <a:spcPct val="150000"/>
              </a:lnSpc>
            </a:pPr>
            <a:r>
              <a:rPr lang="fa-IR" sz="2400" b="1" dirty="0" smtClean="0">
                <a:cs typeface="B Nazanin" pitchFamily="2" charset="-78"/>
              </a:rPr>
              <a:t>4- </a:t>
            </a:r>
            <a:r>
              <a:rPr lang="fa-IR" sz="2400" b="1" dirty="0">
                <a:cs typeface="B Nazanin" pitchFamily="2" charset="-78"/>
              </a:rPr>
              <a:t>ثابت بودن اعضای گروه تا پایان سال </a:t>
            </a:r>
          </a:p>
          <a:p>
            <a:pPr algn="r" rtl="1">
              <a:lnSpc>
                <a:spcPct val="150000"/>
              </a:lnSpc>
            </a:pPr>
            <a:r>
              <a:rPr lang="fa-IR" sz="2400" b="1" dirty="0" smtClean="0">
                <a:cs typeface="B Nazanin" pitchFamily="2" charset="-78"/>
              </a:rPr>
              <a:t>5ـ </a:t>
            </a:r>
            <a:r>
              <a:rPr lang="fa-IR" sz="2400" b="1" dirty="0">
                <a:cs typeface="B Nazanin" pitchFamily="2" charset="-78"/>
              </a:rPr>
              <a:t>ترکیب جنسی مختلف در یک پایه</a:t>
            </a:r>
          </a:p>
          <a:p>
            <a:pPr algn="r" rtl="1">
              <a:lnSpc>
                <a:spcPct val="150000"/>
              </a:lnSpc>
            </a:pPr>
            <a:r>
              <a:rPr lang="fa-IR" sz="2400" b="1" dirty="0" smtClean="0">
                <a:cs typeface="B Nazanin" pitchFamily="2" charset="-78"/>
              </a:rPr>
              <a:t>6ـ </a:t>
            </a:r>
            <a:r>
              <a:rPr lang="fa-IR" sz="2400" b="1" dirty="0">
                <a:cs typeface="B Nazanin" pitchFamily="2" charset="-78"/>
              </a:rPr>
              <a:t>تنوع دروس و پایه هادرهرجلسه </a:t>
            </a:r>
            <a:endParaRPr lang="en-US" sz="2400" b="1" dirty="0">
              <a:cs typeface="B Nazanin" pitchFamily="2" charset="-78"/>
            </a:endParaRPr>
          </a:p>
          <a:p>
            <a:pPr algn="r" rtl="1"/>
            <a:endParaRPr lang="fa-IR" sz="2400" dirty="0">
              <a:cs typeface="B Nazanin" pitchFamily="2" charset="-78"/>
            </a:endParaRPr>
          </a:p>
        </p:txBody>
      </p:sp>
    </p:spTree>
    <p:extLst>
      <p:ext uri="{BB962C8B-B14F-4D97-AF65-F5344CB8AC3E}">
        <p14:creationId xmlns:p14="http://schemas.microsoft.com/office/powerpoint/2010/main" val="1855308419"/>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3850" y="319905"/>
            <a:ext cx="10477500" cy="9202519"/>
          </a:xfrm>
          <a:prstGeom prst="rect">
            <a:avLst/>
          </a:prstGeom>
          <a:noFill/>
        </p:spPr>
        <p:txBody>
          <a:bodyPr wrap="square" rtlCol="1">
            <a:spAutoFit/>
          </a:bodyPr>
          <a:lstStyle/>
          <a:p>
            <a:pPr algn="ctr" rtl="1"/>
            <a:endParaRPr lang="fa-IR" sz="2400" b="1" dirty="0">
              <a:cs typeface="B Nazanin" pitchFamily="2" charset="-78"/>
            </a:endParaRPr>
          </a:p>
          <a:p>
            <a:pPr algn="ctr" rtl="1"/>
            <a:r>
              <a:rPr lang="fa-IR" sz="3200" b="1" dirty="0">
                <a:solidFill>
                  <a:srgbClr val="FF0000"/>
                </a:solidFill>
                <a:cs typeface="B Titr" pitchFamily="2" charset="-78"/>
              </a:rPr>
              <a:t>رویکرد های تدریس در کلاس های چند </a:t>
            </a:r>
            <a:r>
              <a:rPr lang="fa-IR" sz="3200" b="1" dirty="0" smtClean="0">
                <a:solidFill>
                  <a:srgbClr val="FF0000"/>
                </a:solidFill>
                <a:cs typeface="B Titr" pitchFamily="2" charset="-78"/>
              </a:rPr>
              <a:t>پایه</a:t>
            </a:r>
          </a:p>
          <a:p>
            <a:pPr algn="ctr" rtl="1"/>
            <a:endParaRPr lang="fa-IR" sz="3200" b="1" dirty="0">
              <a:solidFill>
                <a:srgbClr val="FF0000"/>
              </a:solidFill>
              <a:cs typeface="B Titr" pitchFamily="2" charset="-78"/>
            </a:endParaRPr>
          </a:p>
          <a:p>
            <a:pPr algn="ctr" rtl="1"/>
            <a:endParaRPr lang="fa-IR" sz="1200" b="1" dirty="0">
              <a:cs typeface="B Nazanin" pitchFamily="2" charset="-78"/>
            </a:endParaRPr>
          </a:p>
          <a:p>
            <a:pPr algn="r" rtl="1"/>
            <a:r>
              <a:rPr lang="fa-IR" sz="2400" b="1" dirty="0">
                <a:cs typeface="B Nazanin" pitchFamily="2" charset="-78"/>
              </a:rPr>
              <a:t>الف) شیوه ی آموزش محوری </a:t>
            </a:r>
          </a:p>
          <a:p>
            <a:pPr algn="r" rtl="1"/>
            <a:r>
              <a:rPr lang="fa-IR" sz="2400" b="1" dirty="0">
                <a:cs typeface="B Nazanin" pitchFamily="2" charset="-78"/>
              </a:rPr>
              <a:t>ب )  شیوه ی آموزش گروهی </a:t>
            </a:r>
          </a:p>
          <a:p>
            <a:pPr algn="r" rtl="1"/>
            <a:r>
              <a:rPr lang="fa-IR" sz="2400" b="1" dirty="0">
                <a:cs typeface="B Nazanin" pitchFamily="2" charset="-78"/>
              </a:rPr>
              <a:t>ج )  شیوه ی مشترک محوری وگروهی </a:t>
            </a:r>
          </a:p>
          <a:p>
            <a:pPr algn="r" rtl="1"/>
            <a:endParaRPr lang="fa-IR" sz="2400" b="1" dirty="0">
              <a:cs typeface="B Nazanin" pitchFamily="2" charset="-78"/>
            </a:endParaRPr>
          </a:p>
          <a:p>
            <a:pPr algn="r" rtl="1"/>
            <a:r>
              <a:rPr lang="fa-IR" sz="2400" b="1" dirty="0">
                <a:cs typeface="B Nazanin" pitchFamily="2" charset="-78"/>
              </a:rPr>
              <a:t>توضیح :</a:t>
            </a:r>
          </a:p>
          <a:p>
            <a:pPr algn="r" rtl="1"/>
            <a:r>
              <a:rPr lang="fa-IR" sz="2400" b="1" dirty="0">
                <a:cs typeface="B Nazanin" pitchFamily="2" charset="-78"/>
              </a:rPr>
              <a:t>الف) شیوه ی آموزش محوری </a:t>
            </a:r>
          </a:p>
          <a:p>
            <a:pPr algn="just" rtl="1"/>
            <a:r>
              <a:rPr lang="fa-IR" sz="2400" b="1" dirty="0">
                <a:cs typeface="B Nazanin" pitchFamily="2" charset="-78"/>
              </a:rPr>
              <a:t>این روش به این دلیل روش محوری نامیده می شود که معلم محورتدریس خودرا در یک جلسه 45 دقیقه ای برای حداکثر 3 پایه قرار می دهد وپایه های دیگر به فعالیت های فرعی می پردازند مانند: رونویس , تمرین خط, نقاشی وانجام تمرینات ارائه شده و تمرین روخوانی که به نظارت کمتری توسط معلم نیاز هست.</a:t>
            </a:r>
          </a:p>
          <a:p>
            <a:pPr algn="just" rtl="1"/>
            <a:r>
              <a:rPr lang="fa-IR" sz="2400" b="1" dirty="0">
                <a:cs typeface="B Nazanin" pitchFamily="2" charset="-78"/>
              </a:rPr>
              <a:t> در این شیوه پایه ای که توسط معلم اداره می شو د </a:t>
            </a:r>
            <a:r>
              <a:rPr lang="fa-IR" sz="2400" b="1" dirty="0">
                <a:solidFill>
                  <a:srgbClr val="FF0000"/>
                </a:solidFill>
                <a:cs typeface="B Nazanin" pitchFamily="2" charset="-78"/>
              </a:rPr>
              <a:t>پایه محور </a:t>
            </a:r>
            <a:r>
              <a:rPr lang="fa-IR" sz="2400" b="1" dirty="0">
                <a:cs typeface="B Nazanin" pitchFamily="2" charset="-78"/>
              </a:rPr>
              <a:t>وبقیه ی پایه ها که خود به فعالیت می پردازند گروه </a:t>
            </a:r>
            <a:r>
              <a:rPr lang="fa-IR" sz="2400" b="1" dirty="0">
                <a:solidFill>
                  <a:srgbClr val="0070C0"/>
                </a:solidFill>
                <a:cs typeface="B Nazanin" pitchFamily="2" charset="-78"/>
              </a:rPr>
              <a:t>فرعی یا خود آموخت </a:t>
            </a:r>
            <a:r>
              <a:rPr lang="fa-IR" sz="2400" b="1" dirty="0">
                <a:cs typeface="B Nazanin" pitchFamily="2" charset="-78"/>
              </a:rPr>
              <a:t>نامیده می شود.</a:t>
            </a:r>
          </a:p>
          <a:p>
            <a:pPr algn="just" rtl="1"/>
            <a:endParaRPr lang="fa-IR" sz="2400" b="1" dirty="0">
              <a:cs typeface="B Nazanin" pitchFamily="2" charset="-78"/>
            </a:endParaRPr>
          </a:p>
          <a:p>
            <a:pPr algn="just" rtl="1"/>
            <a:endParaRPr lang="fa-IR" sz="2400" b="1" dirty="0">
              <a:cs typeface="B Nazanin" pitchFamily="2" charset="-78"/>
            </a:endParaRPr>
          </a:p>
          <a:p>
            <a:pPr algn="just" rtl="1"/>
            <a:endParaRPr lang="fa-IR" sz="2400" b="1" dirty="0">
              <a:cs typeface="B Nazanin" pitchFamily="2" charset="-78"/>
            </a:endParaRPr>
          </a:p>
          <a:p>
            <a:pPr algn="just" rtl="1"/>
            <a:endParaRPr lang="fa-IR" sz="2400" b="1" dirty="0">
              <a:cs typeface="B Nazanin" pitchFamily="2" charset="-78"/>
            </a:endParaRPr>
          </a:p>
          <a:p>
            <a:pPr algn="just" rtl="1"/>
            <a:endParaRPr lang="fa-IR" sz="2400" b="1" dirty="0">
              <a:cs typeface="B Nazanin" pitchFamily="2" charset="-78"/>
            </a:endParaRPr>
          </a:p>
          <a:p>
            <a:pPr algn="just" rtl="1"/>
            <a:endParaRPr lang="fa-IR" sz="2400" b="1" dirty="0">
              <a:cs typeface="B Nazanin" pitchFamily="2" charset="-78"/>
            </a:endParaRPr>
          </a:p>
          <a:p>
            <a:pPr algn="just" rtl="1"/>
            <a:endParaRPr lang="en-US" sz="2400" b="1" dirty="0">
              <a:cs typeface="B Nazanin" pitchFamily="2" charset="-78"/>
            </a:endParaRPr>
          </a:p>
          <a:p>
            <a:pPr algn="r" rtl="1"/>
            <a:endParaRPr lang="fa-IR" sz="2400" b="1" dirty="0">
              <a:cs typeface="B Nazanin" pitchFamily="2" charset="-78"/>
            </a:endParaRPr>
          </a:p>
        </p:txBody>
      </p:sp>
    </p:spTree>
    <p:extLst>
      <p:ext uri="{BB962C8B-B14F-4D97-AF65-F5344CB8AC3E}">
        <p14:creationId xmlns:p14="http://schemas.microsoft.com/office/powerpoint/2010/main" val="772156038"/>
      </p:ext>
    </p:extLst>
  </p:cSld>
  <p:clrMapOvr>
    <a:masterClrMapping/>
  </p:clrMapOvr>
  <p:transition spd="slow">
    <p:cover dir="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09600" y="495300"/>
            <a:ext cx="10001250" cy="3924151"/>
          </a:xfrm>
          <a:prstGeom prst="rect">
            <a:avLst/>
          </a:prstGeom>
          <a:noFill/>
        </p:spPr>
        <p:txBody>
          <a:bodyPr wrap="square" rtlCol="1">
            <a:spAutoFit/>
          </a:bodyPr>
          <a:lstStyle/>
          <a:p>
            <a:pPr algn="justLow" rtl="1">
              <a:lnSpc>
                <a:spcPct val="150000"/>
              </a:lnSpc>
            </a:pPr>
            <a:r>
              <a:rPr lang="fa-IR" sz="2400" b="1" dirty="0">
                <a:solidFill>
                  <a:srgbClr val="002060"/>
                </a:solidFill>
                <a:ea typeface="Calibri"/>
                <a:cs typeface="B Nazanin" pitchFamily="2" charset="-78"/>
              </a:rPr>
              <a:t>در این روش برای هر پایه ،درس معینی پیش بینی می شود ، به طریقی که حد اکثر 3 گروه از دانش آموزان با فاصله ی پیش بینی شده مستقیماً با معلم کار می کنند وبرای گروه های دیگر دروسی از قبیل :خط ، نقاشی، املاء ،انشا ،تمرین ریاضیات ، حفظ کردن کلمات وترکیبات تازه و .......که نیاز کمتری به نظارت مستقیم آموزگار دارد منظور می شود . بنابراین چون اساس کار معلم در هر ساعت با یک یا دو یا احتمالا ًسه پایه می با شد و پایه های معینی در محور کار قرارمی گیرند، این طریقه را روش محوری می نا میم و بقیه ی پایه ها که با تعیین تکلیف ،به انجام کار های تمرینی مشغول می شوند ،گروه خود آموز یا گروه فرعی نامیده می شوند </a:t>
            </a:r>
            <a:endParaRPr lang="fa-IR" sz="2400" b="1" dirty="0">
              <a:cs typeface="B Nazanin" pitchFamily="2" charset="-78"/>
            </a:endParaRPr>
          </a:p>
        </p:txBody>
      </p:sp>
    </p:spTree>
    <p:extLst>
      <p:ext uri="{BB962C8B-B14F-4D97-AF65-F5344CB8AC3E}">
        <p14:creationId xmlns:p14="http://schemas.microsoft.com/office/powerpoint/2010/main" val="1988954374"/>
      </p:ext>
    </p:extLst>
  </p:cSld>
  <p:clrMapOvr>
    <a:masterClrMapping/>
  </p:clrMapOvr>
  <p:transition spd="slow">
    <p:newsfla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7650" y="361950"/>
            <a:ext cx="10744200" cy="7417415"/>
          </a:xfrm>
          <a:prstGeom prst="rect">
            <a:avLst/>
          </a:prstGeom>
          <a:noFill/>
        </p:spPr>
        <p:txBody>
          <a:bodyPr wrap="square" rtlCol="1">
            <a:spAutoFit/>
          </a:bodyPr>
          <a:lstStyle/>
          <a:p>
            <a:pPr lvl="0" algn="justLow" defTabSz="914400" rtl="1" fontAlgn="base">
              <a:lnSpc>
                <a:spcPct val="200000"/>
              </a:lnSpc>
              <a:spcBef>
                <a:spcPct val="0"/>
              </a:spcBef>
              <a:spcAft>
                <a:spcPct val="0"/>
              </a:spcAft>
            </a:pPr>
            <a:r>
              <a:rPr lang="fa-IR" sz="2800" b="1" dirty="0">
                <a:latin typeface="Tahoma" pitchFamily="34" charset="0"/>
                <a:ea typeface="Times New Roman" pitchFamily="18" charset="0"/>
                <a:cs typeface="B Nazanin" pitchFamily="2" charset="-78"/>
              </a:rPr>
              <a:t>ب )</a:t>
            </a:r>
            <a:r>
              <a:rPr lang="ar-SA" sz="2800" b="1" dirty="0">
                <a:latin typeface="Tahoma" pitchFamily="34" charset="0"/>
                <a:ea typeface="Times New Roman" pitchFamily="18" charset="0"/>
                <a:cs typeface="B Nazanin" pitchFamily="2" charset="-78"/>
              </a:rPr>
              <a:t>طریقه گروهی:</a:t>
            </a:r>
            <a:endParaRPr lang="fa-IR" sz="2800" b="1" dirty="0">
              <a:latin typeface="Tahoma" pitchFamily="34" charset="0"/>
              <a:ea typeface="Times New Roman" pitchFamily="18" charset="0"/>
              <a:cs typeface="B Nazanin" pitchFamily="2" charset="-78"/>
            </a:endParaRPr>
          </a:p>
          <a:p>
            <a:pPr lvl="0" algn="justLow" defTabSz="914400" rtl="1" fontAlgn="base">
              <a:lnSpc>
                <a:spcPct val="200000"/>
              </a:lnSpc>
              <a:spcBef>
                <a:spcPct val="0"/>
              </a:spcBef>
              <a:spcAft>
                <a:spcPct val="0"/>
              </a:spcAft>
            </a:pPr>
            <a:r>
              <a:rPr lang="fa-IR" sz="2400" b="1" dirty="0">
                <a:latin typeface="Tahoma" pitchFamily="34" charset="0"/>
                <a:ea typeface="Times New Roman" pitchFamily="18" charset="0"/>
                <a:cs typeface="B Nazanin" pitchFamily="2" charset="-78"/>
              </a:rPr>
              <a:t>د</a:t>
            </a:r>
            <a:r>
              <a:rPr lang="ar-SA" sz="2400" b="1" dirty="0">
                <a:latin typeface="Tahoma" pitchFamily="34" charset="0"/>
                <a:ea typeface="Times New Roman" pitchFamily="18" charset="0"/>
                <a:cs typeface="B Nazanin" pitchFamily="2" charset="-78"/>
              </a:rPr>
              <a:t>راین روش تدریس ماده درسی واحد در یک جلسه ی درسی به کلیه ی پایه های موجود در یک اتاق درس می باشد که به روش گروهی با یک موضوع و یا درس همسان نام گذاری می شود و به شکل زیر  می توان پیاده کرد:</a:t>
            </a:r>
            <a:endParaRPr lang="en-US" sz="2400" b="1" dirty="0">
              <a:latin typeface="Arial" pitchFamily="34" charset="0"/>
              <a:ea typeface="Times New Roman" pitchFamily="18" charset="0"/>
              <a:cs typeface="B Nazanin" pitchFamily="2" charset="-78"/>
            </a:endParaRPr>
          </a:p>
          <a:p>
            <a:pPr lvl="0" algn="justLow" rtl="1" eaLnBrk="0" fontAlgn="base" hangingPunct="0">
              <a:spcBef>
                <a:spcPct val="0"/>
              </a:spcBef>
              <a:spcAft>
                <a:spcPct val="0"/>
              </a:spcAft>
            </a:pPr>
            <a:endParaRPr lang="fa-IR" sz="2400" b="1" dirty="0">
              <a:latin typeface="Arial" pitchFamily="34" charset="0"/>
              <a:cs typeface="B Nazanin" pitchFamily="2" charset="-78"/>
            </a:endParaRPr>
          </a:p>
          <a:p>
            <a:pPr algn="justLow" rtl="1" eaLnBrk="0" fontAlgn="base" hangingPunct="0">
              <a:lnSpc>
                <a:spcPct val="150000"/>
              </a:lnSpc>
              <a:spcBef>
                <a:spcPct val="0"/>
              </a:spcBef>
              <a:spcAft>
                <a:spcPct val="0"/>
              </a:spcAft>
            </a:pPr>
            <a:r>
              <a:rPr lang="ar-SA" sz="2400" b="1" dirty="0">
                <a:latin typeface="Tahoma" pitchFamily="34" charset="0"/>
                <a:ea typeface="Times New Roman" pitchFamily="18" charset="0"/>
                <a:cs typeface="B Nazanin" pitchFamily="2" charset="-78"/>
              </a:rPr>
              <a:t>الف: تدریس </a:t>
            </a:r>
            <a:r>
              <a:rPr lang="fa-IR" sz="2400" b="1" dirty="0">
                <a:latin typeface="Tahoma" pitchFamily="34" charset="0"/>
                <a:ea typeface="Times New Roman" pitchFamily="18" charset="0"/>
                <a:cs typeface="B Nazanin" pitchFamily="2" charset="-78"/>
              </a:rPr>
              <a:t>یک ماده درسی به تمات پایه ها به طور همزمان:</a:t>
            </a:r>
            <a:r>
              <a:rPr lang="ar-SA" sz="2400" b="1" dirty="0">
                <a:latin typeface="Tahoma" pitchFamily="34" charset="0"/>
                <a:ea typeface="Times New Roman" pitchFamily="18" charset="0"/>
                <a:cs typeface="B Nazanin" pitchFamily="2" charset="-78"/>
              </a:rPr>
              <a:t> آموزگار </a:t>
            </a:r>
            <a:r>
              <a:rPr lang="fa-IR" sz="2400" b="1" dirty="0">
                <a:latin typeface="Tahoma" pitchFamily="34" charset="0"/>
                <a:ea typeface="Times New Roman" pitchFamily="18" charset="0"/>
                <a:cs typeface="B Nazanin" pitchFamily="2" charset="-78"/>
              </a:rPr>
              <a:t>تدریس یک درس خاص راباتلفیق وادغام مشترکات ومشابهات درس به تناسب اطلاعات واندوخته ها ی قبلی فراگیران شروع کرده وپس از ارائه مشترکات وکلیات مسایل فرعی و</a:t>
            </a:r>
            <a:r>
              <a:rPr lang="ar-SA" sz="2400" b="1" dirty="0">
                <a:latin typeface="Tahoma" pitchFamily="34" charset="0"/>
                <a:ea typeface="Times New Roman" pitchFamily="18" charset="0"/>
                <a:cs typeface="B Nazanin" pitchFamily="2" charset="-78"/>
              </a:rPr>
              <a:t>اختصاصی را جدا گانه در گروها مطرح می سازد.این روش برای دروسی مثل : نقاشی ، خط ، کاردستی ، تدریس قرآن ، حداکثر در سه پایه نزدیک و متجانس مثلا  پایه های سوم و چهار</a:t>
            </a:r>
            <a:r>
              <a:rPr lang="fa-IR" sz="2400" b="1" dirty="0">
                <a:latin typeface="Tahoma" pitchFamily="34" charset="0"/>
                <a:ea typeface="Times New Roman" pitchFamily="18" charset="0"/>
                <a:cs typeface="B Nazanin" pitchFamily="2" charset="-78"/>
              </a:rPr>
              <a:t>  </a:t>
            </a:r>
            <a:r>
              <a:rPr lang="ar-SA" sz="2400" b="1" dirty="0">
                <a:latin typeface="Tahoma" pitchFamily="34" charset="0"/>
                <a:ea typeface="Times New Roman" pitchFamily="18" charset="0"/>
                <a:cs typeface="B Nazanin" pitchFamily="2" charset="-78"/>
              </a:rPr>
              <a:t>م و پنچم تا حدودی عملی است</a:t>
            </a:r>
            <a:r>
              <a:rPr lang="fa-IR" sz="2400" b="1" dirty="0">
                <a:latin typeface="Tahoma" pitchFamily="34" charset="0"/>
                <a:ea typeface="Times New Roman" pitchFamily="18" charset="0"/>
                <a:cs typeface="B Nazanin" pitchFamily="2" charset="-78"/>
              </a:rPr>
              <a:t>(در45دقیقه)</a:t>
            </a:r>
            <a:endParaRPr lang="en-US" sz="2400" b="1" dirty="0">
              <a:latin typeface="Arial" pitchFamily="34" charset="0"/>
              <a:ea typeface="Times New Roman" pitchFamily="18" charset="0"/>
              <a:cs typeface="B Nazanin" pitchFamily="2" charset="-78"/>
            </a:endParaRPr>
          </a:p>
          <a:p>
            <a:pPr lvl="0" algn="justLow" rtl="1" eaLnBrk="0" fontAlgn="base" hangingPunct="0">
              <a:spcBef>
                <a:spcPct val="0"/>
              </a:spcBef>
              <a:spcAft>
                <a:spcPct val="0"/>
              </a:spcAft>
            </a:pPr>
            <a:endParaRPr lang="fa-IR" sz="2400" b="1" dirty="0">
              <a:latin typeface="Arial" pitchFamily="34" charset="0"/>
              <a:cs typeface="B Nazanin" pitchFamily="2" charset="-78"/>
            </a:endParaRPr>
          </a:p>
          <a:p>
            <a:pPr lvl="0" algn="justLow" rtl="1" eaLnBrk="0" fontAlgn="base" hangingPunct="0">
              <a:spcBef>
                <a:spcPct val="0"/>
              </a:spcBef>
              <a:spcAft>
                <a:spcPct val="0"/>
              </a:spcAft>
            </a:pPr>
            <a:endParaRPr lang="fa-IR" sz="2400" b="1" dirty="0">
              <a:latin typeface="Arial" pitchFamily="34" charset="0"/>
              <a:cs typeface="B Nazanin" pitchFamily="2" charset="-78"/>
            </a:endParaRPr>
          </a:p>
          <a:p>
            <a:pPr algn="r" rtl="1"/>
            <a:endParaRPr lang="fa-IR" sz="2400" b="1" dirty="0">
              <a:cs typeface="B Nazanin" pitchFamily="2" charset="-78"/>
            </a:endParaRPr>
          </a:p>
        </p:txBody>
      </p:sp>
    </p:spTree>
    <p:extLst>
      <p:ext uri="{BB962C8B-B14F-4D97-AF65-F5344CB8AC3E}">
        <p14:creationId xmlns:p14="http://schemas.microsoft.com/office/powerpoint/2010/main" val="185415790"/>
      </p:ext>
    </p:extLst>
  </p:cSld>
  <p:clrMapOvr>
    <a:masterClrMapping/>
  </p:clrMapOvr>
  <p:transition spd="slow">
    <p:wheel spokes="8"/>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95300" y="381000"/>
            <a:ext cx="10153650" cy="6278642"/>
          </a:xfrm>
          <a:prstGeom prst="rect">
            <a:avLst/>
          </a:prstGeom>
          <a:noFill/>
        </p:spPr>
        <p:txBody>
          <a:bodyPr wrap="square" rtlCol="1">
            <a:spAutoFit/>
          </a:bodyPr>
          <a:lstStyle/>
          <a:p>
            <a:pPr lvl="0" algn="justLow" defTabSz="914400" rtl="1" fontAlgn="base">
              <a:lnSpc>
                <a:spcPct val="150000"/>
              </a:lnSpc>
              <a:spcBef>
                <a:spcPct val="0"/>
              </a:spcBef>
              <a:spcAft>
                <a:spcPct val="0"/>
              </a:spcAft>
            </a:pPr>
            <a:r>
              <a:rPr lang="fa-IR" sz="2800" b="1" dirty="0">
                <a:solidFill>
                  <a:srgbClr val="000000"/>
                </a:solidFill>
                <a:latin typeface="Tahoma" pitchFamily="34" charset="0"/>
                <a:ea typeface="Times New Roman" pitchFamily="18" charset="0"/>
                <a:cs typeface="B Nazanin" pitchFamily="2" charset="-78"/>
              </a:rPr>
              <a:t>ج) </a:t>
            </a:r>
            <a:r>
              <a:rPr lang="ar-SA" sz="2800" b="1" dirty="0">
                <a:solidFill>
                  <a:srgbClr val="000000"/>
                </a:solidFill>
                <a:latin typeface="Tahoma" pitchFamily="34" charset="0"/>
                <a:ea typeface="Times New Roman" pitchFamily="18" charset="0"/>
                <a:cs typeface="B Nazanin" pitchFamily="2" charset="-78"/>
              </a:rPr>
              <a:t>طریقه مشترک محوری و گروهی :</a:t>
            </a:r>
            <a:endParaRPr lang="en-US" sz="2800" b="1" dirty="0">
              <a:latin typeface="Arial" pitchFamily="34" charset="0"/>
              <a:ea typeface="Times New Roman" pitchFamily="18" charset="0"/>
              <a:cs typeface="B Nazanin" pitchFamily="2" charset="-78"/>
            </a:endParaRPr>
          </a:p>
          <a:p>
            <a:pPr lvl="0" algn="justLow" defTabSz="914400" rtl="1" eaLnBrk="0" fontAlgn="base" hangingPunct="0">
              <a:lnSpc>
                <a:spcPct val="200000"/>
              </a:lnSpc>
              <a:spcBef>
                <a:spcPct val="0"/>
              </a:spcBef>
              <a:spcAft>
                <a:spcPct val="0"/>
              </a:spcAft>
            </a:pPr>
            <a:r>
              <a:rPr lang="ar-SA" sz="2400" b="1" dirty="0">
                <a:solidFill>
                  <a:srgbClr val="000000"/>
                </a:solidFill>
                <a:latin typeface="Tahoma" pitchFamily="34" charset="0"/>
                <a:ea typeface="Times New Roman" pitchFamily="18" charset="0"/>
                <a:cs typeface="B Nazanin" pitchFamily="2" charset="-78"/>
              </a:rPr>
              <a:t>در این روش بعضی از دروس به طور گروهی و بعضی بطور محوری</a:t>
            </a:r>
            <a:endParaRPr lang="fa-IR" sz="2400" b="1" dirty="0">
              <a:solidFill>
                <a:srgbClr val="000000"/>
              </a:solidFill>
              <a:latin typeface="Tahoma" pitchFamily="34" charset="0"/>
              <a:ea typeface="Times New Roman" pitchFamily="18" charset="0"/>
              <a:cs typeface="B Nazanin" pitchFamily="2" charset="-78"/>
            </a:endParaRPr>
          </a:p>
          <a:p>
            <a:pPr lvl="0" algn="justLow" defTabSz="914400" rtl="1" eaLnBrk="0" fontAlgn="base" hangingPunct="0">
              <a:lnSpc>
                <a:spcPct val="200000"/>
              </a:lnSpc>
              <a:spcBef>
                <a:spcPct val="0"/>
              </a:spcBef>
              <a:spcAft>
                <a:spcPct val="0"/>
              </a:spcAft>
            </a:pPr>
            <a:r>
              <a:rPr lang="ar-SA" sz="2400" b="1" dirty="0">
                <a:solidFill>
                  <a:srgbClr val="000000"/>
                </a:solidFill>
                <a:latin typeface="Tahoma" pitchFamily="34" charset="0"/>
                <a:ea typeface="Times New Roman" pitchFamily="18" charset="0"/>
                <a:cs typeface="B Nazanin" pitchFamily="2" charset="-78"/>
              </a:rPr>
              <a:t> </a:t>
            </a:r>
            <a:r>
              <a:rPr lang="fa-IR" sz="2400" b="1" dirty="0">
                <a:solidFill>
                  <a:srgbClr val="000000"/>
                </a:solidFill>
                <a:latin typeface="Tahoma" pitchFamily="34" charset="0"/>
                <a:ea typeface="Times New Roman" pitchFamily="18" charset="0"/>
                <a:cs typeface="B Nazanin" pitchFamily="2" charset="-78"/>
              </a:rPr>
              <a:t>فردی </a:t>
            </a:r>
            <a:r>
              <a:rPr lang="ar-SA" sz="2400" b="1" dirty="0">
                <a:solidFill>
                  <a:srgbClr val="000000"/>
                </a:solidFill>
                <a:latin typeface="Tahoma" pitchFamily="34" charset="0"/>
                <a:ea typeface="Times New Roman" pitchFamily="18" charset="0"/>
                <a:cs typeface="B Nazanin" pitchFamily="2" charset="-78"/>
              </a:rPr>
              <a:t>تدریس می شوند </a:t>
            </a:r>
            <a:r>
              <a:rPr lang="fa-IR" sz="2400" b="1" dirty="0">
                <a:solidFill>
                  <a:srgbClr val="000000"/>
                </a:solidFill>
                <a:latin typeface="Tahoma" pitchFamily="34" charset="0"/>
                <a:ea typeface="Times New Roman" pitchFamily="18" charset="0"/>
                <a:cs typeface="B Nazanin" pitchFamily="2" charset="-78"/>
              </a:rPr>
              <a:t>به همین دلیل این روش راترکیبی یا محوری –گروهی می نامند </a:t>
            </a:r>
          </a:p>
          <a:p>
            <a:pPr lvl="0" algn="justLow" defTabSz="914400" rtl="1" eaLnBrk="0" fontAlgn="base" hangingPunct="0">
              <a:lnSpc>
                <a:spcPct val="200000"/>
              </a:lnSpc>
              <a:spcBef>
                <a:spcPct val="0"/>
              </a:spcBef>
              <a:spcAft>
                <a:spcPct val="0"/>
              </a:spcAft>
            </a:pPr>
            <a:r>
              <a:rPr lang="fa-IR" sz="2400" b="1" dirty="0">
                <a:solidFill>
                  <a:srgbClr val="000000"/>
                </a:solidFill>
                <a:latin typeface="Tahoma" pitchFamily="34" charset="0"/>
                <a:cs typeface="B Nazanin" pitchFamily="2" charset="-78"/>
              </a:rPr>
              <a:t>چون برقراری ارتباط بین دروس مختلف یک پایه که باید دانش آموزان طی یک سال آن هارا فراگیرند (ارتباط افقی )  ضعیف است ونیز بین دروس پایه های مختلف ارتباط عمودی کاملا برقرار نشده همیشه نمی توان به صورت گروهی تدریس کرد لذا باتوجه به کمبود زمان به نظر می رسد که طریقه ی مشترک فردی – گروهی در کلاس چند پایه مناسب باشد.</a:t>
            </a:r>
            <a:r>
              <a:rPr lang="fa-IR" sz="2400" b="1" dirty="0">
                <a:solidFill>
                  <a:srgbClr val="FF0000"/>
                </a:solidFill>
                <a:latin typeface="Tahoma" pitchFamily="34" charset="0"/>
                <a:cs typeface="B Nazanin" pitchFamily="2" charset="-78"/>
              </a:rPr>
              <a:t>                          </a:t>
            </a:r>
            <a:r>
              <a:rPr lang="fa-IR" sz="2400" b="1" dirty="0" smtClean="0">
                <a:solidFill>
                  <a:srgbClr val="FF0000"/>
                </a:solidFill>
                <a:latin typeface="Tahoma" pitchFamily="34" charset="0"/>
                <a:cs typeface="B Nazanin" pitchFamily="2" charset="-78"/>
              </a:rPr>
              <a:t/>
            </a:r>
            <a:br>
              <a:rPr lang="fa-IR" sz="2400" b="1" dirty="0" smtClean="0">
                <a:solidFill>
                  <a:srgbClr val="FF0000"/>
                </a:solidFill>
                <a:latin typeface="Tahoma" pitchFamily="34" charset="0"/>
                <a:cs typeface="B Nazanin" pitchFamily="2" charset="-78"/>
              </a:rPr>
            </a:br>
            <a:endParaRPr lang="fa-IR" sz="2400" b="1" dirty="0">
              <a:solidFill>
                <a:srgbClr val="FF0000"/>
              </a:solidFill>
              <a:latin typeface="Tahoma" pitchFamily="34" charset="0"/>
              <a:cs typeface="B Nazanin" pitchFamily="2" charset="-78"/>
            </a:endParaRPr>
          </a:p>
          <a:p>
            <a:endParaRPr lang="fa-IR" sz="2400" b="1" dirty="0">
              <a:cs typeface="B Nazanin" pitchFamily="2" charset="-78"/>
            </a:endParaRPr>
          </a:p>
        </p:txBody>
      </p:sp>
    </p:spTree>
    <p:extLst>
      <p:ext uri="{BB962C8B-B14F-4D97-AF65-F5344CB8AC3E}">
        <p14:creationId xmlns:p14="http://schemas.microsoft.com/office/powerpoint/2010/main" val="2873537140"/>
      </p:ext>
    </p:extLst>
  </p:cSld>
  <p:clrMapOvr>
    <a:masterClrMapping/>
  </p:clrMapOvr>
  <p:transition spd="slow">
    <p:comb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114300" lvl="0" indent="0" algn="justLow" eaLnBrk="0" fontAlgn="base" hangingPunct="0">
              <a:lnSpc>
                <a:spcPct val="200000"/>
              </a:lnSpc>
              <a:spcBef>
                <a:spcPct val="0"/>
              </a:spcBef>
              <a:spcAft>
                <a:spcPct val="0"/>
              </a:spcAft>
              <a:buNone/>
            </a:pPr>
            <a:r>
              <a:rPr lang="fa-IR" sz="2400" b="1" dirty="0" smtClean="0">
                <a:solidFill>
                  <a:srgbClr val="C00000"/>
                </a:solidFill>
                <a:latin typeface="Tahoma" pitchFamily="34" charset="0"/>
                <a:cs typeface="B Nazanin" pitchFamily="2" charset="-78"/>
              </a:rPr>
              <a:t>معنای چند </a:t>
            </a:r>
            <a:r>
              <a:rPr lang="fa-IR" sz="2400" b="1" dirty="0">
                <a:solidFill>
                  <a:srgbClr val="C00000"/>
                </a:solidFill>
                <a:latin typeface="Tahoma" pitchFamily="34" charset="0"/>
                <a:cs typeface="B Nazanin" pitchFamily="2" charset="-78"/>
              </a:rPr>
              <a:t>واژه </a:t>
            </a:r>
          </a:p>
          <a:p>
            <a:pPr marL="114300" lvl="0" indent="0" algn="justLow" eaLnBrk="0" fontAlgn="base" hangingPunct="0">
              <a:lnSpc>
                <a:spcPct val="200000"/>
              </a:lnSpc>
              <a:spcBef>
                <a:spcPct val="0"/>
              </a:spcBef>
              <a:spcAft>
                <a:spcPct val="0"/>
              </a:spcAft>
              <a:buNone/>
            </a:pPr>
            <a:r>
              <a:rPr lang="fa-IR" sz="2400" b="1" dirty="0">
                <a:latin typeface="Tahoma" pitchFamily="34" charset="0"/>
                <a:cs typeface="B Nazanin" pitchFamily="2" charset="-78"/>
              </a:rPr>
              <a:t>ارتباط افقی : برقراری ارتباط بین مواد آموزشی دروس مختلف که باید  دانش آموزان طی یک سال تحصیلی آن ها را فرا گیرند.</a:t>
            </a:r>
          </a:p>
          <a:p>
            <a:pPr marL="114300" lvl="0" indent="0" algn="justLow" eaLnBrk="0" fontAlgn="base" hangingPunct="0">
              <a:lnSpc>
                <a:spcPct val="200000"/>
              </a:lnSpc>
              <a:spcBef>
                <a:spcPct val="0"/>
              </a:spcBef>
              <a:spcAft>
                <a:spcPct val="0"/>
              </a:spcAft>
              <a:buNone/>
            </a:pPr>
            <a:r>
              <a:rPr lang="fa-IR" sz="2400" b="1" dirty="0">
                <a:latin typeface="Tahoma" pitchFamily="34" charset="0"/>
                <a:cs typeface="B Nazanin" pitchFamily="2" charset="-78"/>
              </a:rPr>
              <a:t>ارتباط عمودی : به تقسیم بند ی یک موضوع برحسب فواصل زمانی گفته می شود .از قبیل ساده به دشوار , از کل به جز و.....</a:t>
            </a:r>
            <a:endParaRPr lang="en-US" sz="2400" b="1" dirty="0">
              <a:latin typeface="Tahoma" pitchFamily="34" charset="0"/>
              <a:cs typeface="B Nazanin" pitchFamily="2" charset="-78"/>
            </a:endParaRPr>
          </a:p>
          <a:p>
            <a:endParaRPr lang="fa-IR" dirty="0"/>
          </a:p>
        </p:txBody>
      </p:sp>
    </p:spTree>
    <p:extLst>
      <p:ext uri="{BB962C8B-B14F-4D97-AF65-F5344CB8AC3E}">
        <p14:creationId xmlns:p14="http://schemas.microsoft.com/office/powerpoint/2010/main" val="1328007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685800" y="1695450"/>
            <a:ext cx="10419346" cy="4914900"/>
          </a:xfrm>
        </p:spPr>
        <p:txBody>
          <a:bodyPr>
            <a:normAutofit/>
          </a:bodyPr>
          <a:lstStyle/>
          <a:p>
            <a:pPr marL="0" indent="0" algn="justLow">
              <a:buNone/>
            </a:pPr>
            <a:r>
              <a:rPr lang="fa-IR" sz="2400" b="1" dirty="0" smtClean="0">
                <a:cs typeface="B Nazanin" panose="00000400000000000000" pitchFamily="2" charset="-78"/>
              </a:rPr>
              <a:t>آمار </a:t>
            </a:r>
            <a:r>
              <a:rPr lang="fa-IR" sz="2400" b="1" dirty="0">
                <a:cs typeface="B Nazanin" panose="00000400000000000000" pitchFamily="2" charset="-78"/>
              </a:rPr>
              <a:t>نشان می دهد که نظام آموزش و پروش ایران حدود یک میلیون دانش آموز در کلاس های درس پایه به تحصیل می پردازند . دانش آموزان کلاس های درس چند پایه را دانش آموزان روستایی یا دانش آموزان حومه شهرهای کوچک و دور افتاده تشکیل می دهند . آموزگاران کلاس های درس چند پایه نیز بیشتر از مناطق روستایی برخاسته اند . که عمدتاً دارای مدرک تحصیلی دیپلم هستند و کمترین آموزش ها را دیده اند و از آموزش های پایه ی معلمی بی بهره اند. دلیل اصلی تشکیل کلاس های چند پایه به حد نصاب نرسیدن تعداد دانش آموزان دریک پایه ی تحصیلی است. معمولاً حد نصاب تعداد دانش آموزان برای رسمیت یافتن کلاس های درس را در هر پایه نظام آموزشی تعیین و ابلاغ می کند.با روند رو به افزایش مهاجرت از روستاها به شهرها زمینه ی تشکیل کلاس های چند پایه فراهم می آید . دیدگاههای مختلفی نسبت به کلاس های درس چند پایه وجود دارد : برخی این کلاس ها را جزو معضلات نظام آموزشی می دانند که باید از میان برداشته شود و بعضی یگ وجود این کلاس ها را به مثابه فرصتی برای یک عمل آموزش و پرورش بهینه به شمار می آورند. </a:t>
            </a:r>
          </a:p>
        </p:txBody>
      </p:sp>
    </p:spTree>
    <p:extLst>
      <p:ext uri="{BB962C8B-B14F-4D97-AF65-F5344CB8AC3E}">
        <p14:creationId xmlns:p14="http://schemas.microsoft.com/office/powerpoint/2010/main" val="351557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476250"/>
            <a:ext cx="10556708" cy="5772149"/>
          </a:xfrm>
        </p:spPr>
        <p:txBody>
          <a:bodyPr>
            <a:normAutofit/>
          </a:bodyPr>
          <a:lstStyle/>
          <a:p>
            <a:pPr marL="0" indent="0" algn="justLow">
              <a:lnSpc>
                <a:spcPct val="150000"/>
              </a:lnSpc>
              <a:buClr>
                <a:srgbClr val="1E5155">
                  <a:lumMod val="40000"/>
                  <a:lumOff val="60000"/>
                </a:srgbClr>
              </a:buClr>
              <a:buNone/>
            </a:pPr>
            <a:r>
              <a:rPr lang="fa-IR" sz="2400" b="1" dirty="0">
                <a:cs typeface="B Nazanin" panose="00000400000000000000" pitchFamily="2" charset="-78"/>
              </a:rPr>
              <a:t>تحقیقات نشان می دهد که میان دانش آموزان کلاس های درس چند پایه و دانش آموزان کلاس های درس تک پایه از حیث توانایی شناختی تفاوت معنا داری وجود ندارد. افزون بر این دانش آموزان کلاس های درس چند پایه نسبت به دانش آموزان کلاس های تک پایه از نظر رشد اجتماعی ، سازگری محیطی ، بیان عواطف ، روحیه همکاری، بهداشت روانی ، پختگی رفتاری و ..... به دانش آموزان کلاس های تک پایه بر تری نشان می دهند. نتایج پژوهش های زیادی برتری و لزوم کلاس های درس چند پایه را مورد تأیید قرار داده اند. تدریس در کلاس های درس چند پایه و دانش آموزی در این کلاس ها ، تجارب فراوانی را به بار می آورد . تجارب بر آمده از کلاس های درس چند پایه برای معلمان ، افزیش توانایی حرفه ای و وابستگی به دانش آموزان است که به گفته ی یکی از معلمان کلاس چند پایه : معلم کلاس چند پایه، سر پرست خانواده پر فرزندی است که باید برای همه ی آنان به صورت متفاوت برنامه ریزی کند و به نسبت مساوی محبت خود را به هر کدام از بچه ها نشان دهد </a:t>
            </a:r>
            <a:r>
              <a:rPr lang="fa-IR" sz="2400" b="1" dirty="0" smtClean="0">
                <a:cs typeface="B Nazanin" panose="00000400000000000000" pitchFamily="2" charset="-78"/>
              </a:rPr>
              <a:t>/</a:t>
            </a:r>
            <a:endParaRPr lang="fa-IR" sz="2400" b="1" dirty="0">
              <a:cs typeface="B Nazanin" panose="00000400000000000000" pitchFamily="2" charset="-78"/>
            </a:endParaRPr>
          </a:p>
          <a:p>
            <a:pPr marL="0" indent="0">
              <a:buNone/>
            </a:pPr>
            <a:endParaRPr lang="fa-IR" dirty="0">
              <a:cs typeface="B Nazanin" panose="00000400000000000000" pitchFamily="2" charset="-78"/>
            </a:endParaRPr>
          </a:p>
        </p:txBody>
      </p:sp>
    </p:spTree>
    <p:extLst>
      <p:ext uri="{BB962C8B-B14F-4D97-AF65-F5344CB8AC3E}">
        <p14:creationId xmlns:p14="http://schemas.microsoft.com/office/powerpoint/2010/main" val="4115646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666750"/>
            <a:ext cx="10422941" cy="5581649"/>
          </a:xfrm>
        </p:spPr>
        <p:txBody>
          <a:bodyPr>
            <a:noAutofit/>
          </a:bodyPr>
          <a:lstStyle/>
          <a:p>
            <a:pPr marL="0" lvl="0" indent="0" algn="justLow">
              <a:lnSpc>
                <a:spcPct val="150000"/>
              </a:lnSpc>
              <a:buClr>
                <a:srgbClr val="1E5155">
                  <a:lumMod val="40000"/>
                  <a:lumOff val="60000"/>
                </a:srgbClr>
              </a:buClr>
              <a:buNone/>
            </a:pPr>
            <a:r>
              <a:rPr lang="fa-IR" sz="2200" b="1" dirty="0">
                <a:cs typeface="B Nazanin" panose="00000400000000000000" pitchFamily="2" charset="-78"/>
              </a:rPr>
              <a:t>و بر این باور است که کلاس درس چند پایه «کلاس زندگی » است. دلایل تشکیل کلاس های چند پایه:پایین بودن تعداد دانش آموزان در مناطق روستایی و کمبود معلم دو مشکل اساسی است که باعث دور ماندن کودکان این مناطق از درس و مدرسه می شود . در بیشتر موارد ، نتایج اسف انگیز نیز به دنبال دارد؛ زیرا تعدادی از این کودکان در سنین آموزش از شرکت در کلاس درس باز می مانند و تعدادی نیز که شرکت در کلاسی که بچه های کوچکتر از خودشان در آن درس می خوانند ، ترک تحصیل می کنند. آموزش در کلاس های چند پایه ، شیوه ای است که دسترسی کودکان روستایی را به کلاس درس بیشتر می کند. البته تدریس در این کلاس ها نیازمند برخورداری از مهارت های ویژه و روش های مناسب سازماندهی کلاس است. همچنین می توان « به روز کردن شیوه های تدریس» ، کار آمد کردن بهره گیری از منابع » و افزایش مشارکت جمعی و توسعه ی سواد از دیگر دلایل تشکیل کلاس های چند پایه شمرد. </a:t>
            </a:r>
          </a:p>
        </p:txBody>
      </p:sp>
    </p:spTree>
    <p:extLst>
      <p:ext uri="{BB962C8B-B14F-4D97-AF65-F5344CB8AC3E}">
        <p14:creationId xmlns:p14="http://schemas.microsoft.com/office/powerpoint/2010/main" val="1073031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101600" y="268110"/>
            <a:ext cx="104902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3600" b="1" i="0" u="none" strike="noStrike" cap="none" normalizeH="0" baseline="0" dirty="0" smtClean="0">
                <a:ln>
                  <a:noFill/>
                </a:ln>
                <a:solidFill>
                  <a:srgbClr val="C00000"/>
                </a:solidFill>
                <a:effectLst/>
                <a:latin typeface="Tahoma" pitchFamily="34" charset="0"/>
                <a:ea typeface="Times New Roman" pitchFamily="18" charset="0"/>
                <a:cs typeface="B Titr" pitchFamily="2" charset="-78"/>
              </a:rPr>
              <a:t>تعریف کلاس چند</a:t>
            </a:r>
            <a:r>
              <a:rPr kumimoji="0" lang="fa-IR" sz="3600" b="1" i="0" u="none" strike="noStrike" cap="none" normalizeH="0" dirty="0" smtClean="0">
                <a:ln>
                  <a:noFill/>
                </a:ln>
                <a:solidFill>
                  <a:srgbClr val="C00000"/>
                </a:solidFill>
                <a:effectLst/>
                <a:latin typeface="Tahoma" pitchFamily="34" charset="0"/>
                <a:ea typeface="Times New Roman" pitchFamily="18" charset="0"/>
                <a:cs typeface="B Titr" pitchFamily="2" charset="-78"/>
              </a:rPr>
              <a:t> پایه </a:t>
            </a:r>
            <a:r>
              <a:rPr kumimoji="0" lang="ar-SA" sz="3600" b="1" i="0" u="none" strike="noStrike" cap="none" normalizeH="0" baseline="0" dirty="0" smtClean="0">
                <a:ln>
                  <a:noFill/>
                </a:ln>
                <a:solidFill>
                  <a:srgbClr val="C00000"/>
                </a:solidFill>
                <a:effectLst/>
                <a:latin typeface="Tahoma" pitchFamily="34" charset="0"/>
                <a:ea typeface="Times New Roman" pitchFamily="18" charset="0"/>
                <a:cs typeface="B Titr" pitchFamily="2" charset="-78"/>
              </a:rPr>
              <a:t>:</a:t>
            </a:r>
            <a:endParaRPr kumimoji="0" lang="en-US" sz="3600" b="1" i="0" u="none" strike="noStrike" cap="none" normalizeH="0" baseline="0" dirty="0" smtClean="0">
              <a:ln>
                <a:noFill/>
              </a:ln>
              <a:solidFill>
                <a:srgbClr val="C00000"/>
              </a:solidFill>
              <a:effectLst/>
              <a:latin typeface="Tahoma" pitchFamily="34" charset="0"/>
              <a:ea typeface="Times New Roman" pitchFamily="18" charset="0"/>
              <a:cs typeface="B Titr"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1" i="0" u="none" strike="noStrike" cap="all" normalizeH="0" baseline="0"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Arial" pitchFamily="34" charset="0"/>
              <a:ea typeface="Times New Roman" pitchFamily="18" charset="0"/>
              <a:cs typeface="B Homa" pitchFamily="2" charset="-78"/>
            </a:endParaRPr>
          </a:p>
          <a:p>
            <a:pPr marL="0" marR="0" lvl="0" indent="0" algn="just" defTabSz="914400" rtl="1" eaLnBrk="0" fontAlgn="base" latinLnBrk="0" hangingPunct="0">
              <a:lnSpc>
                <a:spcPct val="150000"/>
              </a:lnSpc>
              <a:spcBef>
                <a:spcPct val="0"/>
              </a:spcBef>
              <a:spcAft>
                <a:spcPct val="0"/>
              </a:spcAft>
              <a:buClrTx/>
              <a:buSzTx/>
              <a:buFontTx/>
              <a:buNone/>
              <a:tabLst/>
            </a:pPr>
            <a:r>
              <a:rPr lang="ar-SA" sz="2400" b="1" dirty="0">
                <a:cs typeface="B Nazanin" pitchFamily="2" charset="-78"/>
              </a:rPr>
              <a:t>تدريس چند پايه به نوعي از تدريس در آموزش ابتدايي اطلاق مي شود که در آن </a:t>
            </a:r>
            <a:r>
              <a:rPr lang="en-US" sz="2400" b="1" dirty="0">
                <a:cs typeface="B Nazanin" pitchFamily="2" charset="-78"/>
              </a:rPr>
              <a:t>  </a:t>
            </a:r>
            <a:r>
              <a:rPr lang="ar-SA" sz="2400" b="1" dirty="0">
                <a:cs typeface="B Nazanin" pitchFamily="2" charset="-78"/>
              </a:rPr>
              <a:t>دانش آموزان چند پايه در يک کلاس توسط يک معلم آموزش داده مي شوند . ( ايان برچ ، 1379 )  و يا اينگونه مي توان تعريف کرد که منظور از آموزش چند پايه ، موقعيتهايي است که در آن ها دانش آموزاني که از نظر سن و توانايي متفاوت هستند همه در يک کلاس آموزش مي بينند .</a:t>
            </a:r>
            <a:endParaRPr lang="en-US" sz="2400" b="1" dirty="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p14="http://schemas.microsoft.com/office/powerpoint/2010/main" val="2018637938"/>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508000" y="1349753"/>
            <a:ext cx="81280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C00000"/>
              </a:solidFill>
              <a:effectLst/>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en-US" sz="1400" b="1" dirty="0" smtClean="0">
              <a:solidFill>
                <a:srgbClr val="C00000"/>
              </a:solidFill>
              <a:latin typeface="Tahoma"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rgbClr val="C00000"/>
              </a:solidFill>
              <a:effectLst/>
              <a:latin typeface="Arial" pitchFamily="34" charset="0"/>
              <a:cs typeface="Arial" pitchFamily="34" charset="0"/>
            </a:endParaRPr>
          </a:p>
        </p:txBody>
      </p:sp>
      <p:sp>
        <p:nvSpPr>
          <p:cNvPr id="7" name="Rectangle 6"/>
          <p:cNvSpPr/>
          <p:nvPr/>
        </p:nvSpPr>
        <p:spPr>
          <a:xfrm>
            <a:off x="0" y="586606"/>
            <a:ext cx="10572750" cy="5201424"/>
          </a:xfrm>
          <a:prstGeom prst="rect">
            <a:avLst/>
          </a:prstGeom>
        </p:spPr>
        <p:txBody>
          <a:bodyPr wrap="square">
            <a:spAutoFit/>
          </a:bodyPr>
          <a:lstStyle/>
          <a:p>
            <a:pPr algn="ctr" rtl="1"/>
            <a:r>
              <a:rPr lang="ar-SA" sz="3200" b="1" dirty="0" smtClean="0">
                <a:cs typeface="B Titr" pitchFamily="2" charset="-78"/>
              </a:rPr>
              <a:t> </a:t>
            </a:r>
            <a:r>
              <a:rPr lang="ar-SA" sz="3200" b="1" dirty="0" smtClean="0">
                <a:solidFill>
                  <a:srgbClr val="FF0000"/>
                </a:solidFill>
                <a:cs typeface="B Titr" pitchFamily="2" charset="-78"/>
              </a:rPr>
              <a:t>اهداف آموزش کلاس</a:t>
            </a:r>
            <a:r>
              <a:rPr lang="en-US" sz="3200" b="1" dirty="0" smtClean="0">
                <a:solidFill>
                  <a:srgbClr val="FF0000"/>
                </a:solidFill>
                <a:cs typeface="B Titr" pitchFamily="2" charset="-78"/>
              </a:rPr>
              <a:t> </a:t>
            </a:r>
            <a:r>
              <a:rPr lang="ar-SA" sz="3200" b="1" dirty="0" smtClean="0">
                <a:solidFill>
                  <a:srgbClr val="FF0000"/>
                </a:solidFill>
                <a:cs typeface="B Titr" pitchFamily="2" charset="-78"/>
              </a:rPr>
              <a:t>هاي چند پايه</a:t>
            </a:r>
            <a:endParaRPr lang="en-US" sz="3200" b="1" dirty="0" smtClean="0">
              <a:solidFill>
                <a:srgbClr val="FF0000"/>
              </a:solidFill>
              <a:cs typeface="B Titr" pitchFamily="2" charset="-78"/>
            </a:endParaRPr>
          </a:p>
          <a:p>
            <a:pPr algn="r" rtl="1"/>
            <a:r>
              <a:rPr lang="ar-SA" sz="2400" b="1" dirty="0" smtClean="0">
                <a:cs typeface="B Nazanin" pitchFamily="2" charset="-78"/>
              </a:rPr>
              <a:t/>
            </a:r>
            <a:br>
              <a:rPr lang="ar-SA" sz="2400" b="1" dirty="0" smtClean="0">
                <a:cs typeface="B Nazanin" pitchFamily="2" charset="-78"/>
              </a:rPr>
            </a:br>
            <a:r>
              <a:rPr lang="ar-SA" sz="2400" b="1" dirty="0" smtClean="0">
                <a:cs typeface="B Nazanin" pitchFamily="2" charset="-78"/>
              </a:rPr>
              <a:t>1)</a:t>
            </a:r>
            <a:r>
              <a:rPr lang="en-US" sz="2400" b="1" dirty="0" smtClean="0">
                <a:cs typeface="B Nazanin" pitchFamily="2" charset="-78"/>
              </a:rPr>
              <a:t> </a:t>
            </a:r>
            <a:r>
              <a:rPr lang="ar-SA" sz="2400" b="1" dirty="0" smtClean="0">
                <a:cs typeface="B Nazanin" pitchFamily="2" charset="-78"/>
              </a:rPr>
              <a:t>فراهم کردن دوره کامل آموزش با افزايش ميزان دست يابي به آن درمناطق روستايي وکم جمعيت</a:t>
            </a:r>
            <a:endParaRPr lang="en-US" sz="2400" b="1" dirty="0" smtClean="0">
              <a:cs typeface="B Nazanin" pitchFamily="2" charset="-78"/>
            </a:endParaRPr>
          </a:p>
          <a:p>
            <a:pPr algn="r" rtl="1"/>
            <a:endParaRPr lang="en-US" sz="2400" b="1" dirty="0" smtClean="0">
              <a:cs typeface="B Nazanin" pitchFamily="2" charset="-78"/>
            </a:endParaRPr>
          </a:p>
          <a:p>
            <a:pPr algn="r" rtl="1"/>
            <a:r>
              <a:rPr lang="en-US" sz="2400" b="1" dirty="0" smtClean="0">
                <a:cs typeface="B Nazanin" pitchFamily="2" charset="-78"/>
              </a:rPr>
              <a:t>2</a:t>
            </a:r>
            <a:r>
              <a:rPr lang="ar-SA" sz="2400" b="1" dirty="0" smtClean="0">
                <a:cs typeface="B Nazanin" pitchFamily="2" charset="-78"/>
              </a:rPr>
              <a:t>) تداوم خدمات آموزشي درشهرهاي کوچک که باکاهش شمار دانش آموزان روبرو هستند.</a:t>
            </a:r>
            <a:endParaRPr lang="en-US" sz="2400" b="1" dirty="0" smtClean="0">
              <a:cs typeface="B Nazanin" pitchFamily="2" charset="-78"/>
            </a:endParaRPr>
          </a:p>
          <a:p>
            <a:pPr algn="r" rtl="1"/>
            <a:r>
              <a:rPr lang="ar-SA" sz="2400" b="1" dirty="0" smtClean="0">
                <a:cs typeface="B Nazanin" pitchFamily="2" charset="-78"/>
              </a:rPr>
              <a:t/>
            </a:r>
            <a:br>
              <a:rPr lang="ar-SA" sz="2400" b="1" dirty="0" smtClean="0">
                <a:cs typeface="B Nazanin" pitchFamily="2" charset="-78"/>
              </a:rPr>
            </a:br>
            <a:r>
              <a:rPr lang="ar-SA" sz="2400" b="1" dirty="0" smtClean="0">
                <a:cs typeface="B Nazanin" pitchFamily="2" charset="-78"/>
              </a:rPr>
              <a:t>3)استفاده بهينه ازمنابع محدود</a:t>
            </a:r>
            <a:endParaRPr lang="en-US" sz="2400" b="1" dirty="0" smtClean="0">
              <a:cs typeface="B Nazanin" pitchFamily="2" charset="-78"/>
            </a:endParaRPr>
          </a:p>
          <a:p>
            <a:pPr algn="r" rtl="1"/>
            <a:r>
              <a:rPr lang="ar-SA" sz="2400" b="1" dirty="0" smtClean="0">
                <a:cs typeface="B Nazanin" pitchFamily="2" charset="-78"/>
              </a:rPr>
              <a:t/>
            </a:r>
            <a:br>
              <a:rPr lang="ar-SA" sz="2400" b="1" dirty="0" smtClean="0">
                <a:cs typeface="B Nazanin" pitchFamily="2" charset="-78"/>
              </a:rPr>
            </a:br>
            <a:r>
              <a:rPr lang="ar-SA" sz="2400" b="1" dirty="0" smtClean="0">
                <a:cs typeface="B Nazanin" pitchFamily="2" charset="-78"/>
              </a:rPr>
              <a:t>4) بهبود کيفيت وسودمندي آموز</a:t>
            </a:r>
            <a:endParaRPr lang="en-US" sz="2400" b="1" dirty="0" smtClean="0">
              <a:cs typeface="B Nazanin" pitchFamily="2" charset="-78"/>
            </a:endParaRPr>
          </a:p>
          <a:p>
            <a:endParaRPr lang="en-US" b="1" dirty="0" smtClean="0"/>
          </a:p>
          <a:p>
            <a:endParaRPr lang="en-US" b="1" dirty="0" smtClean="0"/>
          </a:p>
          <a:p>
            <a:endParaRPr lang="en-US" b="1" dirty="0" smtClean="0"/>
          </a:p>
          <a:p>
            <a:endParaRPr lang="en-US" b="1" dirty="0" smtClean="0"/>
          </a:p>
          <a:p>
            <a:endParaRPr lang="en-US" b="1" dirty="0" smtClean="0"/>
          </a:p>
          <a:p>
            <a:endParaRPr lang="en-US" dirty="0"/>
          </a:p>
        </p:txBody>
      </p:sp>
    </p:spTree>
    <p:extLst>
      <p:ext uri="{BB962C8B-B14F-4D97-AF65-F5344CB8AC3E}">
        <p14:creationId xmlns:p14="http://schemas.microsoft.com/office/powerpoint/2010/main" val="2515258817"/>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4400" b="1" dirty="0">
                <a:solidFill>
                  <a:srgbClr val="FF0000"/>
                </a:solidFill>
                <a:cs typeface="B Titr" pitchFamily="2" charset="-78"/>
              </a:rPr>
              <a:t>مزایا و محاسن کلاس های چند </a:t>
            </a:r>
            <a:r>
              <a:rPr lang="fa-IR" sz="4400" b="1" dirty="0" smtClean="0">
                <a:solidFill>
                  <a:srgbClr val="FF0000"/>
                </a:solidFill>
                <a:cs typeface="B Titr" pitchFamily="2" charset="-78"/>
              </a:rPr>
              <a:t>پایه</a:t>
            </a:r>
            <a:endParaRPr lang="fa-IR" sz="8000" dirty="0">
              <a:solidFill>
                <a:srgbClr val="FF0000"/>
              </a:solidFill>
              <a:cs typeface="B Titr" pitchFamily="2" charset="-78"/>
            </a:endParaRPr>
          </a:p>
        </p:txBody>
      </p:sp>
      <p:sp>
        <p:nvSpPr>
          <p:cNvPr id="3" name="Content Placeholder 2"/>
          <p:cNvSpPr>
            <a:spLocks noGrp="1"/>
          </p:cNvSpPr>
          <p:nvPr>
            <p:ph idx="1"/>
          </p:nvPr>
        </p:nvSpPr>
        <p:spPr>
          <a:xfrm>
            <a:off x="512761" y="1581150"/>
            <a:ext cx="10603415" cy="5124450"/>
          </a:xfrm>
        </p:spPr>
        <p:txBody>
          <a:bodyPr>
            <a:normAutofit/>
          </a:bodyPr>
          <a:lstStyle/>
          <a:p>
            <a:pPr marL="457200" lvl="0" indent="-457200" algn="justLow">
              <a:buClrTx/>
              <a:buFont typeface="+mj-lt"/>
              <a:buAutoNum type="arabicPeriod"/>
            </a:pPr>
            <a:r>
              <a:rPr lang="fa-IR" sz="2200" b="1" dirty="0" smtClean="0">
                <a:cs typeface="B Nazanin" panose="00000400000000000000" pitchFamily="2" charset="-78"/>
              </a:rPr>
              <a:t>در </a:t>
            </a:r>
            <a:r>
              <a:rPr lang="fa-IR" sz="2200" b="1" dirty="0">
                <a:cs typeface="B Nazanin" panose="00000400000000000000" pitchFamily="2" charset="-78"/>
              </a:rPr>
              <a:t>یک کلاس چند پایه دانش آموزان بین ۶ تا ۱۵ ساله وجود دارند. این دانش آموزان دوره های مختلف رشد جسمی و فکری را با نیازهای متفاوت می گذرانند که تعامل بین آنها در یادگیری اثرات زیادی </a:t>
            </a:r>
            <a:r>
              <a:rPr lang="fa-IR" sz="2200" b="1" dirty="0" smtClean="0">
                <a:cs typeface="B Nazanin" panose="00000400000000000000" pitchFamily="2" charset="-78"/>
              </a:rPr>
              <a:t>دارد.</a:t>
            </a:r>
            <a:br>
              <a:rPr lang="fa-IR" sz="2200" b="1" dirty="0" smtClean="0">
                <a:cs typeface="B Nazanin" panose="00000400000000000000" pitchFamily="2" charset="-78"/>
              </a:rPr>
            </a:br>
            <a:endParaRPr lang="fa-IR" sz="2200" b="1" dirty="0" smtClean="0">
              <a:cs typeface="B Nazanin" panose="00000400000000000000" pitchFamily="2" charset="-78"/>
            </a:endParaRPr>
          </a:p>
          <a:p>
            <a:pPr marL="457200" lvl="0" indent="-457200">
              <a:buClrTx/>
              <a:buFont typeface="+mj-lt"/>
              <a:buAutoNum type="arabicPeriod"/>
            </a:pPr>
            <a:r>
              <a:rPr lang="fa-IR" sz="2200" b="1" dirty="0" smtClean="0">
                <a:cs typeface="B Nazanin" panose="00000400000000000000" pitchFamily="2" charset="-78"/>
              </a:rPr>
              <a:t>معلم </a:t>
            </a:r>
            <a:r>
              <a:rPr lang="fa-IR" sz="2200" b="1" dirty="0">
                <a:cs typeface="B Nazanin" panose="00000400000000000000" pitchFamily="2" charset="-78"/>
              </a:rPr>
              <a:t>می تواند از برخی وسایل آماده شده برای همه پایه ها استفاده نماید و به این طریق در وقت و هزینه صرفه جویی شده و هم بر کارآیی تدریس افزوده می </a:t>
            </a:r>
            <a:r>
              <a:rPr lang="fa-IR" sz="2200" b="1" dirty="0" smtClean="0">
                <a:cs typeface="B Nazanin" panose="00000400000000000000" pitchFamily="2" charset="-78"/>
              </a:rPr>
              <a:t>گردد</a:t>
            </a:r>
            <a:br>
              <a:rPr lang="fa-IR" sz="2200" b="1" dirty="0" smtClean="0">
                <a:cs typeface="B Nazanin" panose="00000400000000000000" pitchFamily="2" charset="-78"/>
              </a:rPr>
            </a:br>
            <a:endParaRPr lang="fa-IR" sz="2200" b="1" dirty="0" smtClean="0">
              <a:cs typeface="B Nazanin" panose="00000400000000000000" pitchFamily="2" charset="-78"/>
            </a:endParaRPr>
          </a:p>
          <a:p>
            <a:pPr marL="457200" lvl="0" indent="-457200">
              <a:buClrTx/>
              <a:buFont typeface="+mj-lt"/>
              <a:buAutoNum type="arabicPeriod"/>
            </a:pPr>
            <a:r>
              <a:rPr lang="fa-IR" sz="2200" b="1" dirty="0" smtClean="0">
                <a:cs typeface="B Nazanin" panose="00000400000000000000" pitchFamily="2" charset="-78"/>
              </a:rPr>
              <a:t>در </a:t>
            </a:r>
            <a:r>
              <a:rPr lang="fa-IR" sz="2200" b="1" dirty="0">
                <a:cs typeface="B Nazanin" panose="00000400000000000000" pitchFamily="2" charset="-78"/>
              </a:rPr>
              <a:t>این کلاس ها می توان دانش آموزانی را که در بعضی از دروس عقب ماندگی دارند در پایه پایین تر قرار داد تا جبران کمبود بنمایند و به دانش آموزانی هم که پیشرفته هستند اجازه استفاده از درس سطح بالاتر را </a:t>
            </a:r>
            <a:r>
              <a:rPr lang="fa-IR" sz="2200" b="1" dirty="0" smtClean="0">
                <a:cs typeface="B Nazanin" panose="00000400000000000000" pitchFamily="2" charset="-78"/>
              </a:rPr>
              <a:t>داد.</a:t>
            </a:r>
            <a:br>
              <a:rPr lang="fa-IR" sz="2200" b="1" dirty="0" smtClean="0">
                <a:cs typeface="B Nazanin" panose="00000400000000000000" pitchFamily="2" charset="-78"/>
              </a:rPr>
            </a:br>
            <a:endParaRPr lang="fa-IR" sz="2200" b="1" dirty="0" smtClean="0">
              <a:cs typeface="B Nazanin" panose="00000400000000000000" pitchFamily="2" charset="-78"/>
            </a:endParaRPr>
          </a:p>
          <a:p>
            <a:pPr marL="457200" lvl="0" indent="-457200" algn="justLow">
              <a:buClrTx/>
              <a:buFont typeface="+mj-lt"/>
              <a:buAutoNum type="arabicPeriod"/>
            </a:pPr>
            <a:r>
              <a:rPr lang="fa-IR" sz="2200" b="1" dirty="0" smtClean="0">
                <a:cs typeface="B Nazanin" panose="00000400000000000000" pitchFamily="2" charset="-78"/>
              </a:rPr>
              <a:t>دانش </a:t>
            </a:r>
            <a:r>
              <a:rPr lang="fa-IR" sz="2200" b="1" dirty="0">
                <a:cs typeface="B Nazanin" panose="00000400000000000000" pitchFamily="2" charset="-78"/>
              </a:rPr>
              <a:t>آموزان پایه های بالاتر در جریان تکرار دروس سال های قبل خود قرار گرفته این دروس برای ایشان تکرار می شود و یادگیری آن ها عمیق تر می گردد و بالعکس ، دانش آموزان پایه های پائین تر تا حدودی با درس های سال های بالاتر آشنا می شوند و این خود پیش زمینه ای برای یادگیری وسیع تر آن ها خواهد </a:t>
            </a:r>
            <a:r>
              <a:rPr lang="fa-IR" sz="2200" b="1" dirty="0" smtClean="0">
                <a:cs typeface="B Nazanin" panose="00000400000000000000" pitchFamily="2" charset="-78"/>
              </a:rPr>
              <a:t>شد</a:t>
            </a:r>
          </a:p>
        </p:txBody>
      </p:sp>
    </p:spTree>
    <p:extLst>
      <p:ext uri="{BB962C8B-B14F-4D97-AF65-F5344CB8AC3E}">
        <p14:creationId xmlns:p14="http://schemas.microsoft.com/office/powerpoint/2010/main" val="1746645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4850" y="704850"/>
            <a:ext cx="10160000" cy="5753100"/>
          </a:xfrm>
        </p:spPr>
        <p:txBody>
          <a:bodyPr/>
          <a:lstStyle/>
          <a:p>
            <a:pPr marL="457200" lvl="0" indent="-457200">
              <a:buClrTx/>
              <a:buFont typeface="+mj-lt"/>
              <a:buAutoNum type="arabicParenR" startAt="5"/>
            </a:pPr>
            <a:r>
              <a:rPr lang="fa-IR" b="1" dirty="0" smtClean="0">
                <a:cs typeface="B Nazanin" panose="00000400000000000000" pitchFamily="2" charset="-78"/>
              </a:rPr>
              <a:t>به </a:t>
            </a:r>
            <a:r>
              <a:rPr lang="fa-IR" b="1" dirty="0">
                <a:cs typeface="B Nazanin" panose="00000400000000000000" pitchFamily="2" charset="-78"/>
              </a:rPr>
              <a:t>دانش آموزان فرصت می دهند ، بر اساس مهارت ها ، استعداد ، علاقه، نوع شخصیت و میزان سن خود با یکدیگر همکاری کنند و باعث گسترده شدن حوزه تجربه ها و روابط اجتماعی دانش آموزی </a:t>
            </a:r>
            <a:r>
              <a:rPr lang="fa-IR" b="1" dirty="0" smtClean="0">
                <a:cs typeface="B Nazanin" panose="00000400000000000000" pitchFamily="2" charset="-78"/>
              </a:rPr>
              <a:t>شود</a:t>
            </a:r>
            <a:br>
              <a:rPr lang="fa-IR" b="1" dirty="0" smtClean="0">
                <a:cs typeface="B Nazanin" panose="00000400000000000000" pitchFamily="2" charset="-78"/>
              </a:rPr>
            </a:br>
            <a:endParaRPr lang="fa-IR" b="1" dirty="0">
              <a:cs typeface="B Nazanin" panose="00000400000000000000" pitchFamily="2" charset="-78"/>
            </a:endParaRPr>
          </a:p>
          <a:p>
            <a:pPr marL="457200" lvl="0" indent="-457200" algn="justLow">
              <a:buClrTx/>
              <a:buFont typeface="+mj-lt"/>
              <a:buAutoNum type="arabicParenR" startAt="5"/>
            </a:pPr>
            <a:r>
              <a:rPr lang="fa-IR" b="1" dirty="0" smtClean="0">
                <a:cs typeface="B Nazanin" panose="00000400000000000000" pitchFamily="2" charset="-78"/>
              </a:rPr>
              <a:t>با </a:t>
            </a:r>
            <a:r>
              <a:rPr lang="fa-IR" b="1" dirty="0">
                <a:cs typeface="B Nazanin" panose="00000400000000000000" pitchFamily="2" charset="-78"/>
              </a:rPr>
              <a:t>افزیش دامنه ی سنی دانش آموزان ، سطح پیشرفت آنان را افزایش می دهد و سبب می شود دانش آموزان ، دوستی های خود را بر اساس عوامل دیگری به جز سن نیز پایه ریزی </a:t>
            </a:r>
            <a:r>
              <a:rPr lang="fa-IR" b="1" dirty="0" smtClean="0">
                <a:cs typeface="B Nazanin" panose="00000400000000000000" pitchFamily="2" charset="-78"/>
              </a:rPr>
              <a:t>کنند</a:t>
            </a:r>
            <a:br>
              <a:rPr lang="fa-IR" b="1" dirty="0" smtClean="0">
                <a:cs typeface="B Nazanin" panose="00000400000000000000" pitchFamily="2" charset="-78"/>
              </a:rPr>
            </a:br>
            <a:endParaRPr lang="fa-IR" b="1" dirty="0">
              <a:cs typeface="B Nazanin" panose="00000400000000000000" pitchFamily="2" charset="-78"/>
            </a:endParaRPr>
          </a:p>
          <a:p>
            <a:pPr marL="457200" lvl="0" indent="-457200">
              <a:buClrTx/>
              <a:buFont typeface="+mj-lt"/>
              <a:buAutoNum type="arabicParenR" startAt="5"/>
            </a:pPr>
            <a:r>
              <a:rPr lang="fa-IR" b="1" dirty="0" smtClean="0">
                <a:cs typeface="B Nazanin" panose="00000400000000000000" pitchFamily="2" charset="-78"/>
              </a:rPr>
              <a:t>برای </a:t>
            </a:r>
            <a:r>
              <a:rPr lang="fa-IR" b="1" dirty="0">
                <a:cs typeface="B Nazanin" panose="00000400000000000000" pitchFamily="2" charset="-78"/>
              </a:rPr>
              <a:t>دانش آموزان بزرگتر فرصت فراهم می کند تا با درس دادن به دانش آموزان کوچکتر نقش معلم را بازی کنند و بهره گیری از یک معلم در چند سال تحصیلی متوالی سبب عمیق تر شدن پیوند بین معلم و دانش آموزان می شود</a:t>
            </a:r>
            <a:r>
              <a:rPr lang="fa-IR" b="1" dirty="0" smtClean="0">
                <a:cs typeface="B Nazanin" panose="00000400000000000000" pitchFamily="2" charset="-78"/>
              </a:rPr>
              <a:t>.	</a:t>
            </a:r>
            <a:br>
              <a:rPr lang="fa-IR" b="1" dirty="0" smtClean="0">
                <a:cs typeface="B Nazanin" panose="00000400000000000000" pitchFamily="2" charset="-78"/>
              </a:rPr>
            </a:br>
            <a:endParaRPr lang="fa-IR" b="1" dirty="0">
              <a:cs typeface="B Nazanin" panose="00000400000000000000" pitchFamily="2" charset="-78"/>
            </a:endParaRPr>
          </a:p>
          <a:p>
            <a:pPr marL="457200" lvl="0" indent="-457200" algn="justLow">
              <a:buClrTx/>
              <a:buFont typeface="+mj-lt"/>
              <a:buAutoNum type="arabicParenR" startAt="5"/>
            </a:pPr>
            <a:r>
              <a:rPr lang="fa-IR" b="1" dirty="0">
                <a:cs typeface="B Nazanin" panose="00000400000000000000" pitchFamily="2" charset="-78"/>
              </a:rPr>
              <a:t>)دانش آموزان پذیرش و تحمل دیگران را یاد می گیرند و زمانی که دانش آموزان بر اساس سطح توانایی خود آموزش ببینند، شرایط طبیعی تری برای آموزش فراهم می شود.</a:t>
            </a:r>
            <a:endParaRPr lang="fa-IR" dirty="0"/>
          </a:p>
          <a:p>
            <a:pPr marL="571500" indent="-457200">
              <a:buClrTx/>
              <a:buFont typeface="+mj-lt"/>
              <a:buAutoNum type="arabicParenR" startAt="5"/>
            </a:pPr>
            <a:endParaRPr lang="fa-IR" dirty="0"/>
          </a:p>
        </p:txBody>
      </p:sp>
    </p:spTree>
    <p:extLst>
      <p:ext uri="{BB962C8B-B14F-4D97-AF65-F5344CB8AC3E}">
        <p14:creationId xmlns:p14="http://schemas.microsoft.com/office/powerpoint/2010/main" val="1498033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rgbClr val="FF0000"/>
                </a:solidFill>
                <a:cs typeface="B Titr" pitchFamily="2" charset="-78"/>
              </a:rPr>
              <a:t>مشکلات و مسائل کلاس های درس چند پایه</a:t>
            </a:r>
          </a:p>
        </p:txBody>
      </p:sp>
      <p:sp>
        <p:nvSpPr>
          <p:cNvPr id="3" name="Content Placeholder 2"/>
          <p:cNvSpPr>
            <a:spLocks noGrp="1"/>
          </p:cNvSpPr>
          <p:nvPr>
            <p:ph idx="1"/>
          </p:nvPr>
        </p:nvSpPr>
        <p:spPr>
          <a:xfrm>
            <a:off x="646111" y="1543050"/>
            <a:ext cx="10495131" cy="5124450"/>
          </a:xfrm>
        </p:spPr>
        <p:txBody>
          <a:bodyPr>
            <a:normAutofit/>
          </a:bodyPr>
          <a:lstStyle/>
          <a:p>
            <a:pPr marL="0" indent="0" algn="justLow">
              <a:lnSpc>
                <a:spcPct val="150000"/>
              </a:lnSpc>
              <a:buNone/>
            </a:pPr>
            <a:r>
              <a:rPr lang="fa-IR" sz="2400" b="1" dirty="0">
                <a:cs typeface="B Nazanin" panose="00000400000000000000" pitchFamily="2" charset="-78"/>
              </a:rPr>
              <a:t>یکی از مسائل اساسی در کلاس های چند پایه ، نیروی انسان است . در این کلاس ها معمولاً معلم علاوه بر تدریس محتوای آموزشی ، امور اداری مربوط به مدیر ، معاون ، متصدی امور دفتری و وظایف مربی بهداشت ، معلم ورزش و ... را نیز عهده دار است و از سوی دیگر او باید به عنوان یک پژوهشگر در آموزش کیفی و یک مشاور اجتماعی نیز ایفای نقش کند . این در حالی است که هیچ انگیزه اجتماعی ، اقتصادی ویژه ای برای آن ها فراهم نشده است و افراد علاقمند و شایسته حرفه معلمی تمایلی به خدمت در این کلاس ها ندارند</a:t>
            </a:r>
            <a:r>
              <a:rPr lang="fa-IR" sz="2400" b="1" dirty="0" smtClean="0">
                <a:cs typeface="B Nazanin" panose="00000400000000000000" pitchFamily="2" charset="-78"/>
              </a:rPr>
              <a:t>.</a:t>
            </a:r>
          </a:p>
          <a:p>
            <a:pPr marL="0" indent="0" algn="justLow">
              <a:lnSpc>
                <a:spcPct val="150000"/>
              </a:lnSpc>
              <a:buNone/>
            </a:pPr>
            <a:r>
              <a:rPr lang="fa-IR" sz="2400" b="1" dirty="0">
                <a:cs typeface="B Nazanin" panose="00000400000000000000" pitchFamily="2" charset="-78"/>
              </a:rPr>
              <a:t>از سوی دیگر حق معلمان فارغ التحصیلی مراکز تربیت معلم هم برای تدریس در این کلاس ها ، آمادگی ، اطلاعات و تجربه مناسب ندارند و از هیچ اموزش پیش از خدمتی که زمینه ساز تجربه عملی و تفکر درباره ی تدریس چند پایه باشد ، برخوردار نیستند.</a:t>
            </a:r>
          </a:p>
        </p:txBody>
      </p:sp>
    </p:spTree>
    <p:extLst>
      <p:ext uri="{BB962C8B-B14F-4D97-AF65-F5344CB8AC3E}">
        <p14:creationId xmlns:p14="http://schemas.microsoft.com/office/powerpoint/2010/main" val="29691942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150</TotalTime>
  <Words>1830</Words>
  <Application>Microsoft Office PowerPoint</Application>
  <PresentationFormat>Custom</PresentationFormat>
  <Paragraphs>120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Adjacency</vt:lpstr>
      <vt:lpstr>PowerPoint Presentation</vt:lpstr>
      <vt:lpstr>PowerPoint Presentation</vt:lpstr>
      <vt:lpstr>PowerPoint Presentation</vt:lpstr>
      <vt:lpstr>PowerPoint Presentation</vt:lpstr>
      <vt:lpstr>PowerPoint Presentation</vt:lpstr>
      <vt:lpstr>PowerPoint Presentation</vt:lpstr>
      <vt:lpstr>مزایا و محاسن کلاس های چند پایه</vt:lpstr>
      <vt:lpstr>PowerPoint Presentation</vt:lpstr>
      <vt:lpstr>مشکلات و مسائل کلاس های درس چند پایه</vt:lpstr>
      <vt:lpstr>PowerPoint Presentation</vt:lpstr>
      <vt:lpstr>سازماندهی کلاس:</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Zahra-PC</dc:creator>
  <cp:lastModifiedBy>pars</cp:lastModifiedBy>
  <cp:revision>22</cp:revision>
  <dcterms:created xsi:type="dcterms:W3CDTF">2019-02-17T16:44:43Z</dcterms:created>
  <dcterms:modified xsi:type="dcterms:W3CDTF">2020-03-04T08:41:51Z</dcterms:modified>
</cp:coreProperties>
</file>