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notesMasterIdLst>
    <p:notesMasterId r:id="rId17"/>
  </p:notesMasterIdLst>
  <p:sldIdLst>
    <p:sldId id="256" r:id="rId2"/>
    <p:sldId id="27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0693400" cy="7562850"/>
  <p:notesSz cx="6858000" cy="9144000"/>
  <p:defaultTextStyle>
    <a:defPPr>
      <a:defRPr lang="fa-IR"/>
    </a:defPPr>
    <a:lvl1pPr marL="0" algn="r" defTabSz="1043148" rtl="1" eaLnBrk="1" latinLnBrk="0" hangingPunct="1">
      <a:defRPr sz="2100" kern="1200">
        <a:solidFill>
          <a:schemeClr val="tx1"/>
        </a:solidFill>
        <a:latin typeface="+mn-lt"/>
        <a:ea typeface="+mn-ea"/>
        <a:cs typeface="+mn-cs"/>
      </a:defRPr>
    </a:lvl1pPr>
    <a:lvl2pPr marL="521574" algn="r" defTabSz="1043148" rtl="1" eaLnBrk="1" latinLnBrk="0" hangingPunct="1">
      <a:defRPr sz="2100" kern="1200">
        <a:solidFill>
          <a:schemeClr val="tx1"/>
        </a:solidFill>
        <a:latin typeface="+mn-lt"/>
        <a:ea typeface="+mn-ea"/>
        <a:cs typeface="+mn-cs"/>
      </a:defRPr>
    </a:lvl2pPr>
    <a:lvl3pPr marL="1043148" algn="r" defTabSz="1043148" rtl="1" eaLnBrk="1" latinLnBrk="0" hangingPunct="1">
      <a:defRPr sz="2100" kern="1200">
        <a:solidFill>
          <a:schemeClr val="tx1"/>
        </a:solidFill>
        <a:latin typeface="+mn-lt"/>
        <a:ea typeface="+mn-ea"/>
        <a:cs typeface="+mn-cs"/>
      </a:defRPr>
    </a:lvl3pPr>
    <a:lvl4pPr marL="1564721" algn="r" defTabSz="1043148" rtl="1" eaLnBrk="1" latinLnBrk="0" hangingPunct="1">
      <a:defRPr sz="2100" kern="1200">
        <a:solidFill>
          <a:schemeClr val="tx1"/>
        </a:solidFill>
        <a:latin typeface="+mn-lt"/>
        <a:ea typeface="+mn-ea"/>
        <a:cs typeface="+mn-cs"/>
      </a:defRPr>
    </a:lvl4pPr>
    <a:lvl5pPr marL="2086295" algn="r" defTabSz="1043148" rtl="1" eaLnBrk="1" latinLnBrk="0" hangingPunct="1">
      <a:defRPr sz="2100" kern="1200">
        <a:solidFill>
          <a:schemeClr val="tx1"/>
        </a:solidFill>
        <a:latin typeface="+mn-lt"/>
        <a:ea typeface="+mn-ea"/>
        <a:cs typeface="+mn-cs"/>
      </a:defRPr>
    </a:lvl5pPr>
    <a:lvl6pPr marL="2607869" algn="r" defTabSz="1043148" rtl="1" eaLnBrk="1" latinLnBrk="0" hangingPunct="1">
      <a:defRPr sz="2100" kern="1200">
        <a:solidFill>
          <a:schemeClr val="tx1"/>
        </a:solidFill>
        <a:latin typeface="+mn-lt"/>
        <a:ea typeface="+mn-ea"/>
        <a:cs typeface="+mn-cs"/>
      </a:defRPr>
    </a:lvl6pPr>
    <a:lvl7pPr marL="3129443" algn="r" defTabSz="1043148" rtl="1" eaLnBrk="1" latinLnBrk="0" hangingPunct="1">
      <a:defRPr sz="2100" kern="1200">
        <a:solidFill>
          <a:schemeClr val="tx1"/>
        </a:solidFill>
        <a:latin typeface="+mn-lt"/>
        <a:ea typeface="+mn-ea"/>
        <a:cs typeface="+mn-cs"/>
      </a:defRPr>
    </a:lvl7pPr>
    <a:lvl8pPr marL="3651016" algn="r" defTabSz="1043148" rtl="1" eaLnBrk="1" latinLnBrk="0" hangingPunct="1">
      <a:defRPr sz="2100" kern="1200">
        <a:solidFill>
          <a:schemeClr val="tx1"/>
        </a:solidFill>
        <a:latin typeface="+mn-lt"/>
        <a:ea typeface="+mn-ea"/>
        <a:cs typeface="+mn-cs"/>
      </a:defRPr>
    </a:lvl8pPr>
    <a:lvl9pPr marL="4172590" algn="r" defTabSz="1043148" rtl="1"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660"/>
  </p:normalViewPr>
  <p:slideViewPr>
    <p:cSldViewPr>
      <p:cViewPr varScale="1">
        <p:scale>
          <a:sx n="64" d="100"/>
          <a:sy n="64" d="100"/>
        </p:scale>
        <p:origin x="1254" y="66"/>
      </p:cViewPr>
      <p:guideLst>
        <p:guide orient="horz" pos="2382"/>
        <p:guide pos="3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59BE49-0C1A-41D8-8C06-B12C5EE66917}" type="datetimeFigureOut">
              <a:rPr lang="en-US" smtClean="0"/>
              <a:pPr/>
              <a:t>2/29/2020</a:t>
            </a:fld>
            <a:endParaRPr lang="en-US"/>
          </a:p>
        </p:txBody>
      </p:sp>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FCD35D-76DC-46DA-B993-7643417D2008}" type="slidenum">
              <a:rPr lang="en-US" smtClean="0"/>
              <a:pPr/>
              <a:t>‹#›</a:t>
            </a:fld>
            <a:endParaRPr lang="en-US"/>
          </a:p>
        </p:txBody>
      </p:sp>
    </p:spTree>
    <p:extLst>
      <p:ext uri="{BB962C8B-B14F-4D97-AF65-F5344CB8AC3E}">
        <p14:creationId xmlns:p14="http://schemas.microsoft.com/office/powerpoint/2010/main" val="294236792"/>
      </p:ext>
    </p:extLst>
  </p:cSld>
  <p:clrMap bg1="lt1" tx1="dk1" bg2="lt2" tx2="dk2" accent1="accent1" accent2="accent2" accent3="accent3" accent4="accent4" accent5="accent5" accent6="accent6" hlink="hlink" folHlink="folHlink"/>
  <p:notesStyle>
    <a:lvl1pPr marL="0" algn="l" defTabSz="1043148" rtl="0" eaLnBrk="1" latinLnBrk="0" hangingPunct="1">
      <a:defRPr sz="1400" kern="1200">
        <a:solidFill>
          <a:schemeClr val="tx1"/>
        </a:solidFill>
        <a:latin typeface="+mn-lt"/>
        <a:ea typeface="+mn-ea"/>
        <a:cs typeface="+mn-cs"/>
      </a:defRPr>
    </a:lvl1pPr>
    <a:lvl2pPr marL="521574" algn="l" defTabSz="1043148" rtl="0" eaLnBrk="1" latinLnBrk="0" hangingPunct="1">
      <a:defRPr sz="1400" kern="1200">
        <a:solidFill>
          <a:schemeClr val="tx1"/>
        </a:solidFill>
        <a:latin typeface="+mn-lt"/>
        <a:ea typeface="+mn-ea"/>
        <a:cs typeface="+mn-cs"/>
      </a:defRPr>
    </a:lvl2pPr>
    <a:lvl3pPr marL="1043148" algn="l" defTabSz="1043148" rtl="0" eaLnBrk="1" latinLnBrk="0" hangingPunct="1">
      <a:defRPr sz="1400" kern="1200">
        <a:solidFill>
          <a:schemeClr val="tx1"/>
        </a:solidFill>
        <a:latin typeface="+mn-lt"/>
        <a:ea typeface="+mn-ea"/>
        <a:cs typeface="+mn-cs"/>
      </a:defRPr>
    </a:lvl3pPr>
    <a:lvl4pPr marL="1564721" algn="l" defTabSz="1043148" rtl="0" eaLnBrk="1" latinLnBrk="0" hangingPunct="1">
      <a:defRPr sz="1400" kern="1200">
        <a:solidFill>
          <a:schemeClr val="tx1"/>
        </a:solidFill>
        <a:latin typeface="+mn-lt"/>
        <a:ea typeface="+mn-ea"/>
        <a:cs typeface="+mn-cs"/>
      </a:defRPr>
    </a:lvl4pPr>
    <a:lvl5pPr marL="2086295" algn="l" defTabSz="1043148" rtl="0" eaLnBrk="1" latinLnBrk="0" hangingPunct="1">
      <a:defRPr sz="1400" kern="1200">
        <a:solidFill>
          <a:schemeClr val="tx1"/>
        </a:solidFill>
        <a:latin typeface="+mn-lt"/>
        <a:ea typeface="+mn-ea"/>
        <a:cs typeface="+mn-cs"/>
      </a:defRPr>
    </a:lvl5pPr>
    <a:lvl6pPr marL="2607869" algn="l" defTabSz="1043148" rtl="0" eaLnBrk="1" latinLnBrk="0" hangingPunct="1">
      <a:defRPr sz="1400" kern="1200">
        <a:solidFill>
          <a:schemeClr val="tx1"/>
        </a:solidFill>
        <a:latin typeface="+mn-lt"/>
        <a:ea typeface="+mn-ea"/>
        <a:cs typeface="+mn-cs"/>
      </a:defRPr>
    </a:lvl6pPr>
    <a:lvl7pPr marL="3129443" algn="l" defTabSz="1043148" rtl="0" eaLnBrk="1" latinLnBrk="0" hangingPunct="1">
      <a:defRPr sz="1400" kern="1200">
        <a:solidFill>
          <a:schemeClr val="tx1"/>
        </a:solidFill>
        <a:latin typeface="+mn-lt"/>
        <a:ea typeface="+mn-ea"/>
        <a:cs typeface="+mn-cs"/>
      </a:defRPr>
    </a:lvl7pPr>
    <a:lvl8pPr marL="3651016" algn="l" defTabSz="1043148" rtl="0" eaLnBrk="1" latinLnBrk="0" hangingPunct="1">
      <a:defRPr sz="1400" kern="1200">
        <a:solidFill>
          <a:schemeClr val="tx1"/>
        </a:solidFill>
        <a:latin typeface="+mn-lt"/>
        <a:ea typeface="+mn-ea"/>
        <a:cs typeface="+mn-cs"/>
      </a:defRPr>
    </a:lvl8pPr>
    <a:lvl9pPr marL="4172590" algn="l" defTabSz="1043148"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93542" y="1512570"/>
            <a:ext cx="9624060" cy="2016760"/>
          </a:xfrm>
        </p:spPr>
        <p:txBody>
          <a:bodyPr vert="horz" lIns="52157" tIns="0" rIns="52157" bIns="0" anchor="b">
            <a:normAutofit/>
            <a:scene3d>
              <a:camera prst="orthographicFront"/>
              <a:lightRig rig="soft" dir="t">
                <a:rot lat="0" lon="0" rev="17220000"/>
              </a:lightRig>
            </a:scene3d>
            <a:sp3d prstMaterial="softEdge">
              <a:bevelT w="38100" h="38100"/>
            </a:sp3d>
          </a:bodyPr>
          <a:lstStyle>
            <a:lvl1pPr>
              <a:defRPr sz="55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370E0BB-1148-42B0-8325-013C2D720B7D}" type="datetimeFigureOut">
              <a:rPr lang="fa-IR" smtClean="0"/>
              <a:pPr/>
              <a:t>07/06/1441</a:t>
            </a:fld>
            <a:endParaRPr lang="fa-IR"/>
          </a:p>
        </p:txBody>
      </p:sp>
      <p:sp>
        <p:nvSpPr>
          <p:cNvPr id="17" name="Footer Placeholder 16"/>
          <p:cNvSpPr>
            <a:spLocks noGrp="1"/>
          </p:cNvSpPr>
          <p:nvPr>
            <p:ph type="ftr" sz="quarter" idx="11"/>
          </p:nvPr>
        </p:nvSpPr>
        <p:spPr/>
        <p:txBody>
          <a:bodyPr/>
          <a:lstStyle/>
          <a:p>
            <a:endParaRPr lang="fa-IR"/>
          </a:p>
        </p:txBody>
      </p:sp>
      <p:sp>
        <p:nvSpPr>
          <p:cNvPr id="29" name="Slide Number Placeholder 28"/>
          <p:cNvSpPr>
            <a:spLocks noGrp="1"/>
          </p:cNvSpPr>
          <p:nvPr>
            <p:ph type="sldNum" sz="quarter" idx="12"/>
          </p:nvPr>
        </p:nvSpPr>
        <p:spPr/>
        <p:txBody>
          <a:bodyPr/>
          <a:lstStyle/>
          <a:p>
            <a:fld id="{E084A97E-8CC7-40EC-B419-53F8E57DF674}" type="slidenum">
              <a:rPr lang="fa-IR" smtClean="0"/>
              <a:pPr/>
              <a:t>‹#›</a:t>
            </a:fld>
            <a:endParaRPr lang="fa-IR"/>
          </a:p>
        </p:txBody>
      </p:sp>
      <p:sp>
        <p:nvSpPr>
          <p:cNvPr id="9" name="Subtitle 8"/>
          <p:cNvSpPr>
            <a:spLocks noGrp="1"/>
          </p:cNvSpPr>
          <p:nvPr>
            <p:ph type="subTitle" idx="1"/>
          </p:nvPr>
        </p:nvSpPr>
        <p:spPr>
          <a:xfrm>
            <a:off x="1604010" y="3674123"/>
            <a:ext cx="7485380" cy="1932728"/>
          </a:xfrm>
        </p:spPr>
        <p:txBody>
          <a:bodyPr/>
          <a:lstStyle>
            <a:lvl1pPr marL="0" indent="0" algn="ctr">
              <a:buNone/>
              <a:defRPr>
                <a:solidFill>
                  <a:schemeClr val="tx1"/>
                </a:solidFill>
              </a:defRPr>
            </a:lvl1pPr>
            <a:lvl2pPr marL="521574" indent="0" algn="ctr">
              <a:buNone/>
            </a:lvl2pPr>
            <a:lvl3pPr marL="1043148" indent="0" algn="ctr">
              <a:buNone/>
            </a:lvl3pPr>
            <a:lvl4pPr marL="1564721" indent="0" algn="ctr">
              <a:buNone/>
            </a:lvl4pPr>
            <a:lvl5pPr marL="2086295" indent="0" algn="ctr">
              <a:buNone/>
            </a:lvl5pPr>
            <a:lvl6pPr marL="2607869" indent="0" algn="ctr">
              <a:buNone/>
            </a:lvl6pPr>
            <a:lvl7pPr marL="3129443" indent="0" algn="ctr">
              <a:buNone/>
            </a:lvl7pPr>
            <a:lvl8pPr marL="3651016" indent="0" algn="ctr">
              <a:buNone/>
            </a:lvl8pPr>
            <a:lvl9pPr marL="4172590" indent="0" algn="ctr">
              <a:buNone/>
            </a:lvl9pPr>
          </a:lstStyle>
          <a:p>
            <a:r>
              <a:rPr kumimoji="0" lang="en-US" smtClean="0"/>
              <a:t>Click to edit Master subtitle style</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70E0BB-1148-42B0-8325-013C2D720B7D}" type="datetimeFigureOut">
              <a:rPr lang="fa-IR" smtClean="0"/>
              <a:pPr/>
              <a:t>07/06/1441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52715" y="302866"/>
            <a:ext cx="2406015" cy="6452932"/>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4670" y="302866"/>
            <a:ext cx="7039822" cy="645293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70E0BB-1148-42B0-8325-013C2D720B7D}" type="datetimeFigureOut">
              <a:rPr lang="fa-IR" smtClean="0"/>
              <a:pPr/>
              <a:t>07/06/1441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70E0BB-1148-42B0-8325-013C2D720B7D}" type="datetimeFigureOut">
              <a:rPr lang="fa-IR" smtClean="0"/>
              <a:pPr/>
              <a:t>07/06/1441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084A97E-8CC7-40EC-B419-53F8E57DF674}" type="slidenum">
              <a:rPr lang="fa-IR" smtClean="0"/>
              <a:pPr/>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871345" y="672253"/>
            <a:ext cx="8287385" cy="201676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5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871345" y="2765532"/>
            <a:ext cx="8287385" cy="1664877"/>
          </a:xfrm>
        </p:spPr>
        <p:txBody>
          <a:bodyPr anchor="t"/>
          <a:lstStyle>
            <a:lvl1pPr marL="83452" indent="0" algn="l">
              <a:buNone/>
              <a:defRPr sz="2300">
                <a:solidFill>
                  <a:schemeClr val="tx1"/>
                </a:solidFill>
              </a:defRPr>
            </a:lvl1pPr>
            <a:lvl2pPr>
              <a:buNone/>
              <a:defRPr sz="21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370E0BB-1148-42B0-8325-013C2D720B7D}" type="datetimeFigureOut">
              <a:rPr lang="fa-IR" smtClean="0"/>
              <a:pPr/>
              <a:t>07/06/1441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9267613" y="7076168"/>
            <a:ext cx="891117" cy="402652"/>
          </a:xfrm>
        </p:spPr>
        <p:txBody>
          <a:bodyPr/>
          <a:lstStyle/>
          <a:p>
            <a:fld id="{E084A97E-8CC7-40EC-B419-53F8E57DF674}"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34670" y="1764667"/>
            <a:ext cx="4722918" cy="4991131"/>
          </a:xfrm>
        </p:spPr>
        <p:txBody>
          <a:bodyPr/>
          <a:lstStyle>
            <a:lvl1pPr>
              <a:defRPr sz="3000"/>
            </a:lvl1pPr>
            <a:lvl2pPr>
              <a:defRPr sz="2700"/>
            </a:lvl2pPr>
            <a:lvl3pPr>
              <a:defRPr sz="2300"/>
            </a:lvl3pPr>
            <a:lvl4pPr>
              <a:defRPr sz="2100"/>
            </a:lvl4pPr>
            <a:lvl5pPr>
              <a:defRPr sz="21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435812" y="1764667"/>
            <a:ext cx="4722918" cy="4991131"/>
          </a:xfrm>
        </p:spPr>
        <p:txBody>
          <a:bodyPr/>
          <a:lstStyle>
            <a:lvl1pPr>
              <a:defRPr sz="3000"/>
            </a:lvl1pPr>
            <a:lvl2pPr>
              <a:defRPr sz="2700"/>
            </a:lvl2pPr>
            <a:lvl3pPr>
              <a:defRPr sz="2300"/>
            </a:lvl3pPr>
            <a:lvl4pPr>
              <a:defRPr sz="2100"/>
            </a:lvl4pPr>
            <a:lvl5pPr>
              <a:defRPr sz="21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370E0BB-1148-42B0-8325-013C2D720B7D}" type="datetimeFigureOut">
              <a:rPr lang="fa-IR" smtClean="0"/>
              <a:pPr/>
              <a:t>07/06/1441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084A97E-8CC7-40EC-B419-53F8E57DF674}" type="slidenum">
              <a:rPr lang="fa-IR" smtClean="0"/>
              <a:pPr/>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670" y="301113"/>
            <a:ext cx="9624060" cy="1260475"/>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4671" y="1692889"/>
            <a:ext cx="4724775" cy="828061"/>
          </a:xfrm>
        </p:spPr>
        <p:txBody>
          <a:bodyPr anchor="ctr"/>
          <a:lstStyle>
            <a:lvl1pPr marL="0" indent="0">
              <a:buNone/>
              <a:defRPr sz="2700" b="0" cap="all" baseline="0">
                <a:solidFill>
                  <a:schemeClr val="tx1"/>
                </a:solidFill>
              </a:defRPr>
            </a:lvl1pPr>
            <a:lvl2pPr>
              <a:buNone/>
              <a:defRPr sz="2300" b="1"/>
            </a:lvl2pPr>
            <a:lvl3pPr>
              <a:buNone/>
              <a:defRPr sz="21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432101" y="1692889"/>
            <a:ext cx="4726631" cy="828061"/>
          </a:xfrm>
        </p:spPr>
        <p:txBody>
          <a:bodyPr anchor="ctr"/>
          <a:lstStyle>
            <a:lvl1pPr marL="0" indent="0">
              <a:buNone/>
              <a:defRPr sz="2700" b="0" cap="all" baseline="0">
                <a:solidFill>
                  <a:schemeClr val="tx1"/>
                </a:solidFill>
              </a:defRPr>
            </a:lvl1pPr>
            <a:lvl2pPr>
              <a:buNone/>
              <a:defRPr sz="2300" b="1"/>
            </a:lvl2pPr>
            <a:lvl3pPr>
              <a:buNone/>
              <a:defRPr sz="21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34671" y="2604983"/>
            <a:ext cx="4724775" cy="4150815"/>
          </a:xfrm>
        </p:spPr>
        <p:txBody>
          <a:bodyPr/>
          <a:lstStyle>
            <a:lvl1pPr>
              <a:defRPr sz="2700"/>
            </a:lvl1pPr>
            <a:lvl2pPr>
              <a:defRPr sz="2300"/>
            </a:lvl2pPr>
            <a:lvl3pPr>
              <a:defRPr sz="21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432101" y="2604983"/>
            <a:ext cx="4726631" cy="4150815"/>
          </a:xfrm>
        </p:spPr>
        <p:txBody>
          <a:bodyPr/>
          <a:lstStyle>
            <a:lvl1pPr>
              <a:defRPr sz="2700"/>
            </a:lvl1pPr>
            <a:lvl2pPr>
              <a:defRPr sz="2300"/>
            </a:lvl2pPr>
            <a:lvl3pPr>
              <a:defRPr sz="21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370E0BB-1148-42B0-8325-013C2D720B7D}" type="datetimeFigureOut">
              <a:rPr lang="fa-IR" smtClean="0"/>
              <a:pPr/>
              <a:t>07/06/1441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E084A97E-8CC7-40EC-B419-53F8E57DF674}" type="slidenum">
              <a:rPr lang="fa-IR" smtClean="0"/>
              <a:pPr/>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370E0BB-1148-42B0-8325-013C2D720B7D}" type="datetimeFigureOut">
              <a:rPr lang="fa-IR" smtClean="0"/>
              <a:pPr/>
              <a:t>07/06/1441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E084A97E-8CC7-40EC-B419-53F8E57DF674}" type="slidenum">
              <a:rPr lang="fa-IR" smtClean="0"/>
              <a:pPr/>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0E0BB-1148-42B0-8325-013C2D720B7D}" type="datetimeFigureOut">
              <a:rPr lang="fa-IR" smtClean="0"/>
              <a:pPr/>
              <a:t>07/06/1441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E084A97E-8CC7-40EC-B419-53F8E57DF674}" type="slidenum">
              <a:rPr lang="fa-IR" smtClean="0"/>
              <a:pPr/>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672" y="301113"/>
            <a:ext cx="3518055" cy="1281483"/>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4672" y="1680635"/>
            <a:ext cx="3518055" cy="5075163"/>
          </a:xfrm>
        </p:spPr>
        <p:txBody>
          <a:bodyPr/>
          <a:lstStyle>
            <a:lvl1pPr marL="0" indent="0">
              <a:buNone/>
              <a:defRPr sz="1600"/>
            </a:lvl1pPr>
            <a:lvl2pPr>
              <a:buNone/>
              <a:defRPr sz="14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180823" y="301115"/>
            <a:ext cx="5977909" cy="6454683"/>
          </a:xfrm>
        </p:spPr>
        <p:txBody>
          <a:bodyPr/>
          <a:lstStyle>
            <a:lvl1pPr>
              <a:defRPr sz="3000"/>
            </a:lvl1pPr>
            <a:lvl2pPr>
              <a:defRPr sz="2700"/>
            </a:lvl2pPr>
            <a:lvl3pPr>
              <a:defRPr sz="2500"/>
            </a:lvl3pPr>
            <a:lvl4pPr>
              <a:defRPr sz="2300"/>
            </a:lvl4pPr>
            <a:lvl5pPr>
              <a:defRPr sz="21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370E0BB-1148-42B0-8325-013C2D720B7D}" type="datetimeFigureOut">
              <a:rPr lang="fa-IR" smtClean="0"/>
              <a:pPr/>
              <a:t>07/06/1441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084A97E-8CC7-40EC-B419-53F8E57DF674}" type="slidenum">
              <a:rPr lang="fa-IR" smtClean="0"/>
              <a:pPr/>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8680" y="672253"/>
            <a:ext cx="6416040" cy="575968"/>
          </a:xfrm>
        </p:spPr>
        <p:txBody>
          <a:bodyPr lIns="52157" rIns="52157" bIns="0" anchor="b">
            <a:sp3d prstMaterial="softEdge"/>
          </a:bodyPr>
          <a:lstStyle>
            <a:lvl1pPr algn="ctr">
              <a:buNone/>
              <a:defRPr sz="23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138680" y="2020261"/>
            <a:ext cx="6416040" cy="4369647"/>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7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138680" y="1286707"/>
            <a:ext cx="6416040" cy="584860"/>
          </a:xfrm>
        </p:spPr>
        <p:txBody>
          <a:bodyPr lIns="52157" tIns="52157" rIns="52157" anchor="t"/>
          <a:lstStyle>
            <a:lvl1pPr marL="0" indent="0" algn="ctr">
              <a:buNone/>
              <a:defRPr sz="1600"/>
            </a:lvl1pPr>
            <a:lvl2pPr>
              <a:defRPr sz="14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370E0BB-1148-42B0-8325-013C2D720B7D}" type="datetimeFigureOut">
              <a:rPr lang="fa-IR" smtClean="0"/>
              <a:pPr/>
              <a:t>07/06/1441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084A97E-8CC7-40EC-B419-53F8E57DF674}" type="slidenum">
              <a:rPr lang="fa-IR" smtClean="0"/>
              <a:pPr/>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34670" y="302865"/>
            <a:ext cx="9624060" cy="1260475"/>
          </a:xfrm>
          <a:prstGeom prst="rect">
            <a:avLst/>
          </a:prstGeom>
        </p:spPr>
        <p:txBody>
          <a:bodyPr vert="horz" lIns="104315" tIns="52157" rIns="104315" bIns="52157"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34670" y="1764665"/>
            <a:ext cx="9624060" cy="5193157"/>
          </a:xfrm>
          <a:prstGeom prst="rect">
            <a:avLst/>
          </a:prstGeom>
        </p:spPr>
        <p:txBody>
          <a:bodyPr vert="horz" lIns="104315" tIns="52157" rIns="104315" bIns="52157">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34670" y="7076168"/>
            <a:ext cx="2495127" cy="402652"/>
          </a:xfrm>
          <a:prstGeom prst="rect">
            <a:avLst/>
          </a:prstGeom>
        </p:spPr>
        <p:txBody>
          <a:bodyPr vert="horz" lIns="104315" tIns="52157" rIns="104315" bIns="52157" anchor="b"/>
          <a:lstStyle>
            <a:lvl1pPr algn="l" eaLnBrk="1" latinLnBrk="0" hangingPunct="1">
              <a:defRPr kumimoji="0" sz="1400">
                <a:solidFill>
                  <a:schemeClr val="tx1">
                    <a:shade val="50000"/>
                  </a:schemeClr>
                </a:solidFill>
              </a:defRPr>
            </a:lvl1pPr>
          </a:lstStyle>
          <a:p>
            <a:fld id="{4370E0BB-1148-42B0-8325-013C2D720B7D}" type="datetimeFigureOut">
              <a:rPr lang="fa-IR" smtClean="0"/>
              <a:pPr/>
              <a:t>07/06/1441</a:t>
            </a:fld>
            <a:endParaRPr lang="fa-IR"/>
          </a:p>
        </p:txBody>
      </p:sp>
      <p:sp>
        <p:nvSpPr>
          <p:cNvPr id="3" name="Footer Placeholder 2"/>
          <p:cNvSpPr>
            <a:spLocks noGrp="1"/>
          </p:cNvSpPr>
          <p:nvPr>
            <p:ph type="ftr" sz="quarter" idx="3"/>
          </p:nvPr>
        </p:nvSpPr>
        <p:spPr>
          <a:xfrm>
            <a:off x="3653579" y="7076168"/>
            <a:ext cx="3386243" cy="402652"/>
          </a:xfrm>
          <a:prstGeom prst="rect">
            <a:avLst/>
          </a:prstGeom>
        </p:spPr>
        <p:txBody>
          <a:bodyPr vert="horz" lIns="104315" tIns="52157" rIns="104315" bIns="52157" anchor="b"/>
          <a:lstStyle>
            <a:lvl1pPr algn="ctr" eaLnBrk="1" latinLnBrk="0" hangingPunct="1">
              <a:defRPr kumimoji="0" sz="1400">
                <a:solidFill>
                  <a:schemeClr val="tx1">
                    <a:shade val="50000"/>
                  </a:schemeClr>
                </a:solidFill>
              </a:defRPr>
            </a:lvl1pPr>
          </a:lstStyle>
          <a:p>
            <a:endParaRPr lang="fa-IR"/>
          </a:p>
        </p:txBody>
      </p:sp>
      <p:sp>
        <p:nvSpPr>
          <p:cNvPr id="23" name="Slide Number Placeholder 22"/>
          <p:cNvSpPr>
            <a:spLocks noGrp="1"/>
          </p:cNvSpPr>
          <p:nvPr>
            <p:ph type="sldNum" sz="quarter" idx="4"/>
          </p:nvPr>
        </p:nvSpPr>
        <p:spPr>
          <a:xfrm>
            <a:off x="9267613" y="7076168"/>
            <a:ext cx="891117" cy="402652"/>
          </a:xfrm>
          <a:prstGeom prst="rect">
            <a:avLst/>
          </a:prstGeom>
        </p:spPr>
        <p:txBody>
          <a:bodyPr vert="horz" lIns="0" tIns="52157" rIns="0" bIns="52157" anchor="b"/>
          <a:lstStyle>
            <a:lvl1pPr algn="r" eaLnBrk="1" latinLnBrk="0" hangingPunct="1">
              <a:defRPr kumimoji="0" sz="1400">
                <a:solidFill>
                  <a:schemeClr val="tx1">
                    <a:shade val="50000"/>
                  </a:schemeClr>
                </a:solidFill>
              </a:defRPr>
            </a:lvl1pPr>
          </a:lstStyle>
          <a:p>
            <a:fld id="{E084A97E-8CC7-40EC-B419-53F8E57DF674}" type="slidenum">
              <a:rPr lang="fa-IR" smtClean="0"/>
              <a:pPr/>
              <a:t>‹#›</a:t>
            </a:fld>
            <a:endParaRPr lang="fa-IR"/>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txStyles>
    <p:titleStyle>
      <a:lvl1pPr algn="ctr" rtl="1" eaLnBrk="1" latinLnBrk="0" hangingPunct="1">
        <a:spcBef>
          <a:spcPct val="0"/>
        </a:spcBef>
        <a:buNone/>
        <a:defRPr kumimoji="0" sz="47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25889" indent="-469416" algn="r" rtl="1" eaLnBrk="1" latinLnBrk="0" hangingPunct="1">
        <a:spcBef>
          <a:spcPct val="20000"/>
        </a:spcBef>
        <a:buClr>
          <a:schemeClr val="tx1">
            <a:shade val="95000"/>
          </a:schemeClr>
        </a:buClr>
        <a:buSzPct val="65000"/>
        <a:buFont typeface="Wingdings 2"/>
        <a:buChar char=""/>
        <a:defRPr kumimoji="0" sz="3200" kern="1200">
          <a:solidFill>
            <a:schemeClr val="tx1"/>
          </a:solidFill>
          <a:latin typeface="+mn-lt"/>
          <a:ea typeface="+mn-ea"/>
          <a:cs typeface="+mn-cs"/>
        </a:defRPr>
      </a:lvl1pPr>
      <a:lvl2pPr marL="990990" indent="-323376" algn="r" rtl="1"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93503" indent="-260787" algn="r" rtl="1"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43858" indent="-208630" algn="r" rtl="1" eaLnBrk="1" latinLnBrk="0" hangingPunct="1">
        <a:spcBef>
          <a:spcPct val="20000"/>
        </a:spcBef>
        <a:buClr>
          <a:schemeClr val="tx1"/>
        </a:buClr>
        <a:buSzPct val="100000"/>
        <a:buFont typeface="Wingdings 3"/>
        <a:buChar char=""/>
        <a:defRPr kumimoji="0" sz="2300" kern="1200">
          <a:solidFill>
            <a:schemeClr val="tx1"/>
          </a:solidFill>
          <a:latin typeface="+mn-lt"/>
          <a:ea typeface="+mn-ea"/>
          <a:cs typeface="+mn-cs"/>
        </a:defRPr>
      </a:lvl4pPr>
      <a:lvl5pPr marL="1762919" indent="-208630" algn="r" rtl="1" eaLnBrk="1" latinLnBrk="0" hangingPunct="1">
        <a:spcBef>
          <a:spcPct val="20000"/>
        </a:spcBef>
        <a:buClr>
          <a:schemeClr val="tx1"/>
        </a:buClr>
        <a:buFont typeface="Wingdings 2"/>
        <a:buChar char=""/>
        <a:defRPr kumimoji="0" sz="2300" kern="1200">
          <a:solidFill>
            <a:schemeClr val="tx1"/>
          </a:solidFill>
          <a:latin typeface="+mn-lt"/>
          <a:ea typeface="+mn-ea"/>
          <a:cs typeface="+mn-cs"/>
        </a:defRPr>
      </a:lvl5pPr>
      <a:lvl6pPr marL="2013275" indent="-208630" algn="r" rtl="1" eaLnBrk="1" latinLnBrk="0" hangingPunct="1">
        <a:spcBef>
          <a:spcPct val="20000"/>
        </a:spcBef>
        <a:buClr>
          <a:schemeClr val="tx1"/>
        </a:buClr>
        <a:buFont typeface="Wingdings 3"/>
        <a:buChar char=""/>
        <a:defRPr kumimoji="0" sz="2100" kern="1200">
          <a:solidFill>
            <a:schemeClr val="tx1"/>
          </a:solidFill>
          <a:latin typeface="+mn-lt"/>
          <a:ea typeface="+mn-ea"/>
          <a:cs typeface="+mn-cs"/>
        </a:defRPr>
      </a:lvl6pPr>
      <a:lvl7pPr marL="2242767" indent="-208630" algn="r" rtl="1"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72260" indent="-20863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701752" indent="-208630" algn="r" rtl="1"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521574" algn="r" rtl="1" eaLnBrk="1" latinLnBrk="0" hangingPunct="1">
        <a:defRPr kumimoji="0" kern="1200">
          <a:solidFill>
            <a:schemeClr val="tx1"/>
          </a:solidFill>
          <a:latin typeface="+mn-lt"/>
          <a:ea typeface="+mn-ea"/>
          <a:cs typeface="+mn-cs"/>
        </a:defRPr>
      </a:lvl2pPr>
      <a:lvl3pPr marL="1043148" algn="r" rtl="1" eaLnBrk="1" latinLnBrk="0" hangingPunct="1">
        <a:defRPr kumimoji="0" kern="1200">
          <a:solidFill>
            <a:schemeClr val="tx1"/>
          </a:solidFill>
          <a:latin typeface="+mn-lt"/>
          <a:ea typeface="+mn-ea"/>
          <a:cs typeface="+mn-cs"/>
        </a:defRPr>
      </a:lvl3pPr>
      <a:lvl4pPr marL="1564721" algn="r" rtl="1" eaLnBrk="1" latinLnBrk="0" hangingPunct="1">
        <a:defRPr kumimoji="0" kern="1200">
          <a:solidFill>
            <a:schemeClr val="tx1"/>
          </a:solidFill>
          <a:latin typeface="+mn-lt"/>
          <a:ea typeface="+mn-ea"/>
          <a:cs typeface="+mn-cs"/>
        </a:defRPr>
      </a:lvl4pPr>
      <a:lvl5pPr marL="2086295" algn="r" rtl="1" eaLnBrk="1" latinLnBrk="0" hangingPunct="1">
        <a:defRPr kumimoji="0" kern="1200">
          <a:solidFill>
            <a:schemeClr val="tx1"/>
          </a:solidFill>
          <a:latin typeface="+mn-lt"/>
          <a:ea typeface="+mn-ea"/>
          <a:cs typeface="+mn-cs"/>
        </a:defRPr>
      </a:lvl5pPr>
      <a:lvl6pPr marL="2607869" algn="r" rtl="1" eaLnBrk="1" latinLnBrk="0" hangingPunct="1">
        <a:defRPr kumimoji="0" kern="1200">
          <a:solidFill>
            <a:schemeClr val="tx1"/>
          </a:solidFill>
          <a:latin typeface="+mn-lt"/>
          <a:ea typeface="+mn-ea"/>
          <a:cs typeface="+mn-cs"/>
        </a:defRPr>
      </a:lvl6pPr>
      <a:lvl7pPr marL="3129443" algn="r" rtl="1" eaLnBrk="1" latinLnBrk="0" hangingPunct="1">
        <a:defRPr kumimoji="0" kern="1200">
          <a:solidFill>
            <a:schemeClr val="tx1"/>
          </a:solidFill>
          <a:latin typeface="+mn-lt"/>
          <a:ea typeface="+mn-ea"/>
          <a:cs typeface="+mn-cs"/>
        </a:defRPr>
      </a:lvl7pPr>
      <a:lvl8pPr marL="3651016" algn="r" rtl="1" eaLnBrk="1" latinLnBrk="0" hangingPunct="1">
        <a:defRPr kumimoji="0" kern="1200">
          <a:solidFill>
            <a:schemeClr val="tx1"/>
          </a:solidFill>
          <a:latin typeface="+mn-lt"/>
          <a:ea typeface="+mn-ea"/>
          <a:cs typeface="+mn-cs"/>
        </a:defRPr>
      </a:lvl8pPr>
      <a:lvl9pPr marL="417259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duotone>
              <a:schemeClr val="bg2">
                <a:shade val="3000"/>
                <a:satMod val="110000"/>
              </a:schemeClr>
              <a:schemeClr val="bg2">
                <a:tint val="60000"/>
                <a:satMod val="425000"/>
              </a:schemeClr>
            </a:duotone>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fa-IR" sz="5000" dirty="0" smtClean="0">
                <a:ln w="6350">
                  <a:solidFill>
                    <a:srgbClr val="FFFF00"/>
                  </a:solidFill>
                </a:ln>
                <a:effectLst>
                  <a:outerShdw blurRad="38100" dist="38100" dir="2700000" algn="tl">
                    <a:srgbClr val="000000">
                      <a:alpha val="43137"/>
                    </a:srgbClr>
                  </a:outerShdw>
                </a:effectLst>
                <a:latin typeface="Arial" pitchFamily="34" charset="0"/>
                <a:cs typeface="Arial" pitchFamily="34" charset="0"/>
              </a:rPr>
              <a:t>برنامه </a:t>
            </a:r>
            <a:r>
              <a:rPr lang="fa-IR" sz="5000" dirty="0">
                <a:ln w="6350">
                  <a:solidFill>
                    <a:srgbClr val="FFFF00"/>
                  </a:solidFill>
                </a:ln>
                <a:effectLst>
                  <a:outerShdw blurRad="38100" dist="38100" dir="2700000" algn="tl">
                    <a:srgbClr val="000000">
                      <a:alpha val="43137"/>
                    </a:srgbClr>
                  </a:outerShdw>
                </a:effectLst>
                <a:latin typeface="Arial" pitchFamily="34" charset="0"/>
                <a:cs typeface="Arial" pitchFamily="34" charset="0"/>
              </a:rPr>
              <a:t>ریزی درسی</a:t>
            </a:r>
            <a:br>
              <a:rPr lang="fa-IR" sz="5000" dirty="0">
                <a:ln w="6350">
                  <a:solidFill>
                    <a:srgbClr val="FFFF00"/>
                  </a:solidFill>
                </a:ln>
                <a:effectLst>
                  <a:outerShdw blurRad="38100" dist="38100" dir="2700000" algn="tl">
                    <a:srgbClr val="000000">
                      <a:alpha val="43137"/>
                    </a:srgbClr>
                  </a:outerShdw>
                </a:effectLst>
                <a:latin typeface="Arial" pitchFamily="34" charset="0"/>
                <a:cs typeface="Arial" pitchFamily="34" charset="0"/>
              </a:rPr>
            </a:br>
            <a:r>
              <a:rPr lang="fa-IR" dirty="0" smtClean="0"/>
              <a:t/>
            </a:r>
            <a:br>
              <a:rPr lang="fa-IR" dirty="0" smtClean="0"/>
            </a:br>
            <a:endParaRPr lang="fa-IR" dirty="0"/>
          </a:p>
        </p:txBody>
      </p:sp>
      <p:sp>
        <p:nvSpPr>
          <p:cNvPr id="3" name="Subtitle 2"/>
          <p:cNvSpPr>
            <a:spLocks noGrp="1"/>
          </p:cNvSpPr>
          <p:nvPr>
            <p:ph type="subTitle" idx="1"/>
          </p:nvPr>
        </p:nvSpPr>
        <p:spPr>
          <a:xfrm>
            <a:off x="1604010" y="3674123"/>
            <a:ext cx="7485380" cy="3085133"/>
          </a:xfrm>
        </p:spPr>
        <p:txBody>
          <a:bodyPr>
            <a:normAutofit/>
          </a:bodyPr>
          <a:lstStyle/>
          <a:p>
            <a:r>
              <a:rPr lang="fa-IR" sz="3600" b="1" dirty="0" smtClean="0"/>
              <a:t>استاد : محمد میرزاده ،معصومه داوری</a:t>
            </a:r>
            <a:endParaRPr lang="fa-IR" sz="3600" b="1" dirty="0"/>
          </a:p>
        </p:txBody>
      </p:sp>
    </p:spTree>
    <p:extLst>
      <p:ext uri="{BB962C8B-B14F-4D97-AF65-F5344CB8AC3E}">
        <p14:creationId xmlns:p14="http://schemas.microsoft.com/office/powerpoint/2010/main" val="855441787"/>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solidFill>
                  <a:srgbClr val="FFFF00"/>
                </a:solidFill>
                <a:latin typeface="Arial" pitchFamily="34" charset="0"/>
                <a:cs typeface="Arial" pitchFamily="34" charset="0"/>
              </a:rPr>
              <a:t>عناصر برنامه درسی</a:t>
            </a:r>
          </a:p>
        </p:txBody>
      </p:sp>
      <p:sp>
        <p:nvSpPr>
          <p:cNvPr id="3" name="Content Placeholder 2"/>
          <p:cNvSpPr>
            <a:spLocks noGrp="1"/>
          </p:cNvSpPr>
          <p:nvPr>
            <p:ph idx="1"/>
          </p:nvPr>
        </p:nvSpPr>
        <p:spPr/>
        <p:txBody>
          <a:bodyPr>
            <a:normAutofit fontScale="92500" lnSpcReduction="10000"/>
          </a:bodyPr>
          <a:lstStyle/>
          <a:p>
            <a:pPr algn="just">
              <a:buFont typeface="Wingdings" pitchFamily="2" charset="2"/>
              <a:buChar char="Ø"/>
            </a:pPr>
            <a:r>
              <a:rPr lang="fa-IR" sz="2700" b="1" dirty="0"/>
              <a:t> هدف</a:t>
            </a:r>
          </a:p>
          <a:p>
            <a:pPr marL="156472" indent="0" algn="just">
              <a:buNone/>
            </a:pPr>
            <a:endParaRPr lang="fa-IR" sz="2700" b="1" dirty="0"/>
          </a:p>
          <a:p>
            <a:pPr algn="just">
              <a:buFont typeface="Wingdings" pitchFamily="2" charset="2"/>
              <a:buChar char="Ø"/>
            </a:pPr>
            <a:r>
              <a:rPr lang="fa-IR" sz="2700" b="1" dirty="0"/>
              <a:t> محتوا</a:t>
            </a:r>
          </a:p>
          <a:p>
            <a:pPr marL="156472" indent="0" algn="just">
              <a:buNone/>
            </a:pPr>
            <a:endParaRPr lang="fa-IR" sz="2700" b="1" dirty="0"/>
          </a:p>
          <a:p>
            <a:pPr algn="just">
              <a:buFont typeface="Wingdings" pitchFamily="2" charset="2"/>
              <a:buChar char="Ø"/>
            </a:pPr>
            <a:r>
              <a:rPr lang="fa-IR" sz="2700" b="1" dirty="0"/>
              <a:t> روش</a:t>
            </a:r>
          </a:p>
          <a:p>
            <a:pPr marL="156472" indent="0" algn="just">
              <a:buNone/>
            </a:pPr>
            <a:endParaRPr lang="fa-IR" sz="2700" b="1" dirty="0"/>
          </a:p>
          <a:p>
            <a:pPr algn="just">
              <a:buFont typeface="Wingdings" pitchFamily="2" charset="2"/>
              <a:buChar char="Ø"/>
            </a:pPr>
            <a:r>
              <a:rPr lang="fa-IR" sz="2700" b="1" dirty="0"/>
              <a:t> ارزشیابی</a:t>
            </a:r>
          </a:p>
          <a:p>
            <a:pPr marL="156472" indent="0" algn="just">
              <a:buNone/>
            </a:pPr>
            <a:endParaRPr lang="fa-IR" sz="2700" b="1" dirty="0"/>
          </a:p>
          <a:p>
            <a:pPr marL="156472" indent="0" algn="just">
              <a:buNone/>
            </a:pPr>
            <a:r>
              <a:rPr lang="fa-IR" sz="2700" b="1" dirty="0"/>
              <a:t>برنامه درسی عناصر و اجزای دیگری هم دارد که با توجه به عناصر اصلی تعیین می شوند ودر کیفیت عناصر اصلی هم تاثیر دارند. مثل عکسها، جداول، نمودارها، فعالیتها و طرحهای جزئی تر که به قصد تقویت وتحکیم یادگیری وهمسو با عناصر اصلی پیش بینی می شوند.</a:t>
            </a:r>
          </a:p>
        </p:txBody>
      </p:sp>
    </p:spTree>
    <p:extLst>
      <p:ext uri="{BB962C8B-B14F-4D97-AF65-F5344CB8AC3E}">
        <p14:creationId xmlns:p14="http://schemas.microsoft.com/office/powerpoint/2010/main" val="3640698852"/>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500" y="1343025"/>
            <a:ext cx="10375900" cy="3970318"/>
          </a:xfrm>
          <a:prstGeom prst="rect">
            <a:avLst/>
          </a:prstGeom>
        </p:spPr>
        <p:txBody>
          <a:bodyPr wrap="square">
            <a:spAutoFit/>
          </a:bodyPr>
          <a:lstStyle/>
          <a:p>
            <a:r>
              <a:rPr lang="fa-IR" dirty="0">
                <a:solidFill>
                  <a:srgbClr val="444444"/>
                </a:solidFill>
                <a:latin typeface="Tahoma" panose="020B0604030504040204" pitchFamily="34" charset="0"/>
              </a:rPr>
              <a:t> مراحل برنامه ریزی : الف : شناخت وضع موجود                ب:تعیین هدف             ج: پیش بینی روشها ووسایل د:آزمایش قبل از اجرا                         ه:اجرا                         و: ارزشیابی انواع برنامه ریزی در آموزش و پرورش: 1-طرحریزی  آموزش و پرورش:   به تهیه برنامه ای اطلاق میشود که هدف کاملا مشخص و قابل اندازه گیری وارزشیابی داشته و محدوده زمانی اجرائی ان معلوم باشد همچنین منابع مالی وانسانی وفنی مورداستفاده دربرنامه نیز بطور مشخص تعیین شده است . مثال: طرح تهیه کتابهای درسی –طرح مبارزه با بیسواد 2- برنامه ریزی نیروی انسانی : شامل برنامه هایی برای تربیت عموم کارکنان از کارگران نیمه ماهر و ماهرگرفته تا تکنسینها ،مهندسان ،پزشکان ،معلمان ،استادان و سایر متخصصان میباشد .هدف آن تربیت افرادی است که چرخهای اقتصادی کشور را به حرکت درمی آورند . 3- برنامه ریزی آموزشی :کلیه ارکان و ابعاد آموزش و پرورش را در بر میگیرد و تمام آموزش و پرورش چه اجتماعی ،اقتصادی ،ابتدائی ،راهنمائی ،متوسطه یاعالی ،چه رسمی وغیر رسمی ،جه توسط سازمانهای اموزش و پرورش یا موسسات و سازمانهای دیگر ،همه را شامل میشود. برنامه ریزی آموزشی عبارت است از «کاربرد روشهای تحلیلی در مورد هریک از اجزاء نظام آموزشی و هدف آن استقرار یک نظام آموزشی کارآمد است ». سطوح برنامه ریزی آموزشی عبارتند از : الف : سطح فراسوی کلان            ب: سطح کلان                   ج: سطح خرد</a:t>
            </a:r>
            <a:endParaRPr lang="fa-IR" dirty="0"/>
          </a:p>
        </p:txBody>
      </p:sp>
    </p:spTree>
    <p:extLst>
      <p:ext uri="{BB962C8B-B14F-4D97-AF65-F5344CB8AC3E}">
        <p14:creationId xmlns:p14="http://schemas.microsoft.com/office/powerpoint/2010/main" val="2850769073"/>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100" y="1114425"/>
            <a:ext cx="10363200" cy="4293483"/>
          </a:xfrm>
          <a:prstGeom prst="rect">
            <a:avLst/>
          </a:prstGeom>
        </p:spPr>
        <p:txBody>
          <a:bodyPr wrap="square">
            <a:spAutoFit/>
          </a:bodyPr>
          <a:lstStyle/>
          <a:p>
            <a:r>
              <a:rPr lang="fa-IR" dirty="0">
                <a:solidFill>
                  <a:srgbClr val="444444"/>
                </a:solidFill>
                <a:latin typeface="Tahoma" panose="020B0604030504040204" pitchFamily="34" charset="0"/>
              </a:rPr>
              <a:t>4-برنامه ریزی درسی:برنامه ریزی درسی به یادگیری و طراحی عناصر و عوامل مختلف آن مربوط میشود فرایندیادگیری با عوامل گوناگونی ارتباط دارد گه هریک از آنها در جریان چگونگی یادگیری موثر است استعدادها وتوانائی های فراگیرنده، محتوای برنامه درسی ،نقش معلم ،ارتباط متقابل دانش اموزان ،فضای یادگیری ووسایل اموزشی ،هرکدام بنوعی در یادگیری موثر هستند این عوامل باُُید ُبصورت یک مجموعه بهم پیوسته عمل کنند و هرعامل جزئی از کل محسوب شود.   معنای لغوی کری کیولم به معنای «راهی که باید طی شود » تعاریف برنامه ریزی :عبارت است ازآنچه آموخته میشود نظیر،انتقال تجربیات وانتقال اطلاعات مواد ». «تجربیات آموختنی ونتایج موردنظر بصورت طرحریزی وهدایت شده که از طریق بازسازی منطقی معرفت وتجربه بمنظوررشد دائمی یادگیرنده در زمینه شخصی و اجتماعی ،تحت نظاذت مدرسه تدوین شده است » تانروتانر:«برنامه درسی عبارت اس می یادگیرنده در زمینه شخصی واجتماعی ،تحت نظارت مدرسه تدوین شده است .» بوبیت :«فعالیتهایی که کودکان و نوجوانان باید انجام دهند تا توانائی انجام فعالیتهای ضروری برای زندگی بزرگسالی در آنها بوجود آید » تابا: «برنامه آموزشی بیش از هر چیز به نحوه آماده سازی نسل جوان یک جامعه بصورت افرادی سازنده ومفید برای آن جامعه تلقی میشود ». الف لوی :«همه فعالیتهای یادگیری فراگیرنده ،انواع وسایل آموزشی ،پیشنهادهائی در مورد راهبردهای یادگیری و شرایط اجرای برنامه » « برنامه درسی شامل همه تجربه های بچه ها ست که مدرسه مسئولیت آن را پذیرفته است »</a:t>
            </a:r>
            <a:endParaRPr lang="fa-IR" dirty="0"/>
          </a:p>
        </p:txBody>
      </p:sp>
    </p:spTree>
    <p:extLst>
      <p:ext uri="{BB962C8B-B14F-4D97-AF65-F5344CB8AC3E}">
        <p14:creationId xmlns:p14="http://schemas.microsoft.com/office/powerpoint/2010/main" val="3151218448"/>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03605"/>
            <a:ext cx="10528300" cy="3323987"/>
          </a:xfrm>
          <a:prstGeom prst="rect">
            <a:avLst/>
          </a:prstGeom>
        </p:spPr>
        <p:txBody>
          <a:bodyPr wrap="square">
            <a:spAutoFit/>
          </a:bodyPr>
          <a:lstStyle/>
          <a:p>
            <a:r>
              <a:rPr lang="fa-IR" dirty="0">
                <a:solidFill>
                  <a:srgbClr val="444444"/>
                </a:solidFill>
                <a:latin typeface="Tahoma" panose="020B0604030504040204" pitchFamily="34" charset="0"/>
              </a:rPr>
              <a:t>برنامه درسی رسمی : «آنچه در قالب هدفهای معین به دانش آموزان ارائه میشود وقصد این است که فراگیران در پایان یک دوره آموزشی معین به انها نایل گردند برنامه درسی رسمی است ». برنامه درسی غیر رسمی : آنچه دانش آموزان از فرهنگ خانواده ،وسایل ارتباطجمعی ،ارتباط دوستان و همسالان و رفتارمعلم وغیره کسب میکند به برنامه درسی غیر رسمی مربوط میشود وچون این بخش از برنامه در کنترل برنامه ریز وفراگیر نیست گاهی برنامه درسی پنهان نیز به آن گفته میشود .این نوع برنامه گاهی تقویت کننده و گاهی مانع و مخرب برنامه درسی میباشد . برنامه درسی بایستی  بتواند فاصله برنامه درسی آشکار و پنهان راکم کند ومعلم هم تلاش کند عوامل داخل مدرسه را با هدفهای  برنامه درسی هماهنگ نماید . بنابراین میتوان گفت : « برنامه درسی به محتوای رسمی و غیررسمی ،فرایند محتوا ،آموزشهای آشکار و پنهانی اطلاق میگرددکه بوسیله آنها فراگیر تحت تاثیر هدایت مدرسه ،دانش لازم رابدست میآورد مهارتها را کسب میکند و گرایشها،قدرشناسی ها وارزشها را در خود تغییر میدهد ». گفتنی است «آنچه برنامه ریزان درسی باید تفکر ،مطالعه،طراحی کنند همان  برنامه درسی آشکار است ». </a:t>
            </a:r>
            <a:endParaRPr lang="fa-IR" dirty="0"/>
          </a:p>
        </p:txBody>
      </p:sp>
    </p:spTree>
    <p:extLst>
      <p:ext uri="{BB962C8B-B14F-4D97-AF65-F5344CB8AC3E}">
        <p14:creationId xmlns:p14="http://schemas.microsoft.com/office/powerpoint/2010/main" val="769424893"/>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09625"/>
            <a:ext cx="10528300" cy="5262979"/>
          </a:xfrm>
          <a:prstGeom prst="rect">
            <a:avLst/>
          </a:prstGeom>
        </p:spPr>
        <p:txBody>
          <a:bodyPr wrap="square">
            <a:spAutoFit/>
          </a:bodyPr>
          <a:lstStyle/>
          <a:p>
            <a:r>
              <a:rPr lang="fa-IR" dirty="0">
                <a:solidFill>
                  <a:srgbClr val="444444"/>
                </a:solidFill>
                <a:latin typeface="Tahoma" panose="020B0604030504040204" pitchFamily="34" charset="0"/>
              </a:rPr>
              <a:t>نگرشهای اساسی برنامه درسی: در مورد برنامه درسی،تعریف واحدی مورد توافق نیست نگرشهای اساسی به مفهوم و تعریف برنامه درسی عبارتند از : 1-دیدگاه رشد وتوسعه فرایندهای ذهنی عقلی : برنامه ریزی درسی ازجهت رشد وتوسعه فرایندهای ذهنی نگریسته میشود از نظرمدافعان این دیدگاه مهمترین نقش وکارکرد مدارس عبارتند از : الف : کمک به دانش اموزان برای اینکه چگونه یادگرفتن را بیاموزند . ب: فراهم آوردن فرصتهای یادگیری بمنظور تقویت انواع مهارتهای وتوانائیهای ذهنی براساس این دیدگاه انسان مجموعه ای از توانائیها و استعدادهای نسبت مستقل از یکدیگر ، مانند قدرت استنباط ، قدرت تحلیل ، قدرت پیش بینی ،قدرت حل مسئله ، قدرت حفظ کردن وغیره تشکیل شده وفعلیت بخشیدن به این قوا توان برخورد مناسب را با مسایل به فرد اعطا میکند .حامیان این دیدگاه مخالفان سرسخت انتقال اطلاعات و دانش به دانش آموزان هستند . دراین دیدگاه به عوض محور قرار دادن محتوا به فرایندها توجه کرده و آنها را محور تعلیم و تربیت قرار میدهد . معلم نقش راهنما ،تسهیل کننده فرایندیادگیری وغنی سازی محیط آموزشی را بر عهده دارد . 2- منطق گرائی علمی : از نظر این دیدگاه کارکرد اصلی مدرسه عبارت است از تقویت و رشد قوای ذهنی دانش آموزان در آن دسته از موضوعاتی که ارزش بالای یادگیری دارند و برخلاف دیدگاه قبلی برمحتوا تاکید دارد ومعتقد است مدارس مکانهای خاصی هستند که رسالت آنها به عنوان نهادهای اجتماعی نباید بروز واکنش برای پاسخگویی به هرگونه شکل اجتماعی یا هوسها و احساسات شخصی یا گروهی باشد پاسخگویی به مسایل اجتماعی واینکه موقعیت اجتماع چه چیزهائی را اقتضا ءمیکند به هیچ عنوان ملاک تصمیم گیری در این دیدگاه نیست دراین دیدگاه کارکرد مدارس ، پرورش عقلی فرد ازطریق انتقال میراث فرهنگی و فراهم کردن زمینه فراگیری قویترین و غنی ترین دستآوردها و اثارعقلی بشر است</a:t>
            </a:r>
            <a:endParaRPr lang="fa-IR" dirty="0"/>
          </a:p>
        </p:txBody>
      </p:sp>
    </p:spTree>
    <p:extLst>
      <p:ext uri="{BB962C8B-B14F-4D97-AF65-F5344CB8AC3E}">
        <p14:creationId xmlns:p14="http://schemas.microsoft.com/office/powerpoint/2010/main" val="313198662"/>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100" y="342022"/>
            <a:ext cx="10134600" cy="3647152"/>
          </a:xfrm>
          <a:prstGeom prst="rect">
            <a:avLst/>
          </a:prstGeom>
        </p:spPr>
        <p:txBody>
          <a:bodyPr wrap="square">
            <a:spAutoFit/>
          </a:bodyPr>
          <a:lstStyle/>
          <a:p>
            <a:r>
              <a:rPr lang="fa-IR" dirty="0">
                <a:solidFill>
                  <a:srgbClr val="444444"/>
                </a:solidFill>
                <a:latin typeface="Tahoma" panose="020B0604030504040204" pitchFamily="34" charset="0"/>
              </a:rPr>
              <a:t>3-تحقق خود:       در این دیدگاه دانش آموز محور ومنبع اطلاعات وتصمیمات برنامه درسی است ومعلمان باید برنامه درسی خود را با هماهنگی و همفکری دانش آموزان تهیه کنند تا نیازها وعلایق دانش آموزان مد نظر باشدبعبارتی برنامه درسی زائیده ی کنش وواکنش دوستانه میان معلم ودانش آموز است که فرایند برنامه ریزی موسوم به «معلم –دانش آموز »راتشکیل میدهد. 4- بازسازی اجتماعی یا تطابق اجتماعی : دراین دیدگاه نیازهای جامعه برنیازهای فرد مقدم است دو نظریه در این دیدگاه وجود دارد : الف:نظریه حال نگر که معتقد است تعلیم و تربیت باید برای تطبیق وضعیت موجود اجتماع سوق داده شود . ب: نظریه ی آینده نگر که معتقد است درعین اینکه برنامه های درسی باید برمبنای نیازهای اجتماع بنا شود اما لازم است درعوض جامعه ی حاضر ، به نیازهای جامعه ی مطلوب و آرمانی توجه کرد . تحلیلی برنگرشها و تعاریف برنامه درسی: در برنامه درسی نه اصالت به نیازها وخواهشهای فرد است ونه اجتماع اصالت دارد ونه فرایندهای ذهنی ،باید تنها محور برنامه قرار گیرد ونه میراث فرهنگی وانضباطها تنها دلیل وجودی مدارس را تشکیل میدهند بلکه با ایجاد اعتدال بین این اباد و عوامل باید زمینه ای را برای رشد و اعتلای همه جانبه ی شخصیت خود فراهم نمود .</a:t>
            </a:r>
            <a:endParaRPr lang="fa-IR" dirty="0"/>
          </a:p>
        </p:txBody>
      </p:sp>
    </p:spTree>
    <p:extLst>
      <p:ext uri="{BB962C8B-B14F-4D97-AF65-F5344CB8AC3E}">
        <p14:creationId xmlns:p14="http://schemas.microsoft.com/office/powerpoint/2010/main" val="419662091"/>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302865"/>
            <a:ext cx="10287000" cy="6374160"/>
          </a:xfrm>
        </p:spPr>
        <p:txBody>
          <a:bodyPr>
            <a:normAutofit/>
          </a:bodyPr>
          <a:lstStyle/>
          <a:p>
            <a:pPr algn="r"/>
            <a:r>
              <a:rPr lang="fa-IR" dirty="0" smtClean="0">
                <a:cs typeface="B Zar" panose="00000400000000000000" pitchFamily="2" charset="-78"/>
              </a:rPr>
              <a:t>علاوه برمطالعه  فایل پاورپونت فصل اول تاسوم کتاب مطالعه شود</a:t>
            </a:r>
            <a:br>
              <a:rPr lang="fa-IR" dirty="0" smtClean="0">
                <a:cs typeface="B Zar" panose="00000400000000000000" pitchFamily="2" charset="-78"/>
              </a:rPr>
            </a:br>
            <a:r>
              <a:rPr lang="fa-IR" dirty="0" smtClean="0">
                <a:cs typeface="B Zar" panose="00000400000000000000" pitchFamily="2" charset="-78"/>
              </a:rPr>
              <a:t>ودر اولین جلسه تشکیل کلاس از کلیه مباحث امتحان به عمل خواهد امد.</a:t>
            </a:r>
            <a:br>
              <a:rPr lang="fa-IR" dirty="0" smtClean="0">
                <a:cs typeface="B Zar" panose="00000400000000000000" pitchFamily="2" charset="-78"/>
              </a:rPr>
            </a:br>
            <a:r>
              <a:rPr lang="fa-IR" dirty="0" smtClean="0">
                <a:cs typeface="B Zar" panose="00000400000000000000" pitchFamily="2" charset="-78"/>
              </a:rPr>
              <a:t>فرایند انجام فعالیت های پژوهشی وکلاسی متعاقبا اعلام خواهد شد.</a:t>
            </a:r>
            <a:endParaRPr lang="fa-IR" dirty="0">
              <a:cs typeface="B Zar" panose="00000400000000000000" pitchFamily="2" charset="-78"/>
            </a:endParaRPr>
          </a:p>
        </p:txBody>
      </p:sp>
    </p:spTree>
    <p:extLst>
      <p:ext uri="{BB962C8B-B14F-4D97-AF65-F5344CB8AC3E}">
        <p14:creationId xmlns:p14="http://schemas.microsoft.com/office/powerpoint/2010/main" val="1415161462"/>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6350">
                  <a:solidFill>
                    <a:srgbClr val="FFFF00"/>
                  </a:solidFill>
                </a:ln>
                <a:latin typeface="Arial" pitchFamily="34" charset="0"/>
                <a:cs typeface="Arial" pitchFamily="34" charset="0"/>
              </a:rPr>
              <a:t>جایگاه برنامه ریزی در تعلیم و تربیت</a:t>
            </a:r>
          </a:p>
        </p:txBody>
      </p:sp>
      <p:sp>
        <p:nvSpPr>
          <p:cNvPr id="4" name="Content Placeholder 3"/>
          <p:cNvSpPr>
            <a:spLocks noGrp="1"/>
          </p:cNvSpPr>
          <p:nvPr>
            <p:ph idx="1"/>
          </p:nvPr>
        </p:nvSpPr>
        <p:spPr/>
        <p:txBody>
          <a:bodyPr/>
          <a:lstStyle/>
          <a:p>
            <a:pPr marL="156472" indent="0" algn="just">
              <a:buNone/>
            </a:pPr>
            <a:endParaRPr lang="fa-IR" sz="2700" b="1" dirty="0"/>
          </a:p>
          <a:p>
            <a:pPr marL="156472" indent="0" algn="just">
              <a:buNone/>
            </a:pPr>
            <a:endParaRPr lang="fa-IR" sz="2700" b="1" dirty="0"/>
          </a:p>
          <a:p>
            <a:pPr marL="156472" indent="0" algn="just">
              <a:buNone/>
            </a:pPr>
            <a:r>
              <a:rPr lang="fa-IR" sz="2700" b="1" dirty="0"/>
              <a:t>تعلیم و تربیت را باید فرایندی منظم ومستمر در نظر بگیریم که هدف آن هدایت و رشد همه جانبه ی شخصیت فراگیران در جهت شکوفایی استعدادهایشان است.</a:t>
            </a:r>
          </a:p>
          <a:p>
            <a:pPr algn="just"/>
            <a:endParaRPr lang="fa-IR" dirty="0"/>
          </a:p>
          <a:p>
            <a:pPr algn="just"/>
            <a:endParaRPr lang="fa-IR" dirty="0" smtClean="0"/>
          </a:p>
          <a:p>
            <a:pPr algn="just"/>
            <a:endParaRPr lang="fa-IR" dirty="0"/>
          </a:p>
          <a:p>
            <a:pPr algn="just"/>
            <a:endParaRPr lang="fa-IR" dirty="0" smtClean="0"/>
          </a:p>
          <a:p>
            <a:pPr algn="just"/>
            <a:endParaRPr lang="fa-IR" dirty="0"/>
          </a:p>
          <a:p>
            <a:pPr algn="just"/>
            <a:endParaRPr lang="fa-IR" dirty="0" smtClean="0"/>
          </a:p>
          <a:p>
            <a:pPr algn="just"/>
            <a:endParaRPr lang="fa-IR" dirty="0"/>
          </a:p>
          <a:p>
            <a:pPr algn="just"/>
            <a:endParaRPr lang="fa-IR" dirty="0" smtClean="0"/>
          </a:p>
          <a:p>
            <a:pPr algn="just"/>
            <a:endParaRPr lang="fa-IR" dirty="0"/>
          </a:p>
          <a:p>
            <a:pPr algn="just"/>
            <a:endParaRPr lang="fa-IR" dirty="0" smtClean="0"/>
          </a:p>
          <a:p>
            <a:pPr algn="just"/>
            <a:endParaRPr lang="fa-IR" dirty="0"/>
          </a:p>
          <a:p>
            <a:pPr algn="just"/>
            <a:endParaRPr lang="fa-IR" dirty="0" smtClean="0"/>
          </a:p>
          <a:p>
            <a:pPr algn="just"/>
            <a:endParaRPr lang="fa-IR" dirty="0"/>
          </a:p>
          <a:p>
            <a:pPr algn="just"/>
            <a:endParaRPr lang="fa-IR" dirty="0" smtClean="0"/>
          </a:p>
          <a:p>
            <a:pPr algn="just"/>
            <a:endParaRPr lang="fa-IR" dirty="0"/>
          </a:p>
          <a:p>
            <a:pPr algn="just"/>
            <a:endParaRPr lang="fa-IR" dirty="0" smtClean="0"/>
          </a:p>
          <a:p>
            <a:pPr algn="just"/>
            <a:endParaRPr lang="fa-IR" dirty="0"/>
          </a:p>
        </p:txBody>
      </p:sp>
    </p:spTree>
    <p:extLst>
      <p:ext uri="{BB962C8B-B14F-4D97-AF65-F5344CB8AC3E}">
        <p14:creationId xmlns:p14="http://schemas.microsoft.com/office/powerpoint/2010/main" val="365797756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ln w="6350">
                  <a:solidFill>
                    <a:srgbClr val="FFFF00"/>
                  </a:solidFill>
                </a:ln>
                <a:latin typeface="Arial" pitchFamily="34" charset="0"/>
                <a:cs typeface="Arial" pitchFamily="34" charset="0"/>
              </a:rPr>
              <a:t>ویژگیهای تعلیم و تربیت </a:t>
            </a:r>
          </a:p>
        </p:txBody>
      </p:sp>
      <p:sp>
        <p:nvSpPr>
          <p:cNvPr id="3" name="Content Placeholder 2"/>
          <p:cNvSpPr>
            <a:spLocks noGrp="1"/>
          </p:cNvSpPr>
          <p:nvPr>
            <p:ph idx="1"/>
          </p:nvPr>
        </p:nvSpPr>
        <p:spPr/>
        <p:txBody>
          <a:bodyPr>
            <a:noAutofit/>
          </a:bodyPr>
          <a:lstStyle/>
          <a:p>
            <a:pPr algn="just">
              <a:buFont typeface="Wingdings" pitchFamily="2" charset="2"/>
              <a:buChar char="Ø"/>
            </a:pPr>
            <a:r>
              <a:rPr lang="fa-IR" sz="2700" b="1" dirty="0"/>
              <a:t> تربیت به انسان اختصاص دارد .</a:t>
            </a:r>
          </a:p>
          <a:p>
            <a:pPr algn="just">
              <a:buFont typeface="Wingdings" pitchFamily="2" charset="2"/>
              <a:buChar char="Ø"/>
            </a:pPr>
            <a:r>
              <a:rPr lang="fa-IR" sz="2700" b="1" dirty="0"/>
              <a:t> تربیت جنبه ی تعاملی وپویا دارد .</a:t>
            </a:r>
          </a:p>
          <a:p>
            <a:pPr algn="just">
              <a:buFont typeface="Wingdings" pitchFamily="2" charset="2"/>
              <a:buChar char="Ø"/>
            </a:pPr>
            <a:r>
              <a:rPr lang="fa-IR" sz="2700" b="1" dirty="0"/>
              <a:t> در تربیت جوشش از درون به وقوع میپیوندد نه انتقال از بیرون .</a:t>
            </a:r>
          </a:p>
          <a:p>
            <a:pPr algn="just">
              <a:buFont typeface="Wingdings" pitchFamily="2" charset="2"/>
              <a:buChar char="Ø"/>
            </a:pPr>
            <a:r>
              <a:rPr lang="fa-IR" sz="2700" b="1" dirty="0"/>
              <a:t> تربیت هدفدار است .</a:t>
            </a:r>
          </a:p>
          <a:p>
            <a:pPr algn="just">
              <a:buFont typeface="Wingdings" pitchFamily="2" charset="2"/>
              <a:buChar char="Ø"/>
            </a:pPr>
            <a:r>
              <a:rPr lang="fa-IR" sz="2700" b="1" dirty="0"/>
              <a:t> تعلیم و تربیت را نمیتوان پیش بینی کرد .</a:t>
            </a:r>
          </a:p>
          <a:p>
            <a:pPr algn="just">
              <a:buFont typeface="Wingdings" pitchFamily="2" charset="2"/>
              <a:buChar char="Ø"/>
            </a:pPr>
            <a:r>
              <a:rPr lang="fa-IR" sz="2700" b="1" dirty="0"/>
              <a:t> تعلیم و تربیت مقوله ای چند وجهی وچند عاملی است.</a:t>
            </a:r>
          </a:p>
          <a:p>
            <a:pPr algn="just">
              <a:buFont typeface="Wingdings" pitchFamily="2" charset="2"/>
              <a:buChar char="Ø"/>
            </a:pPr>
            <a:r>
              <a:rPr lang="fa-IR" sz="2700" b="1" dirty="0"/>
              <a:t> هیچ بعدی از ابعاد تربیت بدون حمایت و ارتباط با سایر ابعاد محقق نمی شود .</a:t>
            </a:r>
          </a:p>
          <a:p>
            <a:pPr algn="just">
              <a:buFont typeface="Wingdings" pitchFamily="2" charset="2"/>
              <a:buChar char="Ø"/>
            </a:pPr>
            <a:r>
              <a:rPr lang="fa-IR" sz="2700" b="1" dirty="0"/>
              <a:t> تعلیم و تربیت مقوله ای اجتماعی است .</a:t>
            </a:r>
          </a:p>
          <a:p>
            <a:pPr algn="just">
              <a:buFont typeface="Wingdings" pitchFamily="2" charset="2"/>
              <a:buChar char="Ø"/>
            </a:pPr>
            <a:r>
              <a:rPr lang="fa-IR" sz="2700" b="1" dirty="0"/>
              <a:t>تربیت واقعی محصول خیزش همه ی قابلیتها وامکانات وجودی است.</a:t>
            </a:r>
          </a:p>
          <a:p>
            <a:pPr algn="just">
              <a:buFont typeface="Wingdings" pitchFamily="2" charset="2"/>
              <a:buChar char="Ø"/>
            </a:pPr>
            <a:r>
              <a:rPr lang="fa-IR" sz="2700" b="1" dirty="0"/>
              <a:t> تعلیم و تربیت به تدریج و در توالی زمانی منطقی شکل می گیرد .</a:t>
            </a:r>
          </a:p>
          <a:p>
            <a:pPr algn="just">
              <a:buFont typeface="Wingdings" pitchFamily="2" charset="2"/>
              <a:buChar char="Ø"/>
            </a:pPr>
            <a:r>
              <a:rPr lang="fa-IR" sz="2700" b="1" dirty="0"/>
              <a:t> تعلیم و تربیت محور همه ی فعالیتهای زندگی است و در همه ابعاد زندگی اثر می گذارد .</a:t>
            </a:r>
          </a:p>
        </p:txBody>
      </p:sp>
    </p:spTree>
    <p:extLst>
      <p:ext uri="{BB962C8B-B14F-4D97-AF65-F5344CB8AC3E}">
        <p14:creationId xmlns:p14="http://schemas.microsoft.com/office/powerpoint/2010/main" val="786591977"/>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solidFill>
                  <a:srgbClr val="FFFF00"/>
                </a:solidFill>
                <a:latin typeface="Arial" pitchFamily="34" charset="0"/>
                <a:cs typeface="Arial" pitchFamily="34" charset="0"/>
              </a:rPr>
              <a:t>تربیت برنامه محور</a:t>
            </a:r>
          </a:p>
        </p:txBody>
      </p:sp>
      <p:sp>
        <p:nvSpPr>
          <p:cNvPr id="3" name="Content Placeholder 2"/>
          <p:cNvSpPr>
            <a:spLocks noGrp="1"/>
          </p:cNvSpPr>
          <p:nvPr>
            <p:ph idx="1"/>
          </p:nvPr>
        </p:nvSpPr>
        <p:spPr/>
        <p:txBody>
          <a:bodyPr>
            <a:normAutofit/>
          </a:bodyPr>
          <a:lstStyle/>
          <a:p>
            <a:pPr marL="156472" indent="0" algn="just">
              <a:buNone/>
            </a:pPr>
            <a:endParaRPr lang="fa-IR" sz="2700" b="1" dirty="0"/>
          </a:p>
          <a:p>
            <a:pPr marL="156472" indent="0" algn="just">
              <a:buNone/>
            </a:pPr>
            <a:r>
              <a:rPr lang="fa-IR" sz="2700" b="1" dirty="0"/>
              <a:t>انسان در طول زندگی خود با اثر پذیری از عوامل گوناگون  تربیت می شود بنابراین نمی توان تعلیم و تربیت او را به یک یا دو عامل محدود کرد بلکه باید بطور کلی محیط زندگی فرد را مربی او فرض کرد آنچه تعلیم و تربیت غیر رسمی نامیده می شود همین تاثیرات مثبت و منفی انسان از عوامل و رویدادهای متن زندگی است ولی آنچه موضوع بحث ماست و در منابع علمی و تربیتی بررسی می شود تعلیم و تربیت رسمی است زیرا تاثیرات غیر رسمی و کنترل نشده نمی تواند افراد را در جهت هدفهای کلی مورد انتظار حرکت دهد .</a:t>
            </a:r>
          </a:p>
        </p:txBody>
      </p:sp>
    </p:spTree>
    <p:extLst>
      <p:ext uri="{BB962C8B-B14F-4D97-AF65-F5344CB8AC3E}">
        <p14:creationId xmlns:p14="http://schemas.microsoft.com/office/powerpoint/2010/main" val="30977388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solidFill>
                  <a:srgbClr val="FFFF00"/>
                </a:solidFill>
                <a:latin typeface="Arial" pitchFamily="34" charset="0"/>
                <a:cs typeface="Arial" pitchFamily="34" charset="0"/>
              </a:rPr>
              <a:t>ضرورت برنامه ریزی در تعلیم و تربیت</a:t>
            </a:r>
          </a:p>
        </p:txBody>
      </p:sp>
      <p:sp>
        <p:nvSpPr>
          <p:cNvPr id="3" name="Content Placeholder 2"/>
          <p:cNvSpPr>
            <a:spLocks noGrp="1"/>
          </p:cNvSpPr>
          <p:nvPr>
            <p:ph idx="1"/>
          </p:nvPr>
        </p:nvSpPr>
        <p:spPr/>
        <p:txBody>
          <a:bodyPr>
            <a:normAutofit lnSpcReduction="10000"/>
          </a:bodyPr>
          <a:lstStyle/>
          <a:p>
            <a:pPr marL="156472" indent="0" algn="just">
              <a:buNone/>
            </a:pPr>
            <a:r>
              <a:rPr lang="fa-IR" sz="2700" b="1" dirty="0"/>
              <a:t>بدون برنامه ریزی نمی توان پیشرفت کرد . برنامه ریزی به منزله ی امری مهم و ضروری در همه سازمان ها و نهادها مستمر ومؤثر است مخصوصا در تعلیم وتربیت . علت این اهمیت به ماهیت تعلیم و تربیت برمی گردد.</a:t>
            </a:r>
          </a:p>
          <a:p>
            <a:pPr marL="156472" indent="0" algn="just">
              <a:buNone/>
            </a:pPr>
            <a:endParaRPr lang="fa-IR" sz="2700" b="1" dirty="0"/>
          </a:p>
          <a:p>
            <a:pPr algn="just">
              <a:buFont typeface="Wingdings" pitchFamily="2" charset="2"/>
              <a:buChar char="Ø"/>
            </a:pPr>
            <a:r>
              <a:rPr lang="fa-IR" sz="2700" b="1" dirty="0"/>
              <a:t>تعلیم و تربیت فرایندی انسانی است که برای تحول انسان انجام می گیرد .</a:t>
            </a:r>
          </a:p>
          <a:p>
            <a:pPr marL="156472" indent="0" algn="just">
              <a:buNone/>
            </a:pPr>
            <a:endParaRPr lang="fa-IR" sz="2700" b="1" dirty="0"/>
          </a:p>
          <a:p>
            <a:pPr algn="just">
              <a:buFont typeface="Wingdings" pitchFamily="2" charset="2"/>
              <a:buChar char="Ø"/>
            </a:pPr>
            <a:r>
              <a:rPr lang="fa-IR" sz="2700" b="1" dirty="0"/>
              <a:t> تعلیم وتربیت مقوله ی پیچیده ای است .</a:t>
            </a:r>
          </a:p>
          <a:p>
            <a:pPr marL="156472" indent="0" algn="just">
              <a:buNone/>
            </a:pPr>
            <a:endParaRPr lang="fa-IR" sz="2700" b="1" dirty="0"/>
          </a:p>
          <a:p>
            <a:pPr algn="just">
              <a:buFont typeface="Wingdings" pitchFamily="2" charset="2"/>
              <a:buChar char="Ø"/>
            </a:pPr>
            <a:r>
              <a:rPr lang="fa-IR" sz="2700" b="1" dirty="0"/>
              <a:t> تعلیم و تربیت محور همه فعالیتهای کشور است .</a:t>
            </a:r>
          </a:p>
          <a:p>
            <a:pPr marL="156472" indent="0" algn="just">
              <a:buNone/>
            </a:pPr>
            <a:endParaRPr lang="fa-IR" sz="2700" b="1" dirty="0"/>
          </a:p>
          <a:p>
            <a:pPr algn="just">
              <a:buFont typeface="Wingdings" pitchFamily="2" charset="2"/>
              <a:buChar char="Ø"/>
            </a:pPr>
            <a:r>
              <a:rPr lang="fa-IR" sz="2700" b="1" dirty="0"/>
              <a:t> تعلیم و تربیت یکی از خرده نظامهای کشوری است.</a:t>
            </a:r>
          </a:p>
        </p:txBody>
      </p:sp>
    </p:spTree>
    <p:extLst>
      <p:ext uri="{BB962C8B-B14F-4D97-AF65-F5344CB8AC3E}">
        <p14:creationId xmlns:p14="http://schemas.microsoft.com/office/powerpoint/2010/main" val="2933396989"/>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solidFill>
                  <a:srgbClr val="FFFF00"/>
                </a:solidFill>
                <a:latin typeface="Arial" pitchFamily="34" charset="0"/>
                <a:cs typeface="Arial" pitchFamily="34" charset="0"/>
              </a:rPr>
              <a:t>انواع برنامه ریزی در تعلیم وتربیت</a:t>
            </a:r>
          </a:p>
        </p:txBody>
      </p:sp>
      <p:sp>
        <p:nvSpPr>
          <p:cNvPr id="3" name="Content Placeholder 2"/>
          <p:cNvSpPr>
            <a:spLocks noGrp="1"/>
          </p:cNvSpPr>
          <p:nvPr>
            <p:ph idx="1"/>
          </p:nvPr>
        </p:nvSpPr>
        <p:spPr/>
        <p:txBody>
          <a:bodyPr>
            <a:normAutofit fontScale="92500" lnSpcReduction="20000"/>
          </a:bodyPr>
          <a:lstStyle/>
          <a:p>
            <a:pPr algn="just">
              <a:buFont typeface="Wingdings" pitchFamily="2" charset="2"/>
              <a:buChar char="Ø"/>
            </a:pPr>
            <a:r>
              <a:rPr lang="fa-IR" sz="2700" b="1" dirty="0"/>
              <a:t> طراحی ویژه و خرد : به تهیه طرحهایی اطلاق میشود که با داشتن هدفی کاملا مشخص و قابل اندازه گیری وارزشیابی ، محدوده زمانی اجرایی آنها معلوم باشد .</a:t>
            </a:r>
          </a:p>
          <a:p>
            <a:pPr marL="156472" indent="0" algn="just">
              <a:buNone/>
            </a:pPr>
            <a:endParaRPr lang="fa-IR" sz="2700" b="1" dirty="0"/>
          </a:p>
          <a:p>
            <a:pPr algn="just">
              <a:buFont typeface="Wingdings" pitchFamily="2" charset="2"/>
              <a:buChar char="Ø"/>
            </a:pPr>
            <a:r>
              <a:rPr lang="fa-IR" sz="2700" b="1" dirty="0"/>
              <a:t> طراحی آموزشی معلم: معلم به قصد مدیریت بهتر یادگیری در کلاس درس انجام میدهد .</a:t>
            </a:r>
          </a:p>
          <a:p>
            <a:pPr marL="156472" indent="0" algn="just">
              <a:buNone/>
            </a:pPr>
            <a:endParaRPr lang="fa-IR" sz="2700" b="1" dirty="0"/>
          </a:p>
          <a:p>
            <a:pPr algn="just">
              <a:buFont typeface="Wingdings" pitchFamily="2" charset="2"/>
              <a:buChar char="Ø"/>
            </a:pPr>
            <a:r>
              <a:rPr lang="fa-IR" sz="2700" b="1" dirty="0"/>
              <a:t> برنامه ریزی نیروی انسانی : برای تربیت عموم کارکنان آموزش و پرورش انجام میشود.</a:t>
            </a:r>
          </a:p>
          <a:p>
            <a:pPr marL="156472" indent="0" algn="just">
              <a:buNone/>
            </a:pPr>
            <a:endParaRPr lang="fa-IR" sz="2700" b="1" dirty="0"/>
          </a:p>
          <a:p>
            <a:pPr algn="just">
              <a:buFont typeface="Wingdings" pitchFamily="2" charset="2"/>
              <a:buChar char="Ø"/>
            </a:pPr>
            <a:r>
              <a:rPr lang="fa-IR" sz="2700" b="1" dirty="0"/>
              <a:t> برنامه ریزی آموزشی : همه ابعاد و ارکان آموزش و پرورش در  دوره ها وسطوح گوناگون را در بر می گیرد .</a:t>
            </a:r>
          </a:p>
          <a:p>
            <a:pPr marL="156472" indent="0" algn="just">
              <a:buNone/>
            </a:pPr>
            <a:endParaRPr lang="fa-IR" sz="2700" b="1" dirty="0"/>
          </a:p>
          <a:p>
            <a:pPr algn="just">
              <a:buFont typeface="Wingdings" pitchFamily="2" charset="2"/>
              <a:buChar char="Ø"/>
            </a:pPr>
            <a:r>
              <a:rPr lang="fa-IR" sz="2700" b="1" dirty="0"/>
              <a:t> برنامه ریزی درسی : با یادگیری ارتباط نزدیک تری دارد وبه طراحی عناصر وعوامل مختلف آن مربوط میشود.</a:t>
            </a:r>
          </a:p>
        </p:txBody>
      </p:sp>
    </p:spTree>
    <p:extLst>
      <p:ext uri="{BB962C8B-B14F-4D97-AF65-F5344CB8AC3E}">
        <p14:creationId xmlns:p14="http://schemas.microsoft.com/office/powerpoint/2010/main" val="1958523045"/>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solidFill>
                  <a:srgbClr val="FFFF00"/>
                </a:solidFill>
                <a:latin typeface="Arial" pitchFamily="34" charset="0"/>
                <a:cs typeface="Arial" pitchFamily="34" charset="0"/>
              </a:rPr>
              <a:t>برنامه ریزی درسی</a:t>
            </a:r>
          </a:p>
        </p:txBody>
      </p:sp>
      <p:sp>
        <p:nvSpPr>
          <p:cNvPr id="3" name="Content Placeholder 2"/>
          <p:cNvSpPr>
            <a:spLocks noGrp="1"/>
          </p:cNvSpPr>
          <p:nvPr>
            <p:ph idx="1"/>
          </p:nvPr>
        </p:nvSpPr>
        <p:spPr/>
        <p:txBody>
          <a:bodyPr>
            <a:normAutofit/>
          </a:bodyPr>
          <a:lstStyle/>
          <a:p>
            <a:pPr marL="667614" lvl="1" indent="0">
              <a:buNone/>
            </a:pPr>
            <a:r>
              <a:rPr lang="fa-IR" b="1" dirty="0" smtClean="0"/>
              <a:t>برنامه ریزی درسی به طراحی فرصتها،فعالیتها وتجارب یادگیری اطلاق می شود .</a:t>
            </a:r>
            <a:endParaRPr lang="fa-IR" b="1" dirty="0"/>
          </a:p>
        </p:txBody>
      </p:sp>
    </p:spTree>
    <p:extLst>
      <p:ext uri="{BB962C8B-B14F-4D97-AF65-F5344CB8AC3E}">
        <p14:creationId xmlns:p14="http://schemas.microsoft.com/office/powerpoint/2010/main" val="4151393980"/>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100" dirty="0">
                <a:solidFill>
                  <a:srgbClr val="FFFF00"/>
                </a:solidFill>
                <a:latin typeface="Arial" pitchFamily="34" charset="0"/>
                <a:cs typeface="Arial" pitchFamily="34" charset="0"/>
              </a:rPr>
              <a:t>ویژگیهای برنامه ریزی درسی </a:t>
            </a:r>
          </a:p>
        </p:txBody>
      </p:sp>
      <p:sp>
        <p:nvSpPr>
          <p:cNvPr id="3" name="Content Placeholder 2"/>
          <p:cNvSpPr>
            <a:spLocks noGrp="1"/>
          </p:cNvSpPr>
          <p:nvPr>
            <p:ph idx="1"/>
          </p:nvPr>
        </p:nvSpPr>
        <p:spPr/>
        <p:txBody>
          <a:bodyPr>
            <a:noAutofit/>
          </a:bodyPr>
          <a:lstStyle/>
          <a:p>
            <a:pPr algn="just">
              <a:buFont typeface="Wingdings" pitchFamily="2" charset="2"/>
              <a:buChar char="Ø"/>
            </a:pPr>
            <a:r>
              <a:rPr lang="fa-IR" sz="2700" b="1" dirty="0"/>
              <a:t> ماهیت علمی وعملی دارد (اصول وقوائد دارد)</a:t>
            </a:r>
          </a:p>
          <a:p>
            <a:pPr marL="156472" indent="0" algn="just">
              <a:buNone/>
            </a:pPr>
            <a:endParaRPr lang="fa-IR" sz="2700" b="1" dirty="0"/>
          </a:p>
          <a:p>
            <a:pPr algn="just">
              <a:buFont typeface="Wingdings" pitchFamily="2" charset="2"/>
              <a:buChar char="Ø"/>
            </a:pPr>
            <a:r>
              <a:rPr lang="fa-IR" sz="2700" b="1" dirty="0"/>
              <a:t> فرایند است(با حرکت رو به توسعه همراه است)</a:t>
            </a:r>
          </a:p>
          <a:p>
            <a:pPr marL="156472" indent="0" algn="just">
              <a:buNone/>
            </a:pPr>
            <a:endParaRPr lang="fa-IR" sz="2700" b="1" dirty="0"/>
          </a:p>
          <a:p>
            <a:pPr algn="just">
              <a:buFont typeface="Wingdings" pitchFamily="2" charset="2"/>
              <a:buChar char="Ø"/>
            </a:pPr>
            <a:r>
              <a:rPr lang="fa-IR" sz="2700" b="1" dirty="0"/>
              <a:t> کار جمعی است (با تخصصهای گوناگون ارتباط دارد پس باید از متخصصهای گوناگون استفاده کرد)</a:t>
            </a:r>
          </a:p>
          <a:p>
            <a:pPr marL="156472" indent="0" algn="just">
              <a:buNone/>
            </a:pPr>
            <a:endParaRPr lang="fa-IR" sz="2700" b="1" dirty="0"/>
          </a:p>
          <a:p>
            <a:pPr algn="just">
              <a:buFont typeface="Wingdings" pitchFamily="2" charset="2"/>
              <a:buChar char="Ø"/>
            </a:pPr>
            <a:r>
              <a:rPr lang="fa-IR" sz="2700" b="1" dirty="0"/>
              <a:t> تداوم دارد (نمی توان برای آن پایانی تصور کرد)</a:t>
            </a:r>
          </a:p>
          <a:p>
            <a:pPr marL="156472" indent="0" algn="just">
              <a:buNone/>
            </a:pPr>
            <a:endParaRPr lang="fa-IR" sz="2700" b="1" dirty="0"/>
          </a:p>
          <a:p>
            <a:pPr algn="just">
              <a:buFont typeface="Wingdings" pitchFamily="2" charset="2"/>
              <a:buChar char="Ø"/>
            </a:pPr>
            <a:r>
              <a:rPr lang="fa-IR" sz="2700" b="1" dirty="0"/>
              <a:t> پژوهش محور است (نیاز سنجی اولین مرحله برنامه ریزی درسی کاری پژوهشی است)</a:t>
            </a:r>
          </a:p>
          <a:p>
            <a:pPr marL="156472" indent="0" algn="just">
              <a:buNone/>
            </a:pPr>
            <a:endParaRPr lang="fa-IR" sz="2700" b="1" dirty="0"/>
          </a:p>
          <a:p>
            <a:pPr algn="just">
              <a:buFont typeface="Wingdings" pitchFamily="2" charset="2"/>
              <a:buChar char="Ø"/>
            </a:pPr>
            <a:r>
              <a:rPr lang="fa-IR" sz="2700" b="1" dirty="0"/>
              <a:t> به دوره تحصیلی و ماده درسی وابسته است(برنامه درسی دوره ابتدایی تفاوت اساسی با دوره های بالاتر دارد)</a:t>
            </a:r>
          </a:p>
        </p:txBody>
      </p:sp>
    </p:spTree>
    <p:extLst>
      <p:ext uri="{BB962C8B-B14F-4D97-AF65-F5344CB8AC3E}">
        <p14:creationId xmlns:p14="http://schemas.microsoft.com/office/powerpoint/2010/main" val="2139709622"/>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4002-barnmaerizi-maleki">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42</TotalTime>
  <Words>1148</Words>
  <Application>Microsoft Office PowerPoint</Application>
  <PresentationFormat>Custom</PresentationFormat>
  <Paragraphs>86</Paragraphs>
  <Slides>15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Arial</vt:lpstr>
      <vt:lpstr>B Zar</vt:lpstr>
      <vt:lpstr>Book Antiqua</vt:lpstr>
      <vt:lpstr>Calibri</vt:lpstr>
      <vt:lpstr>Lucida Sans</vt:lpstr>
      <vt:lpstr>Tahoma</vt:lpstr>
      <vt:lpstr>Times New Roman</vt:lpstr>
      <vt:lpstr>Wingdings</vt:lpstr>
      <vt:lpstr>Wingdings 2</vt:lpstr>
      <vt:lpstr>Wingdings 3</vt:lpstr>
      <vt:lpstr>4002-barnmaerizi-maleki</vt:lpstr>
      <vt:lpstr>برنامه ریزی درسی  </vt:lpstr>
      <vt:lpstr>علاوه برمطالعه  فایل پاورپونت فصل اول تاسوم کتاب مطالعه شود ودر اولین جلسه تشکیل کلاس از کلیه مباحث امتحان به عمل خواهد امد. فرایند انجام فعالیت های پژوهشی وکلاسی متعاقبا اعلام خواهد شد.</vt:lpstr>
      <vt:lpstr>جایگاه برنامه ریزی در تعلیم و تربیت</vt:lpstr>
      <vt:lpstr>ویژگیهای تعلیم و تربیت </vt:lpstr>
      <vt:lpstr>تربیت برنامه محور</vt:lpstr>
      <vt:lpstr>ضرورت برنامه ریزی در تعلیم و تربیت</vt:lpstr>
      <vt:lpstr>انواع برنامه ریزی در تعلیم وتربیت</vt:lpstr>
      <vt:lpstr>برنامه ریزی درسی</vt:lpstr>
      <vt:lpstr>ویژگیهای برنامه ریزی درسی </vt:lpstr>
      <vt:lpstr>عناصر برنامه درسی</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مقدمات برنامه ریزی درسی خلاصه</dc:title>
  <dc:creator>sia</dc:creator>
  <cp:lastModifiedBy>R.A.B</cp:lastModifiedBy>
  <cp:revision>12</cp:revision>
  <dcterms:created xsi:type="dcterms:W3CDTF">2017-01-12T14:03:21Z</dcterms:created>
  <dcterms:modified xsi:type="dcterms:W3CDTF">2020-02-29T17:33:15Z</dcterms:modified>
</cp:coreProperties>
</file>