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sldIdLst>
    <p:sldId id="256" r:id="rId2"/>
    <p:sldId id="263" r:id="rId3"/>
    <p:sldId id="265" r:id="rId4"/>
    <p:sldId id="266" r:id="rId5"/>
    <p:sldId id="267" r:id="rId6"/>
    <p:sldId id="268" r:id="rId7"/>
    <p:sldId id="269" r:id="rId8"/>
    <p:sldId id="281" r:id="rId9"/>
    <p:sldId id="282" r:id="rId10"/>
    <p:sldId id="283" r:id="rId11"/>
    <p:sldId id="28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168" y="-1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9" name="Slide Number Placeholder 8"/>
          <p:cNvSpPr>
            <a:spLocks noGrp="1"/>
          </p:cNvSpPr>
          <p:nvPr>
            <p:ph type="sldNum" sz="quarter" idx="11"/>
          </p:nvPr>
        </p:nvSpPr>
        <p:spPr/>
        <p:txBody>
          <a:bodyPr/>
          <a:lstStyle/>
          <a:p>
            <a:fld id="{D57F1E4F-1CFF-5643-939E-02111984F565}"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57F1E4F-1CFF-5643-939E-02111984F565}" type="slidenum">
              <a:rPr lang="en-US" smtClean="0"/>
              <a:t>‹#›</a:t>
            </a:fld>
            <a:endParaRPr lang="en-US" dirty="0"/>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4AAD347D-5ACD-4C99-B74B-A9C85AD731AF}" type="datetimeFigureOut">
              <a:rPr lang="en-US" smtClean="0"/>
              <a:t>3/4/2020</a:t>
            </a:fld>
            <a:endParaRPr lang="en-US"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dt="0"/>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24566" y="3840569"/>
            <a:ext cx="8615680" cy="1066800"/>
          </a:xfrm>
        </p:spPr>
        <p:txBody>
          <a:bodyPr>
            <a:normAutofit/>
          </a:bodyPr>
          <a:lstStyle/>
          <a:p>
            <a:pPr algn="ctr"/>
            <a:r>
              <a:rPr lang="fa-IR" sz="3600" b="1" smtClean="0">
                <a:solidFill>
                  <a:schemeClr val="tx1"/>
                </a:solidFill>
                <a:effectLst>
                  <a:outerShdw blurRad="38100" dist="38100" dir="2700000" algn="tl">
                    <a:srgbClr val="000000">
                      <a:alpha val="43137"/>
                    </a:srgbClr>
                  </a:outerShdw>
                </a:effectLst>
                <a:cs typeface="B Nazanin" pitchFamily="2" charset="-78"/>
              </a:rPr>
              <a:t>استاد: </a:t>
            </a:r>
            <a:r>
              <a:rPr lang="fa-IR" sz="3600" b="1" dirty="0" smtClean="0">
                <a:solidFill>
                  <a:schemeClr val="tx1"/>
                </a:solidFill>
                <a:effectLst>
                  <a:outerShdw blurRad="38100" dist="38100" dir="2700000" algn="tl">
                    <a:srgbClr val="000000">
                      <a:alpha val="43137"/>
                    </a:srgbClr>
                  </a:outerShdw>
                </a:effectLst>
                <a:cs typeface="B Nazanin" pitchFamily="2" charset="-78"/>
              </a:rPr>
              <a:t>دکتر مهنوش عابدینی </a:t>
            </a:r>
            <a:endParaRPr lang="fa-IR" sz="3600" b="1" dirty="0">
              <a:solidFill>
                <a:schemeClr val="tx1"/>
              </a:solidFill>
              <a:effectLst>
                <a:outerShdw blurRad="38100" dist="38100" dir="2700000" algn="tl">
                  <a:srgbClr val="000000">
                    <a:alpha val="43137"/>
                  </a:srgbClr>
                </a:outerShdw>
              </a:effectLst>
              <a:cs typeface="B Nazanin" pitchFamily="2" charset="-78"/>
            </a:endParaRPr>
          </a:p>
        </p:txBody>
      </p:sp>
      <p:sp>
        <p:nvSpPr>
          <p:cNvPr id="4" name="TextBox 3"/>
          <p:cNvSpPr txBox="1"/>
          <p:nvPr/>
        </p:nvSpPr>
        <p:spPr>
          <a:xfrm>
            <a:off x="1377470" y="1562986"/>
            <a:ext cx="8623780" cy="2185214"/>
          </a:xfrm>
          <a:prstGeom prst="rect">
            <a:avLst/>
          </a:prstGeom>
          <a:noFill/>
        </p:spPr>
        <p:txBody>
          <a:bodyPr wrap="square" rtlCol="1">
            <a:spAutoFit/>
          </a:bodyPr>
          <a:lstStyle/>
          <a:p>
            <a:pPr algn="ctr" rtl="1"/>
            <a:r>
              <a:rPr lang="fa-IR" sz="3200" dirty="0" smtClean="0">
                <a:cs typeface="B Nazanin" pitchFamily="2" charset="-78"/>
              </a:rPr>
              <a:t>دانشگاه فرهنگیان هرمزگان </a:t>
            </a:r>
          </a:p>
          <a:p>
            <a:pPr algn="ctr" rtl="1"/>
            <a:r>
              <a:rPr lang="fa-IR" sz="3200" dirty="0" smtClean="0">
                <a:cs typeface="B Nazanin" pitchFamily="2" charset="-78"/>
              </a:rPr>
              <a:t>پردیس فاطمه الزهرا (س)- خواهران </a:t>
            </a:r>
          </a:p>
          <a:p>
            <a:pPr algn="ctr" rtl="1"/>
            <a:r>
              <a:rPr lang="fa-IR" sz="4400" b="1" dirty="0" smtClean="0">
                <a:cs typeface="B Nazanin" pitchFamily="2" charset="-78"/>
              </a:rPr>
              <a:t>برنامه ریزی درسی کلاس های چند پایه</a:t>
            </a:r>
          </a:p>
          <a:p>
            <a:pPr algn="ctr" rtl="1"/>
            <a:r>
              <a:rPr lang="fa-IR" sz="2800" b="1" dirty="0" smtClean="0">
                <a:ln w="12700">
                  <a:solidFill>
                    <a:schemeClr val="tx1"/>
                  </a:solidFill>
                  <a:prstDash val="solid"/>
                </a:ln>
                <a:solidFill>
                  <a:srgbClr val="00B050"/>
                </a:solidFill>
                <a:effectLst>
                  <a:outerShdw blurRad="41275" dist="20320" dir="1800000" algn="tl" rotWithShape="0">
                    <a:srgbClr val="000000">
                      <a:alpha val="40000"/>
                    </a:srgbClr>
                  </a:outerShdw>
                </a:effectLst>
                <a:cs typeface="B Nazanin" pitchFamily="2" charset="-78"/>
              </a:rPr>
              <a:t>قسمت </a:t>
            </a:r>
            <a:r>
              <a:rPr lang="fa-IR" sz="2800" b="1" dirty="0" smtClean="0">
                <a:ln w="12700">
                  <a:solidFill>
                    <a:schemeClr val="tx1"/>
                  </a:solidFill>
                  <a:prstDash val="solid"/>
                </a:ln>
                <a:solidFill>
                  <a:srgbClr val="00B050"/>
                </a:solidFill>
                <a:effectLst>
                  <a:outerShdw blurRad="41275" dist="20320" dir="1800000" algn="tl" rotWithShape="0">
                    <a:srgbClr val="000000">
                      <a:alpha val="40000"/>
                    </a:srgbClr>
                  </a:outerShdw>
                </a:effectLst>
                <a:cs typeface="B Nazanin" pitchFamily="2" charset="-78"/>
              </a:rPr>
              <a:t>دوم   </a:t>
            </a:r>
            <a:endParaRPr lang="fa-IR" sz="2800" b="1" dirty="0">
              <a:ln w="12700">
                <a:solidFill>
                  <a:schemeClr val="tx1"/>
                </a:solidFill>
                <a:prstDash val="solid"/>
              </a:ln>
              <a:solidFill>
                <a:srgbClr val="00B050"/>
              </a:solidFill>
              <a:effectLst>
                <a:outerShdw blurRad="41275" dist="20320" dir="1800000" algn="tl" rotWithShape="0">
                  <a:srgbClr val="000000">
                    <a:alpha val="40000"/>
                  </a:srgbClr>
                </a:outerShdw>
              </a:effectLst>
              <a:cs typeface="B Nazanin" pitchFamily="2" charset="-78"/>
            </a:endParaRPr>
          </a:p>
        </p:txBody>
      </p:sp>
      <p:pic>
        <p:nvPicPr>
          <p:cNvPr id="9219" name="Picture 3" descr="attach20140934375791624356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1849" y="272170"/>
            <a:ext cx="1275021" cy="13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pars\Desktop\5s\New folder (3)\New folder (2)\WhatsApp Image 2020-03-04 at 10.50.19.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21" y="4627162"/>
            <a:ext cx="2541181" cy="1949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52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66750" y="285750"/>
            <a:ext cx="10344150" cy="5909310"/>
          </a:xfrm>
          <a:prstGeom prst="rect">
            <a:avLst/>
          </a:prstGeom>
          <a:noFill/>
        </p:spPr>
        <p:txBody>
          <a:bodyPr wrap="square" rtlCol="1">
            <a:spAutoFit/>
          </a:bodyPr>
          <a:lstStyle/>
          <a:p>
            <a:pPr lvl="0" algn="just" defTabSz="914400" rtl="1" eaLnBrk="0" fontAlgn="base" hangingPunct="0">
              <a:lnSpc>
                <a:spcPct val="150000"/>
              </a:lnSpc>
              <a:spcBef>
                <a:spcPct val="0"/>
              </a:spcBef>
              <a:spcAft>
                <a:spcPct val="0"/>
              </a:spcAft>
            </a:pPr>
            <a:r>
              <a:rPr lang="fa-IR" sz="2400" b="1" dirty="0">
                <a:latin typeface="Tahoma" pitchFamily="34" charset="0"/>
                <a:ea typeface="Times New Roman" pitchFamily="18" charset="0"/>
                <a:cs typeface="B Nazanin" pitchFamily="2" charset="-78"/>
              </a:rPr>
              <a:t>۴)</a:t>
            </a:r>
            <a:r>
              <a:rPr lang="ar-SA" sz="2400" b="1" dirty="0">
                <a:latin typeface="Tahoma" pitchFamily="34" charset="0"/>
                <a:ea typeface="Times New Roman" pitchFamily="18" charset="0"/>
                <a:cs typeface="B Nazanin" pitchFamily="2" charset="-78"/>
              </a:rPr>
              <a:t>به کارگیری راهبردهای تدریس باید همراه با انعطاف پذیری باشد . در برخی مواقع نیاز است برای اثر گذاری بیشتر ، راهبردهای تدریس با توجه به نوع محتوا و نیازمندی دانش آموزان مورد بازنگری قرار گیرد</a:t>
            </a:r>
            <a:r>
              <a:rPr lang="en-US" sz="2400" b="1" dirty="0" smtClean="0">
                <a:latin typeface="Tahoma" pitchFamily="34" charset="0"/>
                <a:ea typeface="Times New Roman" pitchFamily="18" charset="0"/>
                <a:cs typeface="B Nazanin" pitchFamily="2" charset="-78"/>
              </a:rPr>
              <a:t>.</a:t>
            </a:r>
            <a:endParaRPr lang="fa-IR" sz="2400" b="1" dirty="0" smtClean="0">
              <a:latin typeface="Tahoma" pitchFamily="34" charset="0"/>
              <a:ea typeface="Times New Roman" pitchFamily="18" charset="0"/>
              <a:cs typeface="B Nazanin" pitchFamily="2" charset="-78"/>
            </a:endParaRPr>
          </a:p>
          <a:p>
            <a:pPr lvl="0" algn="just" defTabSz="914400" rtl="1" eaLnBrk="0" fontAlgn="base" hangingPunct="0">
              <a:lnSpc>
                <a:spcPct val="150000"/>
              </a:lnSpc>
              <a:spcBef>
                <a:spcPct val="0"/>
              </a:spcBef>
              <a:spcAft>
                <a:spcPct val="0"/>
              </a:spcAft>
            </a:pPr>
            <a:endParaRPr lang="en-US" sz="2400" b="1" dirty="0">
              <a:latin typeface="Arial" pitchFamily="34" charset="0"/>
              <a:cs typeface="B Nazanin" pitchFamily="2" charset="-78"/>
            </a:endParaRPr>
          </a:p>
          <a:p>
            <a:pPr lvl="0" algn="just" defTabSz="914400" rtl="1" eaLnBrk="0" fontAlgn="base" hangingPunct="0">
              <a:lnSpc>
                <a:spcPct val="150000"/>
              </a:lnSpc>
              <a:spcBef>
                <a:spcPct val="0"/>
              </a:spcBef>
              <a:spcAft>
                <a:spcPct val="0"/>
              </a:spcAft>
            </a:pPr>
            <a:r>
              <a:rPr lang="fa-IR" sz="2400" b="1" dirty="0">
                <a:latin typeface="Tahoma" pitchFamily="34" charset="0"/>
                <a:ea typeface="Times New Roman" pitchFamily="18" charset="0"/>
                <a:cs typeface="B Nazanin" pitchFamily="2" charset="-78"/>
              </a:rPr>
              <a:t>۵)</a:t>
            </a:r>
            <a:r>
              <a:rPr lang="ar-SA" sz="2400" b="1" dirty="0">
                <a:latin typeface="Tahoma" pitchFamily="34" charset="0"/>
                <a:ea typeface="Times New Roman" pitchFamily="18" charset="0"/>
                <a:cs typeface="B Nazanin" pitchFamily="2" charset="-78"/>
              </a:rPr>
              <a:t>گروهبندی بر پایه توانمندی را به عنوان یک راه کار در نظر گرفته شود برای تدریس دو سویه و انجام تدریس جبرانی فراهم می کند . گروه بندی بر پایه های تحصیلی غیر یکسان در کلاس های چند پایه فرصت مناسبی برای فعالیت های مشارکتی و پویا فراهم می کند</a:t>
            </a:r>
            <a:r>
              <a:rPr lang="en-US" sz="2400" b="1" dirty="0">
                <a:latin typeface="Tahoma" pitchFamily="34" charset="0"/>
                <a:ea typeface="Times New Roman" pitchFamily="18" charset="0"/>
                <a:cs typeface="B Nazanin" pitchFamily="2" charset="-78"/>
              </a:rPr>
              <a:t>.</a:t>
            </a:r>
          </a:p>
          <a:p>
            <a:pPr lvl="0" algn="just" defTabSz="914400" rtl="1" eaLnBrk="0" fontAlgn="base" hangingPunct="0">
              <a:lnSpc>
                <a:spcPct val="150000"/>
              </a:lnSpc>
              <a:spcBef>
                <a:spcPct val="0"/>
              </a:spcBef>
              <a:spcAft>
                <a:spcPct val="0"/>
              </a:spcAft>
            </a:pPr>
            <a:endParaRPr lang="fa-IR" sz="2400" b="1" dirty="0" smtClean="0">
              <a:latin typeface="Tahoma" pitchFamily="34" charset="0"/>
              <a:ea typeface="Times New Roman" pitchFamily="18" charset="0"/>
              <a:cs typeface="B Nazanin" pitchFamily="2" charset="-78"/>
            </a:endParaRPr>
          </a:p>
          <a:p>
            <a:pPr lvl="0" algn="just" defTabSz="914400" rtl="1" eaLnBrk="0" fontAlgn="base" hangingPunct="0">
              <a:lnSpc>
                <a:spcPct val="150000"/>
              </a:lnSpc>
              <a:spcBef>
                <a:spcPct val="0"/>
              </a:spcBef>
              <a:spcAft>
                <a:spcPct val="0"/>
              </a:spcAft>
            </a:pPr>
            <a:r>
              <a:rPr lang="fa-IR" sz="2400" b="1" dirty="0" smtClean="0">
                <a:latin typeface="Tahoma" pitchFamily="34" charset="0"/>
                <a:ea typeface="Times New Roman" pitchFamily="18" charset="0"/>
                <a:cs typeface="B Nazanin" pitchFamily="2" charset="-78"/>
              </a:rPr>
              <a:t>۶)</a:t>
            </a:r>
            <a:r>
              <a:rPr lang="ar-SA" sz="2400" b="1" dirty="0">
                <a:latin typeface="Tahoma" pitchFamily="34" charset="0"/>
                <a:ea typeface="Times New Roman" pitchFamily="18" charset="0"/>
                <a:cs typeface="B Nazanin" pitchFamily="2" charset="-78"/>
              </a:rPr>
              <a:t>گاهی فعالیت یکسان را برای همه دانش آموزان کلاس ارائه شود. شمار زیادی از فعالیت ها را می توان طراحی کرد که دانش آموزان پایه های اول تا </a:t>
            </a:r>
            <a:r>
              <a:rPr lang="fa-IR" sz="2400" b="1" dirty="0">
                <a:latin typeface="Tahoma" pitchFamily="34" charset="0"/>
                <a:ea typeface="Times New Roman" pitchFamily="18" charset="0"/>
                <a:cs typeface="B Nazanin" pitchFamily="2" charset="-78"/>
              </a:rPr>
              <a:t>ششم </a:t>
            </a:r>
            <a:r>
              <a:rPr lang="ar-SA" sz="2400" b="1" dirty="0">
                <a:latin typeface="Tahoma" pitchFamily="34" charset="0"/>
                <a:ea typeface="Times New Roman" pitchFamily="18" charset="0"/>
                <a:cs typeface="B Nazanin" pitchFamily="2" charset="-78"/>
              </a:rPr>
              <a:t>در انجام دادن آن ها شرکت کنند</a:t>
            </a:r>
            <a:r>
              <a:rPr lang="en-US" sz="2400" b="1" dirty="0">
                <a:latin typeface="Tahoma" pitchFamily="34" charset="0"/>
                <a:ea typeface="Times New Roman" pitchFamily="18" charset="0"/>
                <a:cs typeface="B Nazanin" pitchFamily="2" charset="-78"/>
              </a:rPr>
              <a:t>.</a:t>
            </a:r>
          </a:p>
          <a:p>
            <a:endParaRPr lang="fa-IR" dirty="0"/>
          </a:p>
        </p:txBody>
      </p:sp>
    </p:spTree>
    <p:extLst>
      <p:ext uri="{BB962C8B-B14F-4D97-AF65-F5344CB8AC3E}">
        <p14:creationId xmlns:p14="http://schemas.microsoft.com/office/powerpoint/2010/main" val="367038585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552450"/>
            <a:ext cx="10344150" cy="4801314"/>
          </a:xfrm>
          <a:prstGeom prst="rect">
            <a:avLst/>
          </a:prstGeom>
          <a:noFill/>
        </p:spPr>
        <p:txBody>
          <a:bodyPr wrap="square" rtlCol="1">
            <a:spAutoFit/>
          </a:bodyPr>
          <a:lstStyle/>
          <a:p>
            <a:pPr lvl="0" algn="just" defTabSz="914400" rtl="1" eaLnBrk="0" fontAlgn="base" hangingPunct="0">
              <a:lnSpc>
                <a:spcPct val="200000"/>
              </a:lnSpc>
              <a:spcBef>
                <a:spcPct val="0"/>
              </a:spcBef>
              <a:spcAft>
                <a:spcPct val="0"/>
              </a:spcAft>
            </a:pPr>
            <a:r>
              <a:rPr lang="fa-IR" sz="2400" b="1" dirty="0">
                <a:latin typeface="Tahoma" pitchFamily="34" charset="0"/>
                <a:ea typeface="Times New Roman" pitchFamily="18" charset="0"/>
                <a:cs typeface="B Nazanin" pitchFamily="2" charset="-78"/>
              </a:rPr>
              <a:t>۷)</a:t>
            </a:r>
            <a:r>
              <a:rPr lang="ar-SA" sz="2400" b="1" dirty="0">
                <a:latin typeface="Tahoma" pitchFamily="34" charset="0"/>
                <a:ea typeface="Times New Roman" pitchFamily="18" charset="0"/>
                <a:cs typeface="B Nazanin" pitchFamily="2" charset="-78"/>
              </a:rPr>
              <a:t>معلم شرایطی ایجاد کند تا دانش آموزان از همدیگر یا بگیرند . نظر به اینکه در بسیاری از موارد یاد گیرندگان بزرگسال الگوی یادگیری بسیار خوبی برای یادگیرندگان تازه کارند</a:t>
            </a:r>
            <a:r>
              <a:rPr lang="en-US" sz="2400" b="1" dirty="0">
                <a:latin typeface="Tahoma" pitchFamily="34" charset="0"/>
                <a:ea typeface="Times New Roman" pitchFamily="18" charset="0"/>
                <a:cs typeface="B Nazanin" pitchFamily="2" charset="-78"/>
              </a:rPr>
              <a:t>.</a:t>
            </a:r>
            <a:endParaRPr lang="en-US" sz="2400" b="1" dirty="0">
              <a:latin typeface="Arial" pitchFamily="34" charset="0"/>
              <a:cs typeface="B Nazanin" pitchFamily="2" charset="-78"/>
            </a:endParaRPr>
          </a:p>
          <a:p>
            <a:pPr lvl="0" algn="just" defTabSz="914400" rtl="1" eaLnBrk="0" fontAlgn="base" hangingPunct="0">
              <a:lnSpc>
                <a:spcPct val="200000"/>
              </a:lnSpc>
              <a:spcBef>
                <a:spcPct val="0"/>
              </a:spcBef>
              <a:spcAft>
                <a:spcPct val="0"/>
              </a:spcAft>
            </a:pPr>
            <a:r>
              <a:rPr lang="fa-IR" sz="2400" b="1" dirty="0">
                <a:latin typeface="Tahoma" pitchFamily="34" charset="0"/>
                <a:ea typeface="Times New Roman" pitchFamily="18" charset="0"/>
                <a:cs typeface="B Nazanin" pitchFamily="2" charset="-78"/>
              </a:rPr>
              <a:t>۸)</a:t>
            </a:r>
            <a:r>
              <a:rPr lang="ar-SA" sz="2400" b="1" dirty="0">
                <a:latin typeface="Tahoma" pitchFamily="34" charset="0"/>
                <a:ea typeface="Times New Roman" pitchFamily="18" charset="0"/>
                <a:cs typeface="B Nazanin" pitchFamily="2" charset="-78"/>
              </a:rPr>
              <a:t>مشارکت در گروه های یادگیری به مثابه یک عضو فعال گروه برای مثال معلم می تواند خود را به عنوان عضوی در گروه یادگیری دانش آموزان پایه سوم، چهارم و پنجم دبستان نماید</a:t>
            </a:r>
            <a:r>
              <a:rPr lang="en-US" sz="2400" b="1" dirty="0">
                <a:latin typeface="Tahoma" pitchFamily="34" charset="0"/>
                <a:ea typeface="Times New Roman" pitchFamily="18" charset="0"/>
                <a:cs typeface="B Nazanin" pitchFamily="2" charset="-78"/>
              </a:rPr>
              <a:t>.</a:t>
            </a:r>
            <a:endParaRPr lang="en-US" sz="2400" b="1" dirty="0">
              <a:latin typeface="Arial" pitchFamily="34" charset="0"/>
              <a:cs typeface="B Nazanin" pitchFamily="2" charset="-78"/>
            </a:endParaRPr>
          </a:p>
          <a:p>
            <a:pPr lvl="0" algn="just" defTabSz="914400" rtl="1" eaLnBrk="0" fontAlgn="base" hangingPunct="0">
              <a:lnSpc>
                <a:spcPct val="200000"/>
              </a:lnSpc>
              <a:spcBef>
                <a:spcPct val="0"/>
              </a:spcBef>
              <a:spcAft>
                <a:spcPct val="0"/>
              </a:spcAft>
            </a:pPr>
            <a:r>
              <a:rPr lang="fa-IR" sz="2400" b="1" dirty="0">
                <a:latin typeface="Tahoma" pitchFamily="34" charset="0"/>
                <a:ea typeface="Times New Roman" pitchFamily="18" charset="0"/>
                <a:cs typeface="B Nazanin" pitchFamily="2" charset="-78"/>
              </a:rPr>
              <a:t>۹)</a:t>
            </a:r>
            <a:r>
              <a:rPr lang="ar-SA" sz="2400" b="1" dirty="0">
                <a:latin typeface="Tahoma" pitchFamily="34" charset="0"/>
                <a:ea typeface="Times New Roman" pitchFamily="18" charset="0"/>
                <a:cs typeface="B Nazanin" pitchFamily="2" charset="-78"/>
              </a:rPr>
              <a:t>معلم کلاس درس چند پایه متوجه توانایی طبیعی دانش آموزان برای شناخت وکنجکاوی </a:t>
            </a:r>
            <a:r>
              <a:rPr lang="ar-SA" sz="2400" b="1" dirty="0" smtClean="0">
                <a:latin typeface="Tahoma" pitchFamily="34" charset="0"/>
                <a:ea typeface="Times New Roman" pitchFamily="18" charset="0"/>
                <a:cs typeface="B Nazanin" pitchFamily="2" charset="-78"/>
              </a:rPr>
              <a:t>باشدو</a:t>
            </a:r>
            <a:r>
              <a:rPr lang="fa-IR" sz="2400" b="1" dirty="0" smtClean="0">
                <a:latin typeface="Tahoma" pitchFamily="34" charset="0"/>
                <a:ea typeface="Times New Roman" pitchFamily="18" charset="0"/>
                <a:cs typeface="B Nazanin" pitchFamily="2" charset="-78"/>
              </a:rPr>
              <a:t> </a:t>
            </a:r>
            <a:r>
              <a:rPr lang="ar-SA" sz="2400" b="1" dirty="0" smtClean="0">
                <a:latin typeface="Tahoma" pitchFamily="34" charset="0"/>
                <a:ea typeface="Times New Roman" pitchFamily="18" charset="0"/>
                <a:cs typeface="B Nazanin" pitchFamily="2" charset="-78"/>
              </a:rPr>
              <a:t>برپایه </a:t>
            </a:r>
            <a:r>
              <a:rPr lang="ar-SA" sz="2400" b="1" dirty="0">
                <a:latin typeface="Tahoma" pitchFamily="34" charset="0"/>
                <a:ea typeface="Times New Roman" pitchFamily="18" charset="0"/>
                <a:cs typeface="B Nazanin" pitchFamily="2" charset="-78"/>
              </a:rPr>
              <a:t>این ویژگی دانش آموزان فعالیت های یادگیری مناسبی راطراحی وبه آنان ارائه دهد</a:t>
            </a:r>
            <a:r>
              <a:rPr lang="en-US" sz="2400" b="1" dirty="0">
                <a:latin typeface="Tahoma" pitchFamily="34" charset="0"/>
                <a:ea typeface="Times New Roman" pitchFamily="18" charset="0"/>
                <a:cs typeface="B Nazanin" pitchFamily="2" charset="-78"/>
              </a:rPr>
              <a:t>.</a:t>
            </a:r>
          </a:p>
          <a:p>
            <a:endParaRPr lang="fa-IR" dirty="0"/>
          </a:p>
        </p:txBody>
      </p:sp>
    </p:spTree>
    <p:extLst>
      <p:ext uri="{BB962C8B-B14F-4D97-AF65-F5344CB8AC3E}">
        <p14:creationId xmlns:p14="http://schemas.microsoft.com/office/powerpoint/2010/main" val="121454384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FF0000"/>
                </a:solidFill>
                <a:cs typeface="B Titr" pitchFamily="2" charset="-78"/>
              </a:rPr>
              <a:t>مدیریت در کلاس های درس چند پایه:</a:t>
            </a:r>
          </a:p>
        </p:txBody>
      </p:sp>
      <p:sp>
        <p:nvSpPr>
          <p:cNvPr id="3" name="Content Placeholder 2"/>
          <p:cNvSpPr>
            <a:spLocks noGrp="1"/>
          </p:cNvSpPr>
          <p:nvPr>
            <p:ph idx="1"/>
          </p:nvPr>
        </p:nvSpPr>
        <p:spPr>
          <a:xfrm>
            <a:off x="646111" y="2052918"/>
            <a:ext cx="10496505" cy="4195481"/>
          </a:xfrm>
        </p:spPr>
        <p:txBody>
          <a:bodyPr>
            <a:noAutofit/>
          </a:bodyPr>
          <a:lstStyle/>
          <a:p>
            <a:pPr marL="0" indent="0" algn="justLow">
              <a:buNone/>
            </a:pPr>
            <a:r>
              <a:rPr lang="fa-IR" sz="2400" b="1" dirty="0">
                <a:cs typeface="B Nazanin" panose="00000400000000000000" pitchFamily="2" charset="-78"/>
              </a:rPr>
              <a:t>مدیریت کلاس درس در آموزش و پرورش کلاس های درس چند پایه حائز اهمیت زیادی است مدیریت کلاس درس به پیش بینی ها و روند ضروری برای ایجاد و حفظ محیطی که در آن یاد دهی و یادگیری به وضوح می پیوندد تعریف شده . هدف اولیه مدیریت کلاس اثر بخش ، کاستن از بدرفتای یا حتی ایجاد یک محیط منظم نیست. ارائه تمرین ها و فعالیت هایی که دانش آموزان را به انفعال بکشاند و سبب به هم ریختن نظم هم نگردد ، به معنای افزایش فرصت یادگیری نیست . درست ، بر عکس چنین شرایطی از فرصت های یادگیری می کاهد . این موضوع ، در کلاس های درس چند پایه در خور توجه است ، زیرا بسیاری از دانش آموزان مجبورند ساعاتی از روز را ساکت و بی هدف در گوشه ای از کلاس سپری کنند تا معلم بتواند به گروه دیگری از دانش آموزان تدریس نماید و یا از آنها خواسته می شود به روخوانی مطالب کتاب یا فعالت دیگری بپردازند اما بر کلاس و فعالیت های دانش آموزان نظارت و مدیریت هدفمند اعمال نمی شود کلاس آرام و منظم است اما بر یادگیری و میزان یادگیری افزوده نمی شود . این موضوع در کلاس چند پایه در خور توجه است . زیرا بنایی ترین هدف از مدیریت کلاسی اثر بخش ، یادگیری یا افزایش یادگیری دانش آموزان است.</a:t>
            </a:r>
          </a:p>
        </p:txBody>
      </p:sp>
    </p:spTree>
    <p:extLst>
      <p:ext uri="{BB962C8B-B14F-4D97-AF65-F5344CB8AC3E}">
        <p14:creationId xmlns:p14="http://schemas.microsoft.com/office/powerpoint/2010/main" val="2105950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500360" cy="1143000"/>
          </a:xfrm>
        </p:spPr>
        <p:txBody>
          <a:bodyPr/>
          <a:lstStyle/>
          <a:p>
            <a:pPr algn="ctr"/>
            <a:r>
              <a:rPr lang="fa-IR" sz="4400" dirty="0">
                <a:solidFill>
                  <a:srgbClr val="FF0000"/>
                </a:solidFill>
                <a:cs typeface="B Titr" pitchFamily="2" charset="-78"/>
              </a:rPr>
              <a:t>رهنمودهایی جهت مدیریت مؤثر در کلاس های چند پایه:</a:t>
            </a:r>
          </a:p>
        </p:txBody>
      </p:sp>
      <p:sp>
        <p:nvSpPr>
          <p:cNvPr id="3" name="Content Placeholder 2"/>
          <p:cNvSpPr>
            <a:spLocks noGrp="1"/>
          </p:cNvSpPr>
          <p:nvPr>
            <p:ph idx="1"/>
          </p:nvPr>
        </p:nvSpPr>
        <p:spPr>
          <a:xfrm>
            <a:off x="646112" y="2052918"/>
            <a:ext cx="10587946" cy="4195481"/>
          </a:xfrm>
        </p:spPr>
        <p:txBody>
          <a:bodyPr>
            <a:noAutofit/>
          </a:bodyPr>
          <a:lstStyle/>
          <a:p>
            <a:pPr marL="0" indent="0">
              <a:buNone/>
            </a:pPr>
            <a:r>
              <a:rPr lang="fa-IR" sz="2400" b="1" dirty="0">
                <a:cs typeface="B Nazanin" panose="00000400000000000000" pitchFamily="2" charset="-78"/>
              </a:rPr>
              <a:t>۱) معلم کلاس درس چند پایه باید روشها ، فنون و راهبردهای متعدد مؤثری برای تدریس آماده بوده و به طور اثر گذاری آنها را برای جلب رضایت مندی دانش آموزان به کار </a:t>
            </a:r>
            <a:r>
              <a:rPr lang="fa-IR" sz="2400" b="1" dirty="0" smtClean="0">
                <a:cs typeface="B Nazanin" panose="00000400000000000000" pitchFamily="2" charset="-78"/>
              </a:rPr>
              <a:t>گیرد.</a:t>
            </a:r>
          </a:p>
          <a:p>
            <a:pPr marL="0" indent="0">
              <a:buNone/>
            </a:pPr>
            <a:r>
              <a:rPr lang="fa-IR" sz="2400" b="1" dirty="0" smtClean="0">
                <a:cs typeface="B Nazanin" panose="00000400000000000000" pitchFamily="2" charset="-78"/>
              </a:rPr>
              <a:t>۲) </a:t>
            </a:r>
            <a:r>
              <a:rPr lang="fa-IR" sz="2400" b="1" dirty="0">
                <a:cs typeface="B Nazanin" panose="00000400000000000000" pitchFamily="2" charset="-78"/>
              </a:rPr>
              <a:t>در کلاس های درس چند پایه، دانش آموزانی با سنین مختلف و توانایی متفاوت حضور دارند معلم نباید و نمی تواند فقط با تکیه بر یک روش به ارائه محتوا بپردازد</a:t>
            </a:r>
            <a:r>
              <a:rPr lang="fa-IR" sz="2400" b="1" dirty="0" smtClean="0">
                <a:cs typeface="B Nazanin" panose="00000400000000000000" pitchFamily="2" charset="-78"/>
              </a:rPr>
              <a:t>.</a:t>
            </a:r>
          </a:p>
          <a:p>
            <a:pPr marL="0" indent="0">
              <a:buNone/>
            </a:pPr>
            <a:r>
              <a:rPr lang="fa-IR" sz="2400" b="1" dirty="0" smtClean="0">
                <a:cs typeface="B Nazanin" panose="00000400000000000000" pitchFamily="2" charset="-78"/>
              </a:rPr>
              <a:t>۳</a:t>
            </a:r>
            <a:r>
              <a:rPr lang="fa-IR" sz="2400" b="1" dirty="0">
                <a:cs typeface="B Nazanin" panose="00000400000000000000" pitchFamily="2" charset="-78"/>
              </a:rPr>
              <a:t>) معلم باید طرح درس روزانه اش را به دقت آماده کند تا دانش آموزان پایه های مختلف را به انجام انواعی از فعالیت های یادگیری سودمند وادار سازد</a:t>
            </a:r>
            <a:r>
              <a:rPr lang="fa-IR" sz="2400" b="1" dirty="0" smtClean="0">
                <a:cs typeface="B Nazanin" panose="00000400000000000000" pitchFamily="2" charset="-78"/>
              </a:rPr>
              <a:t>.</a:t>
            </a:r>
          </a:p>
          <a:p>
            <a:pPr marL="0" indent="0">
              <a:buNone/>
            </a:pPr>
            <a:r>
              <a:rPr lang="fa-IR" sz="2400" b="1" dirty="0" smtClean="0">
                <a:cs typeface="B Nazanin" panose="00000400000000000000" pitchFamily="2" charset="-78"/>
              </a:rPr>
              <a:t>۴</a:t>
            </a:r>
            <a:r>
              <a:rPr lang="fa-IR" sz="2400" b="1" dirty="0">
                <a:cs typeface="B Nazanin" panose="00000400000000000000" pitchFamily="2" charset="-78"/>
              </a:rPr>
              <a:t>) به کارگیری راهبردهای تدریس باید همراه با انعطاف پذیری باشد . در برخی مواقع نیاز است برای اثر گذاری بیشتر ، راهبردهای تدریس با توجه به نوع محتوا و نیازمندی دانش آموزان مورد بازنگری قرار گیرد</a:t>
            </a:r>
            <a:r>
              <a:rPr lang="fa-IR" sz="2400" b="1" dirty="0" smtClean="0">
                <a:cs typeface="B Nazanin" panose="00000400000000000000" pitchFamily="2" charset="-78"/>
              </a:rPr>
              <a:t>.</a:t>
            </a:r>
          </a:p>
        </p:txBody>
      </p:sp>
    </p:spTree>
    <p:extLst>
      <p:ext uri="{BB962C8B-B14F-4D97-AF65-F5344CB8AC3E}">
        <p14:creationId xmlns:p14="http://schemas.microsoft.com/office/powerpoint/2010/main" val="777838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26592"/>
            <a:ext cx="9404723" cy="1193202"/>
          </a:xfrm>
        </p:spPr>
        <p:txBody>
          <a:bodyPr/>
          <a:lstStyle/>
          <a:p>
            <a:endParaRPr lang="fa-IR"/>
          </a:p>
        </p:txBody>
      </p:sp>
      <p:sp>
        <p:nvSpPr>
          <p:cNvPr id="3" name="Content Placeholder 2"/>
          <p:cNvSpPr>
            <a:spLocks noGrp="1"/>
          </p:cNvSpPr>
          <p:nvPr>
            <p:ph idx="1"/>
          </p:nvPr>
        </p:nvSpPr>
        <p:spPr>
          <a:xfrm>
            <a:off x="646111" y="1802674"/>
            <a:ext cx="10378939" cy="4445725"/>
          </a:xfrm>
        </p:spPr>
        <p:txBody>
          <a:bodyPr>
            <a:noAutofit/>
          </a:bodyPr>
          <a:lstStyle/>
          <a:p>
            <a:pPr marL="0" indent="0">
              <a:buNone/>
            </a:pPr>
            <a:r>
              <a:rPr lang="fa-IR" sz="2400" b="1" dirty="0">
                <a:cs typeface="B Nazanin" panose="00000400000000000000" pitchFamily="2" charset="-78"/>
              </a:rPr>
              <a:t>۵) گروهبندی بر پایه توانمندی را به عنوان یک راه کار در نظر گرفته شود برای تدریس دو سویه و انجام تدریس جبرانی فراهم می کند . گروه بندی بر پایه های تحصیلی غیر یکسان در کلاس های چند پایه فرصت مناسبی برای فعالیت های مشارکتی و پویا فراهم می کند</a:t>
            </a:r>
          </a:p>
          <a:p>
            <a:pPr marL="0" indent="0">
              <a:buNone/>
            </a:pPr>
            <a:r>
              <a:rPr lang="fa-IR" sz="2400" b="1" dirty="0" smtClean="0">
                <a:cs typeface="B Nazanin" panose="00000400000000000000" pitchFamily="2" charset="-78"/>
              </a:rPr>
              <a:t>6) </a:t>
            </a:r>
            <a:r>
              <a:rPr lang="fa-IR" sz="2400" b="1" dirty="0">
                <a:cs typeface="B Nazanin" panose="00000400000000000000" pitchFamily="2" charset="-78"/>
              </a:rPr>
              <a:t>گاهی فعالیت یکسان را برای همه دانش آموزان کلاس ارائه شود. شمار زیادی از فعالیت ها را می توان طراحی کرد که دانش آموزان پایه های اول تا پنجم در انجام دادن آن ها شرکت کنند.</a:t>
            </a:r>
          </a:p>
          <a:p>
            <a:pPr marL="0" indent="0">
              <a:buNone/>
            </a:pPr>
            <a:r>
              <a:rPr lang="fa-IR" sz="2400" b="1" dirty="0">
                <a:cs typeface="B Nazanin" panose="00000400000000000000" pitchFamily="2" charset="-78"/>
              </a:rPr>
              <a:t>۷) معلم شرایطی ایجاد کند تا دانش آموزان از همدیگر یا بگیرند . نظر به اینکه در بسیاری از موارد یاد گیرندگان بزرگسال الگوی یادگیری بسیار خوبی برای یادگیرندگان تازه کارند.</a:t>
            </a:r>
          </a:p>
          <a:p>
            <a:pPr marL="0" indent="0">
              <a:buNone/>
            </a:pPr>
            <a:r>
              <a:rPr lang="fa-IR" sz="2400" b="1" dirty="0">
                <a:cs typeface="B Nazanin" panose="00000400000000000000" pitchFamily="2" charset="-78"/>
              </a:rPr>
              <a:t>۸) مشارکت در گروه های یادگیری به مثابه یک عضو فعال گروه برای مثال معلم می تواند خود را به عنوان عضوی در گروه یادگیری دانش آموزان پایه سوم، چهارم و پنجم دبستان نماید.</a:t>
            </a:r>
          </a:p>
          <a:p>
            <a:pPr marL="0" indent="0">
              <a:buNone/>
            </a:pPr>
            <a:r>
              <a:rPr lang="fa-IR" sz="2400" b="1" dirty="0">
                <a:cs typeface="B Nazanin" panose="00000400000000000000" pitchFamily="2" charset="-78"/>
              </a:rPr>
              <a:t>۹) معلم کلاس درس چند پایه متوجه توانایی طبیعی دانش آموزان برای شناخت و کنجکاوی باشد و بر پایه این ویژگی دانش آموزان فعالیت های یادگیری مناسبی را طراحی و به آنان ارائه دهد.</a:t>
            </a:r>
          </a:p>
          <a:p>
            <a:pPr marL="0" indent="0">
              <a:buNone/>
            </a:pPr>
            <a:endParaRPr lang="fa-IR" sz="2400" b="1" dirty="0">
              <a:cs typeface="B Nazanin" panose="00000400000000000000" pitchFamily="2" charset="-78"/>
            </a:endParaRPr>
          </a:p>
        </p:txBody>
      </p:sp>
    </p:spTree>
    <p:extLst>
      <p:ext uri="{BB962C8B-B14F-4D97-AF65-F5344CB8AC3E}">
        <p14:creationId xmlns:p14="http://schemas.microsoft.com/office/powerpoint/2010/main" val="3550697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Low"/>
            <a:r>
              <a:rPr lang="fa-IR" sz="2400" b="1" dirty="0">
                <a:cs typeface="B Nazanin" pitchFamily="2" charset="-78"/>
              </a:rPr>
              <a:t>یک نمونه طرح درس در کلاسهای چند </a:t>
            </a:r>
            <a:r>
              <a:rPr lang="fa-IR" sz="2400" b="1" dirty="0" smtClean="0">
                <a:cs typeface="B Nazanin" pitchFamily="2" charset="-78"/>
              </a:rPr>
              <a:t>پایه یک </a:t>
            </a:r>
            <a:r>
              <a:rPr lang="fa-IR" sz="2400" b="1" dirty="0">
                <a:cs typeface="B Nazanin" pitchFamily="2" charset="-78"/>
              </a:rPr>
              <a:t>نمونه طرح درس برای کلاس چند </a:t>
            </a:r>
            <a:r>
              <a:rPr lang="fa-IR" sz="2400" b="1" dirty="0" smtClean="0">
                <a:cs typeface="B Nazanin" pitchFamily="2" charset="-78"/>
              </a:rPr>
              <a:t>پایه موضوع:پایه </a:t>
            </a:r>
            <a:r>
              <a:rPr lang="fa-IR" sz="2400" b="1" dirty="0">
                <a:cs typeface="B Nazanin" pitchFamily="2" charset="-78"/>
              </a:rPr>
              <a:t>اول،ریاضی؛ پایه دوم ، فارسی (نوشتن)؛ پایه سوم،فارسی(خواندن).هدف :پایه اول (ریاضی) : کسب مهارت دسته بندی بر مبنای ویژگی های مشترک شکل ها.پایه دوم (فارسی / نوشتن ) : جمله بندی بر پایه واژه های ارائه شده در کتاب.پایه سوم (فارسی / خواندن ) : خواندن تمرین های ارائه شده در کتاب.روش :پایه اول ( ریاضی ) : حل </a:t>
            </a:r>
            <a:r>
              <a:rPr lang="fa-IR" sz="2400" b="1" dirty="0" smtClean="0">
                <a:cs typeface="B Nazanin" pitchFamily="2" charset="-78"/>
              </a:rPr>
              <a:t>مسئله پایه </a:t>
            </a:r>
            <a:r>
              <a:rPr lang="fa-IR" sz="2400" b="1" dirty="0">
                <a:cs typeface="B Nazanin" pitchFamily="2" charset="-78"/>
              </a:rPr>
              <a:t>دوم ( فارسی / نوشتن ) : </a:t>
            </a:r>
            <a:r>
              <a:rPr lang="fa-IR" sz="2400" b="1" dirty="0" smtClean="0">
                <a:cs typeface="B Nazanin" pitchFamily="2" charset="-78"/>
              </a:rPr>
              <a:t>همیاری پایه </a:t>
            </a:r>
            <a:r>
              <a:rPr lang="fa-IR" sz="2400" b="1" dirty="0">
                <a:cs typeface="B Nazanin" pitchFamily="2" charset="-78"/>
              </a:rPr>
              <a:t>سوم ( فارسی / خواندن ) : </a:t>
            </a:r>
            <a:r>
              <a:rPr lang="fa-IR" sz="2400" b="1" dirty="0" smtClean="0">
                <a:cs typeface="B Nazanin" pitchFamily="2" charset="-78"/>
              </a:rPr>
              <a:t>همیاری زمان </a:t>
            </a:r>
            <a:r>
              <a:rPr lang="fa-IR" sz="2400" b="1" dirty="0">
                <a:cs typeface="B Nazanin" pitchFamily="2" charset="-78"/>
              </a:rPr>
              <a:t>: 30 </a:t>
            </a:r>
            <a:r>
              <a:rPr lang="fa-IR" sz="2400" b="1" dirty="0" smtClean="0">
                <a:cs typeface="B Nazanin" pitchFamily="2" charset="-78"/>
              </a:rPr>
              <a:t>دقیقه مواد </a:t>
            </a:r>
            <a:r>
              <a:rPr lang="fa-IR" sz="2400" b="1" dirty="0">
                <a:cs typeface="B Nazanin" pitchFamily="2" charset="-78"/>
              </a:rPr>
              <a:t>و وسایل مورد نیاز : نیاز به مواد و و سایل ویژه ای نیست.</a:t>
            </a:r>
          </a:p>
        </p:txBody>
      </p:sp>
    </p:spTree>
    <p:extLst>
      <p:ext uri="{BB962C8B-B14F-4D97-AF65-F5344CB8AC3E}">
        <p14:creationId xmlns:p14="http://schemas.microsoft.com/office/powerpoint/2010/main" val="229425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Autofit/>
          </a:bodyPr>
          <a:lstStyle/>
          <a:p>
            <a:r>
              <a:rPr lang="fa-IR" sz="2400" b="1" dirty="0">
                <a:cs typeface="B Nazanin" pitchFamily="2" charset="-78"/>
              </a:rPr>
              <a:t>1. معلم به دانش آموزان شیوه کار را یادآوری می کند.* شیوه کار برای پایه اول به فعالیت انفرادی است،دانش آموزان پایه دوم و سوم به صورت همیارکار می </a:t>
            </a:r>
            <a:r>
              <a:rPr lang="fa-IR" sz="2400" b="1" dirty="0" smtClean="0">
                <a:cs typeface="B Nazanin" pitchFamily="2" charset="-78"/>
              </a:rPr>
              <a:t>کنند</a:t>
            </a:r>
          </a:p>
          <a:p>
            <a:r>
              <a:rPr lang="fa-IR" sz="2400" b="1" dirty="0" smtClean="0">
                <a:cs typeface="B Nazanin" pitchFamily="2" charset="-78"/>
              </a:rPr>
              <a:t>.</a:t>
            </a:r>
            <a:r>
              <a:rPr lang="fa-IR" sz="2400" b="1" dirty="0">
                <a:cs typeface="B Nazanin" pitchFamily="2" charset="-78"/>
              </a:rPr>
              <a:t>2. معلم به دانش آموزان قواعد کار را گوشزد می کند.* تا زمانی که دانش آموزان پایه اول آماده کار شوند،سایر دانش آموزان باید سکوت را رعایت کنند. برای این کار هر یک از آنان باید 10 کلمه اختیاری را از حفظ </a:t>
            </a:r>
            <a:r>
              <a:rPr lang="fa-IR" sz="2400" b="1" dirty="0" smtClean="0">
                <a:cs typeface="B Nazanin" pitchFamily="2" charset="-78"/>
              </a:rPr>
              <a:t>بنویسند.</a:t>
            </a:r>
          </a:p>
          <a:p>
            <a:r>
              <a:rPr lang="fa-IR" sz="2400" b="1" dirty="0" smtClean="0">
                <a:cs typeface="B Nazanin" pitchFamily="2" charset="-78"/>
              </a:rPr>
              <a:t>3. </a:t>
            </a:r>
            <a:r>
              <a:rPr lang="fa-IR" sz="2400" b="1" dirty="0">
                <a:cs typeface="B Nazanin" pitchFamily="2" charset="-78"/>
              </a:rPr>
              <a:t>معلم دانش آموزان پایه اول را با ارائه نمونه ای از شیوه انجام کار هدایت می کند. آنان باید بر اساس شکل های ارائه شده،10 دسته شکل درست کنند</a:t>
            </a:r>
            <a:r>
              <a:rPr lang="fa-IR" sz="2400" b="1" dirty="0" smtClean="0">
                <a:cs typeface="B Nazanin" pitchFamily="2" charset="-78"/>
              </a:rPr>
              <a:t>.</a:t>
            </a:r>
          </a:p>
          <a:p>
            <a:r>
              <a:rPr lang="fa-IR" sz="2400" b="1" dirty="0" smtClean="0">
                <a:cs typeface="B Nazanin" pitchFamily="2" charset="-78"/>
              </a:rPr>
              <a:t>4</a:t>
            </a:r>
            <a:r>
              <a:rPr lang="fa-IR" sz="2400" b="1" dirty="0">
                <a:cs typeface="B Nazanin" pitchFamily="2" charset="-78"/>
              </a:rPr>
              <a:t>. معلم دانش آموزان پایه دوم را مخاطب قرار داده و از آنها می خواهد با همیاری،بر پایه واژه های ارائه شده در کتاب جمله های مختلفی را که جالب و گاه خنده دار است بنویسند. برای این کار،هر دانش آموز باید،نخست به تنهایی کار کند سپس با دانش آموز همجوار خود با همدیگر به جمله های جالب تری فکر کنند یا جمله هایی را که هر یک آماده اند مورد توجه قرار داده و آنها را جذاب تر </a:t>
            </a:r>
            <a:r>
              <a:rPr lang="fa-IR" sz="2400" b="1" dirty="0" smtClean="0">
                <a:cs typeface="B Nazanin" pitchFamily="2" charset="-78"/>
              </a:rPr>
              <a:t>سازند.</a:t>
            </a:r>
            <a:endParaRPr lang="fa-IR" sz="2400" b="1" dirty="0">
              <a:cs typeface="B Nazanin" pitchFamily="2" charset="-78"/>
            </a:endParaRPr>
          </a:p>
        </p:txBody>
      </p:sp>
    </p:spTree>
    <p:extLst>
      <p:ext uri="{BB962C8B-B14F-4D97-AF65-F5344CB8AC3E}">
        <p14:creationId xmlns:p14="http://schemas.microsoft.com/office/powerpoint/2010/main" val="2462149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z="2400" b="1" dirty="0" smtClean="0">
                <a:cs typeface="B Nazanin" pitchFamily="2" charset="-78"/>
              </a:rPr>
              <a:t>5. </a:t>
            </a:r>
            <a:r>
              <a:rPr lang="fa-IR" sz="2400" b="1" dirty="0">
                <a:cs typeface="B Nazanin" pitchFamily="2" charset="-78"/>
              </a:rPr>
              <a:t>معلم از دانش آموزان پایه سوم می خواهد،نخست به صورت انفرادی به تمرین خواندن بپردازند. سپس،معلم باید از آنان بخواهد،تمرین ها را با هم بخوانند و در صورت نیاز خطاهای یکدیگر را تصحیح کنند</a:t>
            </a:r>
            <a:r>
              <a:rPr lang="fa-IR" sz="2400" b="1" dirty="0" smtClean="0">
                <a:cs typeface="B Nazanin" pitchFamily="2" charset="-78"/>
              </a:rPr>
              <a:t>.</a:t>
            </a:r>
          </a:p>
          <a:p>
            <a:r>
              <a:rPr lang="fa-IR" sz="2400" b="1" dirty="0" smtClean="0">
                <a:cs typeface="B Nazanin" pitchFamily="2" charset="-78"/>
              </a:rPr>
              <a:t>6</a:t>
            </a:r>
            <a:r>
              <a:rPr lang="fa-IR" sz="2400" b="1" dirty="0">
                <a:cs typeface="B Nazanin" pitchFamily="2" charset="-78"/>
              </a:rPr>
              <a:t>. معلم در بین دانش آموزان حضور دارد و بنا به نیازی که دانش آموزان هر پایه دارند به راهنمایی می پردازد</a:t>
            </a:r>
            <a:r>
              <a:rPr lang="fa-IR" sz="2400" b="1" dirty="0" smtClean="0">
                <a:cs typeface="B Nazanin" pitchFamily="2" charset="-78"/>
              </a:rPr>
              <a:t>.</a:t>
            </a:r>
          </a:p>
          <a:p>
            <a:r>
              <a:rPr lang="fa-IR" sz="2400" b="1" dirty="0" smtClean="0">
                <a:cs typeface="B Nazanin" pitchFamily="2" charset="-78"/>
              </a:rPr>
              <a:t>7</a:t>
            </a:r>
            <a:r>
              <a:rPr lang="fa-IR" sz="2400" b="1" dirty="0">
                <a:cs typeface="B Nazanin" pitchFamily="2" charset="-78"/>
              </a:rPr>
              <a:t>. آنگاه که دانش آموزان فعالیت هایشان را به پایان بردند،معلم از دانش آموزان پایه های دوم و سوم در خواست می کند،جمله بندی ها را برای کلاس بخوانند،و تمرین را با صدای بلند به صورت همخوان ارائه دهند</a:t>
            </a:r>
            <a:r>
              <a:rPr lang="fa-IR" sz="2400" b="1" dirty="0" smtClean="0">
                <a:cs typeface="B Nazanin" pitchFamily="2" charset="-78"/>
              </a:rPr>
              <a:t>.</a:t>
            </a:r>
          </a:p>
          <a:p>
            <a:r>
              <a:rPr lang="fa-IR" sz="2400" b="1" dirty="0" smtClean="0">
                <a:cs typeface="B Nazanin" pitchFamily="2" charset="-78"/>
              </a:rPr>
              <a:t>8</a:t>
            </a:r>
            <a:r>
              <a:rPr lang="fa-IR" sz="2400" b="1" dirty="0">
                <a:cs typeface="B Nazanin" pitchFamily="2" charset="-78"/>
              </a:rPr>
              <a:t>. معلم بر اساس مشاهده نحوه عملکرد دانش آموزان آنان را از حیث پیشرفت،ارزشیابی می کند.در صورتی که دانش آموزی مشکل ویژه ای داشته باشد،او را زیر نظر می گیرد تا برای حل مشکل به وجود آمده راه حلی بیابد.</a:t>
            </a:r>
          </a:p>
          <a:p>
            <a:endParaRPr lang="fa-IR" dirty="0"/>
          </a:p>
        </p:txBody>
      </p:sp>
    </p:spTree>
    <p:extLst>
      <p:ext uri="{BB962C8B-B14F-4D97-AF65-F5344CB8AC3E}">
        <p14:creationId xmlns:p14="http://schemas.microsoft.com/office/powerpoint/2010/main" val="2560393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2450" y="323850"/>
            <a:ext cx="10363200" cy="5940088"/>
          </a:xfrm>
          <a:prstGeom prst="rect">
            <a:avLst/>
          </a:prstGeom>
          <a:noFill/>
        </p:spPr>
        <p:txBody>
          <a:bodyPr wrap="square" rtlCol="1">
            <a:spAutoFit/>
          </a:bodyPr>
          <a:lstStyle/>
          <a:p>
            <a:pPr algn="ctr" rtl="1">
              <a:lnSpc>
                <a:spcPct val="200000"/>
              </a:lnSpc>
            </a:pPr>
            <a:r>
              <a:rPr lang="fa-IR" sz="2800" b="1" dirty="0" smtClean="0">
                <a:solidFill>
                  <a:srgbClr val="FF0000"/>
                </a:solidFill>
                <a:cs typeface="B Titr" pitchFamily="2" charset="-78"/>
              </a:rPr>
              <a:t>روش </a:t>
            </a:r>
            <a:r>
              <a:rPr lang="fa-IR" sz="2800" b="1" dirty="0">
                <a:solidFill>
                  <a:srgbClr val="FF0000"/>
                </a:solidFill>
                <a:cs typeface="B Titr" pitchFamily="2" charset="-78"/>
              </a:rPr>
              <a:t>های نوین تدریس ومتداول در کلاس های چند پایه</a:t>
            </a:r>
          </a:p>
          <a:p>
            <a:pPr algn="r" rtl="1">
              <a:lnSpc>
                <a:spcPct val="250000"/>
              </a:lnSpc>
            </a:pPr>
            <a:r>
              <a:rPr lang="fa-IR" sz="2400" b="1" dirty="0">
                <a:cs typeface="B Nazanin" pitchFamily="2" charset="-78"/>
              </a:rPr>
              <a:t>به دلیل  فرصت کمی که در این کلاس وجود دارد باید محیطی راطراحی نمود که بتوان روش های دانش آموزمحوراستفاده کرد مانند :</a:t>
            </a:r>
          </a:p>
          <a:p>
            <a:pPr algn="r" rtl="1">
              <a:lnSpc>
                <a:spcPct val="250000"/>
              </a:lnSpc>
            </a:pPr>
            <a:r>
              <a:rPr lang="fa-IR" sz="2400" b="1" dirty="0">
                <a:cs typeface="B Nazanin" pitchFamily="2" charset="-78"/>
              </a:rPr>
              <a:t>حل مساله  -ایفای نقش -بازی های تربیتی- داستان گویی- گردش علمی -بارش مغزی- همیاری-آموزش متقابل -   روش اعضای تیم -  </a:t>
            </a:r>
            <a:r>
              <a:rPr lang="fa-IR" sz="2400" b="1" dirty="0" smtClean="0">
                <a:cs typeface="B Nazanin" pitchFamily="2" charset="-78"/>
              </a:rPr>
              <a:t>  </a:t>
            </a:r>
            <a:r>
              <a:rPr lang="fa-IR" sz="2400" b="1" dirty="0">
                <a:cs typeface="B Nazanin" pitchFamily="2" charset="-78"/>
              </a:rPr>
              <a:t>روش کتا بخوانی _روش بازگویی - نقشه مفهومی- روش پروژه  -  روش هم شاگردی -روش پرسش وپاسخ</a:t>
            </a:r>
          </a:p>
          <a:p>
            <a:pPr algn="r" rtl="1"/>
            <a:endParaRPr lang="fa-IR" sz="2400" b="1" dirty="0"/>
          </a:p>
        </p:txBody>
      </p:sp>
    </p:spTree>
    <p:extLst>
      <p:ext uri="{BB962C8B-B14F-4D97-AF65-F5344CB8AC3E}">
        <p14:creationId xmlns:p14="http://schemas.microsoft.com/office/powerpoint/2010/main" val="2528104411"/>
      </p:ext>
    </p:extLst>
  </p:cSld>
  <p:clrMapOvr>
    <a:masterClrMapping/>
  </p:clrMapOvr>
  <p:transition spd="slow">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10267950" cy="6063198"/>
          </a:xfrm>
          <a:prstGeom prst="rect">
            <a:avLst/>
          </a:prstGeom>
          <a:noFill/>
        </p:spPr>
        <p:txBody>
          <a:bodyPr wrap="square" rtlCol="1">
            <a:spAutoFit/>
          </a:bodyPr>
          <a:lstStyle/>
          <a:p>
            <a:pPr lvl="0" algn="ctr" defTabSz="914400" rtl="1" fontAlgn="base">
              <a:lnSpc>
                <a:spcPct val="150000"/>
              </a:lnSpc>
              <a:spcBef>
                <a:spcPct val="0"/>
              </a:spcBef>
              <a:spcAft>
                <a:spcPct val="0"/>
              </a:spcAft>
            </a:pPr>
            <a:r>
              <a:rPr lang="ar-SA" sz="2800" dirty="0">
                <a:solidFill>
                  <a:srgbClr val="FF0000"/>
                </a:solidFill>
                <a:latin typeface="Tahoma" pitchFamily="34" charset="0"/>
                <a:ea typeface="Times New Roman" pitchFamily="18" charset="0"/>
                <a:cs typeface="B Titr" pitchFamily="2" charset="-78"/>
              </a:rPr>
              <a:t>رهنمودهایی جهت مدیریت مؤثر در کلاس های چند پایه</a:t>
            </a:r>
            <a:r>
              <a:rPr lang="en-US" sz="2800" dirty="0" smtClean="0">
                <a:solidFill>
                  <a:srgbClr val="FF0000"/>
                </a:solidFill>
                <a:latin typeface="Tahoma" pitchFamily="34" charset="0"/>
                <a:ea typeface="Times New Roman" pitchFamily="18" charset="0"/>
                <a:cs typeface="B Titr" pitchFamily="2" charset="-78"/>
              </a:rPr>
              <a:t>:</a:t>
            </a:r>
            <a:endParaRPr lang="fa-IR" sz="2800" dirty="0" smtClean="0">
              <a:solidFill>
                <a:srgbClr val="FF0000"/>
              </a:solidFill>
              <a:latin typeface="Tahoma" pitchFamily="34" charset="0"/>
              <a:ea typeface="Times New Roman" pitchFamily="18" charset="0"/>
              <a:cs typeface="B Titr" pitchFamily="2" charset="-78"/>
            </a:endParaRPr>
          </a:p>
          <a:p>
            <a:pPr lvl="0" algn="ctr" defTabSz="914400" rtl="1" fontAlgn="base">
              <a:lnSpc>
                <a:spcPct val="150000"/>
              </a:lnSpc>
              <a:spcBef>
                <a:spcPct val="0"/>
              </a:spcBef>
              <a:spcAft>
                <a:spcPct val="0"/>
              </a:spcAft>
            </a:pPr>
            <a:endParaRPr lang="fa-IR" sz="2400" dirty="0">
              <a:solidFill>
                <a:srgbClr val="FF0000"/>
              </a:solidFill>
              <a:latin typeface="Tahoma" pitchFamily="34" charset="0"/>
              <a:ea typeface="Times New Roman" pitchFamily="18" charset="0"/>
              <a:cs typeface="Tahoma" pitchFamily="34" charset="0"/>
            </a:endParaRPr>
          </a:p>
          <a:p>
            <a:pPr lvl="0" algn="just" defTabSz="914400" rtl="1" eaLnBrk="0" fontAlgn="base" hangingPunct="0">
              <a:lnSpc>
                <a:spcPct val="150000"/>
              </a:lnSpc>
              <a:spcBef>
                <a:spcPct val="0"/>
              </a:spcBef>
              <a:spcAft>
                <a:spcPct val="0"/>
              </a:spcAft>
            </a:pPr>
            <a:r>
              <a:rPr lang="fa-IR" sz="2400" b="1" dirty="0">
                <a:solidFill>
                  <a:srgbClr val="000000"/>
                </a:solidFill>
                <a:latin typeface="Tahoma" pitchFamily="34" charset="0"/>
                <a:ea typeface="Times New Roman" pitchFamily="18" charset="0"/>
                <a:cs typeface="B Lotus" pitchFamily="2" charset="-78"/>
              </a:rPr>
              <a:t>۱)</a:t>
            </a:r>
            <a:r>
              <a:rPr lang="ar-SA" sz="2400" b="1" dirty="0">
                <a:solidFill>
                  <a:srgbClr val="000000"/>
                </a:solidFill>
                <a:latin typeface="Tahoma" pitchFamily="34" charset="0"/>
                <a:ea typeface="Times New Roman" pitchFamily="18" charset="0"/>
                <a:cs typeface="B Lotus" pitchFamily="2" charset="-78"/>
              </a:rPr>
              <a:t>معلم کلاس درس چند پایه باید </a:t>
            </a:r>
            <a:r>
              <a:rPr lang="fa-IR" sz="2400" b="1" dirty="0">
                <a:solidFill>
                  <a:srgbClr val="000000"/>
                </a:solidFill>
                <a:latin typeface="Tahoma" pitchFamily="34" charset="0"/>
                <a:ea typeface="Times New Roman" pitchFamily="18" charset="0"/>
                <a:cs typeface="B Lotus" pitchFamily="2" charset="-78"/>
              </a:rPr>
              <a:t>از</a:t>
            </a:r>
            <a:r>
              <a:rPr lang="ar-SA" sz="2400" b="1" dirty="0">
                <a:solidFill>
                  <a:srgbClr val="000000"/>
                </a:solidFill>
                <a:latin typeface="Tahoma" pitchFamily="34" charset="0"/>
                <a:ea typeface="Times New Roman" pitchFamily="18" charset="0"/>
                <a:cs typeface="B Lotus" pitchFamily="2" charset="-78"/>
              </a:rPr>
              <a:t>روشها ، فنون و راهبردهای متعدد مؤثری برای تدریس </a:t>
            </a:r>
            <a:r>
              <a:rPr lang="fa-IR" sz="2400" b="1" dirty="0">
                <a:solidFill>
                  <a:srgbClr val="000000"/>
                </a:solidFill>
                <a:latin typeface="Tahoma" pitchFamily="34" charset="0"/>
                <a:ea typeface="Times New Roman" pitchFamily="18" charset="0"/>
                <a:cs typeface="B Lotus" pitchFamily="2" charset="-78"/>
              </a:rPr>
              <a:t>استفاده </a:t>
            </a:r>
            <a:r>
              <a:rPr lang="ar-SA" sz="2400" b="1" dirty="0">
                <a:solidFill>
                  <a:srgbClr val="000000"/>
                </a:solidFill>
                <a:latin typeface="Tahoma" pitchFamily="34" charset="0"/>
                <a:ea typeface="Times New Roman" pitchFamily="18" charset="0"/>
                <a:cs typeface="B Lotus" pitchFamily="2" charset="-78"/>
              </a:rPr>
              <a:t> </a:t>
            </a:r>
            <a:r>
              <a:rPr lang="fa-IR" sz="2400" b="1" dirty="0">
                <a:solidFill>
                  <a:srgbClr val="000000"/>
                </a:solidFill>
                <a:latin typeface="Tahoma" pitchFamily="34" charset="0"/>
                <a:ea typeface="Times New Roman" pitchFamily="18" charset="0"/>
                <a:cs typeface="B Lotus" pitchFamily="2" charset="-78"/>
              </a:rPr>
              <a:t>نماید</a:t>
            </a:r>
            <a:r>
              <a:rPr lang="fa-IR" sz="2400" b="1" dirty="0" smtClean="0">
                <a:solidFill>
                  <a:srgbClr val="000000"/>
                </a:solidFill>
                <a:latin typeface="Tahoma" pitchFamily="34" charset="0"/>
                <a:ea typeface="Times New Roman" pitchFamily="18" charset="0"/>
                <a:cs typeface="B Lotus" pitchFamily="2" charset="-78"/>
              </a:rPr>
              <a:t>.</a:t>
            </a:r>
          </a:p>
          <a:p>
            <a:pPr lvl="0" algn="just" defTabSz="914400" rtl="1" eaLnBrk="0" fontAlgn="base" hangingPunct="0">
              <a:lnSpc>
                <a:spcPct val="150000"/>
              </a:lnSpc>
              <a:spcBef>
                <a:spcPct val="0"/>
              </a:spcBef>
              <a:spcAft>
                <a:spcPct val="0"/>
              </a:spcAft>
            </a:pPr>
            <a:endParaRPr lang="en-US" sz="2000" b="1" dirty="0">
              <a:latin typeface="Arial" pitchFamily="34" charset="0"/>
              <a:cs typeface="B Lotus" pitchFamily="2" charset="-78"/>
            </a:endParaRPr>
          </a:p>
          <a:p>
            <a:pPr lvl="0" algn="just" defTabSz="914400" rtl="1" eaLnBrk="0" fontAlgn="base" hangingPunct="0">
              <a:lnSpc>
                <a:spcPct val="150000"/>
              </a:lnSpc>
              <a:spcBef>
                <a:spcPct val="0"/>
              </a:spcBef>
              <a:spcAft>
                <a:spcPct val="0"/>
              </a:spcAft>
            </a:pPr>
            <a:r>
              <a:rPr lang="fa-IR" sz="2400" b="1" dirty="0">
                <a:solidFill>
                  <a:srgbClr val="0070C0"/>
                </a:solidFill>
                <a:latin typeface="Tahoma" pitchFamily="34" charset="0"/>
                <a:ea typeface="Times New Roman" pitchFamily="18" charset="0"/>
                <a:cs typeface="B Lotus" pitchFamily="2" charset="-78"/>
              </a:rPr>
              <a:t>۲)</a:t>
            </a:r>
            <a:r>
              <a:rPr lang="ar-SA" sz="2400" b="1" dirty="0">
                <a:solidFill>
                  <a:srgbClr val="0070C0"/>
                </a:solidFill>
                <a:latin typeface="Tahoma" pitchFamily="34" charset="0"/>
                <a:ea typeface="Times New Roman" pitchFamily="18" charset="0"/>
                <a:cs typeface="B Lotus" pitchFamily="2" charset="-78"/>
              </a:rPr>
              <a:t>در کلاس های درس چند پایه، دانش آموزانی با سنین مختلف و توانایی متفاوت حضور دارند معلم نباید و نمی تواند فقط با تکیه بر یک روش به ارائه محتوا بپردازد</a:t>
            </a:r>
            <a:r>
              <a:rPr lang="en-US" sz="2400" b="1" dirty="0" smtClean="0">
                <a:solidFill>
                  <a:srgbClr val="0070C0"/>
                </a:solidFill>
                <a:latin typeface="Tahoma" pitchFamily="34" charset="0"/>
                <a:ea typeface="Times New Roman" pitchFamily="18" charset="0"/>
                <a:cs typeface="B Lotus" pitchFamily="2" charset="-78"/>
              </a:rPr>
              <a:t>.</a:t>
            </a:r>
            <a:endParaRPr lang="fa-IR" sz="2400" b="1" dirty="0" smtClean="0">
              <a:solidFill>
                <a:srgbClr val="0070C0"/>
              </a:solidFill>
              <a:latin typeface="Tahoma" pitchFamily="34" charset="0"/>
              <a:ea typeface="Times New Roman" pitchFamily="18" charset="0"/>
              <a:cs typeface="B Lotus" pitchFamily="2" charset="-78"/>
            </a:endParaRPr>
          </a:p>
          <a:p>
            <a:pPr lvl="0" algn="just" defTabSz="914400" rtl="1" eaLnBrk="0" fontAlgn="base" hangingPunct="0">
              <a:lnSpc>
                <a:spcPct val="150000"/>
              </a:lnSpc>
              <a:spcBef>
                <a:spcPct val="0"/>
              </a:spcBef>
              <a:spcAft>
                <a:spcPct val="0"/>
              </a:spcAft>
            </a:pPr>
            <a:endParaRPr lang="en-US" sz="2000" b="1" dirty="0">
              <a:solidFill>
                <a:srgbClr val="0070C0"/>
              </a:solidFill>
              <a:latin typeface="Arial" pitchFamily="34" charset="0"/>
              <a:cs typeface="B Lotus" pitchFamily="2" charset="-78"/>
            </a:endParaRPr>
          </a:p>
          <a:p>
            <a:pPr lvl="0" algn="just" defTabSz="914400" rtl="1" eaLnBrk="0" fontAlgn="base" hangingPunct="0">
              <a:lnSpc>
                <a:spcPct val="150000"/>
              </a:lnSpc>
              <a:spcBef>
                <a:spcPct val="0"/>
              </a:spcBef>
              <a:spcAft>
                <a:spcPct val="0"/>
              </a:spcAft>
            </a:pPr>
            <a:r>
              <a:rPr lang="fa-IR" sz="2400" b="1" dirty="0">
                <a:solidFill>
                  <a:srgbClr val="000000"/>
                </a:solidFill>
                <a:latin typeface="Tahoma" pitchFamily="34" charset="0"/>
                <a:ea typeface="Times New Roman" pitchFamily="18" charset="0"/>
                <a:cs typeface="B Lotus" pitchFamily="2" charset="-78"/>
              </a:rPr>
              <a:t>۳)</a:t>
            </a:r>
            <a:r>
              <a:rPr lang="ar-SA" sz="2400" b="1" dirty="0">
                <a:solidFill>
                  <a:srgbClr val="000000"/>
                </a:solidFill>
                <a:latin typeface="Tahoma" pitchFamily="34" charset="0"/>
                <a:ea typeface="Times New Roman" pitchFamily="18" charset="0"/>
                <a:cs typeface="B Lotus" pitchFamily="2" charset="-78"/>
              </a:rPr>
              <a:t>معلم باید طرح درس روزانه اش را به دقت آماده کند تا دانش آموزان پایه های مختلف را به انجام انواعی از فعالیت های یادگیری سودمند وادار سازد</a:t>
            </a:r>
            <a:r>
              <a:rPr lang="en-US" sz="2400" b="1" dirty="0">
                <a:solidFill>
                  <a:srgbClr val="000000"/>
                </a:solidFill>
                <a:latin typeface="Tahoma" pitchFamily="34" charset="0"/>
                <a:ea typeface="Times New Roman" pitchFamily="18" charset="0"/>
                <a:cs typeface="B Lotus" pitchFamily="2" charset="-78"/>
              </a:rPr>
              <a:t>.</a:t>
            </a:r>
          </a:p>
          <a:p>
            <a:pPr lvl="0" algn="r" defTabSz="914400" rtl="1" eaLnBrk="0" fontAlgn="base" hangingPunct="0">
              <a:spcBef>
                <a:spcPct val="0"/>
              </a:spcBef>
              <a:spcAft>
                <a:spcPct val="0"/>
              </a:spcAft>
            </a:pPr>
            <a:endParaRPr lang="fa-IR" sz="800" dirty="0">
              <a:solidFill>
                <a:srgbClr val="000000"/>
              </a:solidFill>
              <a:latin typeface="Tahoma" pitchFamily="34" charset="0"/>
              <a:cs typeface="Tahoma" pitchFamily="34" charset="0"/>
            </a:endParaRPr>
          </a:p>
          <a:p>
            <a:endParaRPr lang="fa-IR" dirty="0"/>
          </a:p>
        </p:txBody>
      </p:sp>
    </p:spTree>
    <p:extLst>
      <p:ext uri="{BB962C8B-B14F-4D97-AF65-F5344CB8AC3E}">
        <p14:creationId xmlns:p14="http://schemas.microsoft.com/office/powerpoint/2010/main" val="75806097"/>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152</TotalTime>
  <Words>1461</Words>
  <Application>Microsoft Office PowerPoint</Application>
  <PresentationFormat>Custom</PresentationFormat>
  <Paragraphs>44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Adjacency</vt:lpstr>
      <vt:lpstr>PowerPoint Presentation</vt:lpstr>
      <vt:lpstr>مدیریت در کلاس های درس چند پایه:</vt:lpstr>
      <vt:lpstr>رهنمودهایی جهت مدیریت مؤثر در کلاس های چند پایه: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Zahra-PC</dc:creator>
  <cp:lastModifiedBy>pars</cp:lastModifiedBy>
  <cp:revision>23</cp:revision>
  <dcterms:created xsi:type="dcterms:W3CDTF">2019-02-17T16:44:43Z</dcterms:created>
  <dcterms:modified xsi:type="dcterms:W3CDTF">2020-03-04T08:41:09Z</dcterms:modified>
</cp:coreProperties>
</file>