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1"/>
  </p:notesMasterIdLst>
  <p:sldIdLst>
    <p:sldId id="282" r:id="rId2"/>
    <p:sldId id="258" r:id="rId3"/>
    <p:sldId id="256"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4" r:id="rId21"/>
    <p:sldId id="276" r:id="rId22"/>
    <p:sldId id="277" r:id="rId23"/>
    <p:sldId id="278" r:id="rId24"/>
    <p:sldId id="279" r:id="rId25"/>
    <p:sldId id="280" r:id="rId26"/>
    <p:sldId id="281" r:id="rId27"/>
    <p:sldId id="283" r:id="rId28"/>
    <p:sldId id="284" r:id="rId29"/>
    <p:sldId id="285" r:id="rId30"/>
  </p:sldIdLst>
  <p:sldSz cx="9144000" cy="6858000" type="screen4x3"/>
  <p:notesSz cx="7102475" cy="102330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A9E"/>
    <a:srgbClr val="A50021"/>
    <a:srgbClr val="0066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64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1651"/>
          </a:xfrm>
          <a:prstGeom prst="rect">
            <a:avLst/>
          </a:prstGeom>
        </p:spPr>
        <p:txBody>
          <a:bodyPr vert="horz" lIns="99057" tIns="49528" rIns="99057" bIns="49528" rtlCol="0"/>
          <a:lstStyle>
            <a:lvl1pPr algn="l">
              <a:defRPr sz="1300"/>
            </a:lvl1pPr>
          </a:lstStyle>
          <a:p>
            <a:endParaRPr lang="en-US"/>
          </a:p>
        </p:txBody>
      </p:sp>
      <p:sp>
        <p:nvSpPr>
          <p:cNvPr id="3" name="Date Placeholder 2"/>
          <p:cNvSpPr>
            <a:spLocks noGrp="1"/>
          </p:cNvSpPr>
          <p:nvPr>
            <p:ph type="dt" idx="1"/>
          </p:nvPr>
        </p:nvSpPr>
        <p:spPr>
          <a:xfrm>
            <a:off x="4023092" y="0"/>
            <a:ext cx="3077739" cy="511651"/>
          </a:xfrm>
          <a:prstGeom prst="rect">
            <a:avLst/>
          </a:prstGeom>
        </p:spPr>
        <p:txBody>
          <a:bodyPr vert="horz" lIns="99057" tIns="49528" rIns="99057" bIns="49528" rtlCol="0"/>
          <a:lstStyle>
            <a:lvl1pPr algn="r">
              <a:defRPr sz="1300"/>
            </a:lvl1pPr>
          </a:lstStyle>
          <a:p>
            <a:fld id="{5CCF98B1-1B7D-46B9-AEF9-E2B4E215CB76}" type="datetimeFigureOut">
              <a:rPr lang="en-US" smtClean="0"/>
              <a:pPr/>
              <a:t>2/6/2016</a:t>
            </a:fld>
            <a:endParaRPr lang="en-US"/>
          </a:p>
        </p:txBody>
      </p:sp>
      <p:sp>
        <p:nvSpPr>
          <p:cNvPr id="4" name="Slide Image Placeholder 3"/>
          <p:cNvSpPr>
            <a:spLocks noGrp="1" noRot="1" noChangeAspect="1"/>
          </p:cNvSpPr>
          <p:nvPr>
            <p:ph type="sldImg" idx="2"/>
          </p:nvPr>
        </p:nvSpPr>
        <p:spPr>
          <a:xfrm>
            <a:off x="992188" y="766763"/>
            <a:ext cx="5118100" cy="3838575"/>
          </a:xfrm>
          <a:prstGeom prst="rect">
            <a:avLst/>
          </a:prstGeom>
          <a:noFill/>
          <a:ln w="12700">
            <a:solidFill>
              <a:prstClr val="black"/>
            </a:solidFill>
          </a:ln>
        </p:spPr>
        <p:txBody>
          <a:bodyPr vert="horz" lIns="99057" tIns="49528" rIns="99057" bIns="49528" rtlCol="0" anchor="ctr"/>
          <a:lstStyle/>
          <a:p>
            <a:endParaRPr lang="en-US"/>
          </a:p>
        </p:txBody>
      </p:sp>
      <p:sp>
        <p:nvSpPr>
          <p:cNvPr id="5" name="Notes Placeholder 4"/>
          <p:cNvSpPr>
            <a:spLocks noGrp="1"/>
          </p:cNvSpPr>
          <p:nvPr>
            <p:ph type="body" sz="quarter" idx="3"/>
          </p:nvPr>
        </p:nvSpPr>
        <p:spPr>
          <a:xfrm>
            <a:off x="710248" y="4860687"/>
            <a:ext cx="5681980" cy="4604861"/>
          </a:xfrm>
          <a:prstGeom prst="rect">
            <a:avLst/>
          </a:prstGeom>
        </p:spPr>
        <p:txBody>
          <a:bodyPr vert="horz" lIns="99057" tIns="49528" rIns="99057" bIns="4952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719598"/>
            <a:ext cx="3077739" cy="511651"/>
          </a:xfrm>
          <a:prstGeom prst="rect">
            <a:avLst/>
          </a:prstGeom>
        </p:spPr>
        <p:txBody>
          <a:bodyPr vert="horz" lIns="99057" tIns="49528" rIns="99057" bIns="49528" rtlCol="0" anchor="b"/>
          <a:lstStyle>
            <a:lvl1pPr algn="l">
              <a:defRPr sz="1300"/>
            </a:lvl1pPr>
          </a:lstStyle>
          <a:p>
            <a:endParaRPr lang="en-US"/>
          </a:p>
        </p:txBody>
      </p:sp>
      <p:sp>
        <p:nvSpPr>
          <p:cNvPr id="7" name="Slide Number Placeholder 6"/>
          <p:cNvSpPr>
            <a:spLocks noGrp="1"/>
          </p:cNvSpPr>
          <p:nvPr>
            <p:ph type="sldNum" sz="quarter" idx="5"/>
          </p:nvPr>
        </p:nvSpPr>
        <p:spPr>
          <a:xfrm>
            <a:off x="4023092" y="9719598"/>
            <a:ext cx="3077739" cy="511651"/>
          </a:xfrm>
          <a:prstGeom prst="rect">
            <a:avLst/>
          </a:prstGeom>
        </p:spPr>
        <p:txBody>
          <a:bodyPr vert="horz" lIns="99057" tIns="49528" rIns="99057" bIns="49528" rtlCol="0" anchor="b"/>
          <a:lstStyle>
            <a:lvl1pPr algn="r">
              <a:defRPr sz="1300"/>
            </a:lvl1pPr>
          </a:lstStyle>
          <a:p>
            <a:fld id="{5F01E355-62D6-44F5-88A5-1B0AEADA89D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A831DA74-E81A-4092-8F18-7416304BD17F}" type="datetimeFigureOut">
              <a:rPr lang="en-US" smtClean="0"/>
              <a:pPr/>
              <a:t>2/6/2016</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DFB79D70-D3B8-4F79-AF45-B29A38DDB5C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831DA74-E81A-4092-8F18-7416304BD17F}" type="datetimeFigureOut">
              <a:rPr lang="en-US" smtClean="0"/>
              <a:pPr/>
              <a:t>2/6/2016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FB79D70-D3B8-4F79-AF45-B29A38DDB5C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A831DA74-E81A-4092-8F18-7416304BD17F}" type="datetimeFigureOut">
              <a:rPr lang="en-US" smtClean="0"/>
              <a:pPr/>
              <a:t>2/6/2016</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FB79D70-D3B8-4F79-AF45-B29A38DDB5C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831DA74-E81A-4092-8F18-7416304BD17F}" type="datetimeFigureOut">
              <a:rPr lang="en-US" smtClean="0"/>
              <a:pPr/>
              <a:t>2/6/2016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FB79D70-D3B8-4F79-AF45-B29A38DDB5C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A831DA74-E81A-4092-8F18-7416304BD17F}" type="datetimeFigureOut">
              <a:rPr lang="en-US" smtClean="0"/>
              <a:pPr/>
              <a:t>2/6/2016</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DFB79D70-D3B8-4F79-AF45-B29A38DDB5C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831DA74-E81A-4092-8F18-7416304BD17F}" type="datetimeFigureOut">
              <a:rPr lang="en-US" smtClean="0"/>
              <a:pPr/>
              <a:t>2/6/2016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FB79D70-D3B8-4F79-AF45-B29A38DDB5C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831DA74-E81A-4092-8F18-7416304BD17F}" type="datetimeFigureOut">
              <a:rPr lang="en-US" smtClean="0"/>
              <a:pPr/>
              <a:t>2/6/2016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FB79D70-D3B8-4F79-AF45-B29A38DDB5C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A831DA74-E81A-4092-8F18-7416304BD17F}" type="datetimeFigureOut">
              <a:rPr lang="en-US" smtClean="0"/>
              <a:pPr/>
              <a:t>2/6/2016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FB79D70-D3B8-4F79-AF45-B29A38DDB5C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A831DA74-E81A-4092-8F18-7416304BD17F}" type="datetimeFigureOut">
              <a:rPr lang="en-US" smtClean="0"/>
              <a:pPr/>
              <a:t>2/6/2016</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DFB79D70-D3B8-4F79-AF45-B29A38DDB5C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831DA74-E81A-4092-8F18-7416304BD17F}" type="datetimeFigureOut">
              <a:rPr lang="en-US" smtClean="0"/>
              <a:pPr/>
              <a:t>2/6/2016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FB79D70-D3B8-4F79-AF45-B29A38DDB5C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A831DA74-E81A-4092-8F18-7416304BD17F}" type="datetimeFigureOut">
              <a:rPr lang="en-US" smtClean="0"/>
              <a:pPr/>
              <a:t>2/6/2016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FB79D70-D3B8-4F79-AF45-B29A38DDB5C1}"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A831DA74-E81A-4092-8F18-7416304BD17F}" type="datetimeFigureOut">
              <a:rPr lang="en-US" smtClean="0"/>
              <a:pPr/>
              <a:t>2/6/2016</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DFB79D70-D3B8-4F79-AF45-B29A38DDB5C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161794" name="Picture 10" descr="04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82600" y="585788"/>
            <a:ext cx="8294688" cy="61960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bg2">
                <a:alpha val="0"/>
              </a:schemeClr>
            </a:gs>
            <a:gs pos="3000">
              <a:srgbClr val="FFFF00"/>
            </a:gs>
            <a:gs pos="21001">
              <a:srgbClr val="F8B049"/>
            </a:gs>
            <a:gs pos="63000">
              <a:srgbClr val="FEE7F2"/>
            </a:gs>
            <a:gs pos="67000">
              <a:srgbClr val="F952A0"/>
            </a:gs>
            <a:gs pos="69000">
              <a:srgbClr val="C50849"/>
            </a:gs>
            <a:gs pos="82001">
              <a:srgbClr val="B43E85"/>
            </a:gs>
            <a:gs pos="81000">
              <a:schemeClr val="accent6">
                <a:lumMod val="40000"/>
                <a:lumOff val="60000"/>
                <a:alpha val="0"/>
              </a:schemeClr>
            </a:gs>
          </a:gsLst>
          <a:lin ang="42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9784"/>
          </a:xfrm>
        </p:spPr>
        <p:txBody>
          <a:bodyPr>
            <a:normAutofit/>
          </a:bodyPr>
          <a:lstStyle/>
          <a:p>
            <a:pPr algn="ctr" rtl="1"/>
            <a:r>
              <a:rPr lang="fa-IR" sz="3600" dirty="0">
                <a:solidFill>
                  <a:srgbClr val="FF0000"/>
                </a:solidFill>
                <a:cs typeface="B Titr" pitchFamily="2" charset="-78"/>
              </a:rPr>
              <a:t>3- مشخصات موضوعی </a:t>
            </a:r>
            <a:r>
              <a:rPr lang="fa-IR" sz="3600" dirty="0" smtClean="0">
                <a:solidFill>
                  <a:srgbClr val="FF0000"/>
                </a:solidFill>
                <a:cs typeface="B Titr" pitchFamily="2" charset="-78"/>
              </a:rPr>
              <a:t>طرح</a:t>
            </a:r>
            <a:endParaRPr lang="en-US" sz="3600" dirty="0">
              <a:solidFill>
                <a:srgbClr val="FF0000"/>
              </a:solidFill>
              <a:cs typeface="B Titr" pitchFamily="2" charset="-78"/>
            </a:endParaRPr>
          </a:p>
        </p:txBody>
      </p:sp>
      <p:sp>
        <p:nvSpPr>
          <p:cNvPr id="3" name="Content Placeholder 2"/>
          <p:cNvSpPr>
            <a:spLocks noGrp="1"/>
          </p:cNvSpPr>
          <p:nvPr>
            <p:ph idx="1"/>
          </p:nvPr>
        </p:nvSpPr>
        <p:spPr>
          <a:xfrm>
            <a:off x="457200" y="1285860"/>
            <a:ext cx="8229600" cy="5286412"/>
          </a:xfrm>
        </p:spPr>
        <p:txBody>
          <a:bodyPr>
            <a:normAutofit/>
          </a:bodyPr>
          <a:lstStyle/>
          <a:p>
            <a:pPr algn="r" rtl="1"/>
            <a:r>
              <a:rPr lang="fa-IR" b="1" dirty="0" smtClean="0">
                <a:cs typeface="B Titr" pitchFamily="2" charset="-78"/>
              </a:rPr>
              <a:t>عنوان </a:t>
            </a:r>
            <a:r>
              <a:rPr lang="fa-IR" b="1" dirty="0">
                <a:cs typeface="B Titr" pitchFamily="2" charset="-78"/>
              </a:rPr>
              <a:t>طرح</a:t>
            </a:r>
            <a:r>
              <a:rPr lang="fa-IR" b="1" dirty="0" smtClean="0">
                <a:cs typeface="B Titr" pitchFamily="2" charset="-78"/>
              </a:rPr>
              <a:t>:</a:t>
            </a:r>
            <a:r>
              <a:rPr lang="en-US" b="1" dirty="0" smtClean="0">
                <a:cs typeface="B Titr" pitchFamily="2" charset="-78"/>
              </a:rPr>
              <a:t> </a:t>
            </a:r>
            <a:r>
              <a:rPr lang="fa-IR" sz="2400" b="1" dirty="0" smtClean="0">
                <a:solidFill>
                  <a:srgbClr val="0070C0"/>
                </a:solidFill>
                <a:cs typeface="B Titr" pitchFamily="2" charset="-78"/>
              </a:rPr>
              <a:t>همان عنوان روي پروپوزال اينجا هم نوشته مي‏شود</a:t>
            </a:r>
            <a:endParaRPr lang="fa-IR" b="1" dirty="0" smtClean="0">
              <a:solidFill>
                <a:srgbClr val="0070C0"/>
              </a:solidFill>
              <a:cs typeface="B Titr" pitchFamily="2" charset="-78"/>
            </a:endParaRPr>
          </a:p>
          <a:p>
            <a:pPr algn="just" rtl="1"/>
            <a:r>
              <a:rPr lang="fa-IR" b="1" dirty="0" smtClean="0">
                <a:cs typeface="B Titr" pitchFamily="2" charset="-78"/>
              </a:rPr>
              <a:t>جامعه </a:t>
            </a:r>
            <a:r>
              <a:rPr lang="fa-IR" b="1" dirty="0">
                <a:cs typeface="B Titr" pitchFamily="2" charset="-78"/>
              </a:rPr>
              <a:t>آماری، روش نمونه گیری و حجم </a:t>
            </a:r>
            <a:r>
              <a:rPr lang="fa-IR" b="1" dirty="0" smtClean="0">
                <a:cs typeface="B Titr" pitchFamily="2" charset="-78"/>
              </a:rPr>
              <a:t>نمونه:</a:t>
            </a:r>
          </a:p>
          <a:p>
            <a:pPr algn="just" rtl="1"/>
            <a:r>
              <a:rPr lang="fa-IR" sz="2400" b="1" dirty="0" smtClean="0">
                <a:cs typeface="B Titr" pitchFamily="2" charset="-78"/>
              </a:rPr>
              <a:t>جامعه آماري: مجموعه‏اي از عناصر كه در يك صفت مشخص مشترك باشند، مانند </a:t>
            </a:r>
            <a:r>
              <a:rPr lang="fa-IR" sz="2400" b="1" dirty="0" smtClean="0">
                <a:solidFill>
                  <a:srgbClr val="FF0000"/>
                </a:solidFill>
                <a:cs typeface="B Titr" pitchFamily="2" charset="-78"/>
              </a:rPr>
              <a:t>اعتياد</a:t>
            </a:r>
            <a:r>
              <a:rPr lang="fa-IR" sz="2400" b="1" dirty="0" smtClean="0">
                <a:cs typeface="B Titr" pitchFamily="2" charset="-78"/>
              </a:rPr>
              <a:t> در افراد. لذا بايد در پروپوزال، جامعه به صورت كامل تعريف شود. مثلا فقط اعلام شود معتادان تحت درمان در شهر ... كافي نيست.</a:t>
            </a:r>
          </a:p>
          <a:p>
            <a:pPr algn="just" rtl="1"/>
            <a:r>
              <a:rPr lang="fa-IR" sz="2400" b="1" dirty="0" smtClean="0">
                <a:cs typeface="B Titr" pitchFamily="2" charset="-78"/>
              </a:rPr>
              <a:t>روش نمونه گيري: در نمونه گيري روش‏هاي مختلفي وجود دارد كه عبارتند از روش‏هاي تصادفي ساده، سيستماتيك، طبقه‏اي و خوشه‏اي و گاهي اوقات در نمونه گيري از تركيبي از روش‏هاي نمونه گيري استفاده مي‏شود.</a:t>
            </a:r>
          </a:p>
          <a:p>
            <a:pPr algn="just" rtl="1"/>
            <a:r>
              <a:rPr lang="fa-IR" sz="2400" b="1" dirty="0" smtClean="0">
                <a:cs typeface="B Titr" pitchFamily="2" charset="-78"/>
              </a:rPr>
              <a:t>حجم نمونه: تعين حجم نمونه با استفاده از فرمول‏هاي آماري انجام مي‏شود. حجم نمونه بايد محاسبه و حتما در پروپوزال ذكر گردد.</a:t>
            </a:r>
            <a:endParaRPr lang="en-US" sz="2400" b="1" dirty="0">
              <a:cs typeface="B Titr" pitchFamily="2"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accent4">
                <a:lumMod val="40000"/>
                <a:lumOff val="60000"/>
              </a:schemeClr>
            </a:gs>
            <a:gs pos="3000">
              <a:srgbClr val="FFFF00"/>
            </a:gs>
            <a:gs pos="21001">
              <a:srgbClr val="F8B049"/>
            </a:gs>
            <a:gs pos="63000">
              <a:srgbClr val="FEE7F2"/>
            </a:gs>
            <a:gs pos="67000">
              <a:srgbClr val="F952A0"/>
            </a:gs>
            <a:gs pos="69000">
              <a:srgbClr val="C50849"/>
            </a:gs>
            <a:gs pos="82001">
              <a:srgbClr val="B43E85"/>
            </a:gs>
            <a:gs pos="100000">
              <a:srgbClr val="F8B049"/>
            </a:gs>
          </a:gsLst>
          <a:lin ang="42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dirty="0" smtClean="0">
                <a:solidFill>
                  <a:srgbClr val="FF0000"/>
                </a:solidFill>
                <a:cs typeface="B Titr" pitchFamily="2" charset="-78"/>
              </a:rPr>
              <a:t>3- مشخصات موضوعی طرح(ادامه)</a:t>
            </a:r>
            <a:endParaRPr lang="en-US" dirty="0"/>
          </a:p>
        </p:txBody>
      </p:sp>
      <p:sp>
        <p:nvSpPr>
          <p:cNvPr id="3" name="Content Placeholder 2"/>
          <p:cNvSpPr>
            <a:spLocks noGrp="1"/>
          </p:cNvSpPr>
          <p:nvPr>
            <p:ph idx="1"/>
          </p:nvPr>
        </p:nvSpPr>
        <p:spPr>
          <a:xfrm>
            <a:off x="457200" y="1357298"/>
            <a:ext cx="8329642" cy="5286412"/>
          </a:xfrm>
        </p:spPr>
        <p:txBody>
          <a:bodyPr>
            <a:normAutofit lnSpcReduction="10000"/>
          </a:bodyPr>
          <a:lstStyle/>
          <a:p>
            <a:pPr algn="r" rtl="1"/>
            <a:r>
              <a:rPr lang="fa-IR" b="1" dirty="0">
                <a:cs typeface="B Titr" pitchFamily="2" charset="-78"/>
              </a:rPr>
              <a:t>اهداف </a:t>
            </a:r>
            <a:r>
              <a:rPr lang="fa-IR" b="1" dirty="0" smtClean="0">
                <a:cs typeface="B Titr" pitchFamily="2" charset="-78"/>
              </a:rPr>
              <a:t>طرح</a:t>
            </a:r>
          </a:p>
          <a:p>
            <a:pPr algn="just" rtl="1"/>
            <a:r>
              <a:rPr lang="fa-IR" sz="2800" b="1" dirty="0" smtClean="0">
                <a:cs typeface="B Titr" pitchFamily="2" charset="-78"/>
              </a:rPr>
              <a:t>هدف يا اهداف اصلي: </a:t>
            </a:r>
            <a:r>
              <a:rPr lang="fa-IR" sz="2000" b="1" dirty="0" smtClean="0">
                <a:cs typeface="B Titr" pitchFamily="2" charset="-78"/>
              </a:rPr>
              <a:t>معمولا يك و ياچند هدف اصلي هر طرح مي‏تواند داشته باشد. گاهي اوقات مشاهده مي شود كه مجريان همان عنوان طرح به عنوان هدف طرح ارايه مي‏كنند كه درست نيست ولي گاهي اوقات پذيرفته مي‏شود.</a:t>
            </a:r>
          </a:p>
          <a:p>
            <a:pPr algn="just" rtl="1"/>
            <a:r>
              <a:rPr lang="fa-IR" sz="2800" b="1" dirty="0">
                <a:cs typeface="B Titr" pitchFamily="2" charset="-78"/>
              </a:rPr>
              <a:t>اهداف </a:t>
            </a:r>
            <a:r>
              <a:rPr lang="fa-IR" sz="2800" b="1" dirty="0" smtClean="0">
                <a:cs typeface="B Titr" pitchFamily="2" charset="-78"/>
              </a:rPr>
              <a:t>فرعي: </a:t>
            </a:r>
            <a:r>
              <a:rPr lang="fa-IR" sz="2000" b="1" dirty="0"/>
              <a:t>): </a:t>
            </a:r>
            <a:r>
              <a:rPr lang="fa-IR" sz="2000" b="1" dirty="0" smtClean="0">
                <a:cs typeface="B Titr" pitchFamily="2" charset="-78"/>
              </a:rPr>
              <a:t>اين </a:t>
            </a:r>
            <a:r>
              <a:rPr lang="fa-IR" sz="2000" b="1" dirty="0">
                <a:cs typeface="B Titr" pitchFamily="2" charset="-78"/>
              </a:rPr>
              <a:t>اهداف بايد واقع‌بينانه مطرح شود و به آنچه كه مطالعه براي حل آن طرح‌ريزي شده متمركز باشند</a:t>
            </a:r>
            <a:r>
              <a:rPr lang="fa-IR" sz="2100" b="1" dirty="0">
                <a:cs typeface="B Titr" pitchFamily="2" charset="-78"/>
              </a:rPr>
              <a:t>. در واقع جزئي از هدف كلي هستند و اگر به خوبي تنظيم شوند، محقق را به طراحي روش تحقيق و نحوه گردآوري، تجزيه و تحليل و تفسير داده‌ها هدايت خواهند </a:t>
            </a:r>
            <a:r>
              <a:rPr lang="fa-IR" sz="2100" b="1" dirty="0" smtClean="0">
                <a:cs typeface="B Titr" pitchFamily="2" charset="-78"/>
              </a:rPr>
              <a:t>نمود.</a:t>
            </a:r>
            <a:r>
              <a:rPr lang="fa-IR" sz="2000" b="1" dirty="0" smtClean="0">
                <a:cs typeface="B Titr" pitchFamily="2" charset="-78"/>
              </a:rPr>
              <a:t>معمولا </a:t>
            </a:r>
            <a:r>
              <a:rPr lang="fa-IR" sz="2000" b="1" dirty="0">
                <a:cs typeface="B Titr" pitchFamily="2" charset="-78"/>
              </a:rPr>
              <a:t>به براي هر هدف </a:t>
            </a:r>
            <a:r>
              <a:rPr lang="fa-IR" sz="2100" b="1" dirty="0">
                <a:cs typeface="B Titr" pitchFamily="2" charset="-78"/>
              </a:rPr>
              <a:t>اصلي </a:t>
            </a:r>
            <a:r>
              <a:rPr lang="fa-IR" sz="2100" b="1" dirty="0" smtClean="0">
                <a:cs typeface="B Titr" pitchFamily="2" charset="-78"/>
              </a:rPr>
              <a:t>چند </a:t>
            </a:r>
            <a:r>
              <a:rPr lang="fa-IR" sz="2100" b="1" dirty="0">
                <a:cs typeface="B Titr" pitchFamily="2" charset="-78"/>
              </a:rPr>
              <a:t>هدف فرعي هم تدوين مي‏شود كه بايد با سوالات و فرضيات همخواني داشته باشند. در اهداف جزئي هم بايد از افعالي نظير تعيين كردن، مقايسه‌كردن، اثبات‌كردن، محاسبه‌كردن و برقراركردن استفاده كرد و از به كارگيري افعال مبهم نظير فهميدن، مطالعه كردن و اذعان كردن دوري نمود. </a:t>
            </a:r>
            <a:r>
              <a:rPr lang="en-US" sz="2100" b="1" dirty="0">
                <a:cs typeface="B Titr" pitchFamily="2" charset="-78"/>
              </a:rPr>
              <a:t> </a:t>
            </a:r>
            <a:endParaRPr lang="fa-IR" sz="2100" b="1" dirty="0">
              <a:cs typeface="B Titr" pitchFamily="2" charset="-78"/>
            </a:endParaRPr>
          </a:p>
          <a:p>
            <a:pPr algn="just" rtl="1"/>
            <a:r>
              <a:rPr lang="fa-IR" sz="2800" b="1" dirty="0">
                <a:cs typeface="B Titr" pitchFamily="2" charset="-78"/>
              </a:rPr>
              <a:t>اهداف كاربردي:</a:t>
            </a:r>
            <a:r>
              <a:rPr lang="fa-IR" sz="2000" b="1" dirty="0" smtClean="0">
                <a:cs typeface="B Titr" pitchFamily="2" charset="-78"/>
              </a:rPr>
              <a:t> در هر طرح معمولا يك و يا چند هدف كاربردي دارد. منظور اهداف كاربردي، كاربردهاي است كه از نتايج نهايي طرح به دست مي‏آيد. به عنوان مثال در يك طرح به شيوهاي جديدي از درمان در اعتياد مي‏رسيم كه مي‏توانيم در درمان معتادان از آن شيوه استفاده كرد.</a:t>
            </a:r>
            <a:endParaRPr lang="en-US" sz="2000" b="1" dirty="0">
              <a:cs typeface="B Titr" pitchFamily="2"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14290"/>
            <a:ext cx="8001056" cy="6429420"/>
          </a:xfrm>
        </p:spPr>
        <p:txBody>
          <a:bodyPr>
            <a:normAutofit fontScale="77500" lnSpcReduction="20000"/>
          </a:bodyPr>
          <a:lstStyle/>
          <a:p>
            <a:pPr algn="r" rtl="1"/>
            <a:r>
              <a:rPr lang="fa-IR" b="1" dirty="0" smtClean="0">
                <a:solidFill>
                  <a:srgbClr val="A50021"/>
                </a:solidFill>
                <a:cs typeface="B Titr" pitchFamily="2" charset="-78"/>
              </a:rPr>
              <a:t>مسئله </a:t>
            </a:r>
            <a:r>
              <a:rPr lang="fa-IR" b="1" dirty="0">
                <a:solidFill>
                  <a:srgbClr val="A50021"/>
                </a:solidFill>
                <a:cs typeface="B Titr" pitchFamily="2" charset="-78"/>
              </a:rPr>
              <a:t>اساسی طرح و ضرورت تحقیق در </a:t>
            </a:r>
            <a:r>
              <a:rPr lang="fa-IR" b="1" dirty="0" smtClean="0">
                <a:solidFill>
                  <a:srgbClr val="A50021"/>
                </a:solidFill>
                <a:cs typeface="B Titr" pitchFamily="2" charset="-78"/>
              </a:rPr>
              <a:t>آن:</a:t>
            </a:r>
          </a:p>
          <a:p>
            <a:pPr algn="just" rtl="1"/>
            <a:r>
              <a:rPr lang="ar-SA" dirty="0" smtClean="0">
                <a:cs typeface="B Titr" pitchFamily="2" charset="-78"/>
              </a:rPr>
              <a:t>مسئله در واقع سئوالي است كه در ذهن پژوهشگر راجع به يك پديده، مشكل يا معضل مطرح مي شود، هدف محقق از طرح اين سئوال ريشه يابي، علت يا علل به وجود آورنده آن مشكل و يا راهكارهاي رفع آن است</a:t>
            </a:r>
            <a:r>
              <a:rPr lang="en-US" dirty="0" smtClean="0">
                <a:cs typeface="B Titr" pitchFamily="2" charset="-78"/>
              </a:rPr>
              <a:t>. </a:t>
            </a:r>
            <a:endParaRPr lang="fa-IR" dirty="0" smtClean="0">
              <a:cs typeface="B Titr" pitchFamily="2" charset="-78"/>
            </a:endParaRPr>
          </a:p>
          <a:p>
            <a:pPr algn="r" rtl="1"/>
            <a:endParaRPr lang="fa-IR" dirty="0" smtClean="0">
              <a:cs typeface="B Titr" pitchFamily="2" charset="-78"/>
            </a:endParaRPr>
          </a:p>
          <a:p>
            <a:pPr algn="r" rtl="1"/>
            <a:r>
              <a:rPr lang="ar-SA" dirty="0" smtClean="0">
                <a:cs typeface="B Titr" pitchFamily="2" charset="-78"/>
              </a:rPr>
              <a:t>در بيان مسئله محقق بايد نكات زير را رعايت كند</a:t>
            </a:r>
            <a:endParaRPr lang="fa-IR" dirty="0" smtClean="0">
              <a:cs typeface="B Titr" pitchFamily="2" charset="-78"/>
            </a:endParaRPr>
          </a:p>
          <a:p>
            <a:pPr algn="r" rtl="1"/>
            <a:r>
              <a:rPr lang="fa-IR" dirty="0" smtClean="0">
                <a:cs typeface="B Titr" pitchFamily="2" charset="-78"/>
              </a:rPr>
              <a:t>1-</a:t>
            </a:r>
            <a:r>
              <a:rPr lang="en-US" dirty="0" smtClean="0">
                <a:cs typeface="B Titr" pitchFamily="2" charset="-78"/>
              </a:rPr>
              <a:t> </a:t>
            </a:r>
            <a:r>
              <a:rPr lang="ar-SA" dirty="0" smtClean="0">
                <a:cs typeface="B Titr" pitchFamily="2" charset="-78"/>
              </a:rPr>
              <a:t>محقق، شواهدي بايد نشان دهد كه معضلي يا مشكلي در جامعه وجود دارد</a:t>
            </a:r>
            <a:r>
              <a:rPr lang="en-US" dirty="0" smtClean="0">
                <a:cs typeface="B Titr" pitchFamily="2" charset="-78"/>
              </a:rPr>
              <a:t>.</a:t>
            </a:r>
            <a:br>
              <a:rPr lang="en-US" dirty="0" smtClean="0">
                <a:cs typeface="B Titr" pitchFamily="2" charset="-78"/>
              </a:rPr>
            </a:br>
            <a:r>
              <a:rPr lang="fa-IR" dirty="0" smtClean="0">
                <a:cs typeface="B Titr" pitchFamily="2" charset="-78"/>
              </a:rPr>
              <a:t>2-</a:t>
            </a:r>
            <a:r>
              <a:rPr lang="ar-SA" dirty="0" smtClean="0">
                <a:cs typeface="B Titr" pitchFamily="2" charset="-78"/>
              </a:rPr>
              <a:t>محقق بايد مشكل مطرح شده را بيان كند و ابعاد مختلف آن را به طور مستند نشان دهد</a:t>
            </a:r>
            <a:r>
              <a:rPr lang="en-US" dirty="0" smtClean="0">
                <a:cs typeface="B Titr" pitchFamily="2" charset="-78"/>
              </a:rPr>
              <a:t>.</a:t>
            </a:r>
            <a:br>
              <a:rPr lang="en-US" dirty="0" smtClean="0">
                <a:cs typeface="B Titr" pitchFamily="2" charset="-78"/>
              </a:rPr>
            </a:br>
            <a:r>
              <a:rPr lang="fa-IR" dirty="0" smtClean="0">
                <a:cs typeface="B Titr" pitchFamily="2" charset="-78"/>
              </a:rPr>
              <a:t>3-</a:t>
            </a:r>
            <a:r>
              <a:rPr lang="ar-SA" dirty="0" smtClean="0">
                <a:cs typeface="B Titr" pitchFamily="2" charset="-78"/>
              </a:rPr>
              <a:t>محقق بايد نشان دهد که قصد او از انجام تحقیق چیست؟ کدام متغیرها را قصد دارد مطالعه کند؟ نحوه ي مطالعه متغیرها ( اثر، رابطه یا ...) چگونه است</a:t>
            </a:r>
            <a:r>
              <a:rPr lang="en-US" dirty="0" smtClean="0">
                <a:cs typeface="B Titr" pitchFamily="2" charset="-78"/>
              </a:rPr>
              <a:t>.</a:t>
            </a:r>
            <a:br>
              <a:rPr lang="en-US" dirty="0" smtClean="0">
                <a:cs typeface="B Titr" pitchFamily="2" charset="-78"/>
              </a:rPr>
            </a:br>
            <a:r>
              <a:rPr lang="fa-IR" dirty="0" smtClean="0">
                <a:cs typeface="B Titr" pitchFamily="2" charset="-78"/>
              </a:rPr>
              <a:t>4-</a:t>
            </a:r>
            <a:r>
              <a:rPr lang="ar-SA" dirty="0" smtClean="0">
                <a:cs typeface="B Titr" pitchFamily="2" charset="-78"/>
              </a:rPr>
              <a:t>پژوهشگر در پایان بهتر است محدوده زمانی و قلمرو زمانی تحقیق را هم مشخص کند</a:t>
            </a:r>
            <a:r>
              <a:rPr lang="en-US" dirty="0" smtClean="0">
                <a:cs typeface="B Titr" pitchFamily="2" charset="-78"/>
              </a:rPr>
              <a:t>.</a:t>
            </a:r>
            <a:br>
              <a:rPr lang="en-US" dirty="0" smtClean="0">
                <a:cs typeface="B Titr" pitchFamily="2" charset="-78"/>
              </a:rPr>
            </a:br>
            <a:endParaRPr lang="fa-IR" dirty="0" smtClean="0">
              <a:cs typeface="B Titr" pitchFamily="2" charset="-78"/>
            </a:endParaRPr>
          </a:p>
          <a:p>
            <a:pPr algn="just" rtl="1"/>
            <a:r>
              <a:rPr lang="ar-SA" dirty="0" smtClean="0">
                <a:cs typeface="B Titr" pitchFamily="2" charset="-78"/>
              </a:rPr>
              <a:t>بطورکلی مسئله تحقیق باید مشکل را مطرح کند، ابعاد آنرا مستند نشان دهد، انگیزه پژوهشگر را بیان کند ، متغیرها را نشان داده، نحوه بررسی آنها را روشن نموده و محدوده مکانی و زمانی تحقیق را تعیین نماید</a:t>
            </a:r>
            <a:r>
              <a:rPr lang="en-US" dirty="0" smtClean="0">
                <a:cs typeface="B Titr" pitchFamily="2" charset="-78"/>
              </a:rPr>
              <a:t>.</a:t>
            </a:r>
            <a:endParaRPr lang="fa-IR" dirty="0" smtClean="0">
              <a:cs typeface="B Titr" pitchFamily="2" charset="-78"/>
            </a:endParaRPr>
          </a:p>
          <a:p>
            <a:pPr algn="just" rtl="1">
              <a:buNone/>
            </a:pPr>
            <a:endParaRPr lang="fa-IR" b="1" dirty="0" smtClean="0">
              <a:cs typeface="B Titr" pitchFamily="2" charset="-78"/>
            </a:endParaRPr>
          </a:p>
          <a:p>
            <a:pPr algn="just" rtl="1"/>
            <a:r>
              <a:rPr lang="fa-IR" b="1" dirty="0" smtClean="0">
                <a:cs typeface="B Titr" pitchFamily="2" charset="-78"/>
              </a:rPr>
              <a:t>در هر صورت در بخش ضرورت بايد به دو سوال پاسخ داده شود. اول اينكه موضوع تحقيق براي حل چه مشكلي است و دوم اينكه چه مشكلي از مشكلات سازماني ما را حل مي‏كند.</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072494" cy="6429420"/>
          </a:xfrm>
        </p:spPr>
        <p:txBody>
          <a:bodyPr>
            <a:normAutofit fontScale="32500" lnSpcReduction="20000"/>
          </a:bodyPr>
          <a:lstStyle/>
          <a:p>
            <a:pPr algn="r" rtl="1">
              <a:buNone/>
            </a:pPr>
            <a:r>
              <a:rPr lang="fa-IR" sz="6000" b="1" dirty="0" smtClean="0">
                <a:solidFill>
                  <a:srgbClr val="A50021"/>
                </a:solidFill>
                <a:cs typeface="B Titr" pitchFamily="2" charset="-78"/>
              </a:rPr>
              <a:t>      سئوالات و فرضيات  تحقیق:</a:t>
            </a:r>
          </a:p>
          <a:p>
            <a:pPr algn="r" rtl="1">
              <a:buNone/>
            </a:pPr>
            <a:r>
              <a:rPr lang="fa-IR" sz="4900" dirty="0" smtClean="0">
                <a:cs typeface="B Titr" pitchFamily="2" charset="-78"/>
              </a:rPr>
              <a:t>        </a:t>
            </a:r>
            <a:r>
              <a:rPr lang="ar-SA" sz="4900" dirty="0" smtClean="0">
                <a:cs typeface="B Titr" pitchFamily="2" charset="-78"/>
              </a:rPr>
              <a:t>مساله ي تحقيق مي تواند در مطالعات كيفي و كمي بصورت سئوال بيان شود و غالباً شكل سئوالي بيان مساله </a:t>
            </a:r>
            <a:r>
              <a:rPr lang="ar-SA" sz="4900" b="1" dirty="0" smtClean="0">
                <a:cs typeface="B Titr" pitchFamily="2" charset="-78"/>
              </a:rPr>
              <a:t>ارجح است چرا كه ساده و گويا است و پژوهشگر را به سمت پاسخح دادن به اين سئوالات سوق مي دهد .</a:t>
            </a:r>
            <a:endParaRPr lang="fa-IR" sz="4900" b="1" dirty="0" smtClean="0">
              <a:cs typeface="B Titr" pitchFamily="2" charset="-78"/>
            </a:endParaRPr>
          </a:p>
          <a:p>
            <a:pPr algn="just" rtl="1">
              <a:buNone/>
            </a:pPr>
            <a:r>
              <a:rPr lang="ar-SA" sz="4900" b="1" dirty="0" smtClean="0">
                <a:cs typeface="B Titr" pitchFamily="2" charset="-78"/>
              </a:rPr>
              <a:t/>
            </a:r>
            <a:br>
              <a:rPr lang="ar-SA" sz="4900" b="1" dirty="0" smtClean="0">
                <a:cs typeface="B Titr" pitchFamily="2" charset="-78"/>
              </a:rPr>
            </a:br>
            <a:r>
              <a:rPr lang="ar-SA" sz="4900" b="1" dirty="0" smtClean="0">
                <a:cs typeface="B Titr" pitchFamily="2" charset="-78"/>
              </a:rPr>
              <a:t>سئوالات تحقيق را مي توان به سه دسته تقسيم كرد: الف–توصيفي ب-رابطه اي ج-تفاوتي</a:t>
            </a:r>
            <a:r>
              <a:rPr lang="fa-IR" sz="4900" b="1" dirty="0" smtClean="0">
                <a:cs typeface="B Titr" pitchFamily="2" charset="-78"/>
              </a:rPr>
              <a:t>.</a:t>
            </a:r>
          </a:p>
          <a:p>
            <a:pPr algn="just" rtl="1">
              <a:buNone/>
            </a:pPr>
            <a:r>
              <a:rPr lang="ar-SA" sz="4900" b="1" dirty="0" smtClean="0">
                <a:cs typeface="B Titr" pitchFamily="2" charset="-78"/>
              </a:rPr>
              <a:t/>
            </a:r>
            <a:br>
              <a:rPr lang="ar-SA" sz="4900" b="1" dirty="0" smtClean="0">
                <a:cs typeface="B Titr" pitchFamily="2" charset="-78"/>
              </a:rPr>
            </a:br>
            <a:r>
              <a:rPr lang="ar-SA" sz="4900" b="1" dirty="0" smtClean="0">
                <a:cs typeface="B Titr" pitchFamily="2" charset="-78"/>
              </a:rPr>
              <a:t>الف – سئوالات توصيفي : در اين سئوالات از كلمات پرسشي « چه مي باشد؟» ، « چيست ؟» ، «چگونه است ؟» و ... استفاده مي شود.</a:t>
            </a:r>
            <a:endParaRPr lang="fa-IR" sz="4900" b="1" dirty="0" smtClean="0">
              <a:cs typeface="B Titr" pitchFamily="2" charset="-78"/>
            </a:endParaRPr>
          </a:p>
          <a:p>
            <a:pPr algn="just" rtl="1">
              <a:buNone/>
            </a:pPr>
            <a:r>
              <a:rPr lang="fa-IR" sz="4900" b="1" dirty="0" smtClean="0">
                <a:cs typeface="B Titr" pitchFamily="2" charset="-78"/>
              </a:rPr>
              <a:t>       </a:t>
            </a:r>
            <a:r>
              <a:rPr lang="ar-SA" sz="4900" b="1" dirty="0" smtClean="0">
                <a:cs typeface="B Titr" pitchFamily="2" charset="-78"/>
              </a:rPr>
              <a:t> براي مثال ، در مساله ، پيشرفت تحصيلي دانش آموزان سوم راهنمايي مناطق تابعه شهرستانهاي استان تهران شركت كنندگان در آزمون پيشرفت تحصيلي، مي توان نوشت: </a:t>
            </a:r>
            <a:endParaRPr lang="fa-IR" sz="4900" b="1" dirty="0" smtClean="0">
              <a:cs typeface="B Titr" pitchFamily="2" charset="-78"/>
            </a:endParaRPr>
          </a:p>
          <a:p>
            <a:pPr algn="just" rtl="1">
              <a:buNone/>
            </a:pPr>
            <a:r>
              <a:rPr lang="fa-IR" sz="4900" b="1" dirty="0" smtClean="0">
                <a:cs typeface="B Titr" pitchFamily="2" charset="-78"/>
              </a:rPr>
              <a:t>         الف-</a:t>
            </a:r>
            <a:r>
              <a:rPr lang="ar-SA" sz="4900" b="1" dirty="0" smtClean="0">
                <a:cs typeface="B Titr" pitchFamily="2" charset="-78"/>
              </a:rPr>
              <a:t>سطح پيشرفت تحصيلي دانش آموزان سوم راهنمايي مناطق تابعه شهرستان</a:t>
            </a:r>
            <a:r>
              <a:rPr lang="fa-IR" sz="4900" b="1" dirty="0" smtClean="0">
                <a:cs typeface="B Titr" pitchFamily="2" charset="-78"/>
              </a:rPr>
              <a:t>‏</a:t>
            </a:r>
            <a:r>
              <a:rPr lang="ar-SA" sz="4900" b="1" dirty="0" smtClean="0">
                <a:cs typeface="B Titr" pitchFamily="2" charset="-78"/>
              </a:rPr>
              <a:t>هاي استان تهران شركت كنندگان در آزمون پيشرفت تحصيلي چگونه است ؟</a:t>
            </a:r>
            <a:endParaRPr lang="fa-IR" sz="4900" b="1" dirty="0" smtClean="0">
              <a:cs typeface="B Titr" pitchFamily="2" charset="-78"/>
            </a:endParaRPr>
          </a:p>
          <a:p>
            <a:pPr algn="just" rtl="1">
              <a:buNone/>
            </a:pPr>
            <a:r>
              <a:rPr lang="ar-SA" sz="4900" b="1" dirty="0" smtClean="0">
                <a:cs typeface="B Titr" pitchFamily="2" charset="-78"/>
              </a:rPr>
              <a:t/>
            </a:r>
            <a:br>
              <a:rPr lang="ar-SA" sz="4900" b="1" dirty="0" smtClean="0">
                <a:cs typeface="B Titr" pitchFamily="2" charset="-78"/>
              </a:rPr>
            </a:br>
            <a:r>
              <a:rPr lang="ar-SA" sz="4900" b="1" dirty="0" smtClean="0">
                <a:cs typeface="B Titr" pitchFamily="2" charset="-78"/>
              </a:rPr>
              <a:t>ب- سئوالات رابطه اي :در اين دسته سئوالات ، چگونگي رابطه ي دو يا چند متغيير مورد نظر قرار مي گيرد . براي مثال ، چه رابطه اي بين مفهوم خود و پيشرفت تحصيلي وجود دارد ؟</a:t>
            </a:r>
            <a:endParaRPr lang="fa-IR" sz="4900" b="1" dirty="0" smtClean="0">
              <a:cs typeface="B Titr" pitchFamily="2" charset="-78"/>
            </a:endParaRPr>
          </a:p>
          <a:p>
            <a:pPr algn="just" rtl="1">
              <a:buNone/>
            </a:pPr>
            <a:r>
              <a:rPr lang="ar-SA" sz="4900" b="1" dirty="0" smtClean="0">
                <a:cs typeface="B Titr" pitchFamily="2" charset="-78"/>
              </a:rPr>
              <a:t/>
            </a:r>
            <a:br>
              <a:rPr lang="ar-SA" sz="4900" b="1" dirty="0" smtClean="0">
                <a:cs typeface="B Titr" pitchFamily="2" charset="-78"/>
              </a:rPr>
            </a:br>
            <a:r>
              <a:rPr lang="ar-SA" sz="4900" b="1" dirty="0" smtClean="0">
                <a:cs typeface="B Titr" pitchFamily="2" charset="-78"/>
              </a:rPr>
              <a:t>ج- سئوالات تفاوتي : اين سئوال ها با تفاوت سطوح متغييرها سروكار دارد و معمولاً به شكل زير بيان مي شود :</a:t>
            </a:r>
            <a:endParaRPr lang="fa-IR" sz="4900" b="1" dirty="0" smtClean="0">
              <a:cs typeface="B Titr" pitchFamily="2" charset="-78"/>
            </a:endParaRPr>
          </a:p>
          <a:p>
            <a:pPr algn="just" rtl="1">
              <a:buNone/>
            </a:pPr>
            <a:r>
              <a:rPr lang="fa-IR" sz="4900" b="1" dirty="0" smtClean="0">
                <a:cs typeface="B Titr" pitchFamily="2" charset="-78"/>
              </a:rPr>
              <a:t>     </a:t>
            </a:r>
            <a:r>
              <a:rPr lang="ar-SA" sz="4900" b="1" dirty="0" smtClean="0">
                <a:cs typeface="B Titr" pitchFamily="2" charset="-78"/>
              </a:rPr>
              <a:t>آيا بين پيشرفت تحصيلي دختران و پسران پايه سوم راهنمايي تفاوتي وجود دارد ؟</a:t>
            </a:r>
            <a:endParaRPr lang="fa-IR" sz="4900" b="1" dirty="0" smtClean="0">
              <a:cs typeface="B Titr" pitchFamily="2" charset="-78"/>
            </a:endParaRPr>
          </a:p>
          <a:p>
            <a:pPr algn="just" rtl="1">
              <a:buNone/>
            </a:pPr>
            <a:r>
              <a:rPr lang="ar-SA" sz="4900" b="1" dirty="0" smtClean="0">
                <a:cs typeface="B Titr" pitchFamily="2" charset="-78"/>
              </a:rPr>
              <a:t/>
            </a:r>
            <a:br>
              <a:rPr lang="ar-SA" sz="4900" b="1" dirty="0" smtClean="0">
                <a:cs typeface="B Titr" pitchFamily="2" charset="-78"/>
              </a:rPr>
            </a:br>
            <a:r>
              <a:rPr lang="fa-IR" sz="4900" b="1" dirty="0" smtClean="0">
                <a:cs typeface="B Titr" pitchFamily="2" charset="-78"/>
              </a:rPr>
              <a:t>تجزيه </a:t>
            </a:r>
            <a:r>
              <a:rPr lang="fa-IR" sz="4900" b="1" dirty="0">
                <a:cs typeface="B Titr" pitchFamily="2" charset="-78"/>
              </a:rPr>
              <a:t>مساله </a:t>
            </a:r>
            <a:r>
              <a:rPr lang="fa-IR" sz="4900" b="1" dirty="0" smtClean="0">
                <a:cs typeface="B Titr" pitchFamily="2" charset="-78"/>
              </a:rPr>
              <a:t>مي‏تواند </a:t>
            </a:r>
            <a:r>
              <a:rPr lang="fa-IR" sz="4900" b="1" dirty="0">
                <a:cs typeface="B Titr" pitchFamily="2" charset="-78"/>
              </a:rPr>
              <a:t>به طراحي سوالات دقيق كمك بيشتري بنمايد. </a:t>
            </a:r>
            <a:r>
              <a:rPr lang="fa-IR" sz="4900" b="1" dirty="0" smtClean="0">
                <a:cs typeface="B Titr" pitchFamily="2" charset="-78"/>
              </a:rPr>
              <a:t>سوالاتي </a:t>
            </a:r>
            <a:r>
              <a:rPr lang="fa-IR" sz="4900" b="1" dirty="0">
                <a:cs typeface="B Titr" pitchFamily="2" charset="-78"/>
              </a:rPr>
              <a:t>كه پاسخ آنها ارزش كاربردي بيشتري دارد بهتر است در ابتدا آورده شود</a:t>
            </a:r>
            <a:r>
              <a:rPr lang="fa-IR" sz="4900" b="1" dirty="0" smtClean="0">
                <a:cs typeface="B Titr" pitchFamily="2" charset="-78"/>
              </a:rPr>
              <a:t>.</a:t>
            </a:r>
          </a:p>
          <a:p>
            <a:pPr algn="just" rtl="1">
              <a:buNone/>
            </a:pPr>
            <a:endParaRPr lang="en-US" sz="3300" b="1" dirty="0">
              <a:cs typeface="B Titr" pitchFamily="2" charset="-78"/>
            </a:endParaRPr>
          </a:p>
          <a:p>
            <a:pPr algn="just" rtl="1">
              <a:buNone/>
            </a:pPr>
            <a:r>
              <a:rPr lang="fa-IR" sz="4900" b="1" dirty="0" smtClean="0">
                <a:cs typeface="B Titr" pitchFamily="2" charset="-78"/>
              </a:rPr>
              <a:t>        فرضيات </a:t>
            </a:r>
            <a:r>
              <a:rPr lang="fa-IR" sz="4900" b="1" dirty="0">
                <a:cs typeface="B Titr" pitchFamily="2" charset="-78"/>
              </a:rPr>
              <a:t>تحقيق در حكم پاسخ به سوالات علي تحقيق هستند.فرضيات بايد مبتني بر چارچوب نظري يا پيشينه تحقيق باشند.</a:t>
            </a:r>
            <a:endParaRPr lang="en-US" sz="4900" b="1" dirty="0">
              <a:cs typeface="B Titr" pitchFamily="2" charset="-78"/>
            </a:endParaRPr>
          </a:p>
          <a:p>
            <a:pPr algn="just" rtl="1">
              <a:buNone/>
            </a:pPr>
            <a:r>
              <a:rPr lang="fa-IR" sz="4900" b="1" dirty="0" smtClean="0">
                <a:cs typeface="B Titr" pitchFamily="2" charset="-78"/>
              </a:rPr>
              <a:t>        بهتر </a:t>
            </a:r>
            <a:r>
              <a:rPr lang="fa-IR" sz="4900" b="1" dirty="0">
                <a:cs typeface="B Titr" pitchFamily="2" charset="-78"/>
              </a:rPr>
              <a:t>است بعد از هر فرضيه مكانيسم علي تاثيرگذاري متغير مستقل بر وابسته مشخص شود.</a:t>
            </a:r>
            <a:endParaRPr lang="en-US" sz="4900" b="1" dirty="0">
              <a:cs typeface="B Titr" pitchFamily="2" charset="-78"/>
            </a:endParaRPr>
          </a:p>
          <a:p>
            <a:pPr algn="just" rtl="1">
              <a:buNone/>
            </a:pPr>
            <a:r>
              <a:rPr lang="fa-IR" sz="4900" b="1" dirty="0" smtClean="0">
                <a:cs typeface="B Titr" pitchFamily="2" charset="-78"/>
              </a:rPr>
              <a:t>        فرضيات </a:t>
            </a:r>
            <a:r>
              <a:rPr lang="fa-IR" sz="4900" b="1" dirty="0">
                <a:cs typeface="B Titr" pitchFamily="2" charset="-78"/>
              </a:rPr>
              <a:t>جهت دار دقيق </a:t>
            </a:r>
            <a:r>
              <a:rPr lang="fa-IR" sz="4900" b="1" dirty="0" smtClean="0">
                <a:cs typeface="B Titr" pitchFamily="2" charset="-78"/>
              </a:rPr>
              <a:t>ترند و </a:t>
            </a:r>
            <a:r>
              <a:rPr lang="fa-IR" sz="4900" b="1" dirty="0">
                <a:cs typeface="B Titr" pitchFamily="2" charset="-78"/>
              </a:rPr>
              <a:t>واحد تحليل در متغييرهاي مستقل و وابسته بهتر است يكي باشد.</a:t>
            </a:r>
            <a:endParaRPr lang="en-US" sz="4900" b="1" dirty="0">
              <a:cs typeface="B Titr" pitchFamily="2" charset="-78"/>
            </a:endParaRPr>
          </a:p>
          <a:p>
            <a:pPr algn="r" rtl="1">
              <a:buNone/>
            </a:pPr>
            <a:endParaRPr lang="en-US" sz="2400" dirty="0">
              <a:cs typeface="B Titr" pitchFamily="2"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7901014" cy="6429420"/>
          </a:xfrm>
        </p:spPr>
        <p:txBody>
          <a:bodyPr/>
          <a:lstStyle/>
          <a:p>
            <a:pPr algn="r" rtl="1"/>
            <a:r>
              <a:rPr lang="fa-IR" b="1" dirty="0">
                <a:solidFill>
                  <a:srgbClr val="A50021"/>
                </a:solidFill>
                <a:cs typeface="B Titr" pitchFamily="2" charset="-78"/>
              </a:rPr>
              <a:t>روش آماری مورد </a:t>
            </a:r>
            <a:r>
              <a:rPr lang="fa-IR" b="1" dirty="0" smtClean="0">
                <a:solidFill>
                  <a:srgbClr val="A50021"/>
                </a:solidFill>
                <a:cs typeface="B Titr" pitchFamily="2" charset="-78"/>
              </a:rPr>
              <a:t>استفاده:</a:t>
            </a:r>
          </a:p>
          <a:p>
            <a:pPr algn="just" rtl="1"/>
            <a:r>
              <a:rPr lang="fa-IR" sz="2400" b="1" dirty="0" smtClean="0">
                <a:cs typeface="B Titr" pitchFamily="2" charset="-78"/>
              </a:rPr>
              <a:t>براي تجزيه و تحليل داده‏ها بايد از روش‏هاي آماري مختلف استفاده شود.</a:t>
            </a:r>
            <a:r>
              <a:rPr lang="fa-IR" sz="2400" b="1" dirty="0"/>
              <a:t> </a:t>
            </a:r>
            <a:r>
              <a:rPr lang="fa-IR" sz="2400" b="1" dirty="0" smtClean="0">
                <a:cs typeface="B Titr" pitchFamily="2" charset="-78"/>
              </a:rPr>
              <a:t>روش‏هاي </a:t>
            </a:r>
            <a:r>
              <a:rPr lang="fa-IR" sz="2400" b="1" dirty="0">
                <a:cs typeface="B Titr" pitchFamily="2" charset="-78"/>
              </a:rPr>
              <a:t>آماري بايد متناسب با سوالات و فرضيات تحقيق باشد</a:t>
            </a:r>
            <a:r>
              <a:rPr lang="fa-IR" sz="2400" b="1" dirty="0" smtClean="0">
                <a:cs typeface="B Titr" pitchFamily="2" charset="-78"/>
              </a:rPr>
              <a:t>. بهتر </a:t>
            </a:r>
            <a:r>
              <a:rPr lang="fa-IR" sz="2400" b="1" dirty="0">
                <a:cs typeface="B Titr" pitchFamily="2" charset="-78"/>
              </a:rPr>
              <a:t>است دقيقا اشاره شود براي هر يك از سوالات و فرضيات تحقيق از چه روش آماري استفاده مي شود</a:t>
            </a:r>
            <a:r>
              <a:rPr lang="fa-IR" sz="2400" b="1" dirty="0" smtClean="0">
                <a:cs typeface="B Titr" pitchFamily="2" charset="-78"/>
              </a:rPr>
              <a:t>.</a:t>
            </a:r>
          </a:p>
          <a:p>
            <a:pPr algn="just" rtl="1"/>
            <a:r>
              <a:rPr lang="ar-SA" sz="2400" b="1" dirty="0">
                <a:cs typeface="B Titr" pitchFamily="2" charset="-78"/>
              </a:rPr>
              <a:t>این روش ها، اجمالاً دو نوع هستند؛ یکی آمار توصیفی و دیگری آمار استنباطی. آمار توصیفی شرایط موجود را توصیف می کند. بدین ترتیب که محقق از طریق به دست آوردن فراوانی، اندازه های گرایش به مرکز، شاخص های پراکندگی، رسم نمودار و غیره، متغیرهای مورد مطالعه را توصیف می کند. در حالی که، محقق با استفاده از روش های آمار استنباطی، عملکرد یا ارتباط بین دو یا چند متغیر و یا رابطه علت و معلولی آنها را مورد بررسی قرار می دهد و یا پیش بینی می کند</a:t>
            </a:r>
            <a:r>
              <a:rPr lang="fa-IR" sz="2400" b="1" dirty="0">
                <a:cs typeface="B Titr" pitchFamily="2" charset="-78"/>
              </a:rPr>
              <a:t>.</a:t>
            </a:r>
            <a:r>
              <a:rPr lang="ar-SA" sz="2400" b="1" dirty="0">
                <a:cs typeface="B Titr" pitchFamily="2" charset="-78"/>
              </a:rPr>
              <a:t> همچنین براساس داده های جمع آوری شده درباره یک گروه کوچک، استنتاج ها و تعمیم هایی درباره گروه های مشابه و یا بزرگتر </a:t>
            </a:r>
            <a:r>
              <a:rPr lang="fa-IR" sz="2400" b="1" dirty="0" smtClean="0">
                <a:cs typeface="B Titr" pitchFamily="2" charset="-78"/>
              </a:rPr>
              <a:t>را </a:t>
            </a:r>
            <a:r>
              <a:rPr lang="ar-SA" sz="2400" b="1" dirty="0" smtClean="0">
                <a:cs typeface="B Titr" pitchFamily="2" charset="-78"/>
              </a:rPr>
              <a:t>به </a:t>
            </a:r>
            <a:r>
              <a:rPr lang="ar-SA" sz="2400" b="1" dirty="0">
                <a:cs typeface="B Titr" pitchFamily="2" charset="-78"/>
              </a:rPr>
              <a:t>عمل </a:t>
            </a:r>
            <a:r>
              <a:rPr lang="ar-SA" sz="2400" b="1" dirty="0" smtClean="0">
                <a:cs typeface="B Titr" pitchFamily="2" charset="-78"/>
              </a:rPr>
              <a:t> </a:t>
            </a:r>
            <a:r>
              <a:rPr lang="ar-SA" sz="2400" b="1" dirty="0">
                <a:cs typeface="B Titr" pitchFamily="2" charset="-78"/>
              </a:rPr>
              <a:t>آورد</a:t>
            </a:r>
            <a:endParaRPr lang="en-US" sz="2400" b="1" dirty="0">
              <a:cs typeface="B Titr" pitchFamily="2" charset="-78"/>
            </a:endParaRPr>
          </a:p>
          <a:p>
            <a:pPr algn="r" rtl="1"/>
            <a:endParaRPr lang="en-US" sz="2400" dirty="0">
              <a:cs typeface="B Titr"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901014" cy="6286544"/>
          </a:xfrm>
        </p:spPr>
        <p:txBody>
          <a:bodyPr>
            <a:normAutofit/>
          </a:bodyPr>
          <a:lstStyle/>
          <a:p>
            <a:pPr algn="r" rtl="1"/>
            <a:r>
              <a:rPr lang="fa-IR" b="1" dirty="0">
                <a:solidFill>
                  <a:srgbClr val="A50021"/>
                </a:solidFill>
                <a:cs typeface="B Titr" pitchFamily="2" charset="-78"/>
              </a:rPr>
              <a:t>ابزار </a:t>
            </a:r>
            <a:r>
              <a:rPr lang="fa-IR" b="1" dirty="0" smtClean="0">
                <a:solidFill>
                  <a:srgbClr val="A50021"/>
                </a:solidFill>
                <a:cs typeface="B Titr" pitchFamily="2" charset="-78"/>
              </a:rPr>
              <a:t>سنجش:</a:t>
            </a:r>
          </a:p>
          <a:p>
            <a:pPr algn="just" rtl="1"/>
            <a:r>
              <a:rPr lang="fa-IR" sz="2800" b="1" dirty="0">
                <a:cs typeface="B Titr" pitchFamily="2" charset="-78"/>
              </a:rPr>
              <a:t>ذكر نوع ابزار اگرچه ضرورت دارد ولي كافي نيست</a:t>
            </a:r>
            <a:r>
              <a:rPr lang="fa-IR" sz="2800" b="1" dirty="0" smtClean="0">
                <a:cs typeface="B Titr" pitchFamily="2" charset="-78"/>
              </a:rPr>
              <a:t>. محقق </a:t>
            </a:r>
            <a:r>
              <a:rPr lang="fa-IR" sz="2800" b="1" dirty="0">
                <a:cs typeface="B Titr" pitchFamily="2" charset="-78"/>
              </a:rPr>
              <a:t>بايد نحوه تهيه ابزار و مراحلي را كه براي تهيه آن طي خواهد شد ذكر نمايد</a:t>
            </a:r>
            <a:r>
              <a:rPr lang="fa-IR" sz="2800" b="1" dirty="0" smtClean="0">
                <a:cs typeface="B Titr" pitchFamily="2" charset="-78"/>
              </a:rPr>
              <a:t>. بايد </a:t>
            </a:r>
            <a:r>
              <a:rPr lang="fa-IR" sz="2800" b="1" dirty="0">
                <a:cs typeface="B Titr" pitchFamily="2" charset="-78"/>
              </a:rPr>
              <a:t>به نحوه تامين روايي و پايايي ابزار گردآوري اشاره داشته باشد</a:t>
            </a:r>
            <a:r>
              <a:rPr lang="fa-IR" sz="2800" b="1" dirty="0" smtClean="0">
                <a:cs typeface="B Titr" pitchFamily="2" charset="-78"/>
              </a:rPr>
              <a:t>. ابزار </a:t>
            </a:r>
            <a:r>
              <a:rPr lang="fa-IR" sz="2800" b="1" dirty="0">
                <a:cs typeface="B Titr" pitchFamily="2" charset="-78"/>
              </a:rPr>
              <a:t>گردآوري بايد متناسب با موضوع مورد مطالعه و طرح تحقيق باشد.</a:t>
            </a:r>
            <a:r>
              <a:rPr lang="fa-IR" sz="2800" b="1" dirty="0" smtClean="0">
                <a:solidFill>
                  <a:srgbClr val="A50021"/>
                </a:solidFill>
                <a:cs typeface="B Titr" pitchFamily="2" charset="-78"/>
              </a:rPr>
              <a:t> </a:t>
            </a:r>
          </a:p>
          <a:p>
            <a:pPr algn="just" rtl="1"/>
            <a:r>
              <a:rPr lang="ar-SA" sz="2800" b="1" dirty="0">
                <a:cs typeface="B Titr" pitchFamily="2" charset="-78"/>
              </a:rPr>
              <a:t>ابزار گردآوري اطلاعات وسيله‌اي است كه به پژوهشگر كمك مي‌كند تا داده‌هاي لازم را جمع آوري و ثبت نمايد. در اغلب رشته‌هاي علوم اساني رايج‌ترين ابزار گرد‌آوري داده‌ها پرسش نامه‌ها، </a:t>
            </a:r>
            <a:r>
              <a:rPr lang="ar-SA" sz="2800" b="1" dirty="0" smtClean="0">
                <a:cs typeface="B Titr" pitchFamily="2" charset="-78"/>
              </a:rPr>
              <a:t>برگه </a:t>
            </a:r>
            <a:r>
              <a:rPr lang="ar-SA" sz="2800" b="1" dirty="0">
                <a:cs typeface="B Titr" pitchFamily="2" charset="-78"/>
              </a:rPr>
              <a:t>مصاحبه </a:t>
            </a:r>
            <a:r>
              <a:rPr lang="ar-SA" sz="2800" b="1" dirty="0" smtClean="0">
                <a:cs typeface="B Titr" pitchFamily="2" charset="-78"/>
              </a:rPr>
              <a:t>و </a:t>
            </a:r>
            <a:r>
              <a:rPr lang="ar-SA" sz="2800" b="1" dirty="0">
                <a:cs typeface="B Titr" pitchFamily="2" charset="-78"/>
              </a:rPr>
              <a:t>غيره مي‌باشد. پژوهشگر برحسب روش تحقيق مورد نظر خود و نوع </a:t>
            </a:r>
            <a:r>
              <a:rPr lang="ar-SA" sz="2800" b="1" dirty="0" smtClean="0">
                <a:cs typeface="B Titr" pitchFamily="2" charset="-78"/>
              </a:rPr>
              <a:t>داده</a:t>
            </a:r>
            <a:r>
              <a:rPr lang="fa-IR" sz="2800" b="1" dirty="0" smtClean="0">
                <a:cs typeface="B Titr" pitchFamily="2" charset="-78"/>
              </a:rPr>
              <a:t>‏</a:t>
            </a:r>
            <a:r>
              <a:rPr lang="ar-SA" sz="2800" b="1" dirty="0" smtClean="0">
                <a:cs typeface="B Titr" pitchFamily="2" charset="-78"/>
              </a:rPr>
              <a:t>هايي </a:t>
            </a:r>
            <a:r>
              <a:rPr lang="ar-SA" sz="2800" b="1" dirty="0">
                <a:cs typeface="B Titr" pitchFamily="2" charset="-78"/>
              </a:rPr>
              <a:t>كه قصد جمع آوري </a:t>
            </a:r>
            <a:r>
              <a:rPr lang="ar-SA" sz="2800" b="1" dirty="0" smtClean="0">
                <a:cs typeface="B Titr" pitchFamily="2" charset="-78"/>
              </a:rPr>
              <a:t>آن</a:t>
            </a:r>
            <a:r>
              <a:rPr lang="fa-IR" sz="2800" b="1" dirty="0" smtClean="0">
                <a:cs typeface="B Titr" pitchFamily="2" charset="-78"/>
              </a:rPr>
              <a:t> را</a:t>
            </a:r>
            <a:r>
              <a:rPr lang="ar-SA" sz="2800" b="1" dirty="0" smtClean="0">
                <a:cs typeface="B Titr" pitchFamily="2" charset="-78"/>
              </a:rPr>
              <a:t> </a:t>
            </a:r>
            <a:r>
              <a:rPr lang="ar-SA" sz="2800" b="1" dirty="0">
                <a:cs typeface="B Titr" pitchFamily="2" charset="-78"/>
              </a:rPr>
              <a:t>دارد، تصميم مي‌گيرد كه از چه ابزاري براي گردآوري داده هاي خود استفاده كند.</a:t>
            </a:r>
            <a:endParaRPr lang="en-US" sz="2800" b="1" dirty="0">
              <a:cs typeface="B Titr" pitchFamily="2" charset="-78"/>
            </a:endParaRPr>
          </a:p>
          <a:p>
            <a:pPr algn="just" rtl="1"/>
            <a:endParaRPr lang="en-US" dirty="0">
              <a:solidFill>
                <a:srgbClr val="A50021"/>
              </a:solidFill>
              <a:cs typeface="B Titr" pitchFamily="2"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286544"/>
          </a:xfrm>
        </p:spPr>
        <p:txBody>
          <a:bodyPr>
            <a:normAutofit fontScale="92500"/>
          </a:bodyPr>
          <a:lstStyle/>
          <a:p>
            <a:pPr algn="just" rtl="1"/>
            <a:r>
              <a:rPr lang="fa-IR" sz="2600" b="1" dirty="0">
                <a:solidFill>
                  <a:srgbClr val="A50021"/>
                </a:solidFill>
                <a:cs typeface="B Titr" pitchFamily="2" charset="-78"/>
              </a:rPr>
              <a:t>بررسی سابقه مطالعاتی و تحقیقاتي در مورد موضوع طرح در ایران و سایر کشورها با ذکر منابع اساسی و </a:t>
            </a:r>
            <a:r>
              <a:rPr lang="fa-IR" sz="2600" b="1" dirty="0" smtClean="0">
                <a:solidFill>
                  <a:srgbClr val="A50021"/>
                </a:solidFill>
                <a:cs typeface="B Titr" pitchFamily="2" charset="-78"/>
              </a:rPr>
              <a:t>هم چنین </a:t>
            </a:r>
            <a:r>
              <a:rPr lang="fa-IR" sz="2600" b="1" dirty="0">
                <a:solidFill>
                  <a:srgbClr val="A50021"/>
                </a:solidFill>
                <a:cs typeface="B Titr" pitchFamily="2" charset="-78"/>
              </a:rPr>
              <a:t>چگونگی ارتباط تحقیقات قبلی با طرح فعلی </a:t>
            </a:r>
            <a:r>
              <a:rPr lang="fa-IR" sz="2600" b="1" dirty="0" smtClean="0">
                <a:solidFill>
                  <a:srgbClr val="A50021"/>
                </a:solidFill>
                <a:cs typeface="B Titr" pitchFamily="2" charset="-78"/>
              </a:rPr>
              <a:t>(حداقل </a:t>
            </a:r>
            <a:r>
              <a:rPr lang="fa-IR" sz="2600" b="1" dirty="0">
                <a:solidFill>
                  <a:srgbClr val="A50021"/>
                </a:solidFill>
                <a:cs typeface="B Titr" pitchFamily="2" charset="-78"/>
              </a:rPr>
              <a:t>5 منبع ذکر گردد</a:t>
            </a:r>
            <a:r>
              <a:rPr lang="fa-IR" sz="2600" b="1" dirty="0" smtClean="0">
                <a:solidFill>
                  <a:srgbClr val="A50021"/>
                </a:solidFill>
                <a:cs typeface="B Titr" pitchFamily="2" charset="-78"/>
              </a:rPr>
              <a:t>).</a:t>
            </a:r>
          </a:p>
          <a:p>
            <a:pPr algn="just" rtl="1"/>
            <a:r>
              <a:rPr lang="fa-IR" sz="2400" b="1" dirty="0" smtClean="0">
                <a:cs typeface="B Titr" pitchFamily="2" charset="-78"/>
              </a:rPr>
              <a:t>محقق در اينجا بايد </a:t>
            </a:r>
            <a:r>
              <a:rPr lang="fa-IR" sz="2400" b="1" dirty="0">
                <a:cs typeface="B Titr" pitchFamily="2" charset="-78"/>
              </a:rPr>
              <a:t>توضيح مختصري درباره </a:t>
            </a:r>
            <a:r>
              <a:rPr lang="fa-IR" sz="2400" b="1" dirty="0" smtClean="0">
                <a:cs typeface="B Titr" pitchFamily="2" charset="-78"/>
              </a:rPr>
              <a:t>پژوهش‏هايي </a:t>
            </a:r>
            <a:r>
              <a:rPr lang="fa-IR" sz="2400" b="1" dirty="0">
                <a:cs typeface="B Titr" pitchFamily="2" charset="-78"/>
              </a:rPr>
              <a:t>كه پيش از </a:t>
            </a:r>
            <a:r>
              <a:rPr lang="fa-IR" sz="2400" b="1" dirty="0" smtClean="0">
                <a:cs typeface="B Titr" pitchFamily="2" charset="-78"/>
              </a:rPr>
              <a:t>او </a:t>
            </a:r>
            <a:r>
              <a:rPr lang="fa-IR" sz="2400" b="1" dirty="0">
                <a:cs typeface="B Titr" pitchFamily="2" charset="-78"/>
              </a:rPr>
              <a:t>روي اين موضوع و موضوعات نزديك به آن انجام </a:t>
            </a:r>
            <a:r>
              <a:rPr lang="fa-IR" sz="2400" b="1" dirty="0" smtClean="0">
                <a:cs typeface="B Titr" pitchFamily="2" charset="-78"/>
              </a:rPr>
              <a:t>شده، ارايه بدهد</a:t>
            </a:r>
            <a:r>
              <a:rPr lang="fa-IR" sz="2400" b="1" dirty="0">
                <a:cs typeface="B Titr" pitchFamily="2" charset="-78"/>
              </a:rPr>
              <a:t>. </a:t>
            </a:r>
            <a:endParaRPr lang="fa-IR" sz="2400" b="1" dirty="0" smtClean="0">
              <a:cs typeface="B Titr" pitchFamily="2" charset="-78"/>
            </a:endParaRPr>
          </a:p>
          <a:p>
            <a:pPr algn="r" rtl="1"/>
            <a:r>
              <a:rPr lang="ar-SA" sz="2400" dirty="0" smtClean="0">
                <a:cs typeface="B Titr" pitchFamily="2" charset="-78"/>
              </a:rPr>
              <a:t>هدف </a:t>
            </a:r>
            <a:r>
              <a:rPr lang="ar-SA" sz="2400" dirty="0">
                <a:cs typeface="B Titr" pitchFamily="2" charset="-78"/>
              </a:rPr>
              <a:t>از گنجاندن بخش پیشینه تحقیق و ادبيات موضوع، توجه به نكات زير است</a:t>
            </a:r>
            <a:r>
              <a:rPr lang="en-US" sz="2400" dirty="0">
                <a:cs typeface="B Titr" pitchFamily="2" charset="-78"/>
              </a:rPr>
              <a:t> :</a:t>
            </a:r>
            <a:br>
              <a:rPr lang="en-US" sz="2400" dirty="0">
                <a:cs typeface="B Titr" pitchFamily="2" charset="-78"/>
              </a:rPr>
            </a:br>
            <a:r>
              <a:rPr lang="fa-IR" sz="2400" dirty="0" smtClean="0">
                <a:cs typeface="B Titr" pitchFamily="2" charset="-78"/>
              </a:rPr>
              <a:t>1-</a:t>
            </a:r>
            <a:r>
              <a:rPr lang="ar-SA" sz="2400" dirty="0" smtClean="0">
                <a:cs typeface="B Titr" pitchFamily="2" charset="-78"/>
              </a:rPr>
              <a:t>برقراری </a:t>
            </a:r>
            <a:r>
              <a:rPr lang="ar-SA" sz="2400" dirty="0">
                <a:cs typeface="B Titr" pitchFamily="2" charset="-78"/>
              </a:rPr>
              <a:t>ارتباطی منطقی میان اطلاعات پژوهش های قبلی با مسئله تحقیق</a:t>
            </a:r>
            <a:r>
              <a:rPr lang="en-US" sz="2400" dirty="0">
                <a:cs typeface="B Titr" pitchFamily="2" charset="-78"/>
              </a:rPr>
              <a:t> </a:t>
            </a:r>
            <a:br>
              <a:rPr lang="en-US" sz="2400" dirty="0">
                <a:cs typeface="B Titr" pitchFamily="2" charset="-78"/>
              </a:rPr>
            </a:br>
            <a:r>
              <a:rPr lang="fa-IR" sz="2400" dirty="0" smtClean="0">
                <a:cs typeface="B Titr" pitchFamily="2" charset="-78"/>
              </a:rPr>
              <a:t>2-</a:t>
            </a:r>
            <a:r>
              <a:rPr lang="ar-SA" sz="2400" dirty="0" smtClean="0">
                <a:cs typeface="B Titr" pitchFamily="2" charset="-78"/>
              </a:rPr>
              <a:t>آشنایی </a:t>
            </a:r>
            <a:r>
              <a:rPr lang="ar-SA" sz="2400" dirty="0">
                <a:cs typeface="B Titr" pitchFamily="2" charset="-78"/>
              </a:rPr>
              <a:t>با چارچوب نظری یا تجربی مسئله تحقیق</a:t>
            </a:r>
            <a:r>
              <a:rPr lang="en-US" sz="2400" dirty="0">
                <a:cs typeface="B Titr" pitchFamily="2" charset="-78"/>
              </a:rPr>
              <a:t/>
            </a:r>
            <a:br>
              <a:rPr lang="en-US" sz="2400" dirty="0">
                <a:cs typeface="B Titr" pitchFamily="2" charset="-78"/>
              </a:rPr>
            </a:br>
            <a:r>
              <a:rPr lang="fa-IR" sz="2400" dirty="0" smtClean="0">
                <a:cs typeface="B Titr" pitchFamily="2" charset="-78"/>
              </a:rPr>
              <a:t>3-</a:t>
            </a:r>
            <a:r>
              <a:rPr lang="ar-SA" sz="2400" dirty="0" smtClean="0">
                <a:cs typeface="B Titr" pitchFamily="2" charset="-78"/>
              </a:rPr>
              <a:t>آشنایی </a:t>
            </a:r>
            <a:r>
              <a:rPr lang="ar-SA" sz="2400" dirty="0">
                <a:cs typeface="B Titr" pitchFamily="2" charset="-78"/>
              </a:rPr>
              <a:t>با روش های تحقیق مورد استفاده در پژوهش های گذشته</a:t>
            </a:r>
            <a:r>
              <a:rPr lang="en-US" sz="2400" dirty="0">
                <a:cs typeface="B Titr" pitchFamily="2" charset="-78"/>
              </a:rPr>
              <a:t/>
            </a:r>
            <a:br>
              <a:rPr lang="en-US" sz="2400" dirty="0">
                <a:cs typeface="B Titr" pitchFamily="2" charset="-78"/>
              </a:rPr>
            </a:br>
            <a:r>
              <a:rPr lang="fa-IR" sz="2400" dirty="0" smtClean="0">
                <a:cs typeface="B Titr" pitchFamily="2" charset="-78"/>
              </a:rPr>
              <a:t>4- </a:t>
            </a:r>
            <a:r>
              <a:rPr lang="ar-SA" sz="2400" dirty="0" smtClean="0">
                <a:cs typeface="B Titr" pitchFamily="2" charset="-78"/>
              </a:rPr>
              <a:t>پیشگیری </a:t>
            </a:r>
            <a:r>
              <a:rPr lang="ar-SA" sz="2400" dirty="0">
                <a:cs typeface="B Titr" pitchFamily="2" charset="-78"/>
              </a:rPr>
              <a:t>از دوباره کاری</a:t>
            </a:r>
            <a:r>
              <a:rPr lang="en-US" sz="2400" dirty="0">
                <a:cs typeface="B Titr" pitchFamily="2" charset="-78"/>
              </a:rPr>
              <a:t/>
            </a:r>
            <a:br>
              <a:rPr lang="en-US" sz="2400" dirty="0">
                <a:cs typeface="B Titr" pitchFamily="2" charset="-78"/>
              </a:rPr>
            </a:br>
            <a:r>
              <a:rPr lang="fa-IR" sz="2400" dirty="0" smtClean="0">
                <a:cs typeface="B Titr" pitchFamily="2" charset="-78"/>
              </a:rPr>
              <a:t>5- </a:t>
            </a:r>
            <a:r>
              <a:rPr lang="ar-SA" sz="2400" dirty="0" smtClean="0">
                <a:cs typeface="B Titr" pitchFamily="2" charset="-78"/>
              </a:rPr>
              <a:t>استفاده </a:t>
            </a:r>
            <a:r>
              <a:rPr lang="ar-SA" sz="2400" dirty="0">
                <a:cs typeface="B Titr" pitchFamily="2" charset="-78"/>
              </a:rPr>
              <a:t>از تجربيات مفيد محققان قبلي</a:t>
            </a:r>
            <a:r>
              <a:rPr lang="en-US" sz="2400" dirty="0">
                <a:cs typeface="B Titr" pitchFamily="2" charset="-78"/>
              </a:rPr>
              <a:t/>
            </a:r>
            <a:br>
              <a:rPr lang="en-US" sz="2400" dirty="0">
                <a:cs typeface="B Titr" pitchFamily="2" charset="-78"/>
              </a:rPr>
            </a:br>
            <a:r>
              <a:rPr lang="fa-IR" sz="2400" dirty="0" smtClean="0">
                <a:cs typeface="B Titr" pitchFamily="2" charset="-78"/>
              </a:rPr>
              <a:t>6- </a:t>
            </a:r>
            <a:r>
              <a:rPr lang="ar-SA" sz="2400" dirty="0" smtClean="0">
                <a:cs typeface="B Titr" pitchFamily="2" charset="-78"/>
              </a:rPr>
              <a:t>آگاهي </a:t>
            </a:r>
            <a:r>
              <a:rPr lang="ar-SA" sz="2400" dirty="0">
                <a:cs typeface="B Titr" pitchFamily="2" charset="-78"/>
              </a:rPr>
              <a:t>از نقاط ضعف پژوهش هاي پيشين</a:t>
            </a:r>
            <a:r>
              <a:rPr lang="en-US" sz="2400" dirty="0">
                <a:cs typeface="B Titr" pitchFamily="2" charset="-78"/>
              </a:rPr>
              <a:t/>
            </a:r>
            <a:br>
              <a:rPr lang="en-US" sz="2400" dirty="0">
                <a:cs typeface="B Titr" pitchFamily="2" charset="-78"/>
              </a:rPr>
            </a:br>
            <a:r>
              <a:rPr lang="ar-SA" sz="2400" dirty="0">
                <a:cs typeface="B Titr" pitchFamily="2" charset="-78"/>
              </a:rPr>
              <a:t>جهت دسترسي به اهداف بالا و تدوين مطالب پيشينه، رعايت نكات زير ضروري است</a:t>
            </a:r>
            <a:r>
              <a:rPr lang="en-US" sz="2400" dirty="0">
                <a:cs typeface="B Titr" pitchFamily="2" charset="-78"/>
              </a:rPr>
              <a:t>:</a:t>
            </a:r>
            <a:br>
              <a:rPr lang="en-US" sz="2400" dirty="0">
                <a:cs typeface="B Titr" pitchFamily="2" charset="-78"/>
              </a:rPr>
            </a:br>
            <a:r>
              <a:rPr lang="ar-SA" sz="2400" dirty="0">
                <a:cs typeface="B Titr" pitchFamily="2" charset="-78"/>
              </a:rPr>
              <a:t>الف-منابع اطلاعاتي مرتبط با موضوع انتخاب گردد</a:t>
            </a:r>
            <a:r>
              <a:rPr lang="en-US" sz="2400" dirty="0">
                <a:cs typeface="B Titr" pitchFamily="2" charset="-78"/>
              </a:rPr>
              <a:t/>
            </a:r>
            <a:br>
              <a:rPr lang="en-US" sz="2400" dirty="0">
                <a:cs typeface="B Titr" pitchFamily="2" charset="-78"/>
              </a:rPr>
            </a:br>
            <a:r>
              <a:rPr lang="ar-SA" sz="2400" dirty="0">
                <a:cs typeface="B Titr" pitchFamily="2" charset="-78"/>
              </a:rPr>
              <a:t>ب- نتایج تحقیقات قبلی مطالعه، نقد و بررسی شود</a:t>
            </a:r>
            <a:r>
              <a:rPr lang="en-US" sz="2400" dirty="0">
                <a:cs typeface="B Titr" pitchFamily="2" charset="-78"/>
              </a:rPr>
              <a:t/>
            </a:r>
            <a:br>
              <a:rPr lang="en-US" sz="2400" dirty="0">
                <a:cs typeface="B Titr" pitchFamily="2" charset="-78"/>
              </a:rPr>
            </a:br>
            <a:r>
              <a:rPr lang="ar-SA" sz="2400" dirty="0">
                <a:cs typeface="B Titr" pitchFamily="2" charset="-78"/>
              </a:rPr>
              <a:t>ج- ترتيب موارد از كلي به جزئي ( عمومي به اختصاصي ) تدوين گردد</a:t>
            </a:r>
            <a:endParaRPr lang="en-US" sz="2400" dirty="0">
              <a:cs typeface="B Titr" pitchFamily="2" charset="-78"/>
            </a:endParaRPr>
          </a:p>
          <a:p>
            <a:pPr algn="just" rtl="1"/>
            <a:endParaRPr lang="en-US" sz="2400" dirty="0">
              <a:solidFill>
                <a:srgbClr val="A50021"/>
              </a:solidFill>
              <a:cs typeface="B Titr" pitchFamily="2"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143668"/>
          </a:xfrm>
        </p:spPr>
        <p:txBody>
          <a:bodyPr>
            <a:normAutofit fontScale="92500" lnSpcReduction="10000"/>
          </a:bodyPr>
          <a:lstStyle/>
          <a:p>
            <a:pPr algn="r" rtl="1"/>
            <a:r>
              <a:rPr lang="fa-IR" b="1" dirty="0">
                <a:solidFill>
                  <a:srgbClr val="A50021"/>
                </a:solidFill>
                <a:cs typeface="B Titr" pitchFamily="2" charset="-78"/>
              </a:rPr>
              <a:t>تعاریف نظری و عملیاتی متغیرهای </a:t>
            </a:r>
            <a:r>
              <a:rPr lang="fa-IR" b="1" dirty="0" smtClean="0">
                <a:solidFill>
                  <a:srgbClr val="A50021"/>
                </a:solidFill>
                <a:cs typeface="B Titr" pitchFamily="2" charset="-78"/>
              </a:rPr>
              <a:t>تحقیق</a:t>
            </a:r>
          </a:p>
          <a:p>
            <a:pPr algn="just" rtl="1"/>
            <a:r>
              <a:rPr lang="ar-SA" dirty="0">
                <a:cs typeface="B Titr" pitchFamily="2" charset="-78"/>
              </a:rPr>
              <a:t>مسئله و موضوع </a:t>
            </a:r>
            <a:r>
              <a:rPr lang="fa-IR" dirty="0" smtClean="0">
                <a:cs typeface="B Titr" pitchFamily="2" charset="-78"/>
              </a:rPr>
              <a:t>تحقيق </a:t>
            </a:r>
            <a:r>
              <a:rPr lang="ar-SA" dirty="0" smtClean="0">
                <a:cs typeface="B Titr" pitchFamily="2" charset="-78"/>
              </a:rPr>
              <a:t>دارای </a:t>
            </a:r>
            <a:r>
              <a:rPr lang="ar-SA" dirty="0">
                <a:cs typeface="B Titr" pitchFamily="2" charset="-78"/>
              </a:rPr>
              <a:t>تعدادی واژه و اصطلاح است. </a:t>
            </a:r>
            <a:r>
              <a:rPr lang="fa-IR" dirty="0" smtClean="0">
                <a:cs typeface="B Titr" pitchFamily="2" charset="-78"/>
              </a:rPr>
              <a:t>چون </a:t>
            </a:r>
            <a:r>
              <a:rPr lang="ar-SA" dirty="0" smtClean="0">
                <a:cs typeface="B Titr" pitchFamily="2" charset="-78"/>
              </a:rPr>
              <a:t>بسیاری </a:t>
            </a:r>
            <a:r>
              <a:rPr lang="ar-SA" dirty="0">
                <a:cs typeface="B Titr" pitchFamily="2" charset="-78"/>
              </a:rPr>
              <a:t>از واژه ها و اصطلاحات، معانی گوناگونی دارند، </a:t>
            </a:r>
            <a:r>
              <a:rPr lang="fa-IR" dirty="0" smtClean="0">
                <a:cs typeface="B Titr" pitchFamily="2" charset="-78"/>
              </a:rPr>
              <a:t>جهت </a:t>
            </a:r>
            <a:r>
              <a:rPr lang="ar-SA" dirty="0" smtClean="0">
                <a:cs typeface="B Titr" pitchFamily="2" charset="-78"/>
              </a:rPr>
              <a:t>کاربرد </a:t>
            </a:r>
            <a:r>
              <a:rPr lang="ar-SA" dirty="0">
                <a:cs typeface="B Titr" pitchFamily="2" charset="-78"/>
              </a:rPr>
              <a:t>آنها در تحقیق خود </a:t>
            </a:r>
            <a:r>
              <a:rPr lang="fa-IR" dirty="0" smtClean="0">
                <a:cs typeface="B Titr" pitchFamily="2" charset="-78"/>
              </a:rPr>
              <a:t>بايد</a:t>
            </a:r>
            <a:r>
              <a:rPr lang="ar-SA" dirty="0" smtClean="0">
                <a:cs typeface="B Titr" pitchFamily="2" charset="-78"/>
              </a:rPr>
              <a:t> </a:t>
            </a:r>
            <a:r>
              <a:rPr lang="ar-SA" dirty="0">
                <a:cs typeface="B Titr" pitchFamily="2" charset="-78"/>
              </a:rPr>
              <a:t>تعریف </a:t>
            </a:r>
            <a:r>
              <a:rPr lang="fa-IR" dirty="0" smtClean="0">
                <a:cs typeface="B Titr" pitchFamily="2" charset="-78"/>
              </a:rPr>
              <a:t>گردند</a:t>
            </a:r>
            <a:r>
              <a:rPr lang="ar-SA" dirty="0" smtClean="0">
                <a:cs typeface="B Titr" pitchFamily="2" charset="-78"/>
              </a:rPr>
              <a:t>. زیرا</a:t>
            </a:r>
            <a:r>
              <a:rPr lang="fa-IR" dirty="0" smtClean="0">
                <a:cs typeface="B Titr" pitchFamily="2" charset="-78"/>
              </a:rPr>
              <a:t>گاهي اوقات </a:t>
            </a:r>
            <a:r>
              <a:rPr lang="ar-SA" dirty="0" smtClean="0">
                <a:cs typeface="B Titr" pitchFamily="2" charset="-78"/>
              </a:rPr>
              <a:t>در </a:t>
            </a:r>
            <a:r>
              <a:rPr lang="ar-SA" dirty="0">
                <a:cs typeface="B Titr" pitchFamily="2" charset="-78"/>
              </a:rPr>
              <a:t>بعضی موارد واژه یا </a:t>
            </a:r>
            <a:r>
              <a:rPr lang="ar-SA" dirty="0" smtClean="0">
                <a:cs typeface="B Titr" pitchFamily="2" charset="-78"/>
              </a:rPr>
              <a:t>اصطلاح</a:t>
            </a:r>
            <a:r>
              <a:rPr lang="fa-IR" dirty="0" smtClean="0">
                <a:cs typeface="B Titr" pitchFamily="2" charset="-78"/>
              </a:rPr>
              <a:t>ي،</a:t>
            </a:r>
            <a:r>
              <a:rPr lang="ar-SA" dirty="0" smtClean="0">
                <a:cs typeface="B Titr" pitchFamily="2" charset="-78"/>
              </a:rPr>
              <a:t> مفهومی </a:t>
            </a:r>
            <a:r>
              <a:rPr lang="ar-SA" dirty="0">
                <a:cs typeface="B Titr" pitchFamily="2" charset="-78"/>
              </a:rPr>
              <a:t>را به خواننده </a:t>
            </a:r>
            <a:r>
              <a:rPr lang="fa-IR" dirty="0" smtClean="0">
                <a:cs typeface="B Titr" pitchFamily="2" charset="-78"/>
              </a:rPr>
              <a:t>ميدهد كه </a:t>
            </a:r>
            <a:r>
              <a:rPr lang="ar-SA" dirty="0" smtClean="0">
                <a:cs typeface="B Titr" pitchFamily="2" charset="-78"/>
              </a:rPr>
              <a:t>اصولاً </a:t>
            </a:r>
            <a:r>
              <a:rPr lang="ar-SA" dirty="0">
                <a:cs typeface="B Titr" pitchFamily="2" charset="-78"/>
              </a:rPr>
              <a:t>مورد توجه محقق </a:t>
            </a:r>
            <a:r>
              <a:rPr lang="fa-IR" dirty="0" smtClean="0">
                <a:cs typeface="B Titr" pitchFamily="2" charset="-78"/>
              </a:rPr>
              <a:t>نيست</a:t>
            </a:r>
            <a:r>
              <a:rPr lang="ar-SA" dirty="0" smtClean="0">
                <a:cs typeface="B Titr" pitchFamily="2" charset="-78"/>
              </a:rPr>
              <a:t>، </a:t>
            </a:r>
            <a:r>
              <a:rPr lang="ar-SA" dirty="0">
                <a:cs typeface="B Titr" pitchFamily="2" charset="-78"/>
              </a:rPr>
              <a:t>یا احتمالاً واژه و اصطلاح </a:t>
            </a:r>
            <a:r>
              <a:rPr lang="ar-SA" dirty="0" smtClean="0">
                <a:cs typeface="B Titr" pitchFamily="2" charset="-78"/>
              </a:rPr>
              <a:t>برای </a:t>
            </a:r>
            <a:r>
              <a:rPr lang="ar-SA" dirty="0">
                <a:cs typeface="B Titr" pitchFamily="2" charset="-78"/>
              </a:rPr>
              <a:t>خواننده، بیگانه و نامفهوم </a:t>
            </a:r>
            <a:r>
              <a:rPr lang="fa-IR" dirty="0" smtClean="0">
                <a:cs typeface="B Titr" pitchFamily="2" charset="-78"/>
              </a:rPr>
              <a:t>است</a:t>
            </a:r>
            <a:r>
              <a:rPr lang="ar-SA" dirty="0" smtClean="0">
                <a:cs typeface="B Titr" pitchFamily="2" charset="-78"/>
              </a:rPr>
              <a:t>. </a:t>
            </a:r>
            <a:r>
              <a:rPr lang="ar-SA" dirty="0">
                <a:cs typeface="B Titr" pitchFamily="2" charset="-78"/>
              </a:rPr>
              <a:t>بنابراین و با توجه به لزوم گویایی و ساده نویسی گزارشات تحقیقی، محقق موظف است</a:t>
            </a:r>
            <a:r>
              <a:rPr lang="en-US" dirty="0">
                <a:cs typeface="B Titr" pitchFamily="2" charset="-78"/>
              </a:rPr>
              <a:t>:</a:t>
            </a:r>
          </a:p>
          <a:p>
            <a:pPr algn="just" rtl="1"/>
            <a:r>
              <a:rPr lang="ar-SA" dirty="0">
                <a:cs typeface="B Titr" pitchFamily="2" charset="-78"/>
              </a:rPr>
              <a:t>اولاً،این گونه واژه ها و اصطلاحات را در طرح تحقیق خود هم به لحاظ </a:t>
            </a:r>
            <a:r>
              <a:rPr lang="ar-SA" dirty="0" smtClean="0">
                <a:cs typeface="B Titr" pitchFamily="2" charset="-78"/>
              </a:rPr>
              <a:t>نظری و </a:t>
            </a:r>
            <a:r>
              <a:rPr lang="ar-SA" dirty="0">
                <a:cs typeface="B Titr" pitchFamily="2" charset="-78"/>
              </a:rPr>
              <a:t>نیز از حیث </a:t>
            </a:r>
            <a:r>
              <a:rPr lang="ar-SA" dirty="0" smtClean="0">
                <a:cs typeface="B Titr" pitchFamily="2" charset="-78"/>
              </a:rPr>
              <a:t>عملیاتی </a:t>
            </a:r>
            <a:r>
              <a:rPr lang="ar-SA" dirty="0">
                <a:cs typeface="B Titr" pitchFamily="2" charset="-78"/>
              </a:rPr>
              <a:t>تعریف کند</a:t>
            </a:r>
            <a:r>
              <a:rPr lang="en-US" dirty="0">
                <a:cs typeface="B Titr" pitchFamily="2" charset="-78"/>
              </a:rPr>
              <a:t>.</a:t>
            </a:r>
          </a:p>
          <a:p>
            <a:pPr algn="just" rtl="1"/>
            <a:r>
              <a:rPr lang="ar-SA" dirty="0">
                <a:cs typeface="B Titr" pitchFamily="2" charset="-78"/>
              </a:rPr>
              <a:t>ثانیاً، در حد امکان از واژ ها و اصطلاحات یکسان، در بیان هر قسمت از تحقیق استفاده نماید تا در کلیه مراحل تحقیق منظور او از به کار بردن واژه و اصطلاحی خاص برای خواننده مشخص و </a:t>
            </a:r>
            <a:r>
              <a:rPr lang="fa-IR" dirty="0" smtClean="0">
                <a:cs typeface="B Titr" pitchFamily="2" charset="-78"/>
              </a:rPr>
              <a:t>ر</a:t>
            </a:r>
            <a:r>
              <a:rPr lang="ar-SA" dirty="0" smtClean="0">
                <a:cs typeface="B Titr" pitchFamily="2" charset="-78"/>
              </a:rPr>
              <a:t>وشن </a:t>
            </a:r>
            <a:r>
              <a:rPr lang="ar-SA" dirty="0">
                <a:cs typeface="B Titr" pitchFamily="2" charset="-78"/>
              </a:rPr>
              <a:t>باشد</a:t>
            </a:r>
            <a:r>
              <a:rPr lang="en-US" dirty="0">
                <a:cs typeface="B Titr" pitchFamily="2" charset="-78"/>
              </a:rPr>
              <a:t>.</a:t>
            </a:r>
          </a:p>
          <a:p>
            <a:pPr algn="just" rtl="1"/>
            <a:r>
              <a:rPr lang="ar-SA" dirty="0">
                <a:cs typeface="B Titr" pitchFamily="2" charset="-78"/>
              </a:rPr>
              <a:t>ثالثاً، اگر در بیان اهداف، فرض ها یا سئوال های ویژه و نیز در سایر قسمت های تحقیق ناچار به استفاده از واژه ها و اصطلاحات جدیدی </a:t>
            </a:r>
            <a:r>
              <a:rPr lang="fa-IR" dirty="0" smtClean="0">
                <a:cs typeface="B Titr" pitchFamily="2" charset="-78"/>
              </a:rPr>
              <a:t>باشيم</a:t>
            </a:r>
            <a:r>
              <a:rPr lang="ar-SA" dirty="0" smtClean="0">
                <a:cs typeface="B Titr" pitchFamily="2" charset="-78"/>
              </a:rPr>
              <a:t>، </a:t>
            </a:r>
            <a:r>
              <a:rPr lang="ar-SA" dirty="0">
                <a:cs typeface="B Titr" pitchFamily="2" charset="-78"/>
              </a:rPr>
              <a:t>تعریف آنها را نیز باید در قسمت تعریف واژه ها و اصطلاحات </a:t>
            </a:r>
            <a:r>
              <a:rPr lang="ar-SA" dirty="0" smtClean="0">
                <a:cs typeface="B Titr" pitchFamily="2" charset="-78"/>
              </a:rPr>
              <a:t>بیاور</a:t>
            </a:r>
            <a:r>
              <a:rPr lang="fa-IR" dirty="0" smtClean="0">
                <a:cs typeface="B Titr" pitchFamily="2" charset="-78"/>
              </a:rPr>
              <a:t>يم</a:t>
            </a:r>
            <a:r>
              <a:rPr lang="en-US" dirty="0" smtClean="0">
                <a:cs typeface="B Titr" pitchFamily="2" charset="-78"/>
              </a:rPr>
              <a:t>.</a:t>
            </a:r>
            <a:endParaRPr lang="en-US" dirty="0">
              <a:cs typeface="B Titr" pitchFamily="2"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a:bodyPr>
          <a:lstStyle/>
          <a:p>
            <a:pPr algn="ctr" rtl="1"/>
            <a:r>
              <a:rPr lang="fa-IR" sz="3200" dirty="0" smtClean="0">
                <a:solidFill>
                  <a:srgbClr val="A50021"/>
                </a:solidFill>
                <a:cs typeface="B Titr" pitchFamily="2" charset="-78"/>
              </a:rPr>
              <a:t>مشخصات اجرايي</a:t>
            </a:r>
            <a:endParaRPr lang="en-US" sz="3200" dirty="0">
              <a:solidFill>
                <a:srgbClr val="A50021"/>
              </a:solidFill>
              <a:cs typeface="B Titr" pitchFamily="2" charset="-78"/>
            </a:endParaRPr>
          </a:p>
        </p:txBody>
      </p:sp>
      <p:sp>
        <p:nvSpPr>
          <p:cNvPr id="3" name="Content Placeholder 2"/>
          <p:cNvSpPr>
            <a:spLocks noGrp="1"/>
          </p:cNvSpPr>
          <p:nvPr>
            <p:ph idx="1"/>
          </p:nvPr>
        </p:nvSpPr>
        <p:spPr>
          <a:xfrm>
            <a:off x="457200" y="1214422"/>
            <a:ext cx="7901014" cy="5357850"/>
          </a:xfrm>
        </p:spPr>
        <p:txBody>
          <a:bodyPr>
            <a:normAutofit lnSpcReduction="10000"/>
          </a:bodyPr>
          <a:lstStyle/>
          <a:p>
            <a:pPr algn="r" rtl="1"/>
            <a:r>
              <a:rPr lang="fa-IR" sz="2800" b="1" dirty="0" smtClean="0">
                <a:solidFill>
                  <a:srgbClr val="A50021"/>
                </a:solidFill>
                <a:cs typeface="B Titr" pitchFamily="2" charset="-78"/>
              </a:rPr>
              <a:t>محل اجرای طرح: </a:t>
            </a:r>
          </a:p>
          <a:p>
            <a:pPr algn="r" rtl="1"/>
            <a:r>
              <a:rPr lang="fa-IR" sz="2800" b="1" dirty="0" smtClean="0">
                <a:cs typeface="B Titr" pitchFamily="2" charset="-78"/>
              </a:rPr>
              <a:t>معمولا در اينجا نام استان و يا شهري كه تحقيق در آنجا صورت مي‏پذيرد نوشته مي‏شود.</a:t>
            </a:r>
          </a:p>
          <a:p>
            <a:pPr algn="r" rtl="1"/>
            <a:r>
              <a:rPr lang="fa-IR" sz="2800" b="1" dirty="0" smtClean="0">
                <a:solidFill>
                  <a:srgbClr val="A50021"/>
                </a:solidFill>
                <a:cs typeface="B Titr" pitchFamily="2" charset="-78"/>
              </a:rPr>
              <a:t>شرح دقیق روشها و فنون اجرائی طرح:</a:t>
            </a:r>
          </a:p>
          <a:p>
            <a:pPr algn="just" rtl="1"/>
            <a:r>
              <a:rPr lang="ar-SA" sz="2800" b="1" dirty="0" smtClean="0">
                <a:cs typeface="B Titr" pitchFamily="2" charset="-78"/>
              </a:rPr>
              <a:t>يكي از اركان تحقيق و يا پژوهش كه در پروپوزال مطرح مي</a:t>
            </a:r>
            <a:r>
              <a:rPr lang="fa-IR" sz="2800" b="1" dirty="0" smtClean="0">
                <a:cs typeface="B Titr" pitchFamily="2" charset="-78"/>
              </a:rPr>
              <a:t>‏</a:t>
            </a:r>
            <a:r>
              <a:rPr lang="ar-SA" sz="2800" b="1" dirty="0" smtClean="0">
                <a:cs typeface="B Titr" pitchFamily="2" charset="-78"/>
              </a:rPr>
              <a:t>شود، تعيين نوع تحقيق و مراحل انجام آن است. در اين مورد محقق ضمن اشاره به نوع تحقيق، مراحل انجام آن را شامل: ابزار گردآوري داده ها، روش گردآوري اطلاعات، جامعه آماري و حجم نمونه ، روش انتخاب نمونه از جامعه آماری، ابزار تجزیه و تحلیل داده ها و بالاخره روش هاي تجزيه و تحليل داده ها(روش های تحلیل کیفی و کمی) را توضیح می دهد</a:t>
            </a:r>
            <a:r>
              <a:rPr lang="en-US" sz="2800" b="1" dirty="0" smtClean="0">
                <a:cs typeface="B Titr" pitchFamily="2" charset="-78"/>
              </a:rPr>
              <a:t>.</a:t>
            </a:r>
          </a:p>
          <a:p>
            <a:pPr algn="r" rtl="1"/>
            <a:endParaRPr lang="fa-IR" sz="2400" b="1" dirty="0" smtClean="0">
              <a:solidFill>
                <a:srgbClr val="A50021"/>
              </a:solidFill>
              <a:cs typeface="B Titr" pitchFamily="2" charset="-78"/>
            </a:endParaRPr>
          </a:p>
          <a:p>
            <a:pPr algn="r" rtl="1"/>
            <a:endParaRPr lang="en-US" sz="2400" dirty="0">
              <a:solidFill>
                <a:srgbClr val="A50021"/>
              </a:solidFill>
              <a:cs typeface="B Titr" pitchFamily="2"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Autofit/>
          </a:bodyPr>
          <a:lstStyle/>
          <a:p>
            <a:pPr rtl="1"/>
            <a:r>
              <a:rPr lang="fa-IR" sz="3200" b="1" dirty="0" smtClean="0">
                <a:solidFill>
                  <a:srgbClr val="A50021"/>
                </a:solidFill>
                <a:cs typeface="B Titr" pitchFamily="2" charset="-78"/>
              </a:rPr>
              <a:t>مراحل زمانی اجرای طرح و ارسال گزارش پیشرفت کار</a:t>
            </a:r>
            <a:endParaRPr lang="en-US" sz="3200" dirty="0">
              <a:solidFill>
                <a:srgbClr val="A50021"/>
              </a:solidFill>
              <a:cs typeface="B Titr" pitchFamily="2" charset="-78"/>
            </a:endParaRPr>
          </a:p>
        </p:txBody>
      </p:sp>
      <p:graphicFrame>
        <p:nvGraphicFramePr>
          <p:cNvPr id="4" name="Content Placeholder 3"/>
          <p:cNvGraphicFramePr>
            <a:graphicFrameLocks noGrp="1"/>
          </p:cNvGraphicFramePr>
          <p:nvPr>
            <p:ph idx="1"/>
          </p:nvPr>
        </p:nvGraphicFramePr>
        <p:xfrm>
          <a:off x="457200" y="1143000"/>
          <a:ext cx="8229606" cy="5286396"/>
        </p:xfrm>
        <a:graphic>
          <a:graphicData uri="http://schemas.openxmlformats.org/drawingml/2006/table">
            <a:tbl>
              <a:tblPr firstRow="1" bandRow="1">
                <a:tableStyleId>{5C22544A-7EE6-4342-B048-85BDC9FD1C3A}</a:tableStyleId>
              </a:tblPr>
              <a:tblGrid>
                <a:gridCol w="587829"/>
                <a:gridCol w="587829"/>
                <a:gridCol w="587829"/>
                <a:gridCol w="587829"/>
                <a:gridCol w="587829"/>
                <a:gridCol w="587829"/>
                <a:gridCol w="587829"/>
                <a:gridCol w="587829"/>
                <a:gridCol w="587829"/>
                <a:gridCol w="587829"/>
                <a:gridCol w="587829"/>
                <a:gridCol w="587829"/>
                <a:gridCol w="587829"/>
                <a:gridCol w="587829"/>
              </a:tblGrid>
              <a:tr h="1415528">
                <a:tc>
                  <a:txBody>
                    <a:bodyPr/>
                    <a:lstStyle/>
                    <a:p>
                      <a:pPr marL="71755" marR="71755" algn="justLow" rtl="1">
                        <a:spcAft>
                          <a:spcPts val="0"/>
                        </a:spcAft>
                      </a:pPr>
                      <a:r>
                        <a:rPr lang="fa-IR" sz="2000" b="1" kern="1200" dirty="0">
                          <a:solidFill>
                            <a:schemeClr val="tx1"/>
                          </a:solidFill>
                          <a:latin typeface="Times New Roman"/>
                          <a:ea typeface="Times New Roman"/>
                          <a:cs typeface="B Titr" pitchFamily="2" charset="-78"/>
                        </a:rPr>
                        <a:t>ماه </a:t>
                      </a:r>
                      <a:r>
                        <a:rPr lang="fa-IR" sz="2000" b="1" kern="1200" dirty="0" smtClean="0">
                          <a:solidFill>
                            <a:schemeClr val="tx1"/>
                          </a:solidFill>
                          <a:latin typeface="Times New Roman"/>
                          <a:ea typeface="Times New Roman"/>
                          <a:cs typeface="B Titr" pitchFamily="2" charset="-78"/>
                        </a:rPr>
                        <a:t>دوازدم</a:t>
                      </a:r>
                      <a:endParaRPr lang="en-US" sz="2000" b="1" kern="12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justLow" rtl="1">
                        <a:spcAft>
                          <a:spcPts val="0"/>
                        </a:spcAft>
                      </a:pPr>
                      <a:r>
                        <a:rPr lang="fa-IR" sz="2000" b="1" kern="1200" dirty="0">
                          <a:solidFill>
                            <a:schemeClr val="tx1"/>
                          </a:solidFill>
                          <a:latin typeface="Times New Roman"/>
                          <a:ea typeface="Times New Roman"/>
                          <a:cs typeface="B Titr" pitchFamily="2" charset="-78"/>
                        </a:rPr>
                        <a:t>ماه </a:t>
                      </a:r>
                      <a:r>
                        <a:rPr lang="fa-IR" sz="2000" b="1" kern="1200" dirty="0" smtClean="0">
                          <a:solidFill>
                            <a:schemeClr val="tx1"/>
                          </a:solidFill>
                          <a:latin typeface="Times New Roman"/>
                          <a:ea typeface="Times New Roman"/>
                          <a:cs typeface="B Titr" pitchFamily="2" charset="-78"/>
                        </a:rPr>
                        <a:t>يازدم</a:t>
                      </a:r>
                      <a:endParaRPr lang="en-US" sz="2000" b="1" kern="12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justLow" rtl="1">
                        <a:spcAft>
                          <a:spcPts val="0"/>
                        </a:spcAft>
                      </a:pPr>
                      <a:r>
                        <a:rPr lang="fa-IR" sz="2000" b="1" kern="1200" dirty="0">
                          <a:solidFill>
                            <a:schemeClr val="tx1"/>
                          </a:solidFill>
                          <a:latin typeface="Times New Roman"/>
                          <a:ea typeface="Times New Roman"/>
                          <a:cs typeface="B Titr" pitchFamily="2" charset="-78"/>
                        </a:rPr>
                        <a:t>ماه </a:t>
                      </a:r>
                      <a:r>
                        <a:rPr lang="fa-IR" sz="2000" b="1" kern="1200" dirty="0" smtClean="0">
                          <a:solidFill>
                            <a:schemeClr val="tx1"/>
                          </a:solidFill>
                          <a:latin typeface="Times New Roman"/>
                          <a:ea typeface="Times New Roman"/>
                          <a:cs typeface="B Titr" pitchFamily="2" charset="-78"/>
                        </a:rPr>
                        <a:t>دهم</a:t>
                      </a:r>
                      <a:endParaRPr lang="en-US" sz="2000" b="1" kern="12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justLow" rtl="1">
                        <a:spcAft>
                          <a:spcPts val="0"/>
                        </a:spcAft>
                      </a:pPr>
                      <a:r>
                        <a:rPr lang="fa-IR" sz="2000" b="1" kern="1200" dirty="0">
                          <a:solidFill>
                            <a:schemeClr val="tx1"/>
                          </a:solidFill>
                          <a:latin typeface="Times New Roman"/>
                          <a:ea typeface="Times New Roman"/>
                          <a:cs typeface="B Titr" pitchFamily="2" charset="-78"/>
                        </a:rPr>
                        <a:t>ماه </a:t>
                      </a:r>
                      <a:r>
                        <a:rPr lang="fa-IR" sz="2000" b="1" kern="1200" dirty="0" smtClean="0">
                          <a:solidFill>
                            <a:schemeClr val="tx1"/>
                          </a:solidFill>
                          <a:latin typeface="Times New Roman"/>
                          <a:ea typeface="Times New Roman"/>
                          <a:cs typeface="B Titr" pitchFamily="2" charset="-78"/>
                        </a:rPr>
                        <a:t>نهم</a:t>
                      </a:r>
                      <a:endParaRPr lang="en-US" sz="2000" b="1" kern="12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justLow" rtl="1">
                        <a:spcAft>
                          <a:spcPts val="0"/>
                        </a:spcAft>
                      </a:pPr>
                      <a:r>
                        <a:rPr lang="fa-IR" sz="2000" b="1" kern="1200" dirty="0">
                          <a:solidFill>
                            <a:schemeClr val="tx1"/>
                          </a:solidFill>
                          <a:latin typeface="Times New Roman"/>
                          <a:ea typeface="Times New Roman"/>
                          <a:cs typeface="B Titr" pitchFamily="2" charset="-78"/>
                        </a:rPr>
                        <a:t>ماه </a:t>
                      </a:r>
                      <a:r>
                        <a:rPr lang="fa-IR" sz="2000" b="1" kern="1200" dirty="0" smtClean="0">
                          <a:solidFill>
                            <a:schemeClr val="tx1"/>
                          </a:solidFill>
                          <a:latin typeface="Times New Roman"/>
                          <a:ea typeface="Times New Roman"/>
                          <a:cs typeface="B Titr" pitchFamily="2" charset="-78"/>
                        </a:rPr>
                        <a:t>هشتم</a:t>
                      </a:r>
                      <a:endParaRPr lang="en-US" sz="2000" b="1" kern="12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justLow" rtl="1">
                        <a:spcAft>
                          <a:spcPts val="0"/>
                        </a:spcAft>
                      </a:pPr>
                      <a:r>
                        <a:rPr lang="fa-IR" sz="2000" b="1" kern="1200" dirty="0">
                          <a:solidFill>
                            <a:schemeClr val="tx1"/>
                          </a:solidFill>
                          <a:latin typeface="Times New Roman"/>
                          <a:ea typeface="Times New Roman"/>
                          <a:cs typeface="B Titr" pitchFamily="2" charset="-78"/>
                        </a:rPr>
                        <a:t>ماه </a:t>
                      </a:r>
                      <a:r>
                        <a:rPr lang="fa-IR" sz="2000" b="1" kern="1200" dirty="0" smtClean="0">
                          <a:solidFill>
                            <a:schemeClr val="tx1"/>
                          </a:solidFill>
                          <a:latin typeface="Times New Roman"/>
                          <a:ea typeface="Times New Roman"/>
                          <a:cs typeface="B Titr" pitchFamily="2" charset="-78"/>
                        </a:rPr>
                        <a:t>هفتم</a:t>
                      </a:r>
                      <a:endParaRPr lang="en-US" sz="2000" b="1" kern="12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justLow" rtl="1">
                        <a:spcAft>
                          <a:spcPts val="0"/>
                        </a:spcAft>
                      </a:pPr>
                      <a:r>
                        <a:rPr lang="fa-IR" sz="2000" b="1" kern="1200" dirty="0">
                          <a:solidFill>
                            <a:schemeClr val="tx1"/>
                          </a:solidFill>
                          <a:latin typeface="Times New Roman"/>
                          <a:ea typeface="Times New Roman"/>
                          <a:cs typeface="B Titr" pitchFamily="2" charset="-78"/>
                        </a:rPr>
                        <a:t>ماه </a:t>
                      </a:r>
                      <a:r>
                        <a:rPr lang="fa-IR" sz="2000" b="1" kern="1200" dirty="0" smtClean="0">
                          <a:solidFill>
                            <a:schemeClr val="tx1"/>
                          </a:solidFill>
                          <a:latin typeface="Times New Roman"/>
                          <a:ea typeface="Times New Roman"/>
                          <a:cs typeface="B Titr" pitchFamily="2" charset="-78"/>
                        </a:rPr>
                        <a:t>ششم</a:t>
                      </a:r>
                      <a:endParaRPr lang="en-US" sz="2000" b="1" kern="12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justLow" rtl="1">
                        <a:spcAft>
                          <a:spcPts val="0"/>
                        </a:spcAft>
                      </a:pPr>
                      <a:r>
                        <a:rPr lang="fa-IR" sz="2000" b="1" kern="1200" dirty="0">
                          <a:solidFill>
                            <a:schemeClr val="tx1"/>
                          </a:solidFill>
                          <a:latin typeface="Times New Roman"/>
                          <a:ea typeface="Times New Roman"/>
                          <a:cs typeface="B Titr" pitchFamily="2" charset="-78"/>
                        </a:rPr>
                        <a:t>ماه </a:t>
                      </a:r>
                      <a:r>
                        <a:rPr lang="fa-IR" sz="2000" b="1" kern="1200" dirty="0" smtClean="0">
                          <a:solidFill>
                            <a:schemeClr val="tx1"/>
                          </a:solidFill>
                          <a:latin typeface="Times New Roman"/>
                          <a:ea typeface="Times New Roman"/>
                          <a:cs typeface="B Titr" pitchFamily="2" charset="-78"/>
                        </a:rPr>
                        <a:t>پنجم</a:t>
                      </a:r>
                      <a:endParaRPr lang="en-US" sz="2000" b="1" kern="12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justLow" rtl="1">
                        <a:spcAft>
                          <a:spcPts val="0"/>
                        </a:spcAft>
                      </a:pPr>
                      <a:r>
                        <a:rPr lang="fa-IR" sz="2000" b="1" kern="1200" dirty="0">
                          <a:solidFill>
                            <a:schemeClr val="tx1"/>
                          </a:solidFill>
                          <a:latin typeface="Times New Roman"/>
                          <a:ea typeface="Times New Roman"/>
                          <a:cs typeface="B Titr" pitchFamily="2" charset="-78"/>
                        </a:rPr>
                        <a:t>ماه </a:t>
                      </a:r>
                      <a:r>
                        <a:rPr lang="fa-IR" sz="2000" b="1" kern="1200" dirty="0" smtClean="0">
                          <a:solidFill>
                            <a:schemeClr val="tx1"/>
                          </a:solidFill>
                          <a:latin typeface="Times New Roman"/>
                          <a:ea typeface="Times New Roman"/>
                          <a:cs typeface="B Titr" pitchFamily="2" charset="-78"/>
                        </a:rPr>
                        <a:t>چهارم</a:t>
                      </a:r>
                      <a:endParaRPr lang="en-US" sz="2000" b="1" kern="12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justLow" rtl="1">
                        <a:spcAft>
                          <a:spcPts val="0"/>
                        </a:spcAft>
                      </a:pPr>
                      <a:r>
                        <a:rPr lang="fa-IR" sz="2000" b="1" kern="1200" dirty="0">
                          <a:solidFill>
                            <a:schemeClr val="tx1"/>
                          </a:solidFill>
                          <a:latin typeface="Times New Roman"/>
                          <a:ea typeface="Times New Roman"/>
                          <a:cs typeface="B Titr" pitchFamily="2" charset="-78"/>
                        </a:rPr>
                        <a:t>ماه </a:t>
                      </a:r>
                      <a:r>
                        <a:rPr lang="fa-IR" sz="2000" b="1" kern="1200" dirty="0" smtClean="0">
                          <a:solidFill>
                            <a:schemeClr val="tx1"/>
                          </a:solidFill>
                          <a:latin typeface="Times New Roman"/>
                          <a:ea typeface="Times New Roman"/>
                          <a:cs typeface="B Titr" pitchFamily="2" charset="-78"/>
                        </a:rPr>
                        <a:t>سوم</a:t>
                      </a:r>
                      <a:endParaRPr lang="en-US" sz="2000" b="1" kern="12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justLow" rtl="1">
                        <a:spcAft>
                          <a:spcPts val="0"/>
                        </a:spcAft>
                      </a:pPr>
                      <a:r>
                        <a:rPr lang="fa-IR" sz="2000" b="1" kern="1200" dirty="0">
                          <a:solidFill>
                            <a:schemeClr val="tx1"/>
                          </a:solidFill>
                          <a:latin typeface="Times New Roman"/>
                          <a:ea typeface="Times New Roman"/>
                          <a:cs typeface="B Titr" pitchFamily="2" charset="-78"/>
                        </a:rPr>
                        <a:t>ماه دوم</a:t>
                      </a:r>
                      <a:endParaRPr lang="en-US" sz="2000" b="1" kern="12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r" rtl="1">
                        <a:spcAft>
                          <a:spcPts val="0"/>
                        </a:spcAft>
                      </a:pPr>
                      <a:r>
                        <a:rPr lang="fa-IR" sz="2000" b="1" kern="1200" dirty="0" smtClean="0">
                          <a:solidFill>
                            <a:schemeClr val="tx1"/>
                          </a:solidFill>
                          <a:latin typeface="Times New Roman"/>
                          <a:ea typeface="Times New Roman"/>
                          <a:cs typeface="B Titr" pitchFamily="2" charset="-78"/>
                        </a:rPr>
                        <a:t>ماه اول</a:t>
                      </a:r>
                      <a:endParaRPr lang="en-US" sz="2000" b="1" kern="12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justLow" rtl="1">
                        <a:spcAft>
                          <a:spcPts val="0"/>
                        </a:spcAft>
                      </a:pPr>
                      <a:r>
                        <a:rPr lang="fa-IR" sz="2000" b="1" dirty="0">
                          <a:solidFill>
                            <a:schemeClr val="tx1"/>
                          </a:solidFill>
                          <a:latin typeface="Times New Roman"/>
                          <a:ea typeface="Times New Roman"/>
                          <a:cs typeface="B Titr" pitchFamily="2" charset="-78"/>
                        </a:rPr>
                        <a:t>شرح فعالیت</a:t>
                      </a:r>
                      <a:endParaRPr lang="en-US" sz="20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71755" marR="71755" algn="justLow" rtl="1">
                        <a:spcAft>
                          <a:spcPts val="0"/>
                        </a:spcAft>
                      </a:pPr>
                      <a:r>
                        <a:rPr lang="fa-IR" sz="2000" b="1" dirty="0">
                          <a:solidFill>
                            <a:schemeClr val="tx1"/>
                          </a:solidFill>
                          <a:latin typeface="Times New Roman"/>
                          <a:ea typeface="Times New Roman"/>
                          <a:cs typeface="B Titr" pitchFamily="2" charset="-78"/>
                        </a:rPr>
                        <a:t>ردیف</a:t>
                      </a:r>
                      <a:endParaRPr lang="en-US" sz="2000" dirty="0">
                        <a:solidFill>
                          <a:schemeClr val="tx1"/>
                        </a:solidFill>
                        <a:latin typeface="Times New Roman"/>
                        <a:ea typeface="Times New Roman"/>
                        <a:cs typeface="B Titr" pitchFamily="2" charset="-78"/>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87086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26196"/>
          </a:xfrm>
        </p:spPr>
        <p:txBody>
          <a:bodyPr>
            <a:normAutofit fontScale="90000"/>
          </a:bodyPr>
          <a:lstStyle/>
          <a:p>
            <a:pPr algn="ctr" rtl="1"/>
            <a:r>
              <a:rPr lang="fa-IR" sz="5400" dirty="0" smtClean="0">
                <a:solidFill>
                  <a:schemeClr val="tx1"/>
                </a:solidFill>
                <a:cs typeface="B Titr" pitchFamily="2" charset="-78"/>
              </a:rPr>
              <a:t>عنوان دوره:</a:t>
            </a:r>
            <a:br>
              <a:rPr lang="fa-IR" sz="5400" dirty="0" smtClean="0">
                <a:solidFill>
                  <a:schemeClr val="tx1"/>
                </a:solidFill>
                <a:cs typeface="B Titr" pitchFamily="2" charset="-78"/>
              </a:rPr>
            </a:br>
            <a:r>
              <a:rPr lang="fa-IR" sz="5400" dirty="0" smtClean="0">
                <a:solidFill>
                  <a:srgbClr val="0070C0"/>
                </a:solidFill>
                <a:cs typeface="B Titr" pitchFamily="2" charset="-78"/>
              </a:rPr>
              <a:t/>
            </a:r>
            <a:br>
              <a:rPr lang="fa-IR" sz="5400" dirty="0" smtClean="0">
                <a:solidFill>
                  <a:srgbClr val="0070C0"/>
                </a:solidFill>
                <a:cs typeface="B Titr" pitchFamily="2" charset="-78"/>
              </a:rPr>
            </a:br>
            <a:r>
              <a:rPr lang="fa-IR" sz="5400" dirty="0" smtClean="0">
                <a:solidFill>
                  <a:srgbClr val="0070C0"/>
                </a:solidFill>
                <a:cs typeface="B Titr" pitchFamily="2" charset="-78"/>
              </a:rPr>
              <a:t>شيوه‏ تدوين</a:t>
            </a:r>
            <a:br>
              <a:rPr lang="fa-IR" sz="5400" dirty="0" smtClean="0">
                <a:solidFill>
                  <a:srgbClr val="0070C0"/>
                </a:solidFill>
                <a:cs typeface="B Titr" pitchFamily="2" charset="-78"/>
              </a:rPr>
            </a:br>
            <a:r>
              <a:rPr lang="fa-IR" sz="5400" dirty="0" smtClean="0">
                <a:solidFill>
                  <a:srgbClr val="0070C0"/>
                </a:solidFill>
                <a:cs typeface="B Titr" pitchFamily="2" charset="-78"/>
              </a:rPr>
              <a:t> پروپوزال‏هاي پژوهشي </a:t>
            </a:r>
            <a:br>
              <a:rPr lang="fa-IR" sz="5400" dirty="0" smtClean="0">
                <a:solidFill>
                  <a:srgbClr val="0070C0"/>
                </a:solidFill>
                <a:cs typeface="B Titr" pitchFamily="2" charset="-78"/>
              </a:rPr>
            </a:br>
            <a:r>
              <a:rPr lang="fa-IR" sz="5400" dirty="0" smtClean="0">
                <a:solidFill>
                  <a:srgbClr val="0070C0"/>
                </a:solidFill>
                <a:cs typeface="B Titr" pitchFamily="2" charset="-78"/>
              </a:rPr>
              <a:t/>
            </a:r>
            <a:br>
              <a:rPr lang="fa-IR" sz="5400" dirty="0" smtClean="0">
                <a:solidFill>
                  <a:srgbClr val="0070C0"/>
                </a:solidFill>
                <a:cs typeface="B Titr" pitchFamily="2" charset="-78"/>
              </a:rPr>
            </a:br>
            <a:r>
              <a:rPr lang="fa-IR" sz="3600" dirty="0" smtClean="0">
                <a:solidFill>
                  <a:srgbClr val="0070C0"/>
                </a:solidFill>
                <a:cs typeface="B Titr" pitchFamily="2" charset="-78"/>
              </a:rPr>
              <a:t>دفتر تحقيقات و آموزش ستاد مبارزه با مواد مخدر</a:t>
            </a:r>
            <a:r>
              <a:rPr lang="fa-IR" sz="4800" dirty="0" smtClean="0">
                <a:solidFill>
                  <a:srgbClr val="0070C0"/>
                </a:solidFill>
                <a:cs typeface="B Titr" pitchFamily="2" charset="-78"/>
              </a:rPr>
              <a:t/>
            </a:r>
            <a:br>
              <a:rPr lang="fa-IR" sz="4800" dirty="0" smtClean="0">
                <a:solidFill>
                  <a:srgbClr val="0070C0"/>
                </a:solidFill>
                <a:cs typeface="B Titr" pitchFamily="2" charset="-78"/>
              </a:rPr>
            </a:br>
            <a:r>
              <a:rPr lang="fa-IR" sz="4800" dirty="0" smtClean="0">
                <a:solidFill>
                  <a:srgbClr val="0070C0"/>
                </a:solidFill>
                <a:cs typeface="B Titr" pitchFamily="2" charset="-78"/>
              </a:rPr>
              <a:t/>
            </a:r>
            <a:br>
              <a:rPr lang="fa-IR" sz="4800" dirty="0" smtClean="0">
                <a:solidFill>
                  <a:srgbClr val="0070C0"/>
                </a:solidFill>
                <a:cs typeface="B Titr" pitchFamily="2" charset="-78"/>
              </a:rPr>
            </a:br>
            <a:r>
              <a:rPr lang="fa-IR" sz="2000" dirty="0" smtClean="0">
                <a:solidFill>
                  <a:schemeClr val="tx1"/>
                </a:solidFill>
                <a:cs typeface="B Titr" pitchFamily="2" charset="-78"/>
              </a:rPr>
              <a:t>محمود مينوئي</a:t>
            </a:r>
            <a:br>
              <a:rPr lang="fa-IR" sz="2000" dirty="0" smtClean="0">
                <a:solidFill>
                  <a:schemeClr val="tx1"/>
                </a:solidFill>
                <a:cs typeface="B Titr" pitchFamily="2" charset="-78"/>
              </a:rPr>
            </a:br>
            <a:r>
              <a:rPr lang="fa-IR" sz="2000" dirty="0" smtClean="0">
                <a:solidFill>
                  <a:schemeClr val="tx1"/>
                </a:solidFill>
                <a:cs typeface="B Titr" pitchFamily="2" charset="-78"/>
              </a:rPr>
              <a:t>رئيس گروه پژوهش- دفتر تحقيقات و آموزش</a:t>
            </a:r>
            <a:r>
              <a:rPr lang="en-US" sz="4800" dirty="0" smtClean="0">
                <a:solidFill>
                  <a:schemeClr val="bg1"/>
                </a:solidFill>
              </a:rPr>
              <a:t/>
            </a:r>
            <a:br>
              <a:rPr lang="en-US" sz="4800" dirty="0" smtClean="0">
                <a:solidFill>
                  <a:schemeClr val="bg1"/>
                </a:solidFill>
              </a:rPr>
            </a:br>
            <a:endParaRPr lang="en-US" sz="4800" dirty="0">
              <a:solidFill>
                <a:srgbClr val="0070C0"/>
              </a:solidFill>
              <a:cs typeface="B Titr" pitchFamily="2" charset="-7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7972452" cy="6072230"/>
          </a:xfrm>
        </p:spPr>
        <p:txBody>
          <a:bodyPr>
            <a:normAutofit fontScale="92500"/>
          </a:bodyPr>
          <a:lstStyle/>
          <a:p>
            <a:pPr algn="r" rtl="1"/>
            <a:r>
              <a:rPr lang="fa-IR" sz="2400" b="1" dirty="0" smtClean="0">
                <a:solidFill>
                  <a:srgbClr val="A50021"/>
                </a:solidFill>
                <a:cs typeface="B Titr" pitchFamily="2" charset="-78"/>
              </a:rPr>
              <a:t>مسافرتهای پیشنهادی ( شرح ضرورت مسافرت از نظر  علمی و پژوهشی):</a:t>
            </a:r>
          </a:p>
          <a:p>
            <a:pPr algn="just" rtl="1"/>
            <a:r>
              <a:rPr lang="fa-IR" sz="2400" b="1" dirty="0" smtClean="0">
                <a:cs typeface="B Titr" pitchFamily="2" charset="-78"/>
              </a:rPr>
              <a:t>در اينجا اگر مسافرت‏هاي براي اجراي طرح پيش بيني شده، بايد به صورت دقيق و علت مسافرت توضيح داده شود.</a:t>
            </a:r>
          </a:p>
          <a:p>
            <a:pPr algn="just" rtl="1"/>
            <a:r>
              <a:rPr lang="fa-IR" sz="2400" b="1" dirty="0" smtClean="0">
                <a:solidFill>
                  <a:srgbClr val="A50021"/>
                </a:solidFill>
                <a:cs typeface="B Titr" pitchFamily="2" charset="-78"/>
              </a:rPr>
              <a:t>نحوه ارایه نتایح طرح و تاریخ تقریبی:</a:t>
            </a:r>
          </a:p>
          <a:p>
            <a:pPr algn="just" rtl="1"/>
            <a:r>
              <a:rPr lang="fa-IR" sz="2400" b="1" dirty="0" smtClean="0">
                <a:cs typeface="B Titr" pitchFamily="2" charset="-78"/>
              </a:rPr>
              <a:t>در اينجا بايد توضيحات لازم در مورد نحوه تحويل نتايج نهايي طرح داده شود.</a:t>
            </a:r>
          </a:p>
          <a:p>
            <a:pPr algn="just" rtl="1"/>
            <a:r>
              <a:rPr lang="fa-IR" sz="2400" b="1" dirty="0" smtClean="0">
                <a:solidFill>
                  <a:srgbClr val="A50021"/>
                </a:solidFill>
                <a:cs typeface="B Titr" pitchFamily="2" charset="-78"/>
              </a:rPr>
              <a:t>ملاحظات اخلاقی:</a:t>
            </a:r>
          </a:p>
          <a:p>
            <a:pPr algn="just" rtl="1"/>
            <a:r>
              <a:rPr lang="fa-IR" sz="2400" b="1" dirty="0" smtClean="0">
                <a:cs typeface="B Titr" pitchFamily="2" charset="-78"/>
              </a:rPr>
              <a:t>هر طرحي يك سري ملاحظات اخلاقي دارد مثلا حفظ اسرار پاسخگويان، محرمانه بودن پرسشنامه‏ها، يا بدون اسم بودن پرسشنامه و ... .</a:t>
            </a:r>
          </a:p>
          <a:p>
            <a:pPr algn="just" rtl="1"/>
            <a:r>
              <a:rPr lang="fa-IR" sz="2400" b="1" dirty="0" smtClean="0">
                <a:cs typeface="B Titr" pitchFamily="2" charset="-78"/>
              </a:rPr>
              <a:t>لذا بايد در هر طرحي محقق شرايط و ملاحظات اخلاقي را در پروپوزال ذكر كند.</a:t>
            </a:r>
          </a:p>
          <a:p>
            <a:pPr algn="just" rtl="1"/>
            <a:r>
              <a:rPr lang="fa-IR" sz="2400" b="1" dirty="0" smtClean="0">
                <a:solidFill>
                  <a:srgbClr val="A50021"/>
                </a:solidFill>
                <a:cs typeface="B Titr" pitchFamily="2" charset="-78"/>
              </a:rPr>
              <a:t>محدوديت‏هاي طرح و روش های پیشنهادی جهت رفع یا کنترل آنهاطرح:</a:t>
            </a:r>
          </a:p>
          <a:p>
            <a:pPr algn="just" rtl="1"/>
            <a:r>
              <a:rPr lang="fa-IR" sz="2400" b="1" dirty="0" smtClean="0">
                <a:cs typeface="B Titr" pitchFamily="2" charset="-78"/>
              </a:rPr>
              <a:t>در تحقيقات به دلايل شرايطي كه دارند يك سري محدوديت‏هايي هم در اجرا وجود دارد كه در نتايج ممكن تاثيرگذار باشد. لذا اين ذكر و روش‏هايي هم جهت برطرف كردن آنها ممكن است وجود داشته باشد بايد پيشنهاد گردد.</a:t>
            </a:r>
            <a:endParaRPr lang="en-US" sz="2400" b="1" dirty="0" smtClean="0">
              <a:cs typeface="B Titr" pitchFamily="2"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3000"/>
            <a:lum/>
          </a:blip>
          <a:srcRect/>
          <a:tile tx="-127000" ty="0" sx="100000" sy="100000" flip="none" algn="ctr"/>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9784"/>
          </a:xfrm>
        </p:spPr>
        <p:txBody>
          <a:bodyPr/>
          <a:lstStyle/>
          <a:p>
            <a:pPr algn="ctr" rtl="1"/>
            <a:r>
              <a:rPr lang="fa-IR" dirty="0" smtClean="0">
                <a:solidFill>
                  <a:srgbClr val="A50021"/>
                </a:solidFill>
                <a:cs typeface="B Titr" pitchFamily="2" charset="-78"/>
              </a:rPr>
              <a:t>برآورد هزینه ها</a:t>
            </a:r>
            <a:endParaRPr lang="en-US" dirty="0">
              <a:solidFill>
                <a:srgbClr val="A50021"/>
              </a:solidFill>
              <a:cs typeface="B Titr" pitchFamily="2" charset="-78"/>
            </a:endParaRPr>
          </a:p>
        </p:txBody>
      </p:sp>
      <p:sp>
        <p:nvSpPr>
          <p:cNvPr id="3" name="Content Placeholder 2"/>
          <p:cNvSpPr>
            <a:spLocks noGrp="1"/>
          </p:cNvSpPr>
          <p:nvPr>
            <p:ph idx="1"/>
          </p:nvPr>
        </p:nvSpPr>
        <p:spPr>
          <a:xfrm>
            <a:off x="457200" y="1214422"/>
            <a:ext cx="8229600" cy="4911741"/>
          </a:xfrm>
        </p:spPr>
        <p:txBody>
          <a:bodyPr/>
          <a:lstStyle/>
          <a:p>
            <a:pPr algn="r" rtl="1"/>
            <a:r>
              <a:rPr lang="fa-IR" dirty="0" smtClean="0">
                <a:solidFill>
                  <a:srgbClr val="002060"/>
                </a:solidFill>
                <a:cs typeface="B Titr" pitchFamily="2" charset="-78"/>
              </a:rPr>
              <a:t>الف- هزينه‏هاي پرسنلي:</a:t>
            </a:r>
          </a:p>
          <a:p>
            <a:pPr algn="r" rtl="1"/>
            <a:endParaRPr lang="en-US" dirty="0">
              <a:solidFill>
                <a:srgbClr val="0070C0"/>
              </a:solidFill>
              <a:cs typeface="B Titr" pitchFamily="2" charset="-78"/>
            </a:endParaRPr>
          </a:p>
        </p:txBody>
      </p:sp>
      <p:graphicFrame>
        <p:nvGraphicFramePr>
          <p:cNvPr id="4" name="Table 3"/>
          <p:cNvGraphicFramePr>
            <a:graphicFrameLocks noGrp="1"/>
          </p:cNvGraphicFramePr>
          <p:nvPr/>
        </p:nvGraphicFramePr>
        <p:xfrm>
          <a:off x="357158" y="1214422"/>
          <a:ext cx="8310575" cy="5508917"/>
        </p:xfrm>
        <a:graphic>
          <a:graphicData uri="http://schemas.openxmlformats.org/drawingml/2006/table">
            <a:tbl>
              <a:tblPr firstRow="1" bandRow="1">
                <a:tableStyleId>{5C22544A-7EE6-4342-B048-85BDC9FD1C3A}</a:tableStyleId>
              </a:tblPr>
              <a:tblGrid>
                <a:gridCol w="1187225"/>
                <a:gridCol w="1187225"/>
                <a:gridCol w="1187225"/>
                <a:gridCol w="1187225"/>
                <a:gridCol w="1187225"/>
                <a:gridCol w="1187225"/>
                <a:gridCol w="1187225"/>
              </a:tblGrid>
              <a:tr h="1494852">
                <a:tc>
                  <a:txBody>
                    <a:bodyPr/>
                    <a:lstStyle/>
                    <a:p>
                      <a:pPr algn="ctr" rtl="1">
                        <a:lnSpc>
                          <a:spcPct val="150000"/>
                        </a:lnSpc>
                        <a:spcAft>
                          <a:spcPts val="0"/>
                        </a:spcAft>
                      </a:pPr>
                      <a:r>
                        <a:rPr lang="fa-IR" sz="2000" b="1" kern="1200" dirty="0" smtClean="0">
                          <a:solidFill>
                            <a:schemeClr val="tx1"/>
                          </a:solidFill>
                          <a:latin typeface="Times New Roman"/>
                          <a:ea typeface="Times New Roman"/>
                          <a:cs typeface="B Titr" pitchFamily="2" charset="-78"/>
                        </a:rPr>
                        <a:t>جمع هزینه‏ها</a:t>
                      </a:r>
                      <a:endParaRPr lang="en-US" sz="2000" b="1" kern="1200" dirty="0" smtClean="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2000" b="1" dirty="0" smtClean="0">
                          <a:solidFill>
                            <a:schemeClr val="tx1"/>
                          </a:solidFill>
                          <a:latin typeface="Times New Roman"/>
                          <a:ea typeface="Times New Roman"/>
                          <a:cs typeface="B Titr" pitchFamily="2" charset="-78"/>
                        </a:rPr>
                        <a:t>مدت اشتغال</a:t>
                      </a:r>
                      <a:endParaRPr lang="en-US" sz="3600" dirty="0" smtClean="0">
                        <a:solidFill>
                          <a:schemeClr val="tx1"/>
                        </a:solidFill>
                        <a:latin typeface="Times New Roman"/>
                        <a:ea typeface="Times New Roman"/>
                        <a:cs typeface="B Titr" pitchFamily="2" charset="-78"/>
                      </a:endParaRPr>
                    </a:p>
                    <a:p>
                      <a:pPr algn="ctr" rtl="1">
                        <a:lnSpc>
                          <a:spcPct val="150000"/>
                        </a:lnSpc>
                        <a:spcAft>
                          <a:spcPts val="0"/>
                        </a:spcAft>
                      </a:pPr>
                      <a:endParaRPr lang="en-US" sz="20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1800" b="1" dirty="0" smtClean="0">
                          <a:solidFill>
                            <a:schemeClr val="tx1"/>
                          </a:solidFill>
                          <a:latin typeface="Times New Roman"/>
                          <a:ea typeface="Times New Roman"/>
                          <a:cs typeface="B Titr" pitchFamily="2" charset="-78"/>
                        </a:rPr>
                        <a:t>مبلغ پرداختی در ماه</a:t>
                      </a:r>
                      <a:endParaRPr lang="en-US" sz="3200" dirty="0" smtClean="0">
                        <a:solidFill>
                          <a:schemeClr val="tx1"/>
                        </a:solidFill>
                        <a:latin typeface="Times New Roman"/>
                        <a:ea typeface="Times New Roman"/>
                        <a:cs typeface="B Titr" pitchFamily="2" charset="-78"/>
                      </a:endParaRPr>
                    </a:p>
                    <a:p>
                      <a:pPr algn="ctr" rtl="1">
                        <a:lnSpc>
                          <a:spcPct val="150000"/>
                        </a:lnSpc>
                        <a:spcAft>
                          <a:spcPts val="0"/>
                        </a:spcAft>
                      </a:pPr>
                      <a:endParaRPr lang="en-US" sz="18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1600" b="1" dirty="0" smtClean="0">
                          <a:solidFill>
                            <a:schemeClr val="tx1"/>
                          </a:solidFill>
                          <a:latin typeface="Times New Roman"/>
                          <a:ea typeface="Times New Roman"/>
                          <a:cs typeface="B Titr" pitchFamily="2" charset="-78"/>
                        </a:rPr>
                        <a:t>سطح تحصیلات و تخصص</a:t>
                      </a:r>
                      <a:endParaRPr lang="en-US" sz="1600" dirty="0" smtClean="0">
                        <a:solidFill>
                          <a:schemeClr val="tx1"/>
                        </a:solidFill>
                        <a:latin typeface="Times New Roman"/>
                        <a:ea typeface="Times New Roman"/>
                        <a:cs typeface="B Titr" pitchFamily="2" charset="-78"/>
                      </a:endParaRPr>
                    </a:p>
                    <a:p>
                      <a:pPr algn="ctr" rtl="1">
                        <a:lnSpc>
                          <a:spcPct val="150000"/>
                        </a:lnSpc>
                        <a:spcAft>
                          <a:spcPts val="0"/>
                        </a:spcAft>
                      </a:pPr>
                      <a:endParaRPr lang="en-US" sz="16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1600" b="1" dirty="0" smtClean="0">
                          <a:solidFill>
                            <a:schemeClr val="tx1"/>
                          </a:solidFill>
                          <a:latin typeface="Times New Roman"/>
                          <a:ea typeface="Times New Roman"/>
                          <a:cs typeface="B Titr" pitchFamily="2" charset="-78"/>
                        </a:rPr>
                        <a:t>وضعیت استخدامی و محل کار</a:t>
                      </a:r>
                      <a:endParaRPr lang="en-US" sz="2800" dirty="0" smtClean="0">
                        <a:solidFill>
                          <a:schemeClr val="tx1"/>
                        </a:solidFill>
                        <a:latin typeface="Times New Roman"/>
                        <a:ea typeface="Times New Roman"/>
                        <a:cs typeface="B Titr" pitchFamily="2" charset="-78"/>
                      </a:endParaRPr>
                    </a:p>
                    <a:p>
                      <a:pPr algn="ctr" rtl="1">
                        <a:lnSpc>
                          <a:spcPct val="150000"/>
                        </a:lnSpc>
                      </a:pP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1600" b="1" dirty="0" smtClean="0">
                          <a:solidFill>
                            <a:schemeClr val="tx1"/>
                          </a:solidFill>
                          <a:latin typeface="Times New Roman"/>
                          <a:ea typeface="Times New Roman"/>
                          <a:cs typeface="B Titr" pitchFamily="2" charset="-78"/>
                        </a:rPr>
                        <a:t>تعداد ساعات کار در ماه</a:t>
                      </a:r>
                      <a:endParaRPr lang="en-US" sz="2800" dirty="0" smtClean="0">
                        <a:solidFill>
                          <a:schemeClr val="tx1"/>
                        </a:solidFill>
                        <a:latin typeface="Times New Roman"/>
                        <a:ea typeface="Times New Roman"/>
                        <a:cs typeface="B Titr" pitchFamily="2" charset="-78"/>
                      </a:endParaRPr>
                    </a:p>
                    <a:p>
                      <a:pPr algn="ctr" rtl="1">
                        <a:lnSpc>
                          <a:spcPct val="150000"/>
                        </a:lnSpc>
                      </a:pPr>
                      <a:endParaRPr lang="en-US"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1600" b="1" dirty="0">
                          <a:solidFill>
                            <a:schemeClr val="tx1"/>
                          </a:solidFill>
                          <a:latin typeface="Times New Roman"/>
                          <a:ea typeface="Times New Roman"/>
                          <a:cs typeface="B Titr" pitchFamily="2" charset="-78"/>
                        </a:rPr>
                        <a:t>نوع مسئولیت و نام محقق</a:t>
                      </a:r>
                      <a:endParaRPr lang="en-US" sz="16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918806">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44191">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6">
                  <a:txBody>
                    <a:bodyPr/>
                    <a:lstStyle/>
                    <a:p>
                      <a:pPr algn="ctr" rtl="1">
                        <a:lnSpc>
                          <a:spcPct val="150000"/>
                        </a:lnSpc>
                      </a:pPr>
                      <a:r>
                        <a:rPr lang="fa-IR" sz="2400" dirty="0" smtClean="0">
                          <a:cs typeface="B Titr" pitchFamily="2" charset="-78"/>
                        </a:rPr>
                        <a:t>جمع كل</a:t>
                      </a:r>
                      <a:endParaRPr lang="en-US" sz="2400" dirty="0">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0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solidFill>
                  <a:srgbClr val="A50021"/>
                </a:solidFill>
                <a:cs typeface="B Titr" pitchFamily="2" charset="-78"/>
              </a:rPr>
              <a:t>برآورد هزینه ها- ادامه</a:t>
            </a:r>
            <a:endParaRPr lang="en-US" dirty="0"/>
          </a:p>
        </p:txBody>
      </p:sp>
      <p:sp>
        <p:nvSpPr>
          <p:cNvPr id="3" name="Content Placeholder 2"/>
          <p:cNvSpPr>
            <a:spLocks noGrp="1"/>
          </p:cNvSpPr>
          <p:nvPr>
            <p:ph idx="1"/>
          </p:nvPr>
        </p:nvSpPr>
        <p:spPr>
          <a:xfrm>
            <a:off x="571472" y="1643050"/>
            <a:ext cx="8229600" cy="4525963"/>
          </a:xfrm>
        </p:spPr>
        <p:txBody>
          <a:bodyPr>
            <a:normAutofit/>
          </a:bodyPr>
          <a:lstStyle/>
          <a:p>
            <a:pPr algn="r" rtl="1"/>
            <a:r>
              <a:rPr lang="fa-IR" sz="2400" b="1" dirty="0" smtClean="0">
                <a:cs typeface="B Titr" pitchFamily="2" charset="-78"/>
              </a:rPr>
              <a:t>     هزینه مواد و لوازم مصرف شدنی</a:t>
            </a:r>
          </a:p>
          <a:p>
            <a:pPr algn="r" rtl="1"/>
            <a:endParaRPr lang="en-US" sz="2400" dirty="0">
              <a:cs typeface="B Titr" pitchFamily="2" charset="-78"/>
            </a:endParaRPr>
          </a:p>
        </p:txBody>
      </p:sp>
      <p:graphicFrame>
        <p:nvGraphicFramePr>
          <p:cNvPr id="5" name="Table 4"/>
          <p:cNvGraphicFramePr>
            <a:graphicFrameLocks noGrp="1"/>
          </p:cNvGraphicFramePr>
          <p:nvPr/>
        </p:nvGraphicFramePr>
        <p:xfrm>
          <a:off x="642910" y="2571741"/>
          <a:ext cx="7858180" cy="3500465"/>
        </p:xfrm>
        <a:graphic>
          <a:graphicData uri="http://schemas.openxmlformats.org/drawingml/2006/table">
            <a:tbl>
              <a:tblPr firstRow="1" bandRow="1">
                <a:tableStyleId>{5C22544A-7EE6-4342-B048-85BDC9FD1C3A}</a:tableStyleId>
              </a:tblPr>
              <a:tblGrid>
                <a:gridCol w="1964545"/>
                <a:gridCol w="1607355"/>
                <a:gridCol w="1785950"/>
                <a:gridCol w="2500330"/>
              </a:tblGrid>
              <a:tr h="754761">
                <a:tc>
                  <a:txBody>
                    <a:bodyPr/>
                    <a:lstStyle/>
                    <a:p>
                      <a:pPr algn="ctr" rtl="1">
                        <a:lnSpc>
                          <a:spcPct val="150000"/>
                        </a:lnSpc>
                        <a:spcAft>
                          <a:spcPts val="0"/>
                        </a:spcAft>
                      </a:pPr>
                      <a:r>
                        <a:rPr lang="fa-IR" sz="2400" b="1" dirty="0" smtClean="0">
                          <a:solidFill>
                            <a:schemeClr val="tx1"/>
                          </a:solidFill>
                          <a:latin typeface="Times New Roman"/>
                          <a:ea typeface="Times New Roman"/>
                          <a:cs typeface="B Titr" pitchFamily="2" charset="-78"/>
                        </a:rPr>
                        <a:t>جمع كل</a:t>
                      </a:r>
                      <a:endParaRPr lang="en-US" sz="24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2400" b="1" dirty="0" smtClean="0">
                          <a:solidFill>
                            <a:schemeClr val="tx1"/>
                          </a:solidFill>
                          <a:latin typeface="Times New Roman"/>
                          <a:ea typeface="Times New Roman"/>
                          <a:cs typeface="B Titr" pitchFamily="2" charset="-78"/>
                        </a:rPr>
                        <a:t>قيمت واحد</a:t>
                      </a:r>
                      <a:endParaRPr lang="en-US" sz="24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2400" b="1" dirty="0" smtClean="0">
                          <a:solidFill>
                            <a:schemeClr val="tx1"/>
                          </a:solidFill>
                          <a:latin typeface="Times New Roman"/>
                          <a:ea typeface="Times New Roman"/>
                          <a:cs typeface="B Titr" pitchFamily="2" charset="-78"/>
                        </a:rPr>
                        <a:t>تعداد يا مقدار</a:t>
                      </a:r>
                      <a:endParaRPr lang="en-US" sz="24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2400" b="1" dirty="0" smtClean="0">
                          <a:solidFill>
                            <a:schemeClr val="tx1"/>
                          </a:solidFill>
                          <a:latin typeface="Times New Roman"/>
                          <a:ea typeface="Times New Roman"/>
                          <a:cs typeface="B Titr" pitchFamily="2" charset="-78"/>
                        </a:rPr>
                        <a:t>نوع</a:t>
                      </a:r>
                      <a:endParaRPr lang="en-US" sz="24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080602">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65102">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lang="fa-IR" sz="2400" dirty="0" smtClean="0">
                          <a:cs typeface="B Titr" pitchFamily="2" charset="-78"/>
                        </a:rPr>
                        <a:t>جمع</a:t>
                      </a:r>
                      <a:endParaRPr lang="en-US" dirty="0">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8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9784"/>
          </a:xfrm>
        </p:spPr>
        <p:txBody>
          <a:bodyPr/>
          <a:lstStyle/>
          <a:p>
            <a:pPr algn="ctr" rtl="1"/>
            <a:r>
              <a:rPr lang="fa-IR" dirty="0" smtClean="0">
                <a:solidFill>
                  <a:srgbClr val="A50021"/>
                </a:solidFill>
                <a:cs typeface="B Titr" pitchFamily="2" charset="-78"/>
              </a:rPr>
              <a:t>برآورد هزینه ها- ادامه</a:t>
            </a:r>
            <a:endParaRPr lang="en-US" dirty="0"/>
          </a:p>
        </p:txBody>
      </p:sp>
      <p:sp>
        <p:nvSpPr>
          <p:cNvPr id="3" name="Content Placeholder 2"/>
          <p:cNvSpPr>
            <a:spLocks noGrp="1"/>
          </p:cNvSpPr>
          <p:nvPr>
            <p:ph idx="1"/>
          </p:nvPr>
        </p:nvSpPr>
        <p:spPr/>
        <p:txBody>
          <a:bodyPr>
            <a:normAutofit/>
          </a:bodyPr>
          <a:lstStyle/>
          <a:p>
            <a:pPr algn="r" rtl="1"/>
            <a:r>
              <a:rPr lang="fa-IR" sz="2800" b="1" dirty="0" smtClean="0">
                <a:cs typeface="B Titr" pitchFamily="2" charset="-78"/>
              </a:rPr>
              <a:t>هزینه مواد و لوازم مصرف نشدنی </a:t>
            </a:r>
          </a:p>
          <a:p>
            <a:pPr algn="r" rtl="1"/>
            <a:endParaRPr lang="fa-IR" sz="2800" b="1" dirty="0" smtClean="0">
              <a:cs typeface="B Titr" pitchFamily="2" charset="-78"/>
            </a:endParaRPr>
          </a:p>
          <a:p>
            <a:pPr algn="r" rtl="1"/>
            <a:endParaRPr lang="en-US" sz="2800" dirty="0">
              <a:cs typeface="B Titr" pitchFamily="2" charset="-78"/>
            </a:endParaRPr>
          </a:p>
        </p:txBody>
      </p:sp>
      <p:graphicFrame>
        <p:nvGraphicFramePr>
          <p:cNvPr id="4" name="Table 3"/>
          <p:cNvGraphicFramePr>
            <a:graphicFrameLocks noGrp="1"/>
          </p:cNvGraphicFramePr>
          <p:nvPr/>
        </p:nvGraphicFramePr>
        <p:xfrm>
          <a:off x="500032" y="2500306"/>
          <a:ext cx="8143936" cy="4000528"/>
        </p:xfrm>
        <a:graphic>
          <a:graphicData uri="http://schemas.openxmlformats.org/drawingml/2006/table">
            <a:tbl>
              <a:tblPr firstRow="1" bandRow="1">
                <a:tableStyleId>{5C22544A-7EE6-4342-B048-85BDC9FD1C3A}</a:tableStyleId>
              </a:tblPr>
              <a:tblGrid>
                <a:gridCol w="2035984"/>
                <a:gridCol w="2035984"/>
                <a:gridCol w="2035984"/>
                <a:gridCol w="2035984"/>
              </a:tblGrid>
              <a:tr h="1065623">
                <a:tc>
                  <a:txBody>
                    <a:bodyPr/>
                    <a:lstStyle/>
                    <a:p>
                      <a:pPr algn="ctr" rtl="1">
                        <a:lnSpc>
                          <a:spcPct val="150000"/>
                        </a:lnSpc>
                        <a:spcAft>
                          <a:spcPts val="0"/>
                        </a:spcAft>
                      </a:pPr>
                      <a:r>
                        <a:rPr lang="fa-IR" sz="2400" b="1" dirty="0" smtClean="0">
                          <a:solidFill>
                            <a:schemeClr val="tx1"/>
                          </a:solidFill>
                          <a:latin typeface="Times New Roman"/>
                          <a:ea typeface="Times New Roman"/>
                          <a:cs typeface="B Titr" pitchFamily="2" charset="-78"/>
                        </a:rPr>
                        <a:t>جمع كل</a:t>
                      </a:r>
                      <a:endParaRPr lang="en-US" sz="24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2400" b="1" dirty="0" smtClean="0">
                          <a:solidFill>
                            <a:schemeClr val="tx1"/>
                          </a:solidFill>
                          <a:latin typeface="Times New Roman"/>
                          <a:ea typeface="Times New Roman"/>
                          <a:cs typeface="B Titr" pitchFamily="2" charset="-78"/>
                        </a:rPr>
                        <a:t>قيمت واحد</a:t>
                      </a:r>
                      <a:endParaRPr lang="en-US" sz="24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2400" b="1" dirty="0" smtClean="0">
                          <a:solidFill>
                            <a:schemeClr val="tx1"/>
                          </a:solidFill>
                          <a:latin typeface="Times New Roman"/>
                          <a:ea typeface="Times New Roman"/>
                          <a:cs typeface="B Titr" pitchFamily="2" charset="-78"/>
                        </a:rPr>
                        <a:t>تعداد يا مقدار</a:t>
                      </a:r>
                      <a:endParaRPr lang="en-US" sz="24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2400" b="1" dirty="0" smtClean="0">
                          <a:solidFill>
                            <a:schemeClr val="tx1"/>
                          </a:solidFill>
                          <a:latin typeface="Times New Roman"/>
                          <a:ea typeface="Times New Roman"/>
                          <a:cs typeface="B Titr" pitchFamily="2" charset="-78"/>
                        </a:rPr>
                        <a:t>نوع</a:t>
                      </a:r>
                      <a:endParaRPr lang="en-US" sz="24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140934">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93971">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r>
                        <a:rPr lang="fa-IR" sz="2400" dirty="0" smtClean="0">
                          <a:cs typeface="B Titr" pitchFamily="2" charset="-78"/>
                        </a:rPr>
                        <a:t>جمع</a:t>
                      </a:r>
                      <a:endParaRPr lang="en-US" dirty="0">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2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lstStyle/>
          <a:p>
            <a:pPr algn="ctr" rtl="1"/>
            <a:r>
              <a:rPr lang="fa-IR" dirty="0" smtClean="0">
                <a:solidFill>
                  <a:srgbClr val="A50021"/>
                </a:solidFill>
                <a:cs typeface="B Titr" pitchFamily="2" charset="-78"/>
              </a:rPr>
              <a:t>برآورد هزینه ها- ادامه</a:t>
            </a:r>
            <a:endParaRPr lang="en-US" dirty="0"/>
          </a:p>
        </p:txBody>
      </p:sp>
      <p:sp>
        <p:nvSpPr>
          <p:cNvPr id="3" name="Content Placeholder 2"/>
          <p:cNvSpPr>
            <a:spLocks noGrp="1"/>
          </p:cNvSpPr>
          <p:nvPr>
            <p:ph idx="1"/>
          </p:nvPr>
        </p:nvSpPr>
        <p:spPr/>
        <p:txBody>
          <a:bodyPr/>
          <a:lstStyle/>
          <a:p>
            <a:pPr algn="r" rtl="1"/>
            <a:r>
              <a:rPr lang="fa-IR" sz="2800" b="1" dirty="0" smtClean="0">
                <a:cs typeface="B Titr" pitchFamily="2" charset="-78"/>
              </a:rPr>
              <a:t>هزینه های مسافرت:</a:t>
            </a:r>
          </a:p>
          <a:p>
            <a:pPr algn="r" rtl="1"/>
            <a:endParaRPr lang="en-US" dirty="0">
              <a:cs typeface="B Titr" pitchFamily="2" charset="-78"/>
            </a:endParaRPr>
          </a:p>
        </p:txBody>
      </p:sp>
      <p:graphicFrame>
        <p:nvGraphicFramePr>
          <p:cNvPr id="4" name="Table 3"/>
          <p:cNvGraphicFramePr>
            <a:graphicFrameLocks noGrp="1"/>
          </p:cNvGraphicFramePr>
          <p:nvPr/>
        </p:nvGraphicFramePr>
        <p:xfrm>
          <a:off x="428598" y="2500306"/>
          <a:ext cx="8001054" cy="3768425"/>
        </p:xfrm>
        <a:graphic>
          <a:graphicData uri="http://schemas.openxmlformats.org/drawingml/2006/table">
            <a:tbl>
              <a:tblPr firstRow="1" bandRow="1">
                <a:tableStyleId>{5C22544A-7EE6-4342-B048-85BDC9FD1C3A}</a:tableStyleId>
              </a:tblPr>
              <a:tblGrid>
                <a:gridCol w="1333509"/>
                <a:gridCol w="1333509"/>
                <a:gridCol w="1333509"/>
                <a:gridCol w="1333509"/>
                <a:gridCol w="1333509"/>
                <a:gridCol w="1333509"/>
              </a:tblGrid>
              <a:tr h="992194">
                <a:tc>
                  <a:txBody>
                    <a:bodyPr/>
                    <a:lstStyle/>
                    <a:p>
                      <a:pPr algn="ctr" rtl="1">
                        <a:lnSpc>
                          <a:spcPct val="150000"/>
                        </a:lnSpc>
                        <a:spcAft>
                          <a:spcPts val="0"/>
                        </a:spcAft>
                      </a:pPr>
                      <a:r>
                        <a:rPr lang="fa-IR" sz="1600" b="1" dirty="0">
                          <a:solidFill>
                            <a:schemeClr val="tx1"/>
                          </a:solidFill>
                          <a:latin typeface="Times New Roman"/>
                          <a:ea typeface="Times New Roman"/>
                          <a:cs typeface="B Titr" pitchFamily="2" charset="-78"/>
                        </a:rPr>
                        <a:t>جمع کل</a:t>
                      </a:r>
                      <a:endParaRPr lang="en-US" sz="16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1600" b="1" dirty="0">
                          <a:solidFill>
                            <a:schemeClr val="tx1"/>
                          </a:solidFill>
                          <a:latin typeface="Times New Roman"/>
                          <a:ea typeface="Times New Roman"/>
                          <a:cs typeface="B Titr" pitchFamily="2" charset="-78"/>
                        </a:rPr>
                        <a:t>فوق العاده ماموریت روزانه</a:t>
                      </a:r>
                      <a:endParaRPr lang="en-US" sz="16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1600" b="1" dirty="0">
                          <a:solidFill>
                            <a:schemeClr val="tx1"/>
                          </a:solidFill>
                          <a:latin typeface="Times New Roman"/>
                          <a:ea typeface="Times New Roman"/>
                          <a:cs typeface="B Titr" pitchFamily="2" charset="-78"/>
                        </a:rPr>
                        <a:t>بهای بلیط مسافرت یا هزینه سفر</a:t>
                      </a:r>
                      <a:endParaRPr lang="en-US" sz="16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1600" b="1" dirty="0" smtClean="0">
                          <a:solidFill>
                            <a:schemeClr val="tx1"/>
                          </a:solidFill>
                          <a:latin typeface="Times New Roman"/>
                          <a:ea typeface="Times New Roman"/>
                          <a:cs typeface="B Titr" pitchFamily="2" charset="-78"/>
                        </a:rPr>
                        <a:t>مدت مسافرت به روز</a:t>
                      </a:r>
                      <a:endParaRPr lang="en-US" sz="1600" dirty="0" smtClean="0">
                        <a:solidFill>
                          <a:schemeClr val="tx1"/>
                        </a:solidFill>
                        <a:latin typeface="Times New Roman"/>
                        <a:ea typeface="Times New Roman"/>
                        <a:cs typeface="B Titr" pitchFamily="2" charset="-78"/>
                      </a:endParaRPr>
                    </a:p>
                    <a:p>
                      <a:pPr algn="ctr" rtl="1">
                        <a:lnSpc>
                          <a:spcPct val="150000"/>
                        </a:lnSpc>
                      </a:pPr>
                      <a:endParaRPr lang="en-US" sz="1600" dirty="0">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1600" b="1" dirty="0" smtClean="0">
                          <a:solidFill>
                            <a:schemeClr val="tx1"/>
                          </a:solidFill>
                          <a:latin typeface="Times New Roman"/>
                          <a:ea typeface="Times New Roman"/>
                          <a:cs typeface="B Titr" pitchFamily="2" charset="-78"/>
                        </a:rPr>
                        <a:t>محل مسافرت</a:t>
                      </a:r>
                      <a:endParaRPr lang="en-US" sz="1600" dirty="0" smtClean="0">
                        <a:solidFill>
                          <a:schemeClr val="tx1"/>
                        </a:solidFill>
                        <a:latin typeface="Times New Roman"/>
                        <a:ea typeface="Times New Roman"/>
                        <a:cs typeface="B Titr" pitchFamily="2" charset="-78"/>
                      </a:endParaRPr>
                    </a:p>
                    <a:p>
                      <a:pPr algn="ctr" rtl="1">
                        <a:lnSpc>
                          <a:spcPct val="150000"/>
                        </a:lnSpc>
                      </a:pPr>
                      <a:endParaRPr lang="en-US" sz="1600" dirty="0">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1600" b="1" dirty="0">
                          <a:solidFill>
                            <a:schemeClr val="tx1"/>
                          </a:solidFill>
                          <a:latin typeface="Times New Roman"/>
                          <a:ea typeface="Times New Roman"/>
                          <a:cs typeface="B Titr" pitchFamily="2" charset="-78"/>
                        </a:rPr>
                        <a:t>نوع مسئولیت</a:t>
                      </a:r>
                      <a:endParaRPr lang="en-US" sz="16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686731">
                <a:tc>
                  <a:txBody>
                    <a:bodyPr/>
                    <a:lstStyle/>
                    <a:p>
                      <a:pPr algn="ctr" rtl="1">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892974">
                <a:tc>
                  <a:txBody>
                    <a:bodyPr/>
                    <a:lstStyle/>
                    <a:p>
                      <a:pPr algn="ct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rtl="1">
                        <a:lnSpc>
                          <a:spcPct val="150000"/>
                        </a:lnSpc>
                      </a:pPr>
                      <a:r>
                        <a:rPr lang="fa-IR" sz="2400" dirty="0" smtClean="0">
                          <a:cs typeface="B Titr" pitchFamily="2" charset="-78"/>
                        </a:rPr>
                        <a:t>جمع كل</a:t>
                      </a:r>
                      <a:endParaRPr lang="en-US" sz="2400" dirty="0">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62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solidFill>
                  <a:srgbClr val="A50021"/>
                </a:solidFill>
                <a:cs typeface="B Titr" pitchFamily="2" charset="-78"/>
              </a:rPr>
              <a:t>برآورد هزینه ها- ادامه</a:t>
            </a:r>
            <a:endParaRPr lang="en-US" dirty="0"/>
          </a:p>
        </p:txBody>
      </p:sp>
      <p:sp>
        <p:nvSpPr>
          <p:cNvPr id="3" name="Content Placeholder 2"/>
          <p:cNvSpPr>
            <a:spLocks noGrp="1"/>
          </p:cNvSpPr>
          <p:nvPr>
            <p:ph idx="1"/>
          </p:nvPr>
        </p:nvSpPr>
        <p:spPr/>
        <p:txBody>
          <a:bodyPr>
            <a:normAutofit/>
          </a:bodyPr>
          <a:lstStyle/>
          <a:p>
            <a:pPr algn="r" rtl="1"/>
            <a:r>
              <a:rPr lang="fa-IR" sz="2800" b="1" dirty="0" smtClean="0">
                <a:cs typeface="B Titr" pitchFamily="2" charset="-78"/>
              </a:rPr>
              <a:t>هزینه های دیگر ( تکثیر اوراق، پرسشنامه و چاپ و...)</a:t>
            </a:r>
            <a:r>
              <a:rPr lang="en-US" sz="2800" b="1" dirty="0" smtClean="0">
                <a:cs typeface="B Titr" pitchFamily="2" charset="-78"/>
              </a:rPr>
              <a:t>:</a:t>
            </a:r>
            <a:endParaRPr lang="fa-IR" sz="2800" b="1" dirty="0" smtClean="0">
              <a:cs typeface="B Titr" pitchFamily="2" charset="-78"/>
            </a:endParaRPr>
          </a:p>
          <a:p>
            <a:pPr algn="r" rtl="1"/>
            <a:endParaRPr lang="fa-IR" sz="2800" b="1" dirty="0" smtClean="0">
              <a:cs typeface="B Titr" pitchFamily="2" charset="-78"/>
            </a:endParaRPr>
          </a:p>
          <a:p>
            <a:pPr algn="r" rtl="1"/>
            <a:endParaRPr lang="en-US" sz="2800" dirty="0">
              <a:cs typeface="B Titr" pitchFamily="2" charset="-78"/>
            </a:endParaRPr>
          </a:p>
        </p:txBody>
      </p:sp>
      <p:graphicFrame>
        <p:nvGraphicFramePr>
          <p:cNvPr id="4" name="Table 3"/>
          <p:cNvGraphicFramePr>
            <a:graphicFrameLocks noGrp="1"/>
          </p:cNvGraphicFramePr>
          <p:nvPr/>
        </p:nvGraphicFramePr>
        <p:xfrm>
          <a:off x="1071538" y="2428868"/>
          <a:ext cx="7000924" cy="3714775"/>
        </p:xfrm>
        <a:graphic>
          <a:graphicData uri="http://schemas.openxmlformats.org/drawingml/2006/table">
            <a:tbl>
              <a:tblPr firstRow="1" bandRow="1">
                <a:tableStyleId>{5C22544A-7EE6-4342-B048-85BDC9FD1C3A}</a:tableStyleId>
              </a:tblPr>
              <a:tblGrid>
                <a:gridCol w="2286016"/>
                <a:gridCol w="4714908"/>
              </a:tblGrid>
              <a:tr h="887601">
                <a:tc>
                  <a:txBody>
                    <a:bodyPr/>
                    <a:lstStyle/>
                    <a:p>
                      <a:pPr algn="ctr" rtl="1">
                        <a:lnSpc>
                          <a:spcPct val="150000"/>
                        </a:lnSpc>
                      </a:pPr>
                      <a:r>
                        <a:rPr lang="fa-IR" sz="2400" dirty="0" smtClean="0">
                          <a:solidFill>
                            <a:schemeClr val="tx1"/>
                          </a:solidFill>
                          <a:cs typeface="B Titr" pitchFamily="2" charset="-78"/>
                        </a:rPr>
                        <a:t>جمع</a:t>
                      </a:r>
                      <a:endParaRPr lang="en-US" sz="2400" dirty="0">
                        <a:solidFill>
                          <a:schemeClr val="tx1"/>
                        </a:solidFill>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pPr>
                      <a:r>
                        <a:rPr lang="fa-IR" sz="2400" dirty="0" smtClean="0">
                          <a:solidFill>
                            <a:schemeClr val="tx1"/>
                          </a:solidFill>
                          <a:cs typeface="B Titr" pitchFamily="2" charset="-78"/>
                        </a:rPr>
                        <a:t>شرح هزينه</a:t>
                      </a:r>
                      <a:endParaRPr lang="en-US" sz="2400" dirty="0">
                        <a:solidFill>
                          <a:schemeClr val="tx1"/>
                        </a:solidFill>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709455">
                <a:tc>
                  <a:txBody>
                    <a:bodyPr/>
                    <a:lstStyle/>
                    <a:p>
                      <a:pPr algn="ctr" rtl="1">
                        <a:lnSpc>
                          <a:spcPct val="150000"/>
                        </a:lnSpc>
                      </a:pPr>
                      <a:endParaRPr lang="en-US" sz="2400">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pPr>
                      <a:endParaRPr lang="en-US" sz="2400" dirty="0">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17719">
                <a:tc>
                  <a:txBody>
                    <a:bodyPr/>
                    <a:lstStyle/>
                    <a:p>
                      <a:pPr algn="ctr" rtl="1">
                        <a:lnSpc>
                          <a:spcPct val="150000"/>
                        </a:lnSpc>
                      </a:pPr>
                      <a:endParaRPr lang="en-US" sz="2400">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pPr>
                      <a:r>
                        <a:rPr lang="fa-IR" sz="2400" dirty="0" smtClean="0">
                          <a:cs typeface="B Titr" pitchFamily="2" charset="-78"/>
                        </a:rPr>
                        <a:t>جمع كل</a:t>
                      </a:r>
                      <a:endParaRPr lang="en-US" sz="2400" dirty="0">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1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lstStyle/>
          <a:p>
            <a:pPr algn="ctr" rtl="1"/>
            <a:r>
              <a:rPr lang="fa-IR" dirty="0" smtClean="0">
                <a:solidFill>
                  <a:srgbClr val="A50021"/>
                </a:solidFill>
                <a:cs typeface="B Titr" pitchFamily="2" charset="-78"/>
              </a:rPr>
              <a:t>برآورد هزینه ها- ادامه</a:t>
            </a:r>
            <a:endParaRPr lang="en-US" dirty="0"/>
          </a:p>
        </p:txBody>
      </p:sp>
      <p:sp>
        <p:nvSpPr>
          <p:cNvPr id="3" name="Content Placeholder 2"/>
          <p:cNvSpPr>
            <a:spLocks noGrp="1"/>
          </p:cNvSpPr>
          <p:nvPr>
            <p:ph idx="1"/>
          </p:nvPr>
        </p:nvSpPr>
        <p:spPr>
          <a:xfrm>
            <a:off x="457200" y="1285860"/>
            <a:ext cx="8401080" cy="4840303"/>
          </a:xfrm>
        </p:spPr>
        <p:txBody>
          <a:bodyPr/>
          <a:lstStyle/>
          <a:p>
            <a:pPr algn="r" rtl="1"/>
            <a:r>
              <a:rPr lang="fa-IR" b="1" dirty="0" smtClean="0">
                <a:cs typeface="B Titr" pitchFamily="2" charset="-78"/>
              </a:rPr>
              <a:t>جمع هزینه ها اجرای طرح:</a:t>
            </a:r>
          </a:p>
          <a:p>
            <a:pPr algn="r" rtl="1"/>
            <a:endParaRPr lang="en-US" dirty="0">
              <a:cs typeface="B Titr" pitchFamily="2" charset="-78"/>
            </a:endParaRPr>
          </a:p>
        </p:txBody>
      </p:sp>
      <p:graphicFrame>
        <p:nvGraphicFramePr>
          <p:cNvPr id="4" name="Table 3"/>
          <p:cNvGraphicFramePr>
            <a:graphicFrameLocks noGrp="1"/>
          </p:cNvGraphicFramePr>
          <p:nvPr/>
        </p:nvGraphicFramePr>
        <p:xfrm>
          <a:off x="642910" y="2000239"/>
          <a:ext cx="8143932" cy="4286282"/>
        </p:xfrm>
        <a:graphic>
          <a:graphicData uri="http://schemas.openxmlformats.org/drawingml/2006/table">
            <a:tbl>
              <a:tblPr firstRow="1" bandRow="1">
                <a:tableStyleId>{5C22544A-7EE6-4342-B048-85BDC9FD1C3A}</a:tableStyleId>
              </a:tblPr>
              <a:tblGrid>
                <a:gridCol w="2456514"/>
                <a:gridCol w="5687418"/>
              </a:tblGrid>
              <a:tr h="612326">
                <a:tc>
                  <a:txBody>
                    <a:bodyPr/>
                    <a:lstStyle/>
                    <a:p>
                      <a:pPr algn="ctr" rtl="1">
                        <a:lnSpc>
                          <a:spcPct val="150000"/>
                        </a:lnSpc>
                      </a:pPr>
                      <a:r>
                        <a:rPr lang="fa-IR" dirty="0" smtClean="0">
                          <a:solidFill>
                            <a:schemeClr val="tx1"/>
                          </a:solidFill>
                          <a:cs typeface="B Titr" pitchFamily="2" charset="-78"/>
                        </a:rPr>
                        <a:t>جمع كل</a:t>
                      </a:r>
                      <a:endParaRPr lang="en-US" dirty="0">
                        <a:solidFill>
                          <a:schemeClr val="tx1"/>
                        </a:solidFill>
                        <a:cs typeface="B Titr"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2400" b="1" dirty="0">
                          <a:solidFill>
                            <a:schemeClr val="tx1"/>
                          </a:solidFill>
                          <a:latin typeface="Times New Roman"/>
                          <a:ea typeface="Times New Roman"/>
                          <a:cs typeface="B Titr" pitchFamily="2" charset="-78"/>
                        </a:rPr>
                        <a:t>نوع هزینه</a:t>
                      </a:r>
                      <a:endParaRPr lang="en-US" sz="24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12326">
                <a:tc>
                  <a:txBody>
                    <a:bodyPr/>
                    <a:lstStyle/>
                    <a:p>
                      <a:pPr>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rtl="1">
                        <a:lnSpc>
                          <a:spcPct val="150000"/>
                        </a:lnSpc>
                        <a:spcAft>
                          <a:spcPts val="0"/>
                        </a:spcAft>
                      </a:pPr>
                      <a:r>
                        <a:rPr lang="fa-IR" sz="1800" b="1" dirty="0">
                          <a:latin typeface="Times New Roman"/>
                          <a:ea typeface="Times New Roman"/>
                          <a:cs typeface="B Titr" pitchFamily="2" charset="-78"/>
                        </a:rPr>
                        <a:t>هزینه پرسنلی</a:t>
                      </a:r>
                      <a:endParaRPr lang="en-US" sz="1800" dirty="0">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12326">
                <a:tc>
                  <a:txBody>
                    <a:bodyPr/>
                    <a:lstStyle/>
                    <a:p>
                      <a:pPr>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rtl="1">
                        <a:lnSpc>
                          <a:spcPct val="150000"/>
                        </a:lnSpc>
                        <a:spcAft>
                          <a:spcPts val="0"/>
                        </a:spcAft>
                      </a:pPr>
                      <a:r>
                        <a:rPr lang="fa-IR" sz="1800" b="1" dirty="0">
                          <a:latin typeface="Times New Roman"/>
                          <a:ea typeface="Times New Roman"/>
                          <a:cs typeface="B Titr" pitchFamily="2" charset="-78"/>
                        </a:rPr>
                        <a:t>هزینه لوازم و تجهیزات مصرف نشدنی</a:t>
                      </a:r>
                      <a:endParaRPr lang="en-US" sz="1800" dirty="0">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12326">
                <a:tc>
                  <a:txBody>
                    <a:bodyPr/>
                    <a:lstStyle/>
                    <a:p>
                      <a:pPr>
                        <a:lnSpc>
                          <a:spcPct val="150000"/>
                        </a:lnSpc>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rtl="1">
                        <a:lnSpc>
                          <a:spcPct val="150000"/>
                        </a:lnSpc>
                        <a:spcAft>
                          <a:spcPts val="0"/>
                        </a:spcAft>
                      </a:pPr>
                      <a:r>
                        <a:rPr lang="fa-IR" sz="1800" b="1" dirty="0">
                          <a:latin typeface="Times New Roman"/>
                          <a:ea typeface="Times New Roman"/>
                          <a:cs typeface="B Titr" pitchFamily="2" charset="-78"/>
                        </a:rPr>
                        <a:t>هزینه مواد و لوازم مصرف شدنی</a:t>
                      </a:r>
                      <a:endParaRPr lang="en-US" sz="1800" dirty="0">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12326">
                <a:tc>
                  <a:txBody>
                    <a:bodyPr/>
                    <a:lstStyle/>
                    <a:p>
                      <a:pPr>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rtl="1">
                        <a:lnSpc>
                          <a:spcPct val="150000"/>
                        </a:lnSpc>
                        <a:spcAft>
                          <a:spcPts val="0"/>
                        </a:spcAft>
                      </a:pPr>
                      <a:r>
                        <a:rPr lang="fa-IR" sz="1800" b="1" dirty="0">
                          <a:latin typeface="Times New Roman"/>
                          <a:ea typeface="Times New Roman"/>
                          <a:cs typeface="B Titr" pitchFamily="2" charset="-78"/>
                        </a:rPr>
                        <a:t>هزینه مسافرت</a:t>
                      </a:r>
                      <a:endParaRPr lang="en-US" sz="1800" dirty="0">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12326">
                <a:tc>
                  <a:txBody>
                    <a:bodyPr/>
                    <a:lstStyle/>
                    <a:p>
                      <a:pPr>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rtl="1">
                        <a:lnSpc>
                          <a:spcPct val="150000"/>
                        </a:lnSpc>
                        <a:spcAft>
                          <a:spcPts val="0"/>
                        </a:spcAft>
                      </a:pPr>
                      <a:r>
                        <a:rPr lang="fa-IR" sz="1800" b="1" dirty="0">
                          <a:latin typeface="Times New Roman"/>
                          <a:ea typeface="Times New Roman"/>
                          <a:cs typeface="B Titr" pitchFamily="2" charset="-78"/>
                        </a:rPr>
                        <a:t>هزینه های دیگر</a:t>
                      </a:r>
                      <a:endParaRPr lang="en-US" sz="1800" dirty="0">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12326">
                <a:tc>
                  <a:txBody>
                    <a:bodyPr/>
                    <a:lstStyle/>
                    <a:p>
                      <a:pPr>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Low" rtl="1">
                        <a:lnSpc>
                          <a:spcPct val="150000"/>
                        </a:lnSpc>
                        <a:spcAft>
                          <a:spcPts val="0"/>
                        </a:spcAft>
                      </a:pPr>
                      <a:r>
                        <a:rPr lang="fa-IR" sz="1800" b="1" dirty="0">
                          <a:latin typeface="Times New Roman"/>
                          <a:ea typeface="Times New Roman"/>
                          <a:cs typeface="B Titr" pitchFamily="2" charset="-78"/>
                        </a:rPr>
                        <a:t>جمع</a:t>
                      </a:r>
                      <a:endParaRPr lang="en-US" sz="1800" dirty="0">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08630"/>
          </a:xfrm>
        </p:spPr>
        <p:txBody>
          <a:bodyPr>
            <a:normAutofit fontScale="90000"/>
          </a:bodyPr>
          <a:lstStyle/>
          <a:p>
            <a:pPr algn="r" rtl="1"/>
            <a:r>
              <a:rPr lang="fa-IR" dirty="0" smtClean="0">
                <a:cs typeface="B Titr" pitchFamily="2" charset="-78"/>
              </a:rPr>
              <a:t>تذكرات در خصوص ارسال طرح هاي پژوهشي</a:t>
            </a:r>
            <a:endParaRPr lang="en-US" dirty="0">
              <a:cs typeface="B Titr" pitchFamily="2" charset="-78"/>
            </a:endParaRPr>
          </a:p>
        </p:txBody>
      </p:sp>
      <p:sp>
        <p:nvSpPr>
          <p:cNvPr id="3" name="Content Placeholder 2"/>
          <p:cNvSpPr>
            <a:spLocks noGrp="1"/>
          </p:cNvSpPr>
          <p:nvPr>
            <p:ph idx="1"/>
          </p:nvPr>
        </p:nvSpPr>
        <p:spPr>
          <a:xfrm>
            <a:off x="457200" y="1071546"/>
            <a:ext cx="7829576" cy="5572164"/>
          </a:xfrm>
        </p:spPr>
        <p:txBody>
          <a:bodyPr>
            <a:normAutofit lnSpcReduction="10000"/>
          </a:bodyPr>
          <a:lstStyle/>
          <a:p>
            <a:pPr algn="just" rtl="1"/>
            <a:r>
              <a:rPr lang="fa-IR" dirty="0" smtClean="0">
                <a:cs typeface="B Titr" pitchFamily="2" charset="-78"/>
              </a:rPr>
              <a:t>الف- يك پروپوزال بايد تمام قسمت‏هاي آن تكميل باشد. از ارسال پروپوزال‏هاي ناقص خودداري شود.</a:t>
            </a:r>
          </a:p>
          <a:p>
            <a:pPr algn="just" rtl="1"/>
            <a:r>
              <a:rPr lang="fa-IR" dirty="0" smtClean="0">
                <a:cs typeface="B Titr" pitchFamily="2" charset="-78"/>
              </a:rPr>
              <a:t>ب-موضوعات طرح‏هاي ارسالي حتما بايددر راستاي اولويت‏هاي پژوهشي ستاد باشد. مگر در موارد خاص.</a:t>
            </a:r>
          </a:p>
          <a:p>
            <a:pPr algn="just" rtl="1"/>
            <a:r>
              <a:rPr lang="fa-IR" dirty="0" smtClean="0">
                <a:cs typeface="B Titr" pitchFamily="2" charset="-78"/>
              </a:rPr>
              <a:t>ج- مجري نبايد كارمند دولت باشد. شامل قانون منع مداخلات كارمندان دولت مي‏شود.</a:t>
            </a:r>
          </a:p>
          <a:p>
            <a:pPr algn="just" rtl="1"/>
            <a:r>
              <a:rPr lang="fa-IR" dirty="0" smtClean="0">
                <a:cs typeface="B Titr" pitchFamily="2" charset="-78"/>
              </a:rPr>
              <a:t>د- طرح‏هاي كه رد شده و طي نامه به استان ابلاغ شده از اصلاح و ارسال مجدد خودداري شود.</a:t>
            </a:r>
          </a:p>
          <a:p>
            <a:pPr algn="just" rtl="1"/>
            <a:r>
              <a:rPr lang="fa-IR" dirty="0" smtClean="0">
                <a:cs typeface="B Titr" pitchFamily="2" charset="-78"/>
              </a:rPr>
              <a:t>ه- وقتي طرحي تاييد و به استان جهت انعقاد قرارداد ابلاغ مي‏شود، استان دو هفته وقت دارد قرارداد را منعقد و براي دفتر تحقيقات ارسال نمايد. متاسفانه در بيشتر موارد شاهد هستيم كه علي رغم ارسال نامه پيگيري تدوين و ارسال يك قرارداد حدود يك ماه زمان مي‏برد كه براي ما قابل قبول نبوده و در ارزشيابي ساليانه تاثير خواهد داشت.</a:t>
            </a:r>
            <a:endParaRPr lang="en-US" dirty="0">
              <a:cs typeface="B Titr" pitchFamily="2" charset="-7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94382"/>
          </a:xfrm>
        </p:spPr>
        <p:txBody>
          <a:bodyPr>
            <a:normAutofit fontScale="90000"/>
          </a:bodyPr>
          <a:lstStyle/>
          <a:p>
            <a:pPr algn="r" rtl="1"/>
            <a:r>
              <a:rPr lang="fa-IR" dirty="0" smtClean="0">
                <a:cs typeface="B Titr" pitchFamily="2" charset="-78"/>
              </a:rPr>
              <a:t>تذكرات در خصوص ارسال طرح هاي پژوهشي</a:t>
            </a:r>
            <a:endParaRPr lang="en-US" dirty="0"/>
          </a:p>
        </p:txBody>
      </p:sp>
      <p:sp>
        <p:nvSpPr>
          <p:cNvPr id="3" name="Content Placeholder 2"/>
          <p:cNvSpPr>
            <a:spLocks noGrp="1"/>
          </p:cNvSpPr>
          <p:nvPr>
            <p:ph idx="1"/>
          </p:nvPr>
        </p:nvSpPr>
        <p:spPr>
          <a:xfrm>
            <a:off x="457200" y="1609416"/>
            <a:ext cx="7972452" cy="4846320"/>
          </a:xfrm>
        </p:spPr>
        <p:txBody>
          <a:bodyPr/>
          <a:lstStyle/>
          <a:p>
            <a:pPr algn="r" rtl="1"/>
            <a:r>
              <a:rPr lang="fa-IR" dirty="0" smtClean="0">
                <a:cs typeface="B Titr" pitchFamily="2" charset="-78"/>
              </a:rPr>
              <a:t>پس از اتمام هر پژوهشي گزارش نهايي بايد بر اساس مفاد مندرج در بخشنامه شماره 15/1343137 مورخ 24/4/1394 تدوين و ارسال گردد.</a:t>
            </a:r>
          </a:p>
          <a:p>
            <a:pPr algn="r" rtl="1"/>
            <a:endParaRPr lang="fa-IR" smtClean="0">
              <a:cs typeface="B Titr" pitchFamily="2" charset="-78"/>
            </a:endParaRPr>
          </a:p>
          <a:p>
            <a:pPr algn="r" rtl="1"/>
            <a:endParaRPr lang="en-US" dirty="0">
              <a:cs typeface="B Titr" pitchFamily="2" charset="-78"/>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357166"/>
            <a:ext cx="7572428" cy="1214446"/>
          </a:xfrm>
        </p:spPr>
        <p:txBody>
          <a:bodyPr>
            <a:normAutofit/>
          </a:bodyPr>
          <a:lstStyle/>
          <a:p>
            <a:pPr algn="ctr" rtl="1"/>
            <a:r>
              <a:rPr lang="fa-IR" sz="4400" dirty="0" smtClean="0">
                <a:cs typeface="B Titr" pitchFamily="2" charset="-78"/>
              </a:rPr>
              <a:t>با تشكر از حضور و توجه شما عزيزان</a:t>
            </a:r>
            <a:endParaRPr lang="en-US" sz="4400" dirty="0">
              <a:cs typeface="B Titr" pitchFamily="2" charset="-78"/>
            </a:endParaRPr>
          </a:p>
        </p:txBody>
      </p:sp>
      <p:pic>
        <p:nvPicPr>
          <p:cNvPr id="1026" name="Picture 2" descr="C:\Documents and Settings\minoe1\My Documents\My Pictures\20141130191857_xx (5).jpg"/>
          <p:cNvPicPr>
            <a:picLocks noGrp="1" noChangeAspect="1" noChangeArrowheads="1"/>
          </p:cNvPicPr>
          <p:nvPr>
            <p:ph idx="1"/>
          </p:nvPr>
        </p:nvPicPr>
        <p:blipFill>
          <a:blip r:embed="rId2" cstate="print"/>
          <a:srcRect/>
          <a:stretch>
            <a:fillRect/>
          </a:stretch>
        </p:blipFill>
        <p:spPr bwMode="auto">
          <a:xfrm>
            <a:off x="457200" y="1643050"/>
            <a:ext cx="7615262" cy="465218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57166"/>
            <a:ext cx="7772400" cy="6143667"/>
          </a:xfrm>
        </p:spPr>
        <p:txBody>
          <a:bodyPr>
            <a:normAutofit/>
          </a:bodyPr>
          <a:lstStyle/>
          <a:p>
            <a:pPr algn="r" rtl="1"/>
            <a:r>
              <a:rPr lang="fa-IR" sz="3600" dirty="0" smtClean="0">
                <a:solidFill>
                  <a:srgbClr val="FF0000"/>
                </a:solidFill>
                <a:cs typeface="B Titr" pitchFamily="2" charset="-78"/>
              </a:rPr>
              <a:t>1- صفحه اول يا جلد</a:t>
            </a:r>
            <a:r>
              <a:rPr lang="fa-IR" sz="3600" dirty="0" smtClean="0">
                <a:cs typeface="B Titr" pitchFamily="2" charset="-78"/>
              </a:rPr>
              <a:t/>
            </a:r>
            <a:br>
              <a:rPr lang="fa-IR" sz="3600" dirty="0" smtClean="0">
                <a:cs typeface="B Titr" pitchFamily="2" charset="-78"/>
              </a:rPr>
            </a:br>
            <a:r>
              <a:rPr lang="fa-IR" sz="3600" dirty="0" smtClean="0">
                <a:cs typeface="B Titr" pitchFamily="2" charset="-78"/>
              </a:rPr>
              <a:t>عنوان </a:t>
            </a:r>
            <a:r>
              <a:rPr lang="fa-IR" sz="3600" dirty="0">
                <a:cs typeface="B Titr" pitchFamily="2" charset="-78"/>
              </a:rPr>
              <a:t>طرح</a:t>
            </a:r>
            <a:r>
              <a:rPr lang="fa-IR" sz="3600" dirty="0" smtClean="0">
                <a:cs typeface="B Titr" pitchFamily="2" charset="-78"/>
              </a:rPr>
              <a:t>: </a:t>
            </a:r>
            <a:r>
              <a:rPr lang="en-US" sz="3600" dirty="0">
                <a:cs typeface="B Titr" pitchFamily="2" charset="-78"/>
              </a:rPr>
              <a:t/>
            </a:r>
            <a:br>
              <a:rPr lang="en-US" sz="3600" dirty="0">
                <a:cs typeface="B Titr" pitchFamily="2" charset="-78"/>
              </a:rPr>
            </a:br>
            <a:r>
              <a:rPr lang="fa-IR" sz="3600" dirty="0">
                <a:cs typeface="B Titr" pitchFamily="2" charset="-78"/>
              </a:rPr>
              <a:t> </a:t>
            </a:r>
            <a:r>
              <a:rPr lang="en-US" sz="3600" dirty="0">
                <a:cs typeface="B Titr" pitchFamily="2" charset="-78"/>
              </a:rPr>
              <a:t/>
            </a:r>
            <a:br>
              <a:rPr lang="en-US" sz="3600" dirty="0">
                <a:cs typeface="B Titr" pitchFamily="2" charset="-78"/>
              </a:rPr>
            </a:br>
            <a:r>
              <a:rPr lang="fa-IR" sz="3600" dirty="0">
                <a:cs typeface="B Titr" pitchFamily="2" charset="-78"/>
              </a:rPr>
              <a:t>نام و نام خانوادگی مجری طرح:</a:t>
            </a:r>
            <a:r>
              <a:rPr lang="en-US" sz="3600" dirty="0">
                <a:cs typeface="B Titr" pitchFamily="2" charset="-78"/>
              </a:rPr>
              <a:t/>
            </a:r>
            <a:br>
              <a:rPr lang="en-US" sz="3600" dirty="0">
                <a:cs typeface="B Titr" pitchFamily="2" charset="-78"/>
              </a:rPr>
            </a:br>
            <a:r>
              <a:rPr lang="fa-IR" sz="3600" dirty="0">
                <a:cs typeface="B Titr" pitchFamily="2" charset="-78"/>
              </a:rPr>
              <a:t> </a:t>
            </a:r>
            <a:r>
              <a:rPr lang="en-US" sz="3600" dirty="0">
                <a:cs typeface="B Titr" pitchFamily="2" charset="-78"/>
              </a:rPr>
              <a:t/>
            </a:r>
            <a:br>
              <a:rPr lang="en-US" sz="3600" dirty="0">
                <a:cs typeface="B Titr" pitchFamily="2" charset="-78"/>
              </a:rPr>
            </a:br>
            <a:r>
              <a:rPr lang="fa-IR" sz="3600" dirty="0">
                <a:cs typeface="B Titr" pitchFamily="2" charset="-78"/>
              </a:rPr>
              <a:t>مدت اجرای طرح:</a:t>
            </a:r>
            <a:r>
              <a:rPr lang="en-US" sz="3600" dirty="0">
                <a:cs typeface="B Titr" pitchFamily="2" charset="-78"/>
              </a:rPr>
              <a:t/>
            </a:r>
            <a:br>
              <a:rPr lang="en-US" sz="3600" dirty="0">
                <a:cs typeface="B Titr" pitchFamily="2" charset="-78"/>
              </a:rPr>
            </a:br>
            <a:r>
              <a:rPr lang="fa-IR" sz="3600" dirty="0">
                <a:cs typeface="B Titr" pitchFamily="2" charset="-78"/>
              </a:rPr>
              <a:t> </a:t>
            </a:r>
            <a:r>
              <a:rPr lang="en-US" sz="3600" dirty="0">
                <a:cs typeface="B Titr" pitchFamily="2" charset="-78"/>
              </a:rPr>
              <a:t/>
            </a:r>
            <a:br>
              <a:rPr lang="en-US" sz="3600" dirty="0">
                <a:cs typeface="B Titr" pitchFamily="2" charset="-78"/>
              </a:rPr>
            </a:br>
            <a:r>
              <a:rPr lang="fa-IR" sz="3600" dirty="0">
                <a:cs typeface="B Titr" pitchFamily="2" charset="-78"/>
              </a:rPr>
              <a:t>محل اجرای طرح:</a:t>
            </a:r>
            <a:r>
              <a:rPr lang="en-US" sz="3600" dirty="0">
                <a:cs typeface="B Titr" pitchFamily="2" charset="-78"/>
              </a:rPr>
              <a:t/>
            </a:r>
            <a:br>
              <a:rPr lang="en-US" sz="3600" dirty="0">
                <a:cs typeface="B Titr" pitchFamily="2" charset="-78"/>
              </a:rPr>
            </a:br>
            <a:r>
              <a:rPr lang="fa-IR" sz="3600" dirty="0">
                <a:cs typeface="B Titr" pitchFamily="2" charset="-78"/>
              </a:rPr>
              <a:t> </a:t>
            </a:r>
            <a:r>
              <a:rPr lang="en-US" sz="3600" dirty="0">
                <a:cs typeface="B Titr" pitchFamily="2" charset="-78"/>
              </a:rPr>
              <a:t/>
            </a:r>
            <a:br>
              <a:rPr lang="en-US" sz="3600" dirty="0">
                <a:cs typeface="B Titr" pitchFamily="2" charset="-78"/>
              </a:rPr>
            </a:br>
            <a:r>
              <a:rPr lang="fa-IR" sz="3600" dirty="0">
                <a:cs typeface="B Titr" pitchFamily="2" charset="-78"/>
              </a:rPr>
              <a:t>سازمان متبوع:</a:t>
            </a:r>
            <a:r>
              <a:rPr lang="en-US" dirty="0"/>
              <a:t/>
            </a:r>
            <a:br>
              <a:rPr lang="en-US" dirty="0"/>
            </a:br>
            <a:endParaRPr lang="en-US" dirty="0">
              <a:cs typeface="B Titr"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fa-IR" sz="4800" dirty="0" smtClean="0">
                <a:solidFill>
                  <a:srgbClr val="FF0000"/>
                </a:solidFill>
                <a:cs typeface="B Titr" pitchFamily="2" charset="-78"/>
              </a:rPr>
              <a:t>2- صفحه دوم </a:t>
            </a:r>
            <a:endParaRPr lang="en-US" sz="4800" dirty="0">
              <a:solidFill>
                <a:srgbClr val="FF0000"/>
              </a:solidFill>
              <a:cs typeface="B Titr" pitchFamily="2" charset="-78"/>
            </a:endParaRPr>
          </a:p>
        </p:txBody>
      </p:sp>
      <p:sp>
        <p:nvSpPr>
          <p:cNvPr id="3" name="Content Placeholder 2"/>
          <p:cNvSpPr>
            <a:spLocks noGrp="1"/>
          </p:cNvSpPr>
          <p:nvPr>
            <p:ph idx="1"/>
          </p:nvPr>
        </p:nvSpPr>
        <p:spPr>
          <a:xfrm>
            <a:off x="457200" y="1928802"/>
            <a:ext cx="8229600" cy="4197361"/>
          </a:xfrm>
        </p:spPr>
        <p:txBody>
          <a:bodyPr>
            <a:noAutofit/>
          </a:bodyPr>
          <a:lstStyle/>
          <a:p>
            <a:pPr algn="ctr" rtl="1">
              <a:lnSpc>
                <a:spcPct val="150000"/>
              </a:lnSpc>
            </a:pPr>
            <a:r>
              <a:rPr lang="fa-IR" sz="3600" dirty="0" smtClean="0">
                <a:cs typeface="B Titr" pitchFamily="2" charset="-78"/>
              </a:rPr>
              <a:t>اين صفحه شرايط تدوين پروپوزال و بعضي از شرايط مجريان طرح‏ها قيد شده است.</a:t>
            </a:r>
          </a:p>
          <a:p>
            <a:pPr algn="ctr" rtl="1">
              <a:lnSpc>
                <a:spcPct val="150000"/>
              </a:lnSpc>
            </a:pPr>
            <a:r>
              <a:rPr lang="fa-IR" sz="3600" dirty="0" smtClean="0">
                <a:cs typeface="B Titr" pitchFamily="2" charset="-78"/>
              </a:rPr>
              <a:t>در اين صفحه مجري بايد شرايط را مطالعه و در پايي صفحه ضمن نوشتن نام و نام خانودگي آن را امضا نمايد</a:t>
            </a:r>
            <a:endParaRPr lang="en-US" sz="3600" dirty="0">
              <a:cs typeface="B Titr" pitchFamily="2"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FBEAC7"/>
            </a:gs>
            <a:gs pos="17999">
              <a:srgbClr val="FEE7F2"/>
            </a:gs>
            <a:gs pos="36000">
              <a:srgbClr val="FAC77D"/>
            </a:gs>
            <a:gs pos="61000">
              <a:srgbClr val="FBA97D"/>
            </a:gs>
            <a:gs pos="82001">
              <a:srgbClr val="FBD49C"/>
            </a:gs>
            <a:gs pos="100000">
              <a:srgbClr val="FEE7F2"/>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solidFill>
                  <a:srgbClr val="FF0000"/>
                </a:solidFill>
                <a:cs typeface="B Titr" pitchFamily="2" charset="-78"/>
              </a:rPr>
              <a:t>3- چكيده طرح</a:t>
            </a:r>
            <a:endParaRPr lang="en-US" dirty="0">
              <a:solidFill>
                <a:srgbClr val="FF0000"/>
              </a:solidFill>
              <a:cs typeface="B Titr" pitchFamily="2" charset="-78"/>
            </a:endParaRPr>
          </a:p>
        </p:txBody>
      </p:sp>
      <p:sp>
        <p:nvSpPr>
          <p:cNvPr id="3" name="Content Placeholder 2"/>
          <p:cNvSpPr>
            <a:spLocks noGrp="1"/>
          </p:cNvSpPr>
          <p:nvPr>
            <p:ph idx="1"/>
          </p:nvPr>
        </p:nvSpPr>
        <p:spPr/>
        <p:txBody>
          <a:bodyPr>
            <a:normAutofit/>
          </a:bodyPr>
          <a:lstStyle/>
          <a:p>
            <a:pPr algn="just" rtl="1">
              <a:lnSpc>
                <a:spcPct val="150000"/>
              </a:lnSpc>
            </a:pPr>
            <a:r>
              <a:rPr lang="fa-IR" sz="3600" dirty="0" smtClean="0">
                <a:cs typeface="B Titr" pitchFamily="2" charset="-78"/>
              </a:rPr>
              <a:t>در اينجا خلاصه و يا چكيده‏اي از پروپوزال بايد نوشته شود.كه شامل معرفي جامعه آماري، ذكر حجم نمونه، شيوه نمونه گيري، هدف، سوالات، فرضيات و خلاصه‏اي از روش اجراي طرح است.</a:t>
            </a:r>
          </a:p>
          <a:p>
            <a:pPr algn="just" rtl="1">
              <a:lnSpc>
                <a:spcPct val="150000"/>
              </a:lnSpc>
              <a:buNone/>
            </a:pPr>
            <a:endParaRPr lang="en-US" dirty="0">
              <a:cs typeface="B Titr"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rgbClr val="5E9EFF">
                <a:alpha val="0"/>
              </a:srgbClr>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44"/>
          </a:xfrm>
        </p:spPr>
        <p:txBody>
          <a:bodyPr/>
          <a:lstStyle/>
          <a:p>
            <a:pPr algn="ctr" rtl="1"/>
            <a:r>
              <a:rPr lang="fa-IR" dirty="0" smtClean="0">
                <a:solidFill>
                  <a:srgbClr val="FF0000"/>
                </a:solidFill>
                <a:cs typeface="B Titr" pitchFamily="2" charset="-78"/>
              </a:rPr>
              <a:t>4- خلاصه </a:t>
            </a:r>
            <a:r>
              <a:rPr lang="fa-IR" dirty="0">
                <a:solidFill>
                  <a:srgbClr val="FF0000"/>
                </a:solidFill>
                <a:cs typeface="B Titr" pitchFamily="2" charset="-78"/>
              </a:rPr>
              <a:t>اطلاعات </a:t>
            </a:r>
            <a:r>
              <a:rPr lang="fa-IR" dirty="0" smtClean="0">
                <a:solidFill>
                  <a:srgbClr val="FF0000"/>
                </a:solidFill>
                <a:cs typeface="B Titr" pitchFamily="2" charset="-78"/>
              </a:rPr>
              <a:t>پژوهشی</a:t>
            </a:r>
            <a:endParaRPr lang="en-US" dirty="0">
              <a:solidFill>
                <a:srgbClr val="FF0000"/>
              </a:solidFill>
              <a:cs typeface="B Titr" pitchFamily="2" charset="-78"/>
            </a:endParaRPr>
          </a:p>
        </p:txBody>
      </p:sp>
      <p:sp>
        <p:nvSpPr>
          <p:cNvPr id="3" name="Content Placeholder 2"/>
          <p:cNvSpPr>
            <a:spLocks noGrp="1"/>
          </p:cNvSpPr>
          <p:nvPr>
            <p:ph idx="1"/>
          </p:nvPr>
        </p:nvSpPr>
        <p:spPr>
          <a:xfrm>
            <a:off x="457200" y="1600200"/>
            <a:ext cx="8229600" cy="4686320"/>
          </a:xfrm>
        </p:spPr>
        <p:txBody>
          <a:bodyPr>
            <a:normAutofit/>
          </a:bodyPr>
          <a:lstStyle/>
          <a:p>
            <a:pPr algn="r" rtl="1"/>
            <a:r>
              <a:rPr lang="fa-IR" sz="2000" b="1" dirty="0">
                <a:cs typeface="B Titr" pitchFamily="2" charset="-78"/>
              </a:rPr>
              <a:t>الف- عنوان طرح به زبان فارسی</a:t>
            </a:r>
            <a:r>
              <a:rPr lang="fa-IR" sz="2000" b="1" dirty="0" smtClean="0">
                <a:cs typeface="B Titr" pitchFamily="2" charset="-78"/>
              </a:rPr>
              <a:t>:  </a:t>
            </a:r>
            <a:r>
              <a:rPr lang="fa-IR" sz="2000" b="1" dirty="0">
                <a:solidFill>
                  <a:srgbClr val="C00000"/>
                </a:solidFill>
                <a:cs typeface="B Titr" pitchFamily="2" charset="-78"/>
              </a:rPr>
              <a:t>عنوان به طور كامل نوشته مي </a:t>
            </a:r>
            <a:r>
              <a:rPr lang="fa-IR" sz="2000" b="1" dirty="0" smtClean="0">
                <a:solidFill>
                  <a:srgbClr val="C00000"/>
                </a:solidFill>
                <a:cs typeface="B Titr" pitchFamily="2" charset="-78"/>
              </a:rPr>
              <a:t>شود. </a:t>
            </a:r>
            <a:endParaRPr lang="en-US" sz="2000" b="1" dirty="0">
              <a:solidFill>
                <a:srgbClr val="C00000"/>
              </a:solidFill>
              <a:cs typeface="B Titr" pitchFamily="2" charset="-78"/>
            </a:endParaRPr>
          </a:p>
          <a:p>
            <a:pPr algn="r" rtl="1"/>
            <a:r>
              <a:rPr lang="fa-IR" sz="2000" b="1" dirty="0" smtClean="0">
                <a:cs typeface="B Titr" pitchFamily="2" charset="-78"/>
              </a:rPr>
              <a:t>ب- </a:t>
            </a:r>
            <a:r>
              <a:rPr lang="fa-IR" sz="2000" b="1" dirty="0">
                <a:cs typeface="B Titr" pitchFamily="2" charset="-78"/>
              </a:rPr>
              <a:t>عنوان طرح به زبان انگلیسی</a:t>
            </a:r>
            <a:r>
              <a:rPr lang="fa-IR" sz="2000" b="1" dirty="0" smtClean="0">
                <a:cs typeface="B Titr" pitchFamily="2" charset="-78"/>
              </a:rPr>
              <a:t>: </a:t>
            </a:r>
            <a:r>
              <a:rPr lang="fa-IR" sz="2000" b="1" dirty="0" smtClean="0">
                <a:solidFill>
                  <a:srgbClr val="C00000"/>
                </a:solidFill>
                <a:cs typeface="B Titr" pitchFamily="2" charset="-78"/>
              </a:rPr>
              <a:t>البته اجباري نيست ولي بهتر نوشته شود.</a:t>
            </a:r>
            <a:endParaRPr lang="en-US" sz="2000" dirty="0">
              <a:solidFill>
                <a:srgbClr val="C00000"/>
              </a:solidFill>
              <a:cs typeface="B Titr" pitchFamily="2" charset="-78"/>
            </a:endParaRPr>
          </a:p>
          <a:p>
            <a:pPr algn="r" rtl="1"/>
            <a:r>
              <a:rPr lang="fa-IR" sz="2000" b="1" dirty="0">
                <a:solidFill>
                  <a:srgbClr val="0070C0"/>
                </a:solidFill>
                <a:cs typeface="B Titr" pitchFamily="2" charset="-78"/>
              </a:rPr>
              <a:t>ج- نوع طرح </a:t>
            </a:r>
            <a:r>
              <a:rPr lang="en-US" sz="2000" b="1" dirty="0">
                <a:solidFill>
                  <a:srgbClr val="0070C0"/>
                </a:solidFill>
                <a:cs typeface="B Titr" pitchFamily="2" charset="-78"/>
              </a:rPr>
              <a:t>*</a:t>
            </a:r>
            <a:r>
              <a:rPr lang="fa-IR" sz="2000" b="1" dirty="0">
                <a:solidFill>
                  <a:srgbClr val="0070C0"/>
                </a:solidFill>
                <a:cs typeface="B Titr" pitchFamily="2" charset="-78"/>
              </a:rPr>
              <a:t>:  </a:t>
            </a:r>
            <a:r>
              <a:rPr lang="fa-IR" sz="2000" dirty="0">
                <a:solidFill>
                  <a:srgbClr val="0070C0"/>
                </a:solidFill>
                <a:cs typeface="B Titr" pitchFamily="2" charset="-78"/>
              </a:rPr>
              <a:t>          بنیادی                       کاربردی                      توسعه </a:t>
            </a:r>
            <a:r>
              <a:rPr lang="fa-IR" sz="2000" dirty="0" smtClean="0">
                <a:solidFill>
                  <a:srgbClr val="0070C0"/>
                </a:solidFill>
                <a:cs typeface="B Titr" pitchFamily="2" charset="-78"/>
              </a:rPr>
              <a:t>ای</a:t>
            </a:r>
          </a:p>
          <a:p>
            <a:pPr algn="r" rtl="1"/>
            <a:endParaRPr lang="fa-IR" sz="2000" b="1" dirty="0" smtClean="0">
              <a:solidFill>
                <a:schemeClr val="accent2">
                  <a:lumMod val="75000"/>
                </a:schemeClr>
              </a:solidFill>
              <a:cs typeface="B Titr" pitchFamily="2" charset="-78"/>
            </a:endParaRPr>
          </a:p>
          <a:p>
            <a:pPr algn="r" rtl="1"/>
            <a:r>
              <a:rPr lang="fa-IR" sz="2000" b="1" dirty="0" smtClean="0">
                <a:cs typeface="B Titr" pitchFamily="2" charset="-78"/>
              </a:rPr>
              <a:t>نام و نام خانوادگی مجری طرح:                     فرزند</a:t>
            </a:r>
            <a:r>
              <a:rPr lang="fa-IR" sz="2000" b="1" dirty="0">
                <a:cs typeface="B Titr" pitchFamily="2" charset="-78"/>
              </a:rPr>
              <a:t>:                         متولد:</a:t>
            </a:r>
            <a:endParaRPr lang="en-US" sz="2000" dirty="0">
              <a:cs typeface="B Titr" pitchFamily="2" charset="-78"/>
            </a:endParaRPr>
          </a:p>
          <a:p>
            <a:pPr algn="r" rtl="1"/>
            <a:r>
              <a:rPr lang="fa-IR" sz="2000" dirty="0">
                <a:cs typeface="B Titr" pitchFamily="2" charset="-78"/>
              </a:rPr>
              <a:t> </a:t>
            </a:r>
            <a:endParaRPr lang="en-US" sz="2000" dirty="0">
              <a:cs typeface="B Titr" pitchFamily="2" charset="-78"/>
            </a:endParaRPr>
          </a:p>
          <a:p>
            <a:pPr algn="r" rtl="1"/>
            <a:r>
              <a:rPr lang="fa-IR" sz="2000" b="1" dirty="0">
                <a:cs typeface="B Titr" pitchFamily="2" charset="-78"/>
              </a:rPr>
              <a:t>عضو هيات علمي دانشگاه:            </a:t>
            </a:r>
            <a:r>
              <a:rPr lang="fa-IR" sz="2000" b="1" dirty="0" smtClean="0">
                <a:cs typeface="B Titr" pitchFamily="2" charset="-78"/>
              </a:rPr>
              <a:t>                                           </a:t>
            </a:r>
            <a:r>
              <a:rPr lang="fa-IR" sz="2000" b="1" dirty="0">
                <a:cs typeface="B Titr" pitchFamily="2" charset="-78"/>
              </a:rPr>
              <a:t>مرتبه علمي:</a:t>
            </a:r>
            <a:endParaRPr lang="en-US" sz="2000" dirty="0">
              <a:cs typeface="B Titr" pitchFamily="2" charset="-78"/>
            </a:endParaRPr>
          </a:p>
          <a:p>
            <a:pPr algn="r" rtl="1"/>
            <a:r>
              <a:rPr lang="fa-IR" sz="2000" b="1" dirty="0">
                <a:cs typeface="B Titr" pitchFamily="2" charset="-78"/>
              </a:rPr>
              <a:t> </a:t>
            </a:r>
            <a:endParaRPr lang="en-US" sz="2000" dirty="0">
              <a:cs typeface="B Titr" pitchFamily="2" charset="-78"/>
            </a:endParaRPr>
          </a:p>
          <a:p>
            <a:pPr algn="r" rtl="1"/>
            <a:r>
              <a:rPr lang="fa-IR" sz="2000" b="1" dirty="0">
                <a:cs typeface="B Titr" pitchFamily="2" charset="-78"/>
              </a:rPr>
              <a:t>تلفن محل کار:           </a:t>
            </a:r>
            <a:r>
              <a:rPr lang="fa-IR" sz="2000" b="1" dirty="0" smtClean="0">
                <a:cs typeface="B Titr" pitchFamily="2" charset="-78"/>
              </a:rPr>
              <a:t>             </a:t>
            </a:r>
            <a:r>
              <a:rPr lang="fa-IR" sz="2000" b="1" dirty="0">
                <a:cs typeface="B Titr" pitchFamily="2" charset="-78"/>
              </a:rPr>
              <a:t>تلفن منزل:                          تلفن همراه:</a:t>
            </a:r>
            <a:endParaRPr lang="en-US" sz="2000" dirty="0">
              <a:cs typeface="B Titr" pitchFamily="2" charset="-78"/>
            </a:endParaRPr>
          </a:p>
          <a:p>
            <a:pPr algn="r" rtl="1"/>
            <a:r>
              <a:rPr lang="fa-IR" sz="2000" dirty="0">
                <a:solidFill>
                  <a:schemeClr val="accent2">
                    <a:lumMod val="75000"/>
                  </a:schemeClr>
                </a:solidFill>
                <a:cs typeface="B Titr" pitchFamily="2" charset="-78"/>
              </a:rPr>
              <a:t> </a:t>
            </a:r>
            <a:endParaRPr lang="en-US" sz="2000" dirty="0">
              <a:solidFill>
                <a:schemeClr val="accent2">
                  <a:lumMod val="75000"/>
                </a:schemeClr>
              </a:solidFill>
              <a:cs typeface="B Titr" pitchFamily="2" charset="-78"/>
            </a:endParaRPr>
          </a:p>
          <a:p>
            <a:pPr algn="r" rtl="1"/>
            <a:r>
              <a:rPr lang="fa-IR" sz="2000" b="1" dirty="0">
                <a:cs typeface="B Titr" pitchFamily="2" charset="-78"/>
              </a:rPr>
              <a:t>آدرس :</a:t>
            </a:r>
            <a:endParaRPr lang="en-US" sz="2000" dirty="0">
              <a:cs typeface="B Titr" pitchFamily="2" charset="-78"/>
            </a:endParaRPr>
          </a:p>
          <a:p>
            <a:pPr algn="r" rtl="1"/>
            <a:r>
              <a:rPr lang="fa-IR" sz="2000" dirty="0" smtClean="0">
                <a:solidFill>
                  <a:srgbClr val="0070C0"/>
                </a:solidFill>
                <a:cs typeface="B Titr" pitchFamily="2" charset="-78"/>
              </a:rPr>
              <a:t>نوشتن كليه موارد فوق اجباري است.</a:t>
            </a:r>
            <a:endParaRPr lang="en-US" sz="2000" dirty="0">
              <a:solidFill>
                <a:srgbClr val="0070C0"/>
              </a:solidFill>
              <a:cs typeface="B Titr" pitchFamily="2"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CCCCFF"/>
            </a:gs>
            <a:gs pos="17999">
              <a:srgbClr val="99CCFF"/>
            </a:gs>
            <a:gs pos="36000">
              <a:srgbClr val="9966FF"/>
            </a:gs>
            <a:gs pos="61000">
              <a:srgbClr val="CC99FF"/>
            </a:gs>
            <a:gs pos="82001">
              <a:srgbClr val="99CCFF"/>
            </a:gs>
            <a:gs pos="100000">
              <a:srgbClr val="CCCCFF"/>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51506"/>
          </a:xfrm>
        </p:spPr>
        <p:txBody>
          <a:bodyPr/>
          <a:lstStyle/>
          <a:p>
            <a:pPr algn="ctr" rtl="1"/>
            <a:r>
              <a:rPr lang="fa-IR" dirty="0" smtClean="0">
                <a:solidFill>
                  <a:srgbClr val="FF0000"/>
                </a:solidFill>
                <a:cs typeface="B Titr" pitchFamily="2" charset="-78"/>
              </a:rPr>
              <a:t>4- خلاصه اطلاعات پژوهشی(ادامه)</a:t>
            </a:r>
            <a:endParaRPr lang="en-US" dirty="0"/>
          </a:p>
        </p:txBody>
      </p:sp>
      <p:sp>
        <p:nvSpPr>
          <p:cNvPr id="3" name="Content Placeholder 2"/>
          <p:cNvSpPr>
            <a:spLocks noGrp="1"/>
          </p:cNvSpPr>
          <p:nvPr>
            <p:ph idx="1"/>
          </p:nvPr>
        </p:nvSpPr>
        <p:spPr>
          <a:xfrm>
            <a:off x="457200" y="1357298"/>
            <a:ext cx="8229600" cy="4768865"/>
          </a:xfrm>
        </p:spPr>
        <p:txBody>
          <a:bodyPr/>
          <a:lstStyle/>
          <a:p>
            <a:pPr algn="r" rtl="1"/>
            <a:r>
              <a:rPr lang="fa-IR" sz="2800" b="1" dirty="0">
                <a:cs typeface="B Titr" pitchFamily="2" charset="-78"/>
              </a:rPr>
              <a:t>درجات علمی و سوابق تحصیلی طرح دهنده به ترتیب </a:t>
            </a:r>
            <a:r>
              <a:rPr lang="fa-IR" sz="2800" b="1" dirty="0" smtClean="0">
                <a:cs typeface="B Titr" pitchFamily="2" charset="-78"/>
              </a:rPr>
              <a:t>(از </a:t>
            </a:r>
            <a:r>
              <a:rPr lang="fa-IR" sz="2800" b="1" dirty="0">
                <a:cs typeface="B Titr" pitchFamily="2" charset="-78"/>
              </a:rPr>
              <a:t>لیسانس به بالا</a:t>
            </a:r>
            <a:r>
              <a:rPr lang="fa-IR" sz="2800" b="1" dirty="0" smtClean="0">
                <a:cs typeface="B Titr" pitchFamily="2" charset="-78"/>
              </a:rPr>
              <a:t>)</a:t>
            </a:r>
          </a:p>
          <a:p>
            <a:pPr algn="r" rtl="1"/>
            <a:endParaRPr lang="fa-IR" sz="2800" dirty="0" smtClean="0"/>
          </a:p>
          <a:p>
            <a:pPr algn="r" rtl="1"/>
            <a:endParaRPr lang="fa-IR" sz="2800" dirty="0"/>
          </a:p>
          <a:p>
            <a:pPr algn="r" rtl="1"/>
            <a:endParaRPr lang="fa-IR" sz="1600" dirty="0" smtClean="0"/>
          </a:p>
          <a:p>
            <a:pPr algn="r" rtl="1"/>
            <a:r>
              <a:rPr lang="fa-IR" sz="2800" b="1" dirty="0">
                <a:cs typeface="B Titr" pitchFamily="2" charset="-78"/>
              </a:rPr>
              <a:t>مشخصات مجری و همکاران </a:t>
            </a:r>
            <a:r>
              <a:rPr lang="fa-IR" sz="2800" b="1" dirty="0" smtClean="0">
                <a:cs typeface="B Titr" pitchFamily="2" charset="-78"/>
              </a:rPr>
              <a:t>طرح</a:t>
            </a:r>
          </a:p>
          <a:p>
            <a:pPr algn="r" rtl="1"/>
            <a:r>
              <a:rPr lang="fa-IR" sz="2800" b="1" dirty="0" smtClean="0">
                <a:cs typeface="B Titr" pitchFamily="2" charset="-78"/>
              </a:rPr>
              <a:t>2</a:t>
            </a:r>
            <a:r>
              <a:rPr lang="fa-IR" sz="2800" b="1" dirty="0">
                <a:cs typeface="B Titr" pitchFamily="2" charset="-78"/>
              </a:rPr>
              <a:t>: مشخصات مجری یا مجریان</a:t>
            </a:r>
            <a:endParaRPr lang="en-US" sz="2800" b="1" dirty="0">
              <a:cs typeface="B Titr" pitchFamily="2" charset="-78"/>
            </a:endParaRPr>
          </a:p>
          <a:p>
            <a:pPr algn="r" rtl="1"/>
            <a:endParaRPr lang="fa-IR" dirty="0" smtClean="0"/>
          </a:p>
          <a:p>
            <a:pPr algn="r" rtl="1"/>
            <a:endParaRPr lang="fa-IR" dirty="0" smtClean="0"/>
          </a:p>
          <a:p>
            <a:pPr algn="r" rtl="1"/>
            <a:endParaRPr lang="fa-IR" dirty="0"/>
          </a:p>
          <a:p>
            <a:pPr algn="r" rtl="1">
              <a:buNone/>
            </a:pPr>
            <a:endParaRPr lang="fa-IR" dirty="0" smtClean="0"/>
          </a:p>
          <a:p>
            <a:pPr algn="r" rtl="1">
              <a:buNone/>
            </a:pPr>
            <a:endParaRPr lang="en-US" dirty="0"/>
          </a:p>
        </p:txBody>
      </p:sp>
      <p:graphicFrame>
        <p:nvGraphicFramePr>
          <p:cNvPr id="4" name="Table 3"/>
          <p:cNvGraphicFramePr>
            <a:graphicFrameLocks noGrp="1"/>
          </p:cNvGraphicFramePr>
          <p:nvPr/>
        </p:nvGraphicFramePr>
        <p:xfrm>
          <a:off x="285720" y="2071678"/>
          <a:ext cx="8286810" cy="1285883"/>
        </p:xfrm>
        <a:graphic>
          <a:graphicData uri="http://schemas.openxmlformats.org/drawingml/2006/table">
            <a:tbl>
              <a:tblPr firstRow="1" bandRow="1">
                <a:tableStyleId>{5C22544A-7EE6-4342-B048-85BDC9FD1C3A}</a:tableStyleId>
              </a:tblPr>
              <a:tblGrid>
                <a:gridCol w="1657362"/>
                <a:gridCol w="1657362"/>
                <a:gridCol w="1657362"/>
                <a:gridCol w="1657362"/>
                <a:gridCol w="1657362"/>
              </a:tblGrid>
              <a:tr h="612409">
                <a:tc>
                  <a:txBody>
                    <a:bodyPr/>
                    <a:lstStyle/>
                    <a:p>
                      <a:pPr algn="ctr" rtl="1">
                        <a:spcAft>
                          <a:spcPts val="0"/>
                        </a:spcAft>
                      </a:pPr>
                      <a:r>
                        <a:rPr lang="fa-IR" sz="2000" b="1" dirty="0">
                          <a:solidFill>
                            <a:schemeClr val="tx1"/>
                          </a:solidFill>
                          <a:latin typeface="Times New Roman"/>
                          <a:ea typeface="Times New Roman"/>
                          <a:cs typeface="B Titr" pitchFamily="2" charset="-78"/>
                        </a:rPr>
                        <a:t>رشته تحصیلی و تخصصی</a:t>
                      </a:r>
                      <a:endParaRPr lang="en-US" sz="20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spcAft>
                          <a:spcPts val="0"/>
                        </a:spcAft>
                      </a:pPr>
                      <a:r>
                        <a:rPr lang="fa-IR" sz="2000" b="1">
                          <a:solidFill>
                            <a:schemeClr val="tx1"/>
                          </a:solidFill>
                          <a:latin typeface="Times New Roman"/>
                          <a:ea typeface="Times New Roman"/>
                          <a:cs typeface="B Titr" pitchFamily="2" charset="-78"/>
                        </a:rPr>
                        <a:t>دانشگاه</a:t>
                      </a:r>
                      <a:endParaRPr lang="en-US" sz="200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spcAft>
                          <a:spcPts val="0"/>
                        </a:spcAft>
                      </a:pPr>
                      <a:r>
                        <a:rPr lang="fa-IR" sz="2000" b="1" dirty="0">
                          <a:solidFill>
                            <a:schemeClr val="tx1"/>
                          </a:solidFill>
                          <a:latin typeface="Times New Roman"/>
                          <a:ea typeface="Times New Roman"/>
                          <a:cs typeface="B Titr" pitchFamily="2" charset="-78"/>
                        </a:rPr>
                        <a:t>کشور</a:t>
                      </a:r>
                      <a:endParaRPr lang="en-US" sz="20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spcAft>
                          <a:spcPts val="0"/>
                        </a:spcAft>
                      </a:pPr>
                      <a:r>
                        <a:rPr lang="fa-IR" sz="2000" b="1">
                          <a:solidFill>
                            <a:schemeClr val="tx1"/>
                          </a:solidFill>
                          <a:latin typeface="Times New Roman"/>
                          <a:ea typeface="Times New Roman"/>
                          <a:cs typeface="B Titr" pitchFamily="2" charset="-78"/>
                        </a:rPr>
                        <a:t>سال دریافت</a:t>
                      </a:r>
                      <a:endParaRPr lang="en-US" sz="200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spcAft>
                          <a:spcPts val="0"/>
                        </a:spcAft>
                      </a:pPr>
                      <a:r>
                        <a:rPr lang="fa-IR" sz="2000" b="1" dirty="0">
                          <a:solidFill>
                            <a:schemeClr val="tx1"/>
                          </a:solidFill>
                          <a:latin typeface="Times New Roman"/>
                          <a:ea typeface="Times New Roman"/>
                          <a:cs typeface="B Titr" pitchFamily="2" charset="-78"/>
                        </a:rPr>
                        <a:t>درجه تحصیلی</a:t>
                      </a:r>
                      <a:endParaRPr lang="en-US" sz="20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73474">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5" name="Table 4"/>
          <p:cNvGraphicFramePr>
            <a:graphicFrameLocks noGrp="1"/>
          </p:cNvGraphicFramePr>
          <p:nvPr/>
        </p:nvGraphicFramePr>
        <p:xfrm>
          <a:off x="285722" y="4714884"/>
          <a:ext cx="8501120" cy="1285884"/>
        </p:xfrm>
        <a:graphic>
          <a:graphicData uri="http://schemas.openxmlformats.org/drawingml/2006/table">
            <a:tbl>
              <a:tblPr firstRow="1" bandRow="1">
                <a:tableStyleId>{5C22544A-7EE6-4342-B048-85BDC9FD1C3A}</a:tableStyleId>
              </a:tblPr>
              <a:tblGrid>
                <a:gridCol w="1428758"/>
                <a:gridCol w="979722"/>
                <a:gridCol w="1204240"/>
                <a:gridCol w="1204240"/>
                <a:gridCol w="1204240"/>
                <a:gridCol w="1204240"/>
                <a:gridCol w="1275680"/>
              </a:tblGrid>
              <a:tr h="714380">
                <a:tc>
                  <a:txBody>
                    <a:bodyPr/>
                    <a:lstStyle/>
                    <a:p>
                      <a:pPr algn="ctr" rtl="1">
                        <a:spcAft>
                          <a:spcPts val="0"/>
                        </a:spcAft>
                      </a:pPr>
                      <a:r>
                        <a:rPr lang="fa-IR" sz="2000" b="1" kern="1200" dirty="0" smtClean="0">
                          <a:solidFill>
                            <a:schemeClr val="tx1"/>
                          </a:solidFill>
                          <a:latin typeface="Times New Roman"/>
                          <a:ea typeface="Times New Roman"/>
                          <a:cs typeface="B Titr" pitchFamily="2" charset="-78"/>
                        </a:rPr>
                        <a:t>وضعیت شغلی</a:t>
                      </a:r>
                      <a:endParaRPr lang="en-US" sz="2000" b="1" kern="1200" dirty="0" smtClean="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spcAft>
                          <a:spcPts val="0"/>
                        </a:spcAft>
                      </a:pPr>
                      <a:r>
                        <a:rPr lang="fa-IR" sz="2000" b="1" kern="1200" dirty="0" smtClean="0">
                          <a:solidFill>
                            <a:schemeClr val="tx1"/>
                          </a:solidFill>
                          <a:latin typeface="Times New Roman"/>
                          <a:ea typeface="Times New Roman"/>
                          <a:cs typeface="B Titr" pitchFamily="2" charset="-78"/>
                        </a:rPr>
                        <a:t>گروه</a:t>
                      </a:r>
                      <a:endParaRPr lang="en-US" sz="2000" b="1" kern="12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spcAft>
                          <a:spcPts val="0"/>
                        </a:spcAft>
                      </a:pPr>
                      <a:r>
                        <a:rPr lang="fa-IR" sz="2000" b="1" kern="1200" dirty="0" smtClean="0">
                          <a:solidFill>
                            <a:schemeClr val="tx1"/>
                          </a:solidFill>
                          <a:latin typeface="Times New Roman"/>
                          <a:ea typeface="Times New Roman"/>
                          <a:cs typeface="B Titr" pitchFamily="2" charset="-78"/>
                        </a:rPr>
                        <a:t>نام واحد</a:t>
                      </a:r>
                      <a:endParaRPr lang="en-US" sz="2000" b="1" kern="12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spcAft>
                          <a:spcPts val="0"/>
                        </a:spcAft>
                      </a:pPr>
                      <a:r>
                        <a:rPr lang="fa-IR" sz="2000" b="1" kern="1200" dirty="0">
                          <a:solidFill>
                            <a:schemeClr val="tx1"/>
                          </a:solidFill>
                          <a:latin typeface="Times New Roman"/>
                          <a:ea typeface="Times New Roman"/>
                          <a:cs typeface="B Titr" pitchFamily="2" charset="-78"/>
                        </a:rPr>
                        <a:t>مرتبه علمی</a:t>
                      </a:r>
                      <a:endParaRPr lang="en-US" sz="2000" b="1" kern="12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spcAft>
                          <a:spcPts val="0"/>
                        </a:spcAft>
                      </a:pPr>
                      <a:r>
                        <a:rPr lang="fa-IR" sz="2000" b="1" kern="1200" dirty="0" smtClean="0">
                          <a:solidFill>
                            <a:schemeClr val="tx1"/>
                          </a:solidFill>
                          <a:latin typeface="Times New Roman"/>
                          <a:ea typeface="Times New Roman"/>
                          <a:cs typeface="B Titr" pitchFamily="2" charset="-78"/>
                        </a:rPr>
                        <a:t>رشته تحصیلی</a:t>
                      </a:r>
                      <a:endParaRPr lang="en-US" sz="2000" b="1" kern="12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spcAft>
                          <a:spcPts val="0"/>
                        </a:spcAft>
                      </a:pPr>
                      <a:r>
                        <a:rPr lang="fa-IR" sz="2000" b="1" kern="1200" dirty="0" smtClean="0">
                          <a:solidFill>
                            <a:schemeClr val="tx1"/>
                          </a:solidFill>
                          <a:latin typeface="Times New Roman"/>
                          <a:ea typeface="Times New Roman"/>
                          <a:cs typeface="B Titr" pitchFamily="2" charset="-78"/>
                        </a:rPr>
                        <a:t>درجه تحصیلی</a:t>
                      </a:r>
                      <a:endParaRPr lang="en-US" sz="2000" b="1" kern="12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spcAft>
                          <a:spcPts val="0"/>
                        </a:spcAft>
                      </a:pPr>
                      <a:r>
                        <a:rPr lang="fa-IR" sz="2000" b="1" kern="1200" dirty="0">
                          <a:solidFill>
                            <a:schemeClr val="tx1"/>
                          </a:solidFill>
                          <a:latin typeface="Times New Roman"/>
                          <a:ea typeface="Times New Roman"/>
                          <a:cs typeface="B Titr" pitchFamily="2" charset="-78"/>
                        </a:rPr>
                        <a:t>نام و نام خانوادگی</a:t>
                      </a:r>
                      <a:endParaRPr lang="en-US" sz="2000" b="1" kern="12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71504">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44"/>
          </a:xfrm>
        </p:spPr>
        <p:txBody>
          <a:bodyPr/>
          <a:lstStyle/>
          <a:p>
            <a:pPr algn="ctr" rtl="1"/>
            <a:r>
              <a:rPr lang="fa-IR" dirty="0" smtClean="0">
                <a:solidFill>
                  <a:srgbClr val="FF0000"/>
                </a:solidFill>
                <a:cs typeface="B Titr" pitchFamily="2" charset="-78"/>
              </a:rPr>
              <a:t>4- خلاصه اطلاعات پژوهشی(ادامه)</a:t>
            </a:r>
            <a:endParaRPr lang="en-US" dirty="0"/>
          </a:p>
        </p:txBody>
      </p:sp>
      <p:sp>
        <p:nvSpPr>
          <p:cNvPr id="3" name="Content Placeholder 2"/>
          <p:cNvSpPr>
            <a:spLocks noGrp="1"/>
          </p:cNvSpPr>
          <p:nvPr>
            <p:ph idx="1"/>
          </p:nvPr>
        </p:nvSpPr>
        <p:spPr>
          <a:xfrm>
            <a:off x="357158" y="1600200"/>
            <a:ext cx="8429684" cy="4900634"/>
          </a:xfrm>
        </p:spPr>
        <p:txBody>
          <a:bodyPr>
            <a:normAutofit/>
          </a:bodyPr>
          <a:lstStyle/>
          <a:p>
            <a:pPr algn="r" rtl="1"/>
            <a:r>
              <a:rPr lang="fa-IR" sz="2400" b="1" dirty="0" smtClean="0">
                <a:cs typeface="B Titr" pitchFamily="2" charset="-78"/>
              </a:rPr>
              <a:t>آثار </a:t>
            </a:r>
            <a:r>
              <a:rPr lang="fa-IR" sz="2400" b="1" dirty="0">
                <a:cs typeface="B Titr" pitchFamily="2" charset="-78"/>
              </a:rPr>
              <a:t>منتشره یا در دست انتشار مجری یا </a:t>
            </a:r>
            <a:r>
              <a:rPr lang="fa-IR" sz="2400" b="1" dirty="0" smtClean="0">
                <a:cs typeface="B Titr" pitchFamily="2" charset="-78"/>
              </a:rPr>
              <a:t>مجریان</a:t>
            </a:r>
          </a:p>
          <a:p>
            <a:pPr algn="r" rtl="1"/>
            <a:endParaRPr lang="fa-IR" sz="2800" b="1" dirty="0">
              <a:cs typeface="B Titr" pitchFamily="2" charset="-78"/>
            </a:endParaRPr>
          </a:p>
          <a:p>
            <a:pPr algn="r" rtl="1"/>
            <a:endParaRPr lang="fa-IR" sz="2800" b="1" dirty="0" smtClean="0">
              <a:cs typeface="B Titr" pitchFamily="2" charset="-78"/>
            </a:endParaRPr>
          </a:p>
          <a:p>
            <a:pPr algn="r" rtl="1"/>
            <a:endParaRPr lang="fa-IR" sz="2800" b="1" dirty="0">
              <a:cs typeface="B Titr" pitchFamily="2" charset="-78"/>
            </a:endParaRPr>
          </a:p>
          <a:p>
            <a:pPr algn="r" rtl="1"/>
            <a:r>
              <a:rPr lang="fa-IR" sz="2400" b="1" dirty="0">
                <a:cs typeface="B Titr" pitchFamily="2" charset="-78"/>
              </a:rPr>
              <a:t>طرحهای پژوهشی در دست اجراء یا اجراء شده توسط مجری یا </a:t>
            </a:r>
            <a:r>
              <a:rPr lang="fa-IR" sz="2400" b="1" dirty="0" smtClean="0">
                <a:cs typeface="B Titr" pitchFamily="2" charset="-78"/>
              </a:rPr>
              <a:t>مجریان</a:t>
            </a:r>
          </a:p>
          <a:p>
            <a:pPr algn="r" rtl="1"/>
            <a:endParaRPr lang="fa-IR" sz="2400" b="1" dirty="0" smtClean="0">
              <a:cs typeface="B Titr" pitchFamily="2" charset="-78"/>
            </a:endParaRPr>
          </a:p>
          <a:p>
            <a:pPr algn="r" rtl="1"/>
            <a:endParaRPr lang="en-US" sz="2800" dirty="0">
              <a:cs typeface="B Titr" pitchFamily="2" charset="-78"/>
            </a:endParaRPr>
          </a:p>
        </p:txBody>
      </p:sp>
      <p:graphicFrame>
        <p:nvGraphicFramePr>
          <p:cNvPr id="4" name="Table 3"/>
          <p:cNvGraphicFramePr>
            <a:graphicFrameLocks noGrp="1"/>
          </p:cNvGraphicFramePr>
          <p:nvPr/>
        </p:nvGraphicFramePr>
        <p:xfrm>
          <a:off x="357158" y="2143116"/>
          <a:ext cx="8286808" cy="1416917"/>
        </p:xfrm>
        <a:graphic>
          <a:graphicData uri="http://schemas.openxmlformats.org/drawingml/2006/table">
            <a:tbl>
              <a:tblPr firstRow="1" bandRow="1">
                <a:tableStyleId>{5C22544A-7EE6-4342-B048-85BDC9FD1C3A}</a:tableStyleId>
              </a:tblPr>
              <a:tblGrid>
                <a:gridCol w="2071702"/>
                <a:gridCol w="2071702"/>
                <a:gridCol w="2071702"/>
                <a:gridCol w="2071702"/>
              </a:tblGrid>
              <a:tr h="642942">
                <a:tc>
                  <a:txBody>
                    <a:bodyPr/>
                    <a:lstStyle/>
                    <a:p>
                      <a:pPr algn="ctr" rtl="1">
                        <a:lnSpc>
                          <a:spcPct val="150000"/>
                        </a:lnSpc>
                        <a:spcAft>
                          <a:spcPts val="0"/>
                        </a:spcAft>
                      </a:pPr>
                      <a:r>
                        <a:rPr lang="fa-IR" sz="2000" b="1">
                          <a:solidFill>
                            <a:schemeClr val="tx1"/>
                          </a:solidFill>
                          <a:latin typeface="Times New Roman"/>
                          <a:ea typeface="Times New Roman"/>
                          <a:cs typeface="B Titr" pitchFamily="2" charset="-78"/>
                        </a:rPr>
                        <a:t>تاریخ انتشار</a:t>
                      </a:r>
                      <a:endParaRPr lang="en-US" sz="200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2000" b="1" dirty="0">
                          <a:solidFill>
                            <a:schemeClr val="tx1"/>
                          </a:solidFill>
                          <a:latin typeface="Times New Roman"/>
                          <a:ea typeface="Times New Roman"/>
                          <a:cs typeface="B Titr" pitchFamily="2" charset="-78"/>
                        </a:rPr>
                        <a:t>نام ناشر</a:t>
                      </a:r>
                      <a:endParaRPr lang="en-US" sz="20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1" eaLnBrk="1" fontAlgn="auto" latinLnBrk="0" hangingPunct="1">
                        <a:lnSpc>
                          <a:spcPct val="150000"/>
                        </a:lnSpc>
                        <a:spcBef>
                          <a:spcPts val="0"/>
                        </a:spcBef>
                        <a:spcAft>
                          <a:spcPts val="0"/>
                        </a:spcAft>
                        <a:buClrTx/>
                        <a:buSzTx/>
                        <a:buFontTx/>
                        <a:buNone/>
                        <a:tabLst/>
                        <a:defRPr/>
                      </a:pPr>
                      <a:r>
                        <a:rPr lang="fa-IR" sz="1800" b="1" dirty="0" smtClean="0">
                          <a:solidFill>
                            <a:schemeClr val="tx1"/>
                          </a:solidFill>
                          <a:latin typeface="Times New Roman"/>
                          <a:ea typeface="Times New Roman"/>
                          <a:cs typeface="B Titr" pitchFamily="2" charset="-78"/>
                        </a:rPr>
                        <a:t>نام نویسنده یا مترجم</a:t>
                      </a:r>
                      <a:endParaRPr lang="en-US" sz="1800" dirty="0" smtClean="0">
                        <a:solidFill>
                          <a:schemeClr val="tx1"/>
                        </a:solidFill>
                        <a:latin typeface="Times New Roman"/>
                        <a:ea typeface="Times New Roman"/>
                        <a:cs typeface="B Titr" pitchFamily="2" charset="-78"/>
                      </a:endParaRPr>
                    </a:p>
                    <a:p>
                      <a:pPr algn="r" rtl="1">
                        <a:lnSpc>
                          <a:spcPct val="150000"/>
                        </a:lnSpc>
                      </a:pPr>
                      <a:endParaRPr lang="en-US" dirty="0"/>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2000" b="1" dirty="0" smtClean="0">
                          <a:solidFill>
                            <a:schemeClr val="tx1"/>
                          </a:solidFill>
                          <a:latin typeface="Times New Roman"/>
                          <a:ea typeface="Times New Roman"/>
                          <a:cs typeface="B Titr" pitchFamily="2" charset="-78"/>
                        </a:rPr>
                        <a:t>عنوان</a:t>
                      </a:r>
                      <a:endParaRPr lang="en-US" sz="2000" dirty="0" smtClean="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93957">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5" name="Table 4"/>
          <p:cNvGraphicFramePr>
            <a:graphicFrameLocks noGrp="1"/>
          </p:cNvGraphicFramePr>
          <p:nvPr/>
        </p:nvGraphicFramePr>
        <p:xfrm>
          <a:off x="428595" y="4286256"/>
          <a:ext cx="8286810" cy="2325736"/>
        </p:xfrm>
        <a:graphic>
          <a:graphicData uri="http://schemas.openxmlformats.org/drawingml/2006/table">
            <a:tbl>
              <a:tblPr firstRow="1" bandRow="1">
                <a:tableStyleId>{5C22544A-7EE6-4342-B048-85BDC9FD1C3A}</a:tableStyleId>
              </a:tblPr>
              <a:tblGrid>
                <a:gridCol w="2762270"/>
                <a:gridCol w="2762270"/>
                <a:gridCol w="2762270"/>
              </a:tblGrid>
              <a:tr h="731804">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2000" b="1" dirty="0" smtClean="0">
                          <a:solidFill>
                            <a:schemeClr val="tx1"/>
                          </a:solidFill>
                          <a:latin typeface="Times New Roman"/>
                          <a:ea typeface="Times New Roman"/>
                          <a:cs typeface="B Titr" pitchFamily="2" charset="-78"/>
                        </a:rPr>
                        <a:t>وضعیت طرح</a:t>
                      </a:r>
                      <a:endParaRPr lang="en-US" sz="2000" dirty="0" smtClean="0">
                        <a:solidFill>
                          <a:schemeClr val="tx1"/>
                        </a:solidFill>
                        <a:latin typeface="Times New Roman"/>
                        <a:ea typeface="Times New Roman"/>
                        <a:cs typeface="B Titr" pitchFamily="2" charset="-78"/>
                      </a:endParaRPr>
                    </a:p>
                    <a:p>
                      <a:pPr algn="ctr" rtl="1">
                        <a:lnSpc>
                          <a:spcPct val="150000"/>
                        </a:lnSpc>
                        <a:spcAft>
                          <a:spcPts val="0"/>
                        </a:spcAft>
                      </a:pPr>
                      <a:endParaRPr lang="en-US" sz="20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2000" b="1">
                          <a:solidFill>
                            <a:schemeClr val="tx1"/>
                          </a:solidFill>
                          <a:latin typeface="Times New Roman"/>
                          <a:ea typeface="Times New Roman"/>
                          <a:cs typeface="B Titr" pitchFamily="2" charset="-78"/>
                        </a:rPr>
                        <a:t>نام طرح دهنده</a:t>
                      </a:r>
                      <a:endParaRPr lang="en-US" sz="200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2000" b="1" dirty="0" smtClean="0">
                          <a:solidFill>
                            <a:schemeClr val="tx1"/>
                          </a:solidFill>
                          <a:latin typeface="Times New Roman"/>
                          <a:ea typeface="Times New Roman"/>
                          <a:cs typeface="B Titr" pitchFamily="2" charset="-78"/>
                        </a:rPr>
                        <a:t>عنوان طرح </a:t>
                      </a:r>
                      <a:endParaRPr lang="en-US" sz="2000" dirty="0" smtClean="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11336">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CCCCFF"/>
            </a:gs>
            <a:gs pos="17999">
              <a:srgbClr val="99CCFF"/>
            </a:gs>
            <a:gs pos="36000">
              <a:srgbClr val="9966FF"/>
            </a:gs>
            <a:gs pos="61000">
              <a:srgbClr val="CC99FF"/>
            </a:gs>
            <a:gs pos="82001">
              <a:srgbClr val="99CCFF"/>
            </a:gs>
            <a:gs pos="100000">
              <a:srgbClr val="CCCCFF"/>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94382"/>
          </a:xfrm>
        </p:spPr>
        <p:txBody>
          <a:bodyPr/>
          <a:lstStyle/>
          <a:p>
            <a:pPr algn="ctr" rtl="1"/>
            <a:r>
              <a:rPr lang="fa-IR" dirty="0" smtClean="0">
                <a:solidFill>
                  <a:srgbClr val="FF0000"/>
                </a:solidFill>
                <a:cs typeface="B Titr" pitchFamily="2" charset="-78"/>
              </a:rPr>
              <a:t>4- خلاصه اطلاعات پژوهشی(ادامه)</a:t>
            </a:r>
            <a:endParaRPr lang="en-US" dirty="0"/>
          </a:p>
        </p:txBody>
      </p:sp>
      <p:sp>
        <p:nvSpPr>
          <p:cNvPr id="3" name="Content Placeholder 2"/>
          <p:cNvSpPr>
            <a:spLocks noGrp="1"/>
          </p:cNvSpPr>
          <p:nvPr>
            <p:ph idx="1"/>
          </p:nvPr>
        </p:nvSpPr>
        <p:spPr>
          <a:xfrm>
            <a:off x="285720" y="1285861"/>
            <a:ext cx="8401080" cy="5072098"/>
          </a:xfrm>
        </p:spPr>
        <p:txBody>
          <a:bodyPr>
            <a:normAutofit/>
          </a:bodyPr>
          <a:lstStyle/>
          <a:p>
            <a:pPr algn="r" rtl="1"/>
            <a:r>
              <a:rPr lang="fa-IR" sz="2400" b="1" dirty="0" smtClean="0">
                <a:cs typeface="B Titr" pitchFamily="2" charset="-78"/>
              </a:rPr>
              <a:t>مشخصات همکاران اصلی</a:t>
            </a:r>
          </a:p>
          <a:p>
            <a:pPr algn="r" rtl="1"/>
            <a:endParaRPr lang="fa-IR" sz="1600" b="1" dirty="0" smtClean="0">
              <a:cs typeface="B Titr" pitchFamily="2" charset="-78"/>
            </a:endParaRPr>
          </a:p>
          <a:p>
            <a:pPr algn="r" rtl="1"/>
            <a:endParaRPr lang="fa-IR" sz="1600" b="1" dirty="0" smtClean="0">
              <a:cs typeface="B Titr" pitchFamily="2" charset="-78"/>
            </a:endParaRPr>
          </a:p>
          <a:p>
            <a:pPr algn="r" rtl="1"/>
            <a:endParaRPr lang="fa-IR" sz="2400" b="1" dirty="0" smtClean="0">
              <a:cs typeface="B Titr" pitchFamily="2" charset="-78"/>
            </a:endParaRPr>
          </a:p>
          <a:p>
            <a:pPr algn="r" rtl="1"/>
            <a:endParaRPr lang="fa-IR" sz="2400" b="1" dirty="0" smtClean="0">
              <a:cs typeface="B Titr" pitchFamily="2" charset="-78"/>
            </a:endParaRPr>
          </a:p>
          <a:p>
            <a:pPr algn="r" rtl="1"/>
            <a:endParaRPr lang="fa-IR" sz="2400" b="1" dirty="0" smtClean="0">
              <a:cs typeface="B Titr" pitchFamily="2" charset="-78"/>
            </a:endParaRPr>
          </a:p>
          <a:p>
            <a:pPr algn="r" rtl="1"/>
            <a:endParaRPr lang="fa-IR" sz="2400" b="1" dirty="0" smtClean="0">
              <a:cs typeface="B Titr" pitchFamily="2" charset="-78"/>
            </a:endParaRPr>
          </a:p>
          <a:p>
            <a:pPr algn="r" rtl="1"/>
            <a:r>
              <a:rPr lang="fa-IR" sz="2000" b="1" dirty="0" smtClean="0">
                <a:cs typeface="B Titr" pitchFamily="2" charset="-78"/>
              </a:rPr>
              <a:t>سازمان های دیگر دولتی یا خصوصی که در اجرای طرح همکاری دارند:</a:t>
            </a:r>
          </a:p>
          <a:p>
            <a:pPr algn="r" rtl="1"/>
            <a:endParaRPr lang="en-US" sz="2400" dirty="0">
              <a:cs typeface="B Titr" pitchFamily="2" charset="-78"/>
            </a:endParaRPr>
          </a:p>
        </p:txBody>
      </p:sp>
      <p:graphicFrame>
        <p:nvGraphicFramePr>
          <p:cNvPr id="4" name="Table 3"/>
          <p:cNvGraphicFramePr>
            <a:graphicFrameLocks noGrp="1"/>
          </p:cNvGraphicFramePr>
          <p:nvPr/>
        </p:nvGraphicFramePr>
        <p:xfrm>
          <a:off x="357158" y="1857364"/>
          <a:ext cx="8286810" cy="1996026"/>
        </p:xfrm>
        <a:graphic>
          <a:graphicData uri="http://schemas.openxmlformats.org/drawingml/2006/table">
            <a:tbl>
              <a:tblPr firstRow="1" bandRow="1">
                <a:tableStyleId>{5C22544A-7EE6-4342-B048-85BDC9FD1C3A}</a:tableStyleId>
              </a:tblPr>
              <a:tblGrid>
                <a:gridCol w="1381135"/>
                <a:gridCol w="1381135"/>
                <a:gridCol w="1381135"/>
                <a:gridCol w="1381135"/>
                <a:gridCol w="1762138"/>
                <a:gridCol w="1000132"/>
              </a:tblGrid>
              <a:tr h="714380">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1800" b="1" dirty="0" smtClean="0">
                          <a:solidFill>
                            <a:schemeClr val="tx1"/>
                          </a:solidFill>
                          <a:latin typeface="Times New Roman"/>
                          <a:ea typeface="Times New Roman"/>
                          <a:cs typeface="B Titr" pitchFamily="2" charset="-78"/>
                        </a:rPr>
                        <a:t>امضاء</a:t>
                      </a:r>
                      <a:endParaRPr lang="en-US" sz="1800" dirty="0" smtClean="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1800" b="1" dirty="0">
                          <a:solidFill>
                            <a:schemeClr val="tx1"/>
                          </a:solidFill>
                          <a:latin typeface="Times New Roman"/>
                          <a:ea typeface="Times New Roman"/>
                          <a:cs typeface="B Titr" pitchFamily="2" charset="-78"/>
                        </a:rPr>
                        <a:t>سمت</a:t>
                      </a:r>
                      <a:endParaRPr lang="en-US" sz="18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1800" b="1" dirty="0">
                          <a:solidFill>
                            <a:schemeClr val="tx1"/>
                          </a:solidFill>
                          <a:latin typeface="Times New Roman"/>
                          <a:ea typeface="Times New Roman"/>
                          <a:cs typeface="B Titr" pitchFamily="2" charset="-78"/>
                        </a:rPr>
                        <a:t>نام واحد</a:t>
                      </a:r>
                      <a:endParaRPr lang="en-US" sz="1800" dirty="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r" defTabSz="914400" rtl="1" eaLnBrk="1" fontAlgn="auto" latinLnBrk="0" hangingPunct="1">
                        <a:lnSpc>
                          <a:spcPct val="150000"/>
                        </a:lnSpc>
                        <a:spcBef>
                          <a:spcPts val="0"/>
                        </a:spcBef>
                        <a:spcAft>
                          <a:spcPts val="0"/>
                        </a:spcAft>
                        <a:buClrTx/>
                        <a:buSzTx/>
                        <a:buFontTx/>
                        <a:buNone/>
                        <a:tabLst/>
                        <a:defRPr/>
                      </a:pPr>
                      <a:r>
                        <a:rPr lang="fa-IR" sz="1800" b="1" dirty="0" smtClean="0">
                          <a:solidFill>
                            <a:schemeClr val="tx1"/>
                          </a:solidFill>
                          <a:latin typeface="Times New Roman"/>
                          <a:ea typeface="Times New Roman"/>
                          <a:cs typeface="B Titr" pitchFamily="2" charset="-78"/>
                        </a:rPr>
                        <a:t>درجه تحصیلی</a:t>
                      </a:r>
                      <a:endParaRPr lang="en-US" sz="1800" dirty="0" smtClean="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1800" b="1" dirty="0" smtClean="0">
                          <a:solidFill>
                            <a:schemeClr val="tx1"/>
                          </a:solidFill>
                          <a:latin typeface="Times New Roman"/>
                          <a:ea typeface="Times New Roman"/>
                          <a:cs typeface="B Titr" pitchFamily="2" charset="-78"/>
                        </a:rPr>
                        <a:t>نام و نام خانوادگی</a:t>
                      </a:r>
                      <a:endParaRPr lang="en-US" sz="1800" dirty="0" smtClean="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1800" b="1" dirty="0" smtClean="0">
                          <a:solidFill>
                            <a:schemeClr val="tx1"/>
                          </a:solidFill>
                          <a:latin typeface="Times New Roman"/>
                          <a:ea typeface="Times New Roman"/>
                          <a:cs typeface="B Titr" pitchFamily="2" charset="-78"/>
                        </a:rPr>
                        <a:t>ردیف</a:t>
                      </a:r>
                      <a:endParaRPr lang="en-US" sz="1800" dirty="0" smtClean="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281646">
                <a:tc>
                  <a:txBody>
                    <a:bodyPr/>
                    <a:lstStyle/>
                    <a:p>
                      <a:pPr algn="r" rtl="1">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lnSpc>
                          <a:spcPct val="150000"/>
                        </a:lnSpc>
                      </a:pPr>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lnSpc>
                          <a:spcPct val="150000"/>
                        </a:lnSpc>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lnSpc>
                          <a:spcPct val="150000"/>
                        </a:lnSpc>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lnSpc>
                          <a:spcPct val="150000"/>
                        </a:lnSpc>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graphicFrame>
        <p:nvGraphicFramePr>
          <p:cNvPr id="5" name="Table 4"/>
          <p:cNvGraphicFramePr>
            <a:graphicFrameLocks noGrp="1"/>
          </p:cNvGraphicFramePr>
          <p:nvPr/>
        </p:nvGraphicFramePr>
        <p:xfrm>
          <a:off x="357158" y="4643446"/>
          <a:ext cx="8286808" cy="1659536"/>
        </p:xfrm>
        <a:graphic>
          <a:graphicData uri="http://schemas.openxmlformats.org/drawingml/2006/table">
            <a:tbl>
              <a:tblPr firstRow="1" bandRow="1">
                <a:tableStyleId>{5C22544A-7EE6-4342-B048-85BDC9FD1C3A}</a:tableStyleId>
              </a:tblPr>
              <a:tblGrid>
                <a:gridCol w="2071702"/>
                <a:gridCol w="2071702"/>
                <a:gridCol w="2071702"/>
                <a:gridCol w="2071702"/>
              </a:tblGrid>
              <a:tr h="571504">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2000" b="1" dirty="0" smtClean="0">
                          <a:solidFill>
                            <a:schemeClr val="tx1"/>
                          </a:solidFill>
                          <a:latin typeface="Times New Roman"/>
                          <a:ea typeface="Times New Roman"/>
                          <a:cs typeface="B Titr" pitchFamily="2" charset="-78"/>
                        </a:rPr>
                        <a:t>نام مسئول و امضاء</a:t>
                      </a:r>
                      <a:endParaRPr lang="en-US" sz="2000" dirty="0" smtClean="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1">
                        <a:lnSpc>
                          <a:spcPct val="150000"/>
                        </a:lnSpc>
                        <a:spcAft>
                          <a:spcPts val="0"/>
                        </a:spcAft>
                      </a:pPr>
                      <a:r>
                        <a:rPr lang="fa-IR" sz="2000" b="1" dirty="0" smtClean="0">
                          <a:solidFill>
                            <a:schemeClr val="tx1"/>
                          </a:solidFill>
                          <a:latin typeface="Times New Roman"/>
                          <a:ea typeface="Times New Roman"/>
                          <a:cs typeface="B Titr" pitchFamily="2" charset="-78"/>
                        </a:rPr>
                        <a:t>نوع و میزان همکاری</a:t>
                      </a:r>
                      <a:endParaRPr lang="en-US" sz="2000" dirty="0" smtClean="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2000" b="1" dirty="0" smtClean="0">
                          <a:solidFill>
                            <a:schemeClr val="tx1"/>
                          </a:solidFill>
                          <a:latin typeface="Times New Roman"/>
                          <a:ea typeface="Times New Roman"/>
                          <a:cs typeface="B Titr" pitchFamily="2" charset="-78"/>
                        </a:rPr>
                        <a:t>نام سازمان</a:t>
                      </a:r>
                      <a:endParaRPr lang="en-US" sz="2000" dirty="0" smtClean="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1" eaLnBrk="1" fontAlgn="auto" latinLnBrk="0" hangingPunct="1">
                        <a:lnSpc>
                          <a:spcPct val="150000"/>
                        </a:lnSpc>
                        <a:spcBef>
                          <a:spcPts val="0"/>
                        </a:spcBef>
                        <a:spcAft>
                          <a:spcPts val="0"/>
                        </a:spcAft>
                        <a:buClrTx/>
                        <a:buSzTx/>
                        <a:buFontTx/>
                        <a:buNone/>
                        <a:tabLst/>
                        <a:defRPr/>
                      </a:pPr>
                      <a:r>
                        <a:rPr lang="fa-IR" sz="2000" b="1" dirty="0" smtClean="0">
                          <a:solidFill>
                            <a:schemeClr val="tx1"/>
                          </a:solidFill>
                          <a:latin typeface="Times New Roman"/>
                          <a:ea typeface="Times New Roman"/>
                          <a:cs typeface="B Titr" pitchFamily="2" charset="-78"/>
                        </a:rPr>
                        <a:t>ردیف</a:t>
                      </a:r>
                      <a:endParaRPr lang="en-US" sz="2000" dirty="0" smtClean="0">
                        <a:solidFill>
                          <a:schemeClr val="tx1"/>
                        </a:solidFill>
                        <a:latin typeface="Times New Roman"/>
                        <a:ea typeface="Times New Roman"/>
                        <a:cs typeface="B Titr" pitchFamily="2" charset="-78"/>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88032">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rtl="1"/>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7401799</TotalTime>
  <Words>1992</Words>
  <Application>Microsoft Office PowerPoint</Application>
  <PresentationFormat>On-screen Show (4:3)</PresentationFormat>
  <Paragraphs>207</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Opulent</vt:lpstr>
      <vt:lpstr>Slide 1</vt:lpstr>
      <vt:lpstr>عنوان دوره:  شيوه‏ تدوين  پروپوزال‏هاي پژوهشي   دفتر تحقيقات و آموزش ستاد مبارزه با مواد مخدر  محمود مينوئي رئيس گروه پژوهش- دفتر تحقيقات و آموزش </vt:lpstr>
      <vt:lpstr>1- صفحه اول يا جلد عنوان طرح:    نام و نام خانوادگی مجری طرح:   مدت اجرای طرح:   محل اجرای طرح:   سازمان متبوع: </vt:lpstr>
      <vt:lpstr>2- صفحه دوم </vt:lpstr>
      <vt:lpstr>3- چكيده طرح</vt:lpstr>
      <vt:lpstr>4- خلاصه اطلاعات پژوهشی</vt:lpstr>
      <vt:lpstr>4- خلاصه اطلاعات پژوهشی(ادامه)</vt:lpstr>
      <vt:lpstr>4- خلاصه اطلاعات پژوهشی(ادامه)</vt:lpstr>
      <vt:lpstr>4- خلاصه اطلاعات پژوهشی(ادامه)</vt:lpstr>
      <vt:lpstr>3- مشخصات موضوعی طرح</vt:lpstr>
      <vt:lpstr>3- مشخصات موضوعی طرح(ادامه)</vt:lpstr>
      <vt:lpstr>Slide 12</vt:lpstr>
      <vt:lpstr>Slide 13</vt:lpstr>
      <vt:lpstr>Slide 14</vt:lpstr>
      <vt:lpstr>Slide 15</vt:lpstr>
      <vt:lpstr>Slide 16</vt:lpstr>
      <vt:lpstr>Slide 17</vt:lpstr>
      <vt:lpstr>مشخصات اجرايي</vt:lpstr>
      <vt:lpstr>مراحل زمانی اجرای طرح و ارسال گزارش پیشرفت کار</vt:lpstr>
      <vt:lpstr>Slide 20</vt:lpstr>
      <vt:lpstr>برآورد هزینه ها</vt:lpstr>
      <vt:lpstr>برآورد هزینه ها- ادامه</vt:lpstr>
      <vt:lpstr>برآورد هزینه ها- ادامه</vt:lpstr>
      <vt:lpstr>برآورد هزینه ها- ادامه</vt:lpstr>
      <vt:lpstr>برآورد هزینه ها- ادامه</vt:lpstr>
      <vt:lpstr>برآورد هزینه ها- ادامه</vt:lpstr>
      <vt:lpstr>تذكرات در خصوص ارسال طرح هاي پژوهشي</vt:lpstr>
      <vt:lpstr>تذكرات در خصوص ارسال طرح هاي پژوهشي</vt:lpstr>
      <vt:lpstr>با تشكر از حضور و توجه شما عزيزان</vt:lpstr>
    </vt:vector>
  </TitlesOfParts>
  <Company>MRT www.Win2Farsi.com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minoe1</dc:creator>
  <cp:lastModifiedBy>MRT</cp:lastModifiedBy>
  <cp:revision>216</cp:revision>
  <dcterms:created xsi:type="dcterms:W3CDTF">2016-01-26T08:05:36Z</dcterms:created>
  <dcterms:modified xsi:type="dcterms:W3CDTF">2016-02-06T18:56:23Z</dcterms:modified>
</cp:coreProperties>
</file>