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02" r:id="rId2"/>
    <p:sldId id="301" r:id="rId3"/>
    <p:sldId id="271" r:id="rId4"/>
    <p:sldId id="256" r:id="rId5"/>
    <p:sldId id="257" r:id="rId6"/>
    <p:sldId id="258" r:id="rId7"/>
    <p:sldId id="259" r:id="rId8"/>
    <p:sldId id="260" r:id="rId9"/>
    <p:sldId id="261" r:id="rId10"/>
    <p:sldId id="263" r:id="rId11"/>
    <p:sldId id="264" r:id="rId12"/>
    <p:sldId id="265" r:id="rId13"/>
    <p:sldId id="266" r:id="rId14"/>
    <p:sldId id="267" r:id="rId15"/>
    <p:sldId id="268" r:id="rId16"/>
    <p:sldId id="269" r:id="rId17"/>
    <p:sldId id="270"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6" r:id="rId32"/>
    <p:sldId id="285"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99"/>
    <a:srgbClr val="663300"/>
    <a:srgbClr val="CC0066"/>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9068" autoAdjust="0"/>
  </p:normalViewPr>
  <p:slideViewPr>
    <p:cSldViewPr>
      <p:cViewPr varScale="1">
        <p:scale>
          <a:sx n="104" d="100"/>
          <a:sy n="104" d="100"/>
        </p:scale>
        <p:origin x="1824"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B73C24-04B8-4694-9BDA-B733D2FA369F}" type="datetimeFigureOut">
              <a:rPr lang="en-US" smtClean="0"/>
              <a:t>4/19/2020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68AC54-781D-4A39-B44B-ABC1951FD310}" type="slidenum">
              <a:rPr lang="en-US" smtClean="0"/>
              <a:t>‹#›</a:t>
            </a:fld>
            <a:endParaRPr lang="en-US"/>
          </a:p>
        </p:txBody>
      </p:sp>
    </p:spTree>
    <p:extLst>
      <p:ext uri="{BB962C8B-B14F-4D97-AF65-F5344CB8AC3E}">
        <p14:creationId xmlns:p14="http://schemas.microsoft.com/office/powerpoint/2010/main" val="807062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68AC54-781D-4A39-B44B-ABC1951FD310}" type="slidenum">
              <a:rPr lang="en-US" smtClean="0"/>
              <a:t>6</a:t>
            </a:fld>
            <a:endParaRPr lang="en-US"/>
          </a:p>
        </p:txBody>
      </p:sp>
    </p:spTree>
    <p:extLst>
      <p:ext uri="{BB962C8B-B14F-4D97-AF65-F5344CB8AC3E}">
        <p14:creationId xmlns:p14="http://schemas.microsoft.com/office/powerpoint/2010/main" val="712196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68AC54-781D-4A39-B44B-ABC1951FD310}" type="slidenum">
              <a:rPr lang="en-US" smtClean="0"/>
              <a:t>7</a:t>
            </a:fld>
            <a:endParaRPr lang="en-US"/>
          </a:p>
        </p:txBody>
      </p:sp>
    </p:spTree>
    <p:extLst>
      <p:ext uri="{BB962C8B-B14F-4D97-AF65-F5344CB8AC3E}">
        <p14:creationId xmlns:p14="http://schemas.microsoft.com/office/powerpoint/2010/main" val="43025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4/19/2020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7.jpeg"/><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8" Type="http://schemas.openxmlformats.org/officeDocument/2006/relationships/slide" Target="slide17.xml"/><Relationship Id="rId13" Type="http://schemas.openxmlformats.org/officeDocument/2006/relationships/slide" Target="slide14.xml"/><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slide" Target="slide21.xml"/><Relationship Id="rId17" Type="http://schemas.openxmlformats.org/officeDocument/2006/relationships/slide" Target="slide35.xml"/><Relationship Id="rId2" Type="http://schemas.openxmlformats.org/officeDocument/2006/relationships/slide" Target="slide1.xml"/><Relationship Id="rId16"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22.xml"/><Relationship Id="rId5" Type="http://schemas.openxmlformats.org/officeDocument/2006/relationships/slide" Target="slide11.xml"/><Relationship Id="rId15" Type="http://schemas.openxmlformats.org/officeDocument/2006/relationships/slide" Target="slide23.xml"/><Relationship Id="rId10" Type="http://schemas.openxmlformats.org/officeDocument/2006/relationships/slide" Target="slide20.xml"/><Relationship Id="rId4" Type="http://schemas.openxmlformats.org/officeDocument/2006/relationships/slide" Target="slide10.xml"/><Relationship Id="rId9" Type="http://schemas.openxmlformats.org/officeDocument/2006/relationships/slide" Target="slide19.xml"/><Relationship Id="rId14" Type="http://schemas.openxmlformats.org/officeDocument/2006/relationships/slide" Target="slide13.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2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2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3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jpeg"/><Relationship Id="rId4" Type="http://schemas.openxmlformats.org/officeDocument/2006/relationships/image" Target="../media/image90.png"/></Relationships>
</file>

<file path=ppt/slides/_rels/slide3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93.jpeg"/><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3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93.jpeg"/><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44.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smtClean="0">
                <a:solidFill>
                  <a:srgbClr val="0000FF"/>
                </a:solidFill>
                <a:cs typeface="+mn-cs"/>
              </a:rPr>
              <a:t>تحلیل محتوا(1)</a:t>
            </a:r>
            <a:endParaRPr lang="en-US" b="1" dirty="0">
              <a:solidFill>
                <a:srgbClr val="0000FF"/>
              </a:solidFill>
              <a:cs typeface="+mn-cs"/>
            </a:endParaRPr>
          </a:p>
        </p:txBody>
      </p:sp>
      <p:sp>
        <p:nvSpPr>
          <p:cNvPr id="3" name="Content Placeholder 2"/>
          <p:cNvSpPr>
            <a:spLocks noGrp="1"/>
          </p:cNvSpPr>
          <p:nvPr>
            <p:ph idx="1"/>
          </p:nvPr>
        </p:nvSpPr>
        <p:spPr>
          <a:xfrm>
            <a:off x="609600" y="1905000"/>
            <a:ext cx="8229600" cy="4191000"/>
          </a:xfrm>
        </p:spPr>
        <p:txBody>
          <a:bodyPr>
            <a:normAutofit/>
          </a:bodyPr>
          <a:lstStyle/>
          <a:p>
            <a:pPr marL="0" indent="0" algn="ctr">
              <a:buNone/>
            </a:pPr>
            <a:r>
              <a:rPr lang="fa-IR" sz="8000" b="1" dirty="0" smtClean="0">
                <a:solidFill>
                  <a:srgbClr val="FF0000"/>
                </a:solidFill>
                <a:cs typeface="B Davat" panose="00000400000000000000" pitchFamily="2" charset="-78"/>
              </a:rPr>
              <a:t>راهنمای عملی تحلیل محتوا</a:t>
            </a:r>
          </a:p>
          <a:p>
            <a:pPr marL="0" indent="0" algn="ctr">
              <a:buNone/>
            </a:pPr>
            <a:endParaRPr lang="en-US" sz="8000" b="1" dirty="0" smtClean="0">
              <a:solidFill>
                <a:srgbClr val="FF0000"/>
              </a:solidFill>
              <a:cs typeface="B Davat" panose="00000400000000000000" pitchFamily="2" charset="-78"/>
            </a:endParaRPr>
          </a:p>
          <a:p>
            <a:pPr marL="0" indent="0" algn="ctr">
              <a:buNone/>
            </a:pPr>
            <a:r>
              <a:rPr lang="fa-IR" sz="4400" b="1" dirty="0" smtClean="0">
                <a:solidFill>
                  <a:srgbClr val="7030A0"/>
                </a:solidFill>
                <a:cs typeface="B Davat" panose="00000400000000000000" pitchFamily="2" charset="-78"/>
              </a:rPr>
              <a:t>مدرس:خانم معصومه داوری</a:t>
            </a:r>
          </a:p>
          <a:p>
            <a:pPr marL="0" indent="0" algn="ctr">
              <a:buNone/>
            </a:pPr>
            <a:endParaRPr lang="en-US" sz="4400" b="1" dirty="0">
              <a:solidFill>
                <a:srgbClr val="7030A0"/>
              </a:solidFill>
              <a:cs typeface="B Davat" panose="00000400000000000000" pitchFamily="2" charset="-78"/>
            </a:endParaRPr>
          </a:p>
        </p:txBody>
      </p:sp>
    </p:spTree>
    <p:extLst>
      <p:ext uri="{BB962C8B-B14F-4D97-AF65-F5344CB8AC3E}">
        <p14:creationId xmlns:p14="http://schemas.microsoft.com/office/powerpoint/2010/main" val="14560590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ohammad\Desktop\indexبلقبلب.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81000" y="152400"/>
            <a:ext cx="8229600" cy="334962"/>
          </a:xfrm>
        </p:spPr>
        <p:txBody>
          <a:bodyPr>
            <a:noAutofit/>
          </a:bodyPr>
          <a:lstStyle/>
          <a:p>
            <a:r>
              <a:rPr lang="fa-IR" sz="3600" b="1" dirty="0" smtClean="0">
                <a:solidFill>
                  <a:srgbClr val="00B0F0"/>
                </a:solidFill>
                <a:cs typeface="+mn-cs"/>
              </a:rPr>
              <a:t>اهــــــــــــــــداف اقتصــــــــــــــــــــــــــــــــــــــــادی</a:t>
            </a:r>
            <a:endParaRPr lang="en-US" sz="3600" b="1" dirty="0">
              <a:solidFill>
                <a:srgbClr val="00B0F0"/>
              </a:solidFill>
              <a:cs typeface="+mn-cs"/>
            </a:endParaRPr>
          </a:p>
        </p:txBody>
      </p:sp>
      <p:sp>
        <p:nvSpPr>
          <p:cNvPr id="3" name="Content Placeholder 2"/>
          <p:cNvSpPr>
            <a:spLocks noGrp="1"/>
          </p:cNvSpPr>
          <p:nvPr>
            <p:ph idx="1"/>
          </p:nvPr>
        </p:nvSpPr>
        <p:spPr>
          <a:xfrm rot="5400000">
            <a:off x="5564277" y="3052135"/>
            <a:ext cx="6629400" cy="510382"/>
          </a:xfrm>
        </p:spPr>
        <p:txBody>
          <a:bodyPr>
            <a:normAutofit fontScale="92500" lnSpcReduction="10000"/>
          </a:bodyPr>
          <a:lstStyle/>
          <a:p>
            <a:r>
              <a:rPr lang="fa-IR" dirty="0">
                <a:cs typeface="B Elham" pitchFamily="2" charset="-78"/>
              </a:rPr>
              <a:t>اهــــــــــــــداف برنامه درســــــــــــــــــــــی</a:t>
            </a:r>
            <a:endParaRPr lang="en-US" dirty="0"/>
          </a:p>
        </p:txBody>
      </p:sp>
      <p:sp>
        <p:nvSpPr>
          <p:cNvPr id="4" name="Down Arrow 3"/>
          <p:cNvSpPr/>
          <p:nvPr/>
        </p:nvSpPr>
        <p:spPr>
          <a:xfrm>
            <a:off x="4343399" y="629442"/>
            <a:ext cx="457200" cy="437357"/>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5" name="Left-Right Arrow 4"/>
          <p:cNvSpPr/>
          <p:nvPr/>
        </p:nvSpPr>
        <p:spPr>
          <a:xfrm>
            <a:off x="8077200" y="3048000"/>
            <a:ext cx="609600" cy="533400"/>
          </a:xfrm>
          <a:prstGeom prst="lef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6" name="TextBox 5"/>
          <p:cNvSpPr txBox="1"/>
          <p:nvPr/>
        </p:nvSpPr>
        <p:spPr>
          <a:xfrm>
            <a:off x="1295401" y="1109318"/>
            <a:ext cx="6045608" cy="523220"/>
          </a:xfrm>
          <a:prstGeom prst="rect">
            <a:avLst/>
          </a:prstGeom>
          <a:noFill/>
        </p:spPr>
        <p:txBody>
          <a:bodyPr wrap="square" rtlCol="0">
            <a:spAutoFit/>
          </a:bodyPr>
          <a:lstStyle/>
          <a:p>
            <a:r>
              <a:rPr lang="fa-IR" sz="2800" b="1" dirty="0" smtClean="0">
                <a:solidFill>
                  <a:srgbClr val="C00000"/>
                </a:solidFill>
                <a:cs typeface="B Davat" pitchFamily="2" charset="-78"/>
              </a:rPr>
              <a:t>در کتاب فارسی دروسی با معرفی مشاغل معرفی شده است.</a:t>
            </a:r>
            <a:endParaRPr lang="en-US" sz="2800" b="1" dirty="0">
              <a:solidFill>
                <a:srgbClr val="C00000"/>
              </a:solidFill>
              <a:cs typeface="B Davat" pitchFamily="2" charset="-78"/>
            </a:endParaRPr>
          </a:p>
        </p:txBody>
      </p:sp>
      <p:pic>
        <p:nvPicPr>
          <p:cNvPr id="1027" name="Picture 3" descr="C:\Users\mohammad\Desktop\pic\4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97" y="1981200"/>
            <a:ext cx="2942303"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mohammad\Desktop\pic\8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1981200"/>
            <a:ext cx="2590800" cy="48768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mohammad\Desktop\pic\8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1981200"/>
            <a:ext cx="25146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093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wipe(down)">
                                      <p:cBhvr>
                                        <p:cTn id="23" dur="580">
                                          <p:stCondLst>
                                            <p:cond delay="0"/>
                                          </p:stCondLst>
                                        </p:cTn>
                                        <p:tgtEl>
                                          <p:spTgt spid="1028"/>
                                        </p:tgtEl>
                                      </p:cBhvr>
                                    </p:animEffect>
                                    <p:anim calcmode="lin" valueType="num">
                                      <p:cBhvr>
                                        <p:cTn id="24" dur="1822" tmFilter="0,0; 0.14,0.36; 0.43,0.73; 0.71,0.91; 1.0,1.0">
                                          <p:stCondLst>
                                            <p:cond delay="0"/>
                                          </p:stCondLst>
                                        </p:cTn>
                                        <p:tgtEl>
                                          <p:spTgt spid="102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2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2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2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28"/>
                                        </p:tgtEl>
                                        <p:attrNameLst>
                                          <p:attrName>ppt_y</p:attrName>
                                        </p:attrNameLst>
                                      </p:cBhvr>
                                      <p:tavLst>
                                        <p:tav tm="0" fmla="#ppt_y-sin(pi*$)/81">
                                          <p:val>
                                            <p:fltVal val="0"/>
                                          </p:val>
                                        </p:tav>
                                        <p:tav tm="100000">
                                          <p:val>
                                            <p:fltVal val="1"/>
                                          </p:val>
                                        </p:tav>
                                      </p:tavLst>
                                    </p:anim>
                                    <p:animScale>
                                      <p:cBhvr>
                                        <p:cTn id="29" dur="26">
                                          <p:stCondLst>
                                            <p:cond delay="650"/>
                                          </p:stCondLst>
                                        </p:cTn>
                                        <p:tgtEl>
                                          <p:spTgt spid="1028"/>
                                        </p:tgtEl>
                                      </p:cBhvr>
                                      <p:to x="100000" y="60000"/>
                                    </p:animScale>
                                    <p:animScale>
                                      <p:cBhvr>
                                        <p:cTn id="30" dur="166" decel="50000">
                                          <p:stCondLst>
                                            <p:cond delay="676"/>
                                          </p:stCondLst>
                                        </p:cTn>
                                        <p:tgtEl>
                                          <p:spTgt spid="1028"/>
                                        </p:tgtEl>
                                      </p:cBhvr>
                                      <p:to x="100000" y="100000"/>
                                    </p:animScale>
                                    <p:animScale>
                                      <p:cBhvr>
                                        <p:cTn id="31" dur="26">
                                          <p:stCondLst>
                                            <p:cond delay="1312"/>
                                          </p:stCondLst>
                                        </p:cTn>
                                        <p:tgtEl>
                                          <p:spTgt spid="1028"/>
                                        </p:tgtEl>
                                      </p:cBhvr>
                                      <p:to x="100000" y="80000"/>
                                    </p:animScale>
                                    <p:animScale>
                                      <p:cBhvr>
                                        <p:cTn id="32" dur="166" decel="50000">
                                          <p:stCondLst>
                                            <p:cond delay="1338"/>
                                          </p:stCondLst>
                                        </p:cTn>
                                        <p:tgtEl>
                                          <p:spTgt spid="1028"/>
                                        </p:tgtEl>
                                      </p:cBhvr>
                                      <p:to x="100000" y="100000"/>
                                    </p:animScale>
                                    <p:animScale>
                                      <p:cBhvr>
                                        <p:cTn id="33" dur="26">
                                          <p:stCondLst>
                                            <p:cond delay="1642"/>
                                          </p:stCondLst>
                                        </p:cTn>
                                        <p:tgtEl>
                                          <p:spTgt spid="1028"/>
                                        </p:tgtEl>
                                      </p:cBhvr>
                                      <p:to x="100000" y="90000"/>
                                    </p:animScale>
                                    <p:animScale>
                                      <p:cBhvr>
                                        <p:cTn id="34" dur="166" decel="50000">
                                          <p:stCondLst>
                                            <p:cond delay="1668"/>
                                          </p:stCondLst>
                                        </p:cTn>
                                        <p:tgtEl>
                                          <p:spTgt spid="1028"/>
                                        </p:tgtEl>
                                      </p:cBhvr>
                                      <p:to x="100000" y="100000"/>
                                    </p:animScale>
                                    <p:animScale>
                                      <p:cBhvr>
                                        <p:cTn id="35" dur="26">
                                          <p:stCondLst>
                                            <p:cond delay="1808"/>
                                          </p:stCondLst>
                                        </p:cTn>
                                        <p:tgtEl>
                                          <p:spTgt spid="1028"/>
                                        </p:tgtEl>
                                      </p:cBhvr>
                                      <p:to x="100000" y="95000"/>
                                    </p:animScale>
                                    <p:animScale>
                                      <p:cBhvr>
                                        <p:cTn id="36" dur="166" decel="50000">
                                          <p:stCondLst>
                                            <p:cond delay="1834"/>
                                          </p:stCondLst>
                                        </p:cTn>
                                        <p:tgtEl>
                                          <p:spTgt spid="1028"/>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029"/>
                                        </p:tgtEl>
                                        <p:attrNameLst>
                                          <p:attrName>style.visibility</p:attrName>
                                        </p:attrNameLst>
                                      </p:cBhvr>
                                      <p:to>
                                        <p:strVal val="visible"/>
                                      </p:to>
                                    </p:set>
                                    <p:animEffect transition="in" filter="wipe(down)">
                                      <p:cBhvr>
                                        <p:cTn id="39" dur="580">
                                          <p:stCondLst>
                                            <p:cond delay="0"/>
                                          </p:stCondLst>
                                        </p:cTn>
                                        <p:tgtEl>
                                          <p:spTgt spid="1029"/>
                                        </p:tgtEl>
                                      </p:cBhvr>
                                    </p:animEffect>
                                    <p:anim calcmode="lin" valueType="num">
                                      <p:cBhvr>
                                        <p:cTn id="40" dur="1822" tmFilter="0,0; 0.14,0.36; 0.43,0.73; 0.71,0.91; 1.0,1.0">
                                          <p:stCondLst>
                                            <p:cond delay="0"/>
                                          </p:stCondLst>
                                        </p:cTn>
                                        <p:tgtEl>
                                          <p:spTgt spid="1029"/>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029"/>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029"/>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029"/>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029"/>
                                        </p:tgtEl>
                                        <p:attrNameLst>
                                          <p:attrName>ppt_y</p:attrName>
                                        </p:attrNameLst>
                                      </p:cBhvr>
                                      <p:tavLst>
                                        <p:tav tm="0" fmla="#ppt_y-sin(pi*$)/81">
                                          <p:val>
                                            <p:fltVal val="0"/>
                                          </p:val>
                                        </p:tav>
                                        <p:tav tm="100000">
                                          <p:val>
                                            <p:fltVal val="1"/>
                                          </p:val>
                                        </p:tav>
                                      </p:tavLst>
                                    </p:anim>
                                    <p:animScale>
                                      <p:cBhvr>
                                        <p:cTn id="45" dur="26">
                                          <p:stCondLst>
                                            <p:cond delay="650"/>
                                          </p:stCondLst>
                                        </p:cTn>
                                        <p:tgtEl>
                                          <p:spTgt spid="1029"/>
                                        </p:tgtEl>
                                      </p:cBhvr>
                                      <p:to x="100000" y="60000"/>
                                    </p:animScale>
                                    <p:animScale>
                                      <p:cBhvr>
                                        <p:cTn id="46" dur="166" decel="50000">
                                          <p:stCondLst>
                                            <p:cond delay="676"/>
                                          </p:stCondLst>
                                        </p:cTn>
                                        <p:tgtEl>
                                          <p:spTgt spid="1029"/>
                                        </p:tgtEl>
                                      </p:cBhvr>
                                      <p:to x="100000" y="100000"/>
                                    </p:animScale>
                                    <p:animScale>
                                      <p:cBhvr>
                                        <p:cTn id="47" dur="26">
                                          <p:stCondLst>
                                            <p:cond delay="1312"/>
                                          </p:stCondLst>
                                        </p:cTn>
                                        <p:tgtEl>
                                          <p:spTgt spid="1029"/>
                                        </p:tgtEl>
                                      </p:cBhvr>
                                      <p:to x="100000" y="80000"/>
                                    </p:animScale>
                                    <p:animScale>
                                      <p:cBhvr>
                                        <p:cTn id="48" dur="166" decel="50000">
                                          <p:stCondLst>
                                            <p:cond delay="1338"/>
                                          </p:stCondLst>
                                        </p:cTn>
                                        <p:tgtEl>
                                          <p:spTgt spid="1029"/>
                                        </p:tgtEl>
                                      </p:cBhvr>
                                      <p:to x="100000" y="100000"/>
                                    </p:animScale>
                                    <p:animScale>
                                      <p:cBhvr>
                                        <p:cTn id="49" dur="26">
                                          <p:stCondLst>
                                            <p:cond delay="1642"/>
                                          </p:stCondLst>
                                        </p:cTn>
                                        <p:tgtEl>
                                          <p:spTgt spid="1029"/>
                                        </p:tgtEl>
                                      </p:cBhvr>
                                      <p:to x="100000" y="90000"/>
                                    </p:animScale>
                                    <p:animScale>
                                      <p:cBhvr>
                                        <p:cTn id="50" dur="166" decel="50000">
                                          <p:stCondLst>
                                            <p:cond delay="1668"/>
                                          </p:stCondLst>
                                        </p:cTn>
                                        <p:tgtEl>
                                          <p:spTgt spid="1029"/>
                                        </p:tgtEl>
                                      </p:cBhvr>
                                      <p:to x="100000" y="100000"/>
                                    </p:animScale>
                                    <p:animScale>
                                      <p:cBhvr>
                                        <p:cTn id="51" dur="26">
                                          <p:stCondLst>
                                            <p:cond delay="1808"/>
                                          </p:stCondLst>
                                        </p:cTn>
                                        <p:tgtEl>
                                          <p:spTgt spid="1029"/>
                                        </p:tgtEl>
                                      </p:cBhvr>
                                      <p:to x="100000" y="95000"/>
                                    </p:animScale>
                                    <p:animScale>
                                      <p:cBhvr>
                                        <p:cTn id="52" dur="166" decel="50000">
                                          <p:stCondLst>
                                            <p:cond delay="1834"/>
                                          </p:stCondLst>
                                        </p:cTn>
                                        <p:tgtEl>
                                          <p:spTgt spid="1029"/>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580">
                                          <p:stCondLst>
                                            <p:cond delay="0"/>
                                          </p:stCondLst>
                                        </p:cTn>
                                        <p:tgtEl>
                                          <p:spTgt spid="6"/>
                                        </p:tgtEl>
                                      </p:cBhvr>
                                    </p:animEffect>
                                    <p:anim calcmode="lin" valueType="num">
                                      <p:cBhvr>
                                        <p:cTn id="5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1" dur="26">
                                          <p:stCondLst>
                                            <p:cond delay="650"/>
                                          </p:stCondLst>
                                        </p:cTn>
                                        <p:tgtEl>
                                          <p:spTgt spid="6"/>
                                        </p:tgtEl>
                                      </p:cBhvr>
                                      <p:to x="100000" y="60000"/>
                                    </p:animScale>
                                    <p:animScale>
                                      <p:cBhvr>
                                        <p:cTn id="62" dur="166" decel="50000">
                                          <p:stCondLst>
                                            <p:cond delay="676"/>
                                          </p:stCondLst>
                                        </p:cTn>
                                        <p:tgtEl>
                                          <p:spTgt spid="6"/>
                                        </p:tgtEl>
                                      </p:cBhvr>
                                      <p:to x="100000" y="100000"/>
                                    </p:animScale>
                                    <p:animScale>
                                      <p:cBhvr>
                                        <p:cTn id="63" dur="26">
                                          <p:stCondLst>
                                            <p:cond delay="1312"/>
                                          </p:stCondLst>
                                        </p:cTn>
                                        <p:tgtEl>
                                          <p:spTgt spid="6"/>
                                        </p:tgtEl>
                                      </p:cBhvr>
                                      <p:to x="100000" y="80000"/>
                                    </p:animScale>
                                    <p:animScale>
                                      <p:cBhvr>
                                        <p:cTn id="64" dur="166" decel="50000">
                                          <p:stCondLst>
                                            <p:cond delay="1338"/>
                                          </p:stCondLst>
                                        </p:cTn>
                                        <p:tgtEl>
                                          <p:spTgt spid="6"/>
                                        </p:tgtEl>
                                      </p:cBhvr>
                                      <p:to x="100000" y="100000"/>
                                    </p:animScale>
                                    <p:animScale>
                                      <p:cBhvr>
                                        <p:cTn id="65" dur="26">
                                          <p:stCondLst>
                                            <p:cond delay="1642"/>
                                          </p:stCondLst>
                                        </p:cTn>
                                        <p:tgtEl>
                                          <p:spTgt spid="6"/>
                                        </p:tgtEl>
                                      </p:cBhvr>
                                      <p:to x="100000" y="90000"/>
                                    </p:animScale>
                                    <p:animScale>
                                      <p:cBhvr>
                                        <p:cTn id="66" dur="166" decel="50000">
                                          <p:stCondLst>
                                            <p:cond delay="1668"/>
                                          </p:stCondLst>
                                        </p:cTn>
                                        <p:tgtEl>
                                          <p:spTgt spid="6"/>
                                        </p:tgtEl>
                                      </p:cBhvr>
                                      <p:to x="100000" y="100000"/>
                                    </p:animScale>
                                    <p:animScale>
                                      <p:cBhvr>
                                        <p:cTn id="67" dur="26">
                                          <p:stCondLst>
                                            <p:cond delay="1808"/>
                                          </p:stCondLst>
                                        </p:cTn>
                                        <p:tgtEl>
                                          <p:spTgt spid="6"/>
                                        </p:tgtEl>
                                      </p:cBhvr>
                                      <p:to x="100000" y="95000"/>
                                    </p:animScale>
                                    <p:animScale>
                                      <p:cBhvr>
                                        <p:cTn id="6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ohammad\Desktop\یابل.jp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52400"/>
            <a:ext cx="8229600" cy="457200"/>
          </a:xfrm>
        </p:spPr>
        <p:txBody>
          <a:bodyPr>
            <a:normAutofit fontScale="90000"/>
          </a:bodyPr>
          <a:lstStyle/>
          <a:p>
            <a:r>
              <a:rPr lang="fa-IR" b="1" dirty="0" smtClean="0">
                <a:solidFill>
                  <a:srgbClr val="CC0066"/>
                </a:solidFill>
                <a:cs typeface="+mn-cs"/>
              </a:rPr>
              <a:t>اهــــــــــــــداف سیاســــــــــــــــــــــی</a:t>
            </a:r>
            <a:endParaRPr lang="en-US" b="1" dirty="0">
              <a:solidFill>
                <a:srgbClr val="CC0066"/>
              </a:solidFill>
              <a:cs typeface="+mn-cs"/>
            </a:endParaRPr>
          </a:p>
        </p:txBody>
      </p:sp>
      <p:sp>
        <p:nvSpPr>
          <p:cNvPr id="3" name="Content Placeholder 2"/>
          <p:cNvSpPr>
            <a:spLocks noGrp="1"/>
          </p:cNvSpPr>
          <p:nvPr>
            <p:ph idx="1"/>
          </p:nvPr>
        </p:nvSpPr>
        <p:spPr>
          <a:xfrm rot="5400000">
            <a:off x="5580588" y="3297046"/>
            <a:ext cx="6652418" cy="439994"/>
          </a:xfrm>
        </p:spPr>
        <p:txBody>
          <a:bodyPr>
            <a:normAutofit fontScale="85000" lnSpcReduction="20000"/>
          </a:bodyPr>
          <a:lstStyle/>
          <a:p>
            <a:r>
              <a:rPr lang="fa-IR" dirty="0" smtClean="0">
                <a:cs typeface="B Elham" pitchFamily="2" charset="-78"/>
              </a:rPr>
              <a:t>اهـــــــــــــــــــــــــداف </a:t>
            </a:r>
            <a:r>
              <a:rPr lang="fa-IR" dirty="0">
                <a:cs typeface="B Elham" pitchFamily="2" charset="-78"/>
              </a:rPr>
              <a:t>برنامه درســــــــــــــــــــــی</a:t>
            </a:r>
            <a:endParaRPr lang="en-US" dirty="0"/>
          </a:p>
        </p:txBody>
      </p:sp>
      <p:sp>
        <p:nvSpPr>
          <p:cNvPr id="4" name="Down Arrow 3"/>
          <p:cNvSpPr/>
          <p:nvPr/>
        </p:nvSpPr>
        <p:spPr>
          <a:xfrm>
            <a:off x="4341152" y="740405"/>
            <a:ext cx="457200" cy="1524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8305800" y="3276600"/>
            <a:ext cx="381000" cy="3048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p:cNvSpPr txBox="1"/>
          <p:nvPr/>
        </p:nvSpPr>
        <p:spPr>
          <a:xfrm>
            <a:off x="1371600" y="771832"/>
            <a:ext cx="6019800" cy="523220"/>
          </a:xfrm>
          <a:prstGeom prst="rect">
            <a:avLst/>
          </a:prstGeom>
          <a:noFill/>
        </p:spPr>
        <p:txBody>
          <a:bodyPr wrap="square" rtlCol="0">
            <a:spAutoFit/>
          </a:bodyPr>
          <a:lstStyle/>
          <a:p>
            <a:pPr algn="r" rtl="1"/>
            <a:r>
              <a:rPr lang="fa-IR" sz="2800" b="1" dirty="0">
                <a:solidFill>
                  <a:srgbClr val="0070C0"/>
                </a:solidFill>
                <a:cs typeface="B Davat" panose="00000400000000000000" pitchFamily="2" charset="-78"/>
              </a:rPr>
              <a:t>آموزش مهارت های </a:t>
            </a:r>
            <a:r>
              <a:rPr lang="fa-IR" sz="2800" b="1" dirty="0" smtClean="0">
                <a:solidFill>
                  <a:srgbClr val="0070C0"/>
                </a:solidFill>
                <a:cs typeface="B Davat" panose="00000400000000000000" pitchFamily="2" charset="-78"/>
              </a:rPr>
              <a:t>شهروندی.</a:t>
            </a:r>
            <a:endParaRPr lang="en-US" sz="2800" b="1" dirty="0">
              <a:solidFill>
                <a:srgbClr val="0070C0"/>
              </a:solidFill>
              <a:cs typeface="B Davat" panose="00000400000000000000" pitchFamily="2" charset="-78"/>
            </a:endParaRPr>
          </a:p>
        </p:txBody>
      </p:sp>
      <p:pic>
        <p:nvPicPr>
          <p:cNvPr id="2051" name="Picture 3" descr="C:\Users\mohammad\Desktop\pic\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330" y="2344144"/>
            <a:ext cx="2924723" cy="451754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608803" y="1185842"/>
            <a:ext cx="5791200" cy="523220"/>
          </a:xfrm>
          <a:prstGeom prst="rect">
            <a:avLst/>
          </a:prstGeom>
          <a:noFill/>
        </p:spPr>
        <p:txBody>
          <a:bodyPr wrap="square" rtlCol="0">
            <a:spAutoFit/>
          </a:bodyPr>
          <a:lstStyle/>
          <a:p>
            <a:pPr algn="r"/>
            <a:r>
              <a:rPr lang="fa-IR" sz="2800" b="1" dirty="0" smtClean="0">
                <a:solidFill>
                  <a:srgbClr val="0070C0"/>
                </a:solidFill>
                <a:cs typeface="B Davat" panose="00000400000000000000" pitchFamily="2" charset="-78"/>
              </a:rPr>
              <a:t>مطالبی مرتبط با ایدواولوژی حاکم.</a:t>
            </a:r>
            <a:endParaRPr lang="en-US" sz="2800" b="1" dirty="0">
              <a:solidFill>
                <a:srgbClr val="0070C0"/>
              </a:solidFill>
              <a:cs typeface="B Davat" panose="00000400000000000000" pitchFamily="2" charset="-78"/>
            </a:endParaRPr>
          </a:p>
        </p:txBody>
      </p:sp>
      <p:pic>
        <p:nvPicPr>
          <p:cNvPr id="2053" name="Picture 5" descr="C:\Users\mohammad\Desktop\pic\2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5762" y="2344144"/>
            <a:ext cx="2907838" cy="450648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ohammad\Desktop\pic\4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2344143"/>
            <a:ext cx="2802917" cy="4499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0299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randombar(horizontal)">
                                      <p:cBhvr>
                                        <p:cTn id="10" dur="500"/>
                                        <p:tgtEl>
                                          <p:spTgt spid="20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2051"/>
                                        </p:tgtEl>
                                      </p:cBhvr>
                                    </p:animEffect>
                                    <p:set>
                                      <p:cBhvr>
                                        <p:cTn id="18" dur="1" fill="hold">
                                          <p:stCondLst>
                                            <p:cond delay="499"/>
                                          </p:stCondLst>
                                        </p:cTn>
                                        <p:tgtEl>
                                          <p:spTgt spid="205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053"/>
                                        </p:tgtEl>
                                        <p:attrNameLst>
                                          <p:attrName>style.visibility</p:attrName>
                                        </p:attrNameLst>
                                      </p:cBhvr>
                                      <p:to>
                                        <p:strVal val="visible"/>
                                      </p:to>
                                    </p:set>
                                    <p:animEffect transition="in" filter="fade">
                                      <p:cBhvr>
                                        <p:cTn id="28" dur="1000"/>
                                        <p:tgtEl>
                                          <p:spTgt spid="2053"/>
                                        </p:tgtEl>
                                      </p:cBhvr>
                                    </p:animEffect>
                                    <p:anim calcmode="lin" valueType="num">
                                      <p:cBhvr>
                                        <p:cTn id="29" dur="1000" fill="hold"/>
                                        <p:tgtEl>
                                          <p:spTgt spid="2053"/>
                                        </p:tgtEl>
                                        <p:attrNameLst>
                                          <p:attrName>ppt_x</p:attrName>
                                        </p:attrNameLst>
                                      </p:cBhvr>
                                      <p:tavLst>
                                        <p:tav tm="0">
                                          <p:val>
                                            <p:strVal val="#ppt_x"/>
                                          </p:val>
                                        </p:tav>
                                        <p:tav tm="100000">
                                          <p:val>
                                            <p:strVal val="#ppt_x"/>
                                          </p:val>
                                        </p:tav>
                                      </p:tavLst>
                                    </p:anim>
                                    <p:anim calcmode="lin" valueType="num">
                                      <p:cBhvr>
                                        <p:cTn id="30" dur="1000" fill="hold"/>
                                        <p:tgtEl>
                                          <p:spTgt spid="205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054"/>
                                        </p:tgtEl>
                                        <p:attrNameLst>
                                          <p:attrName>style.visibility</p:attrName>
                                        </p:attrNameLst>
                                      </p:cBhvr>
                                      <p:to>
                                        <p:strVal val="visible"/>
                                      </p:to>
                                    </p:set>
                                    <p:animEffect transition="in" filter="fade">
                                      <p:cBhvr>
                                        <p:cTn id="33" dur="1000"/>
                                        <p:tgtEl>
                                          <p:spTgt spid="2054"/>
                                        </p:tgtEl>
                                      </p:cBhvr>
                                    </p:animEffect>
                                    <p:anim calcmode="lin" valueType="num">
                                      <p:cBhvr>
                                        <p:cTn id="34" dur="1000" fill="hold"/>
                                        <p:tgtEl>
                                          <p:spTgt spid="2054"/>
                                        </p:tgtEl>
                                        <p:attrNameLst>
                                          <p:attrName>ppt_x</p:attrName>
                                        </p:attrNameLst>
                                      </p:cBhvr>
                                      <p:tavLst>
                                        <p:tav tm="0">
                                          <p:val>
                                            <p:strVal val="#ppt_x"/>
                                          </p:val>
                                        </p:tav>
                                        <p:tav tm="100000">
                                          <p:val>
                                            <p:strVal val="#ppt_x"/>
                                          </p:val>
                                        </p:tav>
                                      </p:tavLst>
                                    </p:anim>
                                    <p:anim calcmode="lin" valueType="num">
                                      <p:cBhvr>
                                        <p:cTn id="35" dur="1000" fill="hold"/>
                                        <p:tgtEl>
                                          <p:spTgt spid="205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xit" presetSubtype="0" fill="hold" grpId="1" nodeType="clickEffect">
                                  <p:stCondLst>
                                    <p:cond delay="0"/>
                                  </p:stCondLst>
                                  <p:childTnLst>
                                    <p:animEffect transition="out" filter="fade">
                                      <p:cBhvr>
                                        <p:cTn id="39" dur="1000"/>
                                        <p:tgtEl>
                                          <p:spTgt spid="7"/>
                                        </p:tgtEl>
                                      </p:cBhvr>
                                    </p:animEffect>
                                    <p:anim calcmode="lin" valueType="num">
                                      <p:cBhvr>
                                        <p:cTn id="40" dur="1000"/>
                                        <p:tgtEl>
                                          <p:spTgt spid="7"/>
                                        </p:tgtEl>
                                        <p:attrNameLst>
                                          <p:attrName>ppt_x</p:attrName>
                                        </p:attrNameLst>
                                      </p:cBhvr>
                                      <p:tavLst>
                                        <p:tav tm="0">
                                          <p:val>
                                            <p:strVal val="ppt_x"/>
                                          </p:val>
                                        </p:tav>
                                        <p:tav tm="100000">
                                          <p:val>
                                            <p:strVal val="ppt_x"/>
                                          </p:val>
                                        </p:tav>
                                      </p:tavLst>
                                    </p:anim>
                                    <p:anim calcmode="lin" valueType="num">
                                      <p:cBhvr>
                                        <p:cTn id="41" dur="1000"/>
                                        <p:tgtEl>
                                          <p:spTgt spid="7"/>
                                        </p:tgtEl>
                                        <p:attrNameLst>
                                          <p:attrName>ppt_y</p:attrName>
                                        </p:attrNameLst>
                                      </p:cBhvr>
                                      <p:tavLst>
                                        <p:tav tm="0">
                                          <p:val>
                                            <p:strVal val="ppt_y"/>
                                          </p:val>
                                        </p:tav>
                                        <p:tav tm="100000">
                                          <p:val>
                                            <p:strVal val="ppt_y+.1"/>
                                          </p:val>
                                        </p:tav>
                                      </p:tavLst>
                                    </p:anim>
                                    <p:set>
                                      <p:cBhvr>
                                        <p:cTn id="42" dur="1" fill="hold">
                                          <p:stCondLst>
                                            <p:cond delay="999"/>
                                          </p:stCondLst>
                                        </p:cTn>
                                        <p:tgtEl>
                                          <p:spTgt spid="7"/>
                                        </p:tgtEl>
                                        <p:attrNameLst>
                                          <p:attrName>style.visibility</p:attrName>
                                        </p:attrNameLst>
                                      </p:cBhvr>
                                      <p:to>
                                        <p:strVal val="hidden"/>
                                      </p:to>
                                    </p:set>
                                  </p:childTnLst>
                                </p:cTn>
                              </p:par>
                              <p:par>
                                <p:cTn id="43" presetID="42" presetClass="exit" presetSubtype="0" fill="hold" nodeType="withEffect">
                                  <p:stCondLst>
                                    <p:cond delay="0"/>
                                  </p:stCondLst>
                                  <p:childTnLst>
                                    <p:animEffect transition="out" filter="fade">
                                      <p:cBhvr>
                                        <p:cTn id="44" dur="1000"/>
                                        <p:tgtEl>
                                          <p:spTgt spid="2053"/>
                                        </p:tgtEl>
                                      </p:cBhvr>
                                    </p:animEffect>
                                    <p:anim calcmode="lin" valueType="num">
                                      <p:cBhvr>
                                        <p:cTn id="45" dur="1000"/>
                                        <p:tgtEl>
                                          <p:spTgt spid="2053"/>
                                        </p:tgtEl>
                                        <p:attrNameLst>
                                          <p:attrName>ppt_x</p:attrName>
                                        </p:attrNameLst>
                                      </p:cBhvr>
                                      <p:tavLst>
                                        <p:tav tm="0">
                                          <p:val>
                                            <p:strVal val="ppt_x"/>
                                          </p:val>
                                        </p:tav>
                                        <p:tav tm="100000">
                                          <p:val>
                                            <p:strVal val="ppt_x"/>
                                          </p:val>
                                        </p:tav>
                                      </p:tavLst>
                                    </p:anim>
                                    <p:anim calcmode="lin" valueType="num">
                                      <p:cBhvr>
                                        <p:cTn id="46" dur="1000"/>
                                        <p:tgtEl>
                                          <p:spTgt spid="2053"/>
                                        </p:tgtEl>
                                        <p:attrNameLst>
                                          <p:attrName>ppt_y</p:attrName>
                                        </p:attrNameLst>
                                      </p:cBhvr>
                                      <p:tavLst>
                                        <p:tav tm="0">
                                          <p:val>
                                            <p:strVal val="ppt_y"/>
                                          </p:val>
                                        </p:tav>
                                        <p:tav tm="100000">
                                          <p:val>
                                            <p:strVal val="ppt_y+.1"/>
                                          </p:val>
                                        </p:tav>
                                      </p:tavLst>
                                    </p:anim>
                                    <p:set>
                                      <p:cBhvr>
                                        <p:cTn id="47" dur="1" fill="hold">
                                          <p:stCondLst>
                                            <p:cond delay="999"/>
                                          </p:stCondLst>
                                        </p:cTn>
                                        <p:tgtEl>
                                          <p:spTgt spid="2053"/>
                                        </p:tgtEl>
                                        <p:attrNameLst>
                                          <p:attrName>style.visibility</p:attrName>
                                        </p:attrNameLst>
                                      </p:cBhvr>
                                      <p:to>
                                        <p:strVal val="hidden"/>
                                      </p:to>
                                    </p:set>
                                  </p:childTnLst>
                                </p:cTn>
                              </p:par>
                              <p:par>
                                <p:cTn id="48" presetID="42" presetClass="exit" presetSubtype="0" fill="hold" nodeType="withEffect">
                                  <p:stCondLst>
                                    <p:cond delay="0"/>
                                  </p:stCondLst>
                                  <p:childTnLst>
                                    <p:animEffect transition="out" filter="fade">
                                      <p:cBhvr>
                                        <p:cTn id="49" dur="1000"/>
                                        <p:tgtEl>
                                          <p:spTgt spid="2054"/>
                                        </p:tgtEl>
                                      </p:cBhvr>
                                    </p:animEffect>
                                    <p:anim calcmode="lin" valueType="num">
                                      <p:cBhvr>
                                        <p:cTn id="50" dur="1000"/>
                                        <p:tgtEl>
                                          <p:spTgt spid="2054"/>
                                        </p:tgtEl>
                                        <p:attrNameLst>
                                          <p:attrName>ppt_x</p:attrName>
                                        </p:attrNameLst>
                                      </p:cBhvr>
                                      <p:tavLst>
                                        <p:tav tm="0">
                                          <p:val>
                                            <p:strVal val="ppt_x"/>
                                          </p:val>
                                        </p:tav>
                                        <p:tav tm="100000">
                                          <p:val>
                                            <p:strVal val="ppt_x"/>
                                          </p:val>
                                        </p:tav>
                                      </p:tavLst>
                                    </p:anim>
                                    <p:anim calcmode="lin" valueType="num">
                                      <p:cBhvr>
                                        <p:cTn id="51" dur="1000"/>
                                        <p:tgtEl>
                                          <p:spTgt spid="2054"/>
                                        </p:tgtEl>
                                        <p:attrNameLst>
                                          <p:attrName>ppt_y</p:attrName>
                                        </p:attrNameLst>
                                      </p:cBhvr>
                                      <p:tavLst>
                                        <p:tav tm="0">
                                          <p:val>
                                            <p:strVal val="ppt_y"/>
                                          </p:val>
                                        </p:tav>
                                        <p:tav tm="100000">
                                          <p:val>
                                            <p:strVal val="ppt_y+.1"/>
                                          </p:val>
                                        </p:tav>
                                      </p:tavLst>
                                    </p:anim>
                                    <p:set>
                                      <p:cBhvr>
                                        <p:cTn id="52" dur="1" fill="hold">
                                          <p:stCondLst>
                                            <p:cond delay="999"/>
                                          </p:stCondLst>
                                        </p:cTn>
                                        <p:tgtEl>
                                          <p:spTgt spid="20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mohammad\Desktop\imagesقاثقاثی.jpg"/>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76201" y="15240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4581"/>
            <a:ext cx="8229600" cy="563562"/>
          </a:xfrm>
        </p:spPr>
        <p:txBody>
          <a:bodyPr>
            <a:normAutofit fontScale="90000"/>
          </a:bodyPr>
          <a:lstStyle/>
          <a:p>
            <a:r>
              <a:rPr lang="fa-IR" dirty="0" smtClean="0">
                <a:solidFill>
                  <a:srgbClr val="00B050"/>
                </a:solidFill>
                <a:cs typeface="+mn-cs"/>
              </a:rPr>
              <a:t>اهـــــــــــــــــــــــداف مذهبــــــــــــــــــــــــــــی</a:t>
            </a:r>
            <a:endParaRPr lang="en-US" dirty="0">
              <a:solidFill>
                <a:srgbClr val="00B050"/>
              </a:solidFill>
              <a:cs typeface="+mn-cs"/>
            </a:endParaRPr>
          </a:p>
        </p:txBody>
      </p:sp>
      <p:sp>
        <p:nvSpPr>
          <p:cNvPr id="3" name="Content Placeholder 2"/>
          <p:cNvSpPr>
            <a:spLocks noGrp="1"/>
          </p:cNvSpPr>
          <p:nvPr>
            <p:ph idx="1"/>
          </p:nvPr>
        </p:nvSpPr>
        <p:spPr>
          <a:xfrm rot="5400000">
            <a:off x="5782597" y="3056604"/>
            <a:ext cx="6095999" cy="592396"/>
          </a:xfrm>
        </p:spPr>
        <p:txBody>
          <a:bodyPr>
            <a:normAutofit fontScale="85000" lnSpcReduction="10000"/>
          </a:bodyPr>
          <a:lstStyle/>
          <a:p>
            <a:r>
              <a:rPr lang="fa-IR" dirty="0">
                <a:cs typeface="B Elham" pitchFamily="2" charset="-78"/>
              </a:rPr>
              <a:t>اهــــــــــــــداف برنامه درســــــــــــــــــــــی</a:t>
            </a:r>
            <a:endParaRPr lang="en-US" dirty="0"/>
          </a:p>
        </p:txBody>
      </p:sp>
      <p:sp>
        <p:nvSpPr>
          <p:cNvPr id="4" name="Down Arrow 3"/>
          <p:cNvSpPr/>
          <p:nvPr/>
        </p:nvSpPr>
        <p:spPr>
          <a:xfrm>
            <a:off x="4267200" y="533400"/>
            <a:ext cx="533400" cy="228600"/>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rgbClr val="00B0F0"/>
              </a:solidFill>
            </a:endParaRPr>
          </a:p>
        </p:txBody>
      </p:sp>
      <p:sp>
        <p:nvSpPr>
          <p:cNvPr id="5" name="Left-Right Arrow 4"/>
          <p:cNvSpPr/>
          <p:nvPr/>
        </p:nvSpPr>
        <p:spPr>
          <a:xfrm>
            <a:off x="8215806" y="2971800"/>
            <a:ext cx="470994" cy="609600"/>
          </a:xfrm>
          <a:prstGeom prst="lef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3076" name="Picture 4" descr="C:\Users\mohammad\Desktop\pic\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9434" y="2085437"/>
            <a:ext cx="2736303" cy="553456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mohammad\Desktop\pic\8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5737" y="2122447"/>
            <a:ext cx="3096263" cy="526895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mohammad\Desktop\pic\9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874" y="2085436"/>
            <a:ext cx="2706308" cy="553456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6200" y="799009"/>
            <a:ext cx="8206462" cy="1384995"/>
          </a:xfrm>
          <a:prstGeom prst="rect">
            <a:avLst/>
          </a:prstGeom>
          <a:noFill/>
        </p:spPr>
        <p:txBody>
          <a:bodyPr wrap="square" rtlCol="0">
            <a:spAutoFit/>
          </a:bodyPr>
          <a:lstStyle/>
          <a:p>
            <a:pPr algn="ctr"/>
            <a:r>
              <a:rPr lang="fa-IR" sz="2800" b="1" dirty="0" smtClean="0">
                <a:solidFill>
                  <a:srgbClr val="0000FF"/>
                </a:solidFill>
                <a:cs typeface="B Davat" pitchFamily="2" charset="-78"/>
              </a:rPr>
              <a:t>رفتار اسلامی در کتاب موج میزند.</a:t>
            </a:r>
          </a:p>
          <a:p>
            <a:pPr lvl="0" algn="ctr"/>
            <a:r>
              <a:rPr lang="fa-IR" sz="2800" b="1" dirty="0">
                <a:solidFill>
                  <a:srgbClr val="0000FF"/>
                </a:solidFill>
                <a:cs typeface="B Davat" pitchFamily="2" charset="-78"/>
              </a:rPr>
              <a:t>مکانهای دینی و مذهبی در کتاب فارسی گنجانده شده </a:t>
            </a:r>
            <a:r>
              <a:rPr lang="fa-IR" sz="2800" b="1" dirty="0" smtClean="0">
                <a:solidFill>
                  <a:srgbClr val="0000FF"/>
                </a:solidFill>
                <a:cs typeface="B Davat" pitchFamily="2" charset="-78"/>
              </a:rPr>
              <a:t>است.</a:t>
            </a:r>
            <a:endParaRPr lang="en-US" sz="2800" b="1" dirty="0">
              <a:solidFill>
                <a:srgbClr val="0000FF"/>
              </a:solidFill>
              <a:cs typeface="B Davat" pitchFamily="2" charset="-78"/>
            </a:endParaRPr>
          </a:p>
          <a:p>
            <a:pPr algn="ctr"/>
            <a:endParaRPr lang="en-US" sz="2800" b="1" dirty="0">
              <a:solidFill>
                <a:srgbClr val="FF0000"/>
              </a:solidFill>
              <a:cs typeface="B Davat" pitchFamily="2" charset="-78"/>
            </a:endParaRPr>
          </a:p>
        </p:txBody>
      </p:sp>
    </p:spTree>
    <p:extLst>
      <p:ext uri="{BB962C8B-B14F-4D97-AF65-F5344CB8AC3E}">
        <p14:creationId xmlns:p14="http://schemas.microsoft.com/office/powerpoint/2010/main" val="323947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2000"/>
                                        <p:tgtEl>
                                          <p:spTgt spid="3076"/>
                                        </p:tgtEl>
                                      </p:cBhvr>
                                    </p:animEffect>
                                    <p:anim calcmode="lin" valueType="num">
                                      <p:cBhvr>
                                        <p:cTn id="8" dur="2000" fill="hold"/>
                                        <p:tgtEl>
                                          <p:spTgt spid="3076"/>
                                        </p:tgtEl>
                                        <p:attrNameLst>
                                          <p:attrName>ppt_w</p:attrName>
                                        </p:attrNameLst>
                                      </p:cBhvr>
                                      <p:tavLst>
                                        <p:tav tm="0" fmla="#ppt_w*sin(2.5*pi*$)">
                                          <p:val>
                                            <p:fltVal val="0"/>
                                          </p:val>
                                        </p:tav>
                                        <p:tav tm="100000">
                                          <p:val>
                                            <p:fltVal val="1"/>
                                          </p:val>
                                        </p:tav>
                                      </p:tavLst>
                                    </p:anim>
                                    <p:anim calcmode="lin" valueType="num">
                                      <p:cBhvr>
                                        <p:cTn id="9" dur="2000" fill="hold"/>
                                        <p:tgtEl>
                                          <p:spTgt spid="3076"/>
                                        </p:tgtEl>
                                        <p:attrNameLst>
                                          <p:attrName>ppt_h</p:attrName>
                                        </p:attrNameLst>
                                      </p:cBhvr>
                                      <p:tavLst>
                                        <p:tav tm="0">
                                          <p:val>
                                            <p:strVal val="#ppt_h"/>
                                          </p:val>
                                        </p:tav>
                                        <p:tav tm="100000">
                                          <p:val>
                                            <p:strVal val="#ppt_h"/>
                                          </p:val>
                                        </p:tav>
                                      </p:tavLst>
                                    </p:anim>
                                  </p:childTnLst>
                                </p:cTn>
                              </p:par>
                              <p:par>
                                <p:cTn id="10" presetID="21" presetClass="exit" presetSubtype="1" fill="hold" nodeType="withEffect">
                                  <p:stCondLst>
                                    <p:cond delay="0"/>
                                  </p:stCondLst>
                                  <p:childTnLst>
                                    <p:animEffect transition="out" filter="wheel(1)">
                                      <p:cBhvr>
                                        <p:cTn id="11" dur="2000"/>
                                        <p:tgtEl>
                                          <p:spTgt spid="3076"/>
                                        </p:tgtEl>
                                      </p:cBhvr>
                                    </p:animEffect>
                                    <p:set>
                                      <p:cBhvr>
                                        <p:cTn id="12" dur="1" fill="hold">
                                          <p:stCondLst>
                                            <p:cond delay="1999"/>
                                          </p:stCondLst>
                                        </p:cTn>
                                        <p:tgtEl>
                                          <p:spTgt spid="307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fade">
                                      <p:cBhvr>
                                        <p:cTn id="17" dur="1000"/>
                                        <p:tgtEl>
                                          <p:spTgt spid="3077"/>
                                        </p:tgtEl>
                                      </p:cBhvr>
                                    </p:animEffect>
                                    <p:anim calcmode="lin" valueType="num">
                                      <p:cBhvr>
                                        <p:cTn id="18" dur="1000" fill="hold"/>
                                        <p:tgtEl>
                                          <p:spTgt spid="3077"/>
                                        </p:tgtEl>
                                        <p:attrNameLst>
                                          <p:attrName>ppt_x</p:attrName>
                                        </p:attrNameLst>
                                      </p:cBhvr>
                                      <p:tavLst>
                                        <p:tav tm="0">
                                          <p:val>
                                            <p:strVal val="#ppt_x"/>
                                          </p:val>
                                        </p:tav>
                                        <p:tav tm="100000">
                                          <p:val>
                                            <p:strVal val="#ppt_x"/>
                                          </p:val>
                                        </p:tav>
                                      </p:tavLst>
                                    </p:anim>
                                    <p:anim calcmode="lin" valueType="num">
                                      <p:cBhvr>
                                        <p:cTn id="19" dur="1000" fill="hold"/>
                                        <p:tgtEl>
                                          <p:spTgt spid="307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078"/>
                                        </p:tgtEl>
                                        <p:attrNameLst>
                                          <p:attrName>style.visibility</p:attrName>
                                        </p:attrNameLst>
                                      </p:cBhvr>
                                      <p:to>
                                        <p:strVal val="visible"/>
                                      </p:to>
                                    </p:set>
                                    <p:animEffect transition="in" filter="fade">
                                      <p:cBhvr>
                                        <p:cTn id="22" dur="1000"/>
                                        <p:tgtEl>
                                          <p:spTgt spid="3078"/>
                                        </p:tgtEl>
                                      </p:cBhvr>
                                    </p:animEffect>
                                    <p:anim calcmode="lin" valueType="num">
                                      <p:cBhvr>
                                        <p:cTn id="23" dur="1000" fill="hold"/>
                                        <p:tgtEl>
                                          <p:spTgt spid="3078"/>
                                        </p:tgtEl>
                                        <p:attrNameLst>
                                          <p:attrName>ppt_x</p:attrName>
                                        </p:attrNameLst>
                                      </p:cBhvr>
                                      <p:tavLst>
                                        <p:tav tm="0">
                                          <p:val>
                                            <p:strVal val="#ppt_x"/>
                                          </p:val>
                                        </p:tav>
                                        <p:tav tm="100000">
                                          <p:val>
                                            <p:strVal val="#ppt_x"/>
                                          </p:val>
                                        </p:tav>
                                      </p:tavLst>
                                    </p:anim>
                                    <p:anim calcmode="lin" valueType="num">
                                      <p:cBhvr>
                                        <p:cTn id="24" dur="1000" fill="hold"/>
                                        <p:tgtEl>
                                          <p:spTgt spid="307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xit" presetSubtype="10" fill="hold" nodeType="clickEffect">
                                  <p:stCondLst>
                                    <p:cond delay="0"/>
                                  </p:stCondLst>
                                  <p:childTnLst>
                                    <p:animEffect transition="out" filter="randombar(horizontal)">
                                      <p:cBhvr>
                                        <p:cTn id="33" dur="500"/>
                                        <p:tgtEl>
                                          <p:spTgt spid="3077"/>
                                        </p:tgtEl>
                                      </p:cBhvr>
                                    </p:animEffect>
                                    <p:set>
                                      <p:cBhvr>
                                        <p:cTn id="34" dur="1" fill="hold">
                                          <p:stCondLst>
                                            <p:cond delay="499"/>
                                          </p:stCondLst>
                                        </p:cTn>
                                        <p:tgtEl>
                                          <p:spTgt spid="3077"/>
                                        </p:tgtEl>
                                        <p:attrNameLst>
                                          <p:attrName>style.visibility</p:attrName>
                                        </p:attrNameLst>
                                      </p:cBhvr>
                                      <p:to>
                                        <p:strVal val="hidden"/>
                                      </p:to>
                                    </p:set>
                                  </p:childTnLst>
                                </p:cTn>
                              </p:par>
                              <p:par>
                                <p:cTn id="35" presetID="14" presetClass="exit" presetSubtype="10" fill="hold" nodeType="withEffect">
                                  <p:stCondLst>
                                    <p:cond delay="0"/>
                                  </p:stCondLst>
                                  <p:childTnLst>
                                    <p:animEffect transition="out" filter="randombar(horizontal)">
                                      <p:cBhvr>
                                        <p:cTn id="36" dur="500"/>
                                        <p:tgtEl>
                                          <p:spTgt spid="3078"/>
                                        </p:tgtEl>
                                      </p:cBhvr>
                                    </p:animEffect>
                                    <p:set>
                                      <p:cBhvr>
                                        <p:cTn id="37" dur="1" fill="hold">
                                          <p:stCondLst>
                                            <p:cond delay="499"/>
                                          </p:stCondLst>
                                        </p:cTn>
                                        <p:tgtEl>
                                          <p:spTgt spid="3078"/>
                                        </p:tgtEl>
                                        <p:attrNameLst>
                                          <p:attrName>style.visibility</p:attrName>
                                        </p:attrNameLst>
                                      </p:cBhvr>
                                      <p:to>
                                        <p:strVal val="hidden"/>
                                      </p:to>
                                    </p:set>
                                  </p:childTnLst>
                                </p:cTn>
                              </p:par>
                              <p:par>
                                <p:cTn id="38" presetID="14" presetClass="exit" presetSubtype="10" fill="hold" grpId="1" nodeType="withEffect">
                                  <p:stCondLst>
                                    <p:cond delay="0"/>
                                  </p:stCondLst>
                                  <p:childTnLst>
                                    <p:animEffect transition="out" filter="randombar(horizontal)">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ohammad\Desktop\indexثقث.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76197" y="2143711"/>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33397" y="26126"/>
            <a:ext cx="8229600" cy="411162"/>
          </a:xfrm>
        </p:spPr>
        <p:txBody>
          <a:bodyPr>
            <a:normAutofit fontScale="90000"/>
          </a:bodyPr>
          <a:lstStyle/>
          <a:p>
            <a:r>
              <a:rPr lang="fa-IR" b="1" dirty="0" smtClean="0">
                <a:solidFill>
                  <a:srgbClr val="0000FF"/>
                </a:solidFill>
                <a:cs typeface="+mn-cs"/>
              </a:rPr>
              <a:t>اهــــــــــــــــــداف اخلاقـــــــــــــــــــــــــــی</a:t>
            </a:r>
            <a:endParaRPr lang="en-US" b="1" dirty="0">
              <a:solidFill>
                <a:srgbClr val="0000FF"/>
              </a:solidFill>
              <a:cs typeface="+mn-cs"/>
            </a:endParaRPr>
          </a:p>
        </p:txBody>
      </p:sp>
      <p:sp>
        <p:nvSpPr>
          <p:cNvPr id="3" name="Content Placeholder 2"/>
          <p:cNvSpPr>
            <a:spLocks noGrp="1"/>
          </p:cNvSpPr>
          <p:nvPr>
            <p:ph idx="1"/>
          </p:nvPr>
        </p:nvSpPr>
        <p:spPr>
          <a:xfrm rot="5400000">
            <a:off x="5714997" y="3276601"/>
            <a:ext cx="6096001" cy="761999"/>
          </a:xfrm>
        </p:spPr>
        <p:txBody>
          <a:bodyPr>
            <a:normAutofit fontScale="85000" lnSpcReduction="10000"/>
          </a:bodyPr>
          <a:lstStyle/>
          <a:p>
            <a:r>
              <a:rPr lang="fa-IR" dirty="0">
                <a:cs typeface="B Elham" pitchFamily="2" charset="-78"/>
              </a:rPr>
              <a:t>اهــــــــــــــداف برنامه درســــــــــــــــــــــی</a:t>
            </a:r>
            <a:endParaRPr lang="en-US" dirty="0"/>
          </a:p>
        </p:txBody>
      </p:sp>
      <p:sp>
        <p:nvSpPr>
          <p:cNvPr id="4" name="Down Arrow 3"/>
          <p:cNvSpPr/>
          <p:nvPr/>
        </p:nvSpPr>
        <p:spPr>
          <a:xfrm>
            <a:off x="4343400" y="609600"/>
            <a:ext cx="381000" cy="1524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8077200" y="3276600"/>
            <a:ext cx="609600" cy="5334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099" name="Picture 3" descr="C:\Users\mohammad\Desktop\pic\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48045"/>
            <a:ext cx="2681705" cy="5014755"/>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mohammad\Desktop\pic\1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3968" y="2165957"/>
            <a:ext cx="2501001" cy="4996843"/>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descr="C:\Users\mohammad\Desktop\pic\2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2706" y="2165957"/>
            <a:ext cx="2894494" cy="499684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22080" y="849503"/>
            <a:ext cx="7543803" cy="1938992"/>
          </a:xfrm>
          <a:prstGeom prst="rect">
            <a:avLst/>
          </a:prstGeom>
        </p:spPr>
        <p:txBody>
          <a:bodyPr wrap="square">
            <a:spAutoFit/>
          </a:bodyPr>
          <a:lstStyle/>
          <a:p>
            <a:pPr algn="ctr"/>
            <a:r>
              <a:rPr lang="fa-IR" sz="2400" b="1" dirty="0">
                <a:solidFill>
                  <a:srgbClr val="C00000"/>
                </a:solidFill>
                <a:latin typeface="Calibri" panose="020F0502020204030204" pitchFamily="34" charset="0"/>
                <a:cs typeface="B Davat" panose="00000400000000000000" pitchFamily="2" charset="-78"/>
              </a:rPr>
              <a:t>محافظت حيوانات و پرندگان و جانوران</a:t>
            </a:r>
            <a:endParaRPr lang="en-US" sz="1100" b="1" dirty="0">
              <a:solidFill>
                <a:srgbClr val="C00000"/>
              </a:solidFill>
              <a:latin typeface="Times New Roman" panose="02020603050405020304" pitchFamily="18" charset="0"/>
              <a:ea typeface="Times New Roman" panose="02020603050405020304" pitchFamily="18" charset="0"/>
            </a:endParaRPr>
          </a:p>
          <a:p>
            <a:pPr lvl="0" algn="ctr"/>
            <a:r>
              <a:rPr lang="fa-IR" sz="2400" b="1" dirty="0" smtClean="0">
                <a:solidFill>
                  <a:srgbClr val="C00000"/>
                </a:solidFill>
                <a:cs typeface="B Davat" pitchFamily="2" charset="-78"/>
              </a:rPr>
              <a:t>ايجاد </a:t>
            </a:r>
            <a:r>
              <a:rPr lang="fa-IR" sz="2400" b="1" dirty="0">
                <a:solidFill>
                  <a:srgbClr val="C00000"/>
                </a:solidFill>
                <a:cs typeface="B Davat" pitchFamily="2" charset="-78"/>
              </a:rPr>
              <a:t>علاقه به محيط کلاس، </a:t>
            </a:r>
            <a:r>
              <a:rPr lang="fa-IR" sz="2400" b="1" dirty="0" smtClean="0">
                <a:solidFill>
                  <a:srgbClr val="C00000"/>
                </a:solidFill>
                <a:cs typeface="B Davat" pitchFamily="2" charset="-78"/>
              </a:rPr>
              <a:t>نحوه نشستن</a:t>
            </a:r>
            <a:r>
              <a:rPr lang="fa-IR" sz="2400" b="1" dirty="0">
                <a:solidFill>
                  <a:srgbClr val="C00000"/>
                </a:solidFill>
                <a:cs typeface="B Davat" pitchFamily="2" charset="-78"/>
              </a:rPr>
              <a:t>، اجازه </a:t>
            </a:r>
            <a:r>
              <a:rPr lang="fa-IR" sz="2400" b="1" dirty="0" smtClean="0">
                <a:solidFill>
                  <a:srgbClr val="C00000"/>
                </a:solidFill>
                <a:cs typeface="B Davat" pitchFamily="2" charset="-78"/>
              </a:rPr>
              <a:t>گرفتن</a:t>
            </a:r>
          </a:p>
          <a:p>
            <a:pPr algn="ctr" rtl="1"/>
            <a:r>
              <a:rPr lang="fa-IR" sz="2400" b="1" dirty="0">
                <a:solidFill>
                  <a:srgbClr val="C00000"/>
                </a:solidFill>
                <a:latin typeface="Calibri" panose="020F0502020204030204" pitchFamily="34" charset="0"/>
                <a:cs typeface="B Davat" panose="00000400000000000000" pitchFamily="2" charset="-78"/>
              </a:rPr>
              <a:t>خانواده و اعضای آن و چگونگی همکاری اعضای خانواده با هم و وظايف هريک</a:t>
            </a:r>
            <a:endParaRPr lang="en-US" sz="1400" b="1" dirty="0">
              <a:solidFill>
                <a:srgbClr val="C00000"/>
              </a:solidFill>
              <a:latin typeface="Times New Roman" panose="02020603050405020304" pitchFamily="18" charset="0"/>
              <a:ea typeface="Times New Roman" panose="02020603050405020304" pitchFamily="18" charset="0"/>
            </a:endParaRPr>
          </a:p>
          <a:p>
            <a:pPr lvl="0"/>
            <a:endParaRPr lang="fa-IR" sz="2400" b="1" dirty="0" smtClean="0">
              <a:solidFill>
                <a:srgbClr val="C00000"/>
              </a:solidFill>
              <a:cs typeface="B Davat" pitchFamily="2" charset="-78"/>
            </a:endParaRPr>
          </a:p>
          <a:p>
            <a:pPr lvl="0"/>
            <a:endParaRPr lang="en-US" sz="2400" dirty="0">
              <a:solidFill>
                <a:prstClr val="black"/>
              </a:solidFill>
              <a:cs typeface="B Davat" pitchFamily="2" charset="-78"/>
            </a:endParaRPr>
          </a:p>
        </p:txBody>
      </p:sp>
    </p:spTree>
    <p:extLst>
      <p:ext uri="{BB962C8B-B14F-4D97-AF65-F5344CB8AC3E}">
        <p14:creationId xmlns:p14="http://schemas.microsoft.com/office/powerpoint/2010/main" val="144969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xit" presetSubtype="10" fill="hold" nodeType="clickEffect">
                                  <p:stCondLst>
                                    <p:cond delay="0"/>
                                  </p:stCondLst>
                                  <p:childTnLst>
                                    <p:animEffect transition="out" filter="randombar(horizontal)">
                                      <p:cBhvr>
                                        <p:cTn id="12" dur="500"/>
                                        <p:tgtEl>
                                          <p:spTgt spid="4099"/>
                                        </p:tgtEl>
                                      </p:cBhvr>
                                    </p:animEffect>
                                    <p:set>
                                      <p:cBhvr>
                                        <p:cTn id="13" dur="1" fill="hold">
                                          <p:stCondLst>
                                            <p:cond delay="499"/>
                                          </p:stCondLst>
                                        </p:cTn>
                                        <p:tgtEl>
                                          <p:spTgt spid="409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101"/>
                                        </p:tgtEl>
                                        <p:attrNameLst>
                                          <p:attrName>style.visibility</p:attrName>
                                        </p:attrNameLst>
                                      </p:cBhvr>
                                      <p:to>
                                        <p:strVal val="visible"/>
                                      </p:to>
                                    </p:set>
                                    <p:anim calcmode="lin" valueType="num">
                                      <p:cBhvr additive="base">
                                        <p:cTn id="18" dur="500" fill="hold"/>
                                        <p:tgtEl>
                                          <p:spTgt spid="4101"/>
                                        </p:tgtEl>
                                        <p:attrNameLst>
                                          <p:attrName>ppt_x</p:attrName>
                                        </p:attrNameLst>
                                      </p:cBhvr>
                                      <p:tavLst>
                                        <p:tav tm="0">
                                          <p:val>
                                            <p:strVal val="#ppt_x"/>
                                          </p:val>
                                        </p:tav>
                                        <p:tav tm="100000">
                                          <p:val>
                                            <p:strVal val="#ppt_x"/>
                                          </p:val>
                                        </p:tav>
                                      </p:tavLst>
                                    </p:anim>
                                    <p:anim calcmode="lin" valueType="num">
                                      <p:cBhvr additive="base">
                                        <p:cTn id="19"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6" presetClass="exit" presetSubtype="0" fill="hold" nodeType="clickEffect">
                                  <p:stCondLst>
                                    <p:cond delay="0"/>
                                  </p:stCondLst>
                                  <p:childTnLst>
                                    <p:animEffect transition="out" filter="wipe(down)">
                                      <p:cBhvr>
                                        <p:cTn id="23" dur="180" accel="50000">
                                          <p:stCondLst>
                                            <p:cond delay="1820"/>
                                          </p:stCondLst>
                                        </p:cTn>
                                        <p:tgtEl>
                                          <p:spTgt spid="4101"/>
                                        </p:tgtEl>
                                      </p:cBhvr>
                                    </p:animEffect>
                                    <p:anim calcmode="lin" valueType="num">
                                      <p:cBhvr>
                                        <p:cTn id="24" dur="1822" tmFilter="0,0; 0.14,0.31; 0.43,0.73; 0.71,0.91; 1.0,1.0">
                                          <p:stCondLst>
                                            <p:cond delay="0"/>
                                          </p:stCondLst>
                                        </p:cTn>
                                        <p:tgtEl>
                                          <p:spTgt spid="4101"/>
                                        </p:tgtEl>
                                        <p:attrNameLst>
                                          <p:attrName>ppt_x</p:attrName>
                                        </p:attrNameLst>
                                      </p:cBhvr>
                                      <p:tavLst>
                                        <p:tav tm="0">
                                          <p:val>
                                            <p:strVal val="ppt_x"/>
                                          </p:val>
                                        </p:tav>
                                        <p:tav tm="100000">
                                          <p:val>
                                            <p:strVal val="#ppt_x+0.25"/>
                                          </p:val>
                                        </p:tav>
                                      </p:tavLst>
                                    </p:anim>
                                    <p:anim calcmode="lin" valueType="num">
                                      <p:cBhvr>
                                        <p:cTn id="25" dur="178">
                                          <p:stCondLst>
                                            <p:cond delay="1822"/>
                                          </p:stCondLst>
                                        </p:cTn>
                                        <p:tgtEl>
                                          <p:spTgt spid="4101"/>
                                        </p:tgtEl>
                                        <p:attrNameLst>
                                          <p:attrName>ppt_x</p:attrName>
                                        </p:attrNameLst>
                                      </p:cBhvr>
                                      <p:tavLst>
                                        <p:tav tm="0">
                                          <p:val>
                                            <p:strVal val="ppt_x"/>
                                          </p:val>
                                        </p:tav>
                                        <p:tav tm="100000">
                                          <p:val>
                                            <p:strVal val="ppt_x"/>
                                          </p:val>
                                        </p:tav>
                                      </p:tavLst>
                                    </p:anim>
                                    <p:anim calcmode="lin" valueType="num">
                                      <p:cBhvr>
                                        <p:cTn id="26" dur="664" tmFilter="0.0,0.0;0.25,0.07;0.50,0.2;0.75,0.467;1.0,1.0">
                                          <p:stCondLst>
                                            <p:cond delay="0"/>
                                          </p:stCondLst>
                                        </p:cTn>
                                        <p:tgtEl>
                                          <p:spTgt spid="4101"/>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27" dur="664" tmFilter="0, 0; 0.125,0.2665; 0.25,0.4; 0.375,0.465; 0.5,0.5;  0.625,0.535; 0.75,0.6; 0.875,0.7335; 1,1">
                                          <p:stCondLst>
                                            <p:cond delay="664"/>
                                          </p:stCondLst>
                                        </p:cTn>
                                        <p:tgtEl>
                                          <p:spTgt spid="4101"/>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28" dur="332" tmFilter="0, 0; 0.125,0.2665; 0.25,0.4; 0.375,0.465; 0.5,0.5;  0.625,0.535; 0.75,0.6; 0.875,0.7335; 1,1">
                                          <p:stCondLst>
                                            <p:cond delay="1324"/>
                                          </p:stCondLst>
                                        </p:cTn>
                                        <p:tgtEl>
                                          <p:spTgt spid="4101"/>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29" dur="164" tmFilter="0, 0; 0.125,0.2665; 0.25,0.4; 0.375,0.465; 0.5,0.5;  0.625,0.535; 0.75,0.6; 0.875,0.7335; 1,1">
                                          <p:stCondLst>
                                            <p:cond delay="1656"/>
                                          </p:stCondLst>
                                        </p:cTn>
                                        <p:tgtEl>
                                          <p:spTgt spid="4101"/>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30" dur="180" accel="50000">
                                          <p:stCondLst>
                                            <p:cond delay="1820"/>
                                          </p:stCondLst>
                                        </p:cTn>
                                        <p:tgtEl>
                                          <p:spTgt spid="4101"/>
                                        </p:tgtEl>
                                        <p:attrNameLst>
                                          <p:attrName>ppt_y</p:attrName>
                                        </p:attrNameLst>
                                      </p:cBhvr>
                                      <p:tavLst>
                                        <p:tav tm="0">
                                          <p:val>
                                            <p:strVal val="ppt_y"/>
                                          </p:val>
                                        </p:tav>
                                        <p:tav tm="100000">
                                          <p:val>
                                            <p:strVal val="ppt_y+ppt_h"/>
                                          </p:val>
                                        </p:tav>
                                      </p:tavLst>
                                    </p:anim>
                                    <p:animScale>
                                      <p:cBhvr>
                                        <p:cTn id="31" dur="26">
                                          <p:stCondLst>
                                            <p:cond delay="620"/>
                                          </p:stCondLst>
                                        </p:cTn>
                                        <p:tgtEl>
                                          <p:spTgt spid="4101"/>
                                        </p:tgtEl>
                                      </p:cBhvr>
                                      <p:to x="100000" y="60000"/>
                                    </p:animScale>
                                    <p:animScale>
                                      <p:cBhvr>
                                        <p:cTn id="32" dur="166" decel="50000">
                                          <p:stCondLst>
                                            <p:cond delay="646"/>
                                          </p:stCondLst>
                                        </p:cTn>
                                        <p:tgtEl>
                                          <p:spTgt spid="4101"/>
                                        </p:tgtEl>
                                      </p:cBhvr>
                                      <p:to x="100000" y="100000"/>
                                    </p:animScale>
                                    <p:animScale>
                                      <p:cBhvr>
                                        <p:cTn id="33" dur="26">
                                          <p:stCondLst>
                                            <p:cond delay="1312"/>
                                          </p:stCondLst>
                                        </p:cTn>
                                        <p:tgtEl>
                                          <p:spTgt spid="4101"/>
                                        </p:tgtEl>
                                      </p:cBhvr>
                                      <p:to x="100000" y="80000"/>
                                    </p:animScale>
                                    <p:animScale>
                                      <p:cBhvr>
                                        <p:cTn id="34" dur="166" decel="50000">
                                          <p:stCondLst>
                                            <p:cond delay="1338"/>
                                          </p:stCondLst>
                                        </p:cTn>
                                        <p:tgtEl>
                                          <p:spTgt spid="4101"/>
                                        </p:tgtEl>
                                      </p:cBhvr>
                                      <p:to x="100000" y="100000"/>
                                    </p:animScale>
                                    <p:animScale>
                                      <p:cBhvr>
                                        <p:cTn id="35" dur="26">
                                          <p:stCondLst>
                                            <p:cond delay="1642"/>
                                          </p:stCondLst>
                                        </p:cTn>
                                        <p:tgtEl>
                                          <p:spTgt spid="4101"/>
                                        </p:tgtEl>
                                      </p:cBhvr>
                                      <p:to x="100000" y="90000"/>
                                    </p:animScale>
                                    <p:animScale>
                                      <p:cBhvr>
                                        <p:cTn id="36" dur="166" decel="50000">
                                          <p:stCondLst>
                                            <p:cond delay="1668"/>
                                          </p:stCondLst>
                                        </p:cTn>
                                        <p:tgtEl>
                                          <p:spTgt spid="4101"/>
                                        </p:tgtEl>
                                      </p:cBhvr>
                                      <p:to x="100000" y="100000"/>
                                    </p:animScale>
                                    <p:animScale>
                                      <p:cBhvr>
                                        <p:cTn id="37" dur="26">
                                          <p:stCondLst>
                                            <p:cond delay="1808"/>
                                          </p:stCondLst>
                                        </p:cTn>
                                        <p:tgtEl>
                                          <p:spTgt spid="4101"/>
                                        </p:tgtEl>
                                      </p:cBhvr>
                                      <p:to x="100000" y="95000"/>
                                    </p:animScale>
                                    <p:animScale>
                                      <p:cBhvr>
                                        <p:cTn id="38" dur="166" decel="50000">
                                          <p:stCondLst>
                                            <p:cond delay="1834"/>
                                          </p:stCondLst>
                                        </p:cTn>
                                        <p:tgtEl>
                                          <p:spTgt spid="4101"/>
                                        </p:tgtEl>
                                      </p:cBhvr>
                                      <p:to x="100000" y="100000"/>
                                    </p:animScale>
                                    <p:set>
                                      <p:cBhvr>
                                        <p:cTn id="39" dur="1" fill="hold">
                                          <p:stCondLst>
                                            <p:cond delay="1999"/>
                                          </p:stCondLst>
                                        </p:cTn>
                                        <p:tgtEl>
                                          <p:spTgt spid="4101"/>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103"/>
                                        </p:tgtEl>
                                        <p:attrNameLst>
                                          <p:attrName>style.visibility</p:attrName>
                                        </p:attrNameLst>
                                      </p:cBhvr>
                                      <p:to>
                                        <p:strVal val="visible"/>
                                      </p:to>
                                    </p:set>
                                    <p:anim calcmode="lin" valueType="num">
                                      <p:cBhvr additive="base">
                                        <p:cTn id="44" dur="500" fill="hold"/>
                                        <p:tgtEl>
                                          <p:spTgt spid="4103"/>
                                        </p:tgtEl>
                                        <p:attrNameLst>
                                          <p:attrName>ppt_x</p:attrName>
                                        </p:attrNameLst>
                                      </p:cBhvr>
                                      <p:tavLst>
                                        <p:tav tm="0">
                                          <p:val>
                                            <p:strVal val="#ppt_x"/>
                                          </p:val>
                                        </p:tav>
                                        <p:tav tm="100000">
                                          <p:val>
                                            <p:strVal val="#ppt_x"/>
                                          </p:val>
                                        </p:tav>
                                      </p:tavLst>
                                    </p:anim>
                                    <p:anim calcmode="lin" valueType="num">
                                      <p:cBhvr additive="base">
                                        <p:cTn id="45" dur="500" fill="hold"/>
                                        <p:tgtEl>
                                          <p:spTgt spid="4103"/>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4" presetClass="exit" presetSubtype="10" fill="hold" nodeType="clickEffect">
                                  <p:stCondLst>
                                    <p:cond delay="0"/>
                                  </p:stCondLst>
                                  <p:childTnLst>
                                    <p:animEffect transition="out" filter="randombar(horizontal)">
                                      <p:cBhvr>
                                        <p:cTn id="49" dur="500"/>
                                        <p:tgtEl>
                                          <p:spTgt spid="4103"/>
                                        </p:tgtEl>
                                      </p:cBhvr>
                                    </p:animEffect>
                                    <p:set>
                                      <p:cBhvr>
                                        <p:cTn id="50" dur="1" fill="hold">
                                          <p:stCondLst>
                                            <p:cond delay="499"/>
                                          </p:stCondLst>
                                        </p:cTn>
                                        <p:tgtEl>
                                          <p:spTgt spid="410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mohammad\Desktop\imagesالطی.jpg"/>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81002" y="38100"/>
            <a:ext cx="94488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52399"/>
            <a:ext cx="8229600" cy="533399"/>
          </a:xfrm>
        </p:spPr>
        <p:txBody>
          <a:bodyPr>
            <a:noAutofit/>
          </a:bodyPr>
          <a:lstStyle/>
          <a:p>
            <a:r>
              <a:rPr lang="fa-IR" sz="3600" b="1" dirty="0" smtClean="0">
                <a:solidFill>
                  <a:schemeClr val="accent6">
                    <a:lumMod val="75000"/>
                  </a:schemeClr>
                </a:solidFill>
                <a:cs typeface="+mn-cs"/>
              </a:rPr>
              <a:t>اهــــــــــــــــــــــــــــــــداف فرهنـــــــــــــــــــــــگی</a:t>
            </a:r>
            <a:endParaRPr lang="en-US" sz="3600" b="1" dirty="0">
              <a:solidFill>
                <a:schemeClr val="accent6">
                  <a:lumMod val="75000"/>
                </a:schemeClr>
              </a:solidFill>
              <a:cs typeface="+mn-cs"/>
            </a:endParaRPr>
          </a:p>
        </p:txBody>
      </p:sp>
      <p:sp>
        <p:nvSpPr>
          <p:cNvPr id="3" name="Content Placeholder 2"/>
          <p:cNvSpPr>
            <a:spLocks noGrp="1"/>
          </p:cNvSpPr>
          <p:nvPr>
            <p:ph idx="1"/>
          </p:nvPr>
        </p:nvSpPr>
        <p:spPr>
          <a:xfrm rot="5400000">
            <a:off x="5612209" y="3097609"/>
            <a:ext cx="6324600" cy="738982"/>
          </a:xfrm>
        </p:spPr>
        <p:txBody>
          <a:bodyPr>
            <a:normAutofit fontScale="92500"/>
          </a:bodyPr>
          <a:lstStyle/>
          <a:p>
            <a:r>
              <a:rPr lang="fa-IR" dirty="0">
                <a:cs typeface="B Elham" pitchFamily="2" charset="-78"/>
              </a:rPr>
              <a:t>اهــــــــــــــداف برنامه درســــــــــــــــــــــی</a:t>
            </a:r>
            <a:endParaRPr lang="en-US" dirty="0"/>
          </a:p>
        </p:txBody>
      </p:sp>
      <p:sp>
        <p:nvSpPr>
          <p:cNvPr id="4" name="Down Arrow 3"/>
          <p:cNvSpPr/>
          <p:nvPr/>
        </p:nvSpPr>
        <p:spPr>
          <a:xfrm>
            <a:off x="4140074" y="780243"/>
            <a:ext cx="609600" cy="246847"/>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8229600" y="3276600"/>
            <a:ext cx="381000" cy="3048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5123" name="Picture 3" descr="C:\Users\mohammad\Desktop\pic\2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166" y="2209801"/>
            <a:ext cx="2755695" cy="417271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mohammad\Desktop\pic\2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9529" y="2209801"/>
            <a:ext cx="2754698" cy="4172718"/>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mohammad\Desktop\pic\7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24181" y="2209801"/>
            <a:ext cx="2801200" cy="417271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03326" y="1027091"/>
            <a:ext cx="8686800" cy="954107"/>
          </a:xfrm>
          <a:prstGeom prst="rect">
            <a:avLst/>
          </a:prstGeom>
        </p:spPr>
        <p:txBody>
          <a:bodyPr wrap="square">
            <a:spAutoFit/>
          </a:bodyPr>
          <a:lstStyle/>
          <a:p>
            <a:pPr algn="ctr"/>
            <a:r>
              <a:rPr lang="fa-IR" sz="2800" dirty="0">
                <a:solidFill>
                  <a:srgbClr val="FF0000"/>
                </a:solidFill>
                <a:latin typeface="Calibri" panose="020F0502020204030204" pitchFamily="34" charset="0"/>
                <a:cs typeface="B Davat" panose="00000400000000000000" pitchFamily="2" charset="-78"/>
              </a:rPr>
              <a:t>آشنایی با فرهنگ کتاب خوانی</a:t>
            </a:r>
            <a:endParaRPr lang="en-US" sz="1200" dirty="0">
              <a:latin typeface="Times New Roman" panose="02020603050405020304" pitchFamily="18" charset="0"/>
              <a:ea typeface="Times New Roman" panose="02020603050405020304" pitchFamily="18" charset="0"/>
            </a:endParaRPr>
          </a:p>
          <a:p>
            <a:r>
              <a:rPr lang="fa-IR" sz="2800" dirty="0" smtClean="0">
                <a:solidFill>
                  <a:srgbClr val="FF0000"/>
                </a:solidFill>
                <a:latin typeface="Calibri" panose="020F0502020204030204" pitchFamily="34" charset="0"/>
                <a:cs typeface="B Davat" panose="00000400000000000000" pitchFamily="2" charset="-78"/>
              </a:rPr>
              <a:t>عيد </a:t>
            </a:r>
            <a:r>
              <a:rPr lang="fa-IR" sz="2800" dirty="0">
                <a:solidFill>
                  <a:srgbClr val="FF0000"/>
                </a:solidFill>
                <a:latin typeface="Calibri" panose="020F0502020204030204" pitchFamily="34" charset="0"/>
                <a:cs typeface="B Davat" panose="00000400000000000000" pitchFamily="2" charset="-78"/>
              </a:rPr>
              <a:t>نوروز، آيين های خاص آن، هفت سين، مفهوم سال نو، ديد و </a:t>
            </a:r>
            <a:r>
              <a:rPr lang="fa-IR" sz="2800" dirty="0" smtClean="0">
                <a:solidFill>
                  <a:srgbClr val="FF0000"/>
                </a:solidFill>
                <a:latin typeface="Calibri" panose="020F0502020204030204" pitchFamily="34" charset="0"/>
                <a:cs typeface="B Davat" panose="00000400000000000000" pitchFamily="2" charset="-78"/>
              </a:rPr>
              <a:t>بازدید</a:t>
            </a:r>
            <a:endParaRPr lang="en-US" dirty="0"/>
          </a:p>
        </p:txBody>
      </p:sp>
    </p:spTree>
    <p:extLst>
      <p:ext uri="{BB962C8B-B14F-4D97-AF65-F5344CB8AC3E}">
        <p14:creationId xmlns:p14="http://schemas.microsoft.com/office/powerpoint/2010/main" val="2420705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ppt_x"/>
                                          </p:val>
                                        </p:tav>
                                        <p:tav tm="100000">
                                          <p:val>
                                            <p:strVal val="#ppt_x"/>
                                          </p:val>
                                        </p:tav>
                                      </p:tavLst>
                                    </p:anim>
                                    <p:anim calcmode="lin" valueType="num">
                                      <p:cBhvr additive="base">
                                        <p:cTn id="8" dur="500" fill="hold"/>
                                        <p:tgtEl>
                                          <p:spTgt spid="51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4"/>
                                        </p:tgtEl>
                                        <p:attrNameLst>
                                          <p:attrName>style.visibility</p:attrName>
                                        </p:attrNameLst>
                                      </p:cBhvr>
                                      <p:to>
                                        <p:strVal val="visible"/>
                                      </p:to>
                                    </p:set>
                                    <p:anim calcmode="lin" valueType="num">
                                      <p:cBhvr additive="base">
                                        <p:cTn id="11" dur="500" fill="hold"/>
                                        <p:tgtEl>
                                          <p:spTgt spid="5124"/>
                                        </p:tgtEl>
                                        <p:attrNameLst>
                                          <p:attrName>ppt_x</p:attrName>
                                        </p:attrNameLst>
                                      </p:cBhvr>
                                      <p:tavLst>
                                        <p:tav tm="0">
                                          <p:val>
                                            <p:strVal val="#ppt_x"/>
                                          </p:val>
                                        </p:tav>
                                        <p:tav tm="100000">
                                          <p:val>
                                            <p:strVal val="#ppt_x"/>
                                          </p:val>
                                        </p:tav>
                                      </p:tavLst>
                                    </p:anim>
                                    <p:anim calcmode="lin" valueType="num">
                                      <p:cBhvr additive="base">
                                        <p:cTn id="12"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xit" presetSubtype="1" fill="hold" nodeType="clickEffect">
                                  <p:stCondLst>
                                    <p:cond delay="0"/>
                                  </p:stCondLst>
                                  <p:childTnLst>
                                    <p:animEffect transition="out" filter="wheel(1)">
                                      <p:cBhvr>
                                        <p:cTn id="16" dur="2000"/>
                                        <p:tgtEl>
                                          <p:spTgt spid="5123"/>
                                        </p:tgtEl>
                                      </p:cBhvr>
                                    </p:animEffect>
                                    <p:set>
                                      <p:cBhvr>
                                        <p:cTn id="17" dur="1" fill="hold">
                                          <p:stCondLst>
                                            <p:cond delay="1999"/>
                                          </p:stCondLst>
                                        </p:cTn>
                                        <p:tgtEl>
                                          <p:spTgt spid="5123"/>
                                        </p:tgtEl>
                                        <p:attrNameLst>
                                          <p:attrName>style.visibility</p:attrName>
                                        </p:attrNameLst>
                                      </p:cBhvr>
                                      <p:to>
                                        <p:strVal val="hidden"/>
                                      </p:to>
                                    </p:set>
                                  </p:childTnLst>
                                </p:cTn>
                              </p:par>
                              <p:par>
                                <p:cTn id="18" presetID="21" presetClass="exit" presetSubtype="1" fill="hold" nodeType="withEffect">
                                  <p:stCondLst>
                                    <p:cond delay="0"/>
                                  </p:stCondLst>
                                  <p:childTnLst>
                                    <p:animEffect transition="out" filter="wheel(1)">
                                      <p:cBhvr>
                                        <p:cTn id="19" dur="2000"/>
                                        <p:tgtEl>
                                          <p:spTgt spid="5124"/>
                                        </p:tgtEl>
                                      </p:cBhvr>
                                    </p:animEffect>
                                    <p:set>
                                      <p:cBhvr>
                                        <p:cTn id="20" dur="1" fill="hold">
                                          <p:stCondLst>
                                            <p:cond delay="1999"/>
                                          </p:stCondLst>
                                        </p:cTn>
                                        <p:tgtEl>
                                          <p:spTgt spid="512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5125"/>
                                        </p:tgtEl>
                                        <p:attrNameLst>
                                          <p:attrName>style.visibility</p:attrName>
                                        </p:attrNameLst>
                                      </p:cBhvr>
                                      <p:to>
                                        <p:strVal val="visible"/>
                                      </p:to>
                                    </p:set>
                                    <p:animEffect transition="in" filter="wipe(down)">
                                      <p:cBhvr>
                                        <p:cTn id="25" dur="580">
                                          <p:stCondLst>
                                            <p:cond delay="0"/>
                                          </p:stCondLst>
                                        </p:cTn>
                                        <p:tgtEl>
                                          <p:spTgt spid="5125"/>
                                        </p:tgtEl>
                                      </p:cBhvr>
                                    </p:animEffect>
                                    <p:anim calcmode="lin" valueType="num">
                                      <p:cBhvr>
                                        <p:cTn id="26" dur="1822" tmFilter="0,0; 0.14,0.36; 0.43,0.73; 0.71,0.91; 1.0,1.0">
                                          <p:stCondLst>
                                            <p:cond delay="0"/>
                                          </p:stCondLst>
                                        </p:cTn>
                                        <p:tgtEl>
                                          <p:spTgt spid="512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12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12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12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125"/>
                                        </p:tgtEl>
                                        <p:attrNameLst>
                                          <p:attrName>ppt_y</p:attrName>
                                        </p:attrNameLst>
                                      </p:cBhvr>
                                      <p:tavLst>
                                        <p:tav tm="0" fmla="#ppt_y-sin(pi*$)/81">
                                          <p:val>
                                            <p:fltVal val="0"/>
                                          </p:val>
                                        </p:tav>
                                        <p:tav tm="100000">
                                          <p:val>
                                            <p:fltVal val="1"/>
                                          </p:val>
                                        </p:tav>
                                      </p:tavLst>
                                    </p:anim>
                                    <p:animScale>
                                      <p:cBhvr>
                                        <p:cTn id="31" dur="26">
                                          <p:stCondLst>
                                            <p:cond delay="650"/>
                                          </p:stCondLst>
                                        </p:cTn>
                                        <p:tgtEl>
                                          <p:spTgt spid="5125"/>
                                        </p:tgtEl>
                                      </p:cBhvr>
                                      <p:to x="100000" y="60000"/>
                                    </p:animScale>
                                    <p:animScale>
                                      <p:cBhvr>
                                        <p:cTn id="32" dur="166" decel="50000">
                                          <p:stCondLst>
                                            <p:cond delay="676"/>
                                          </p:stCondLst>
                                        </p:cTn>
                                        <p:tgtEl>
                                          <p:spTgt spid="5125"/>
                                        </p:tgtEl>
                                      </p:cBhvr>
                                      <p:to x="100000" y="100000"/>
                                    </p:animScale>
                                    <p:animScale>
                                      <p:cBhvr>
                                        <p:cTn id="33" dur="26">
                                          <p:stCondLst>
                                            <p:cond delay="1312"/>
                                          </p:stCondLst>
                                        </p:cTn>
                                        <p:tgtEl>
                                          <p:spTgt spid="5125"/>
                                        </p:tgtEl>
                                      </p:cBhvr>
                                      <p:to x="100000" y="80000"/>
                                    </p:animScale>
                                    <p:animScale>
                                      <p:cBhvr>
                                        <p:cTn id="34" dur="166" decel="50000">
                                          <p:stCondLst>
                                            <p:cond delay="1338"/>
                                          </p:stCondLst>
                                        </p:cTn>
                                        <p:tgtEl>
                                          <p:spTgt spid="5125"/>
                                        </p:tgtEl>
                                      </p:cBhvr>
                                      <p:to x="100000" y="100000"/>
                                    </p:animScale>
                                    <p:animScale>
                                      <p:cBhvr>
                                        <p:cTn id="35" dur="26">
                                          <p:stCondLst>
                                            <p:cond delay="1642"/>
                                          </p:stCondLst>
                                        </p:cTn>
                                        <p:tgtEl>
                                          <p:spTgt spid="5125"/>
                                        </p:tgtEl>
                                      </p:cBhvr>
                                      <p:to x="100000" y="90000"/>
                                    </p:animScale>
                                    <p:animScale>
                                      <p:cBhvr>
                                        <p:cTn id="36" dur="166" decel="50000">
                                          <p:stCondLst>
                                            <p:cond delay="1668"/>
                                          </p:stCondLst>
                                        </p:cTn>
                                        <p:tgtEl>
                                          <p:spTgt spid="5125"/>
                                        </p:tgtEl>
                                      </p:cBhvr>
                                      <p:to x="100000" y="100000"/>
                                    </p:animScale>
                                    <p:animScale>
                                      <p:cBhvr>
                                        <p:cTn id="37" dur="26">
                                          <p:stCondLst>
                                            <p:cond delay="1808"/>
                                          </p:stCondLst>
                                        </p:cTn>
                                        <p:tgtEl>
                                          <p:spTgt spid="5125"/>
                                        </p:tgtEl>
                                      </p:cBhvr>
                                      <p:to x="100000" y="95000"/>
                                    </p:animScale>
                                    <p:animScale>
                                      <p:cBhvr>
                                        <p:cTn id="38" dur="166" decel="50000">
                                          <p:stCondLst>
                                            <p:cond delay="1834"/>
                                          </p:stCondLst>
                                        </p:cTn>
                                        <p:tgtEl>
                                          <p:spTgt spid="512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1" presetClass="exit" presetSubtype="1" fill="hold" nodeType="clickEffect">
                                  <p:stCondLst>
                                    <p:cond delay="0"/>
                                  </p:stCondLst>
                                  <p:childTnLst>
                                    <p:animEffect transition="out" filter="wheel(1)">
                                      <p:cBhvr>
                                        <p:cTn id="42" dur="2000"/>
                                        <p:tgtEl>
                                          <p:spTgt spid="5125"/>
                                        </p:tgtEl>
                                      </p:cBhvr>
                                    </p:animEffect>
                                    <p:set>
                                      <p:cBhvr>
                                        <p:cTn id="43" dur="1" fill="hold">
                                          <p:stCondLst>
                                            <p:cond delay="1999"/>
                                          </p:stCondLst>
                                        </p:cTn>
                                        <p:tgtEl>
                                          <p:spTgt spid="51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mohammad\Desktop\خحنم.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3810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76200"/>
            <a:ext cx="8229600" cy="457200"/>
          </a:xfrm>
        </p:spPr>
        <p:txBody>
          <a:bodyPr>
            <a:normAutofit fontScale="90000"/>
          </a:bodyPr>
          <a:lstStyle/>
          <a:p>
            <a:r>
              <a:rPr lang="fa-IR" b="1" dirty="0" smtClean="0">
                <a:solidFill>
                  <a:srgbClr val="C00000"/>
                </a:solidFill>
                <a:cs typeface="B Davat" pitchFamily="2" charset="-78"/>
              </a:rPr>
              <a:t>اهــــــــــــــــــــــــــــــــداف اجتماعــــــــــــــــــــــــــی</a:t>
            </a:r>
            <a:endParaRPr lang="en-US" b="1" dirty="0">
              <a:solidFill>
                <a:srgbClr val="C00000"/>
              </a:solidFill>
              <a:cs typeface="B Davat" pitchFamily="2" charset="-78"/>
            </a:endParaRPr>
          </a:p>
        </p:txBody>
      </p:sp>
      <p:sp>
        <p:nvSpPr>
          <p:cNvPr id="3" name="Content Placeholder 2"/>
          <p:cNvSpPr>
            <a:spLocks noGrp="1"/>
          </p:cNvSpPr>
          <p:nvPr>
            <p:ph idx="1"/>
          </p:nvPr>
        </p:nvSpPr>
        <p:spPr>
          <a:xfrm rot="5400000">
            <a:off x="5934996" y="3361404"/>
            <a:ext cx="5943602" cy="439994"/>
          </a:xfrm>
        </p:spPr>
        <p:txBody>
          <a:bodyPr>
            <a:normAutofit fontScale="85000" lnSpcReduction="20000"/>
          </a:bodyPr>
          <a:lstStyle/>
          <a:p>
            <a:r>
              <a:rPr lang="fa-IR" dirty="0">
                <a:cs typeface="B Elham" pitchFamily="2" charset="-78"/>
              </a:rPr>
              <a:t>اهــــــــــــــداف برنامه درســــــــــــــــــــــی</a:t>
            </a:r>
            <a:endParaRPr lang="en-US" dirty="0"/>
          </a:p>
          <a:p>
            <a:endParaRPr lang="en-US" dirty="0"/>
          </a:p>
        </p:txBody>
      </p:sp>
      <p:sp>
        <p:nvSpPr>
          <p:cNvPr id="4" name="Down Arrow 3"/>
          <p:cNvSpPr/>
          <p:nvPr/>
        </p:nvSpPr>
        <p:spPr>
          <a:xfrm>
            <a:off x="4343400" y="565355"/>
            <a:ext cx="381000" cy="304800"/>
          </a:xfrm>
          <a:prstGeom prst="down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5" name="Left-Right Arrow 4"/>
          <p:cNvSpPr/>
          <p:nvPr/>
        </p:nvSpPr>
        <p:spPr>
          <a:xfrm>
            <a:off x="8151876" y="3339084"/>
            <a:ext cx="608076" cy="484632"/>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6147" name="Picture 3" descr="C:\Users\mohammad\Desktop\pic\6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9550" y="2358246"/>
            <a:ext cx="2861187" cy="430652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85800" y="870155"/>
            <a:ext cx="7848600" cy="2431435"/>
          </a:xfrm>
          <a:prstGeom prst="rect">
            <a:avLst/>
          </a:prstGeom>
          <a:noFill/>
        </p:spPr>
        <p:txBody>
          <a:bodyPr wrap="square" rtlCol="0">
            <a:spAutoFit/>
          </a:bodyPr>
          <a:lstStyle/>
          <a:p>
            <a:pPr algn="ctr"/>
            <a:r>
              <a:rPr lang="fa-IR" sz="2800" b="1" dirty="0" smtClean="0">
                <a:solidFill>
                  <a:srgbClr val="0070C0"/>
                </a:solidFill>
                <a:cs typeface="B Davat" pitchFamily="2" charset="-78"/>
              </a:rPr>
              <a:t>آشنایی با روحیه ی تعاون و همکاری</a:t>
            </a:r>
            <a:endParaRPr lang="en-US" sz="2800" b="1" dirty="0" smtClean="0">
              <a:solidFill>
                <a:srgbClr val="0070C0"/>
              </a:solidFill>
              <a:cs typeface="B Davat" pitchFamily="2" charset="-78"/>
            </a:endParaRPr>
          </a:p>
          <a:p>
            <a:pPr algn="ctr"/>
            <a:r>
              <a:rPr lang="fa-IR" sz="2800" b="1" dirty="0">
                <a:solidFill>
                  <a:srgbClr val="0070C0"/>
                </a:solidFill>
                <a:latin typeface="Calibri" panose="020F0502020204030204" pitchFamily="34" charset="0"/>
                <a:cs typeface="B Davat" panose="00000400000000000000" pitchFamily="2" charset="-78"/>
              </a:rPr>
              <a:t>خانواده به ع</a:t>
            </a:r>
            <a:r>
              <a:rPr lang="fa-IR" sz="2800" b="1" dirty="0" smtClean="0">
                <a:solidFill>
                  <a:srgbClr val="0070C0"/>
                </a:solidFill>
                <a:latin typeface="Calibri" panose="020F0502020204030204" pitchFamily="34" charset="0"/>
                <a:cs typeface="B Davat" panose="00000400000000000000" pitchFamily="2" charset="-78"/>
              </a:rPr>
              <a:t>نوان </a:t>
            </a:r>
            <a:r>
              <a:rPr lang="fa-IR" sz="2800" b="1" dirty="0">
                <a:solidFill>
                  <a:srgbClr val="0070C0"/>
                </a:solidFill>
                <a:latin typeface="Calibri" panose="020F0502020204030204" pitchFamily="34" charset="0"/>
                <a:cs typeface="B Davat" panose="00000400000000000000" pitchFamily="2" charset="-78"/>
              </a:rPr>
              <a:t>جامعه ای </a:t>
            </a:r>
            <a:r>
              <a:rPr lang="fa-IR" sz="2800" b="1" dirty="0" smtClean="0">
                <a:solidFill>
                  <a:srgbClr val="0070C0"/>
                </a:solidFill>
                <a:latin typeface="Calibri" panose="020F0502020204030204" pitchFamily="34" charset="0"/>
                <a:cs typeface="B Davat" panose="00000400000000000000" pitchFamily="2" charset="-78"/>
              </a:rPr>
              <a:t>کوچک</a:t>
            </a:r>
          </a:p>
          <a:p>
            <a:pPr algn="ctr"/>
            <a:r>
              <a:rPr lang="fa-IR" sz="2800" b="1" dirty="0">
                <a:solidFill>
                  <a:srgbClr val="0070C0"/>
                </a:solidFill>
                <a:latin typeface="Calibri" panose="020F0502020204030204" pitchFamily="34" charset="0"/>
                <a:cs typeface="B Davat" panose="00000400000000000000" pitchFamily="2" charset="-78"/>
              </a:rPr>
              <a:t>نگاه به کل جامعه به عنوان یک کل منسجم</a:t>
            </a:r>
            <a:endParaRPr lang="en-US" sz="1400" b="1" dirty="0">
              <a:solidFill>
                <a:srgbClr val="0070C0"/>
              </a:solidFill>
              <a:latin typeface="Times New Roman" panose="02020603050405020304" pitchFamily="18" charset="0"/>
              <a:ea typeface="Times New Roman" panose="02020603050405020304" pitchFamily="18" charset="0"/>
            </a:endParaRPr>
          </a:p>
          <a:p>
            <a:endParaRPr lang="fa-IR" sz="2800" dirty="0" smtClean="0">
              <a:solidFill>
                <a:srgbClr val="000000"/>
              </a:solidFill>
              <a:latin typeface="Calibri" panose="020F0502020204030204" pitchFamily="34" charset="0"/>
              <a:cs typeface="B Davat" panose="00000400000000000000" pitchFamily="2" charset="-78"/>
            </a:endParaRPr>
          </a:p>
          <a:p>
            <a:endParaRPr lang="en-US" sz="1200" dirty="0">
              <a:latin typeface="Times New Roman" panose="02020603050405020304" pitchFamily="18" charset="0"/>
              <a:ea typeface="Times New Roman" panose="02020603050405020304" pitchFamily="18" charset="0"/>
            </a:endParaRPr>
          </a:p>
          <a:p>
            <a:endParaRPr lang="en-US" sz="2800" dirty="0">
              <a:cs typeface="B Davat" pitchFamily="2" charset="-78"/>
            </a:endParaRPr>
          </a:p>
        </p:txBody>
      </p:sp>
      <p:pic>
        <p:nvPicPr>
          <p:cNvPr id="6149" name="Picture 5" descr="C:\Users\mohammad\Desktop\pic\8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2358246"/>
            <a:ext cx="2667000" cy="4306529"/>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descr="C:\Users\mohammad\Desktop\pic\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2358247"/>
            <a:ext cx="2794950" cy="4306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4674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xit" presetSubtype="32" fill="hold" nodeType="clickEffect">
                                  <p:stCondLst>
                                    <p:cond delay="0"/>
                                  </p:stCondLst>
                                  <p:childTnLst>
                                    <p:anim calcmode="lin" valueType="num">
                                      <p:cBhvr>
                                        <p:cTn id="16" dur="500"/>
                                        <p:tgtEl>
                                          <p:spTgt spid="6147"/>
                                        </p:tgtEl>
                                        <p:attrNameLst>
                                          <p:attrName>ppt_w</p:attrName>
                                        </p:attrNameLst>
                                      </p:cBhvr>
                                      <p:tavLst>
                                        <p:tav tm="0">
                                          <p:val>
                                            <p:strVal val="ppt_w"/>
                                          </p:val>
                                        </p:tav>
                                        <p:tav tm="100000">
                                          <p:val>
                                            <p:fltVal val="0"/>
                                          </p:val>
                                        </p:tav>
                                      </p:tavLst>
                                    </p:anim>
                                    <p:anim calcmode="lin" valueType="num">
                                      <p:cBhvr>
                                        <p:cTn id="17" dur="500"/>
                                        <p:tgtEl>
                                          <p:spTgt spid="6147"/>
                                        </p:tgtEl>
                                        <p:attrNameLst>
                                          <p:attrName>ppt_h</p:attrName>
                                        </p:attrNameLst>
                                      </p:cBhvr>
                                      <p:tavLst>
                                        <p:tav tm="0">
                                          <p:val>
                                            <p:strVal val="ppt_h"/>
                                          </p:val>
                                        </p:tav>
                                        <p:tav tm="100000">
                                          <p:val>
                                            <p:fltVal val="0"/>
                                          </p:val>
                                        </p:tav>
                                      </p:tavLst>
                                    </p:anim>
                                    <p:animEffect transition="out" filter="fade">
                                      <p:cBhvr>
                                        <p:cTn id="18" dur="500"/>
                                        <p:tgtEl>
                                          <p:spTgt spid="6147"/>
                                        </p:tgtEl>
                                      </p:cBhvr>
                                    </p:animEffect>
                                    <p:set>
                                      <p:cBhvr>
                                        <p:cTn id="19" dur="1" fill="hold">
                                          <p:stCondLst>
                                            <p:cond delay="499"/>
                                          </p:stCondLst>
                                        </p:cTn>
                                        <p:tgtEl>
                                          <p:spTgt spid="6147"/>
                                        </p:tgtEl>
                                        <p:attrNameLst>
                                          <p:attrName>style.visibility</p:attrName>
                                        </p:attrNameLst>
                                      </p:cBhvr>
                                      <p:to>
                                        <p:strVal val="hidden"/>
                                      </p:to>
                                    </p:set>
                                  </p:childTnLst>
                                </p:cTn>
                              </p:par>
                              <p:par>
                                <p:cTn id="20" presetID="53" presetClass="exit" presetSubtype="32" fill="hold" grpId="1" nodeType="withEffect">
                                  <p:stCondLst>
                                    <p:cond delay="0"/>
                                  </p:stCondLst>
                                  <p:childTnLst>
                                    <p:anim calcmode="lin" valueType="num">
                                      <p:cBhvr>
                                        <p:cTn id="21" dur="500"/>
                                        <p:tgtEl>
                                          <p:spTgt spid="6"/>
                                        </p:tgtEl>
                                        <p:attrNameLst>
                                          <p:attrName>ppt_w</p:attrName>
                                        </p:attrNameLst>
                                      </p:cBhvr>
                                      <p:tavLst>
                                        <p:tav tm="0">
                                          <p:val>
                                            <p:strVal val="ppt_w"/>
                                          </p:val>
                                        </p:tav>
                                        <p:tav tm="100000">
                                          <p:val>
                                            <p:fltVal val="0"/>
                                          </p:val>
                                        </p:tav>
                                      </p:tavLst>
                                    </p:anim>
                                    <p:anim calcmode="lin" valueType="num">
                                      <p:cBhvr>
                                        <p:cTn id="22" dur="500"/>
                                        <p:tgtEl>
                                          <p:spTgt spid="6"/>
                                        </p:tgtEl>
                                        <p:attrNameLst>
                                          <p:attrName>ppt_h</p:attrName>
                                        </p:attrNameLst>
                                      </p:cBhvr>
                                      <p:tavLst>
                                        <p:tav tm="0">
                                          <p:val>
                                            <p:strVal val="ppt_h"/>
                                          </p:val>
                                        </p:tav>
                                        <p:tav tm="100000">
                                          <p:val>
                                            <p:fltVal val="0"/>
                                          </p:val>
                                        </p:tav>
                                      </p:tavLst>
                                    </p:anim>
                                    <p:animEffect transition="out" filter="fade">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149"/>
                                        </p:tgtEl>
                                        <p:attrNameLst>
                                          <p:attrName>style.visibility</p:attrName>
                                        </p:attrNameLst>
                                      </p:cBhvr>
                                      <p:to>
                                        <p:strVal val="visible"/>
                                      </p:to>
                                    </p:set>
                                    <p:anim calcmode="lin" valueType="num">
                                      <p:cBhvr additive="base">
                                        <p:cTn id="29" dur="500" fill="hold"/>
                                        <p:tgtEl>
                                          <p:spTgt spid="6149"/>
                                        </p:tgtEl>
                                        <p:attrNameLst>
                                          <p:attrName>ppt_x</p:attrName>
                                        </p:attrNameLst>
                                      </p:cBhvr>
                                      <p:tavLst>
                                        <p:tav tm="0">
                                          <p:val>
                                            <p:strVal val="#ppt_x"/>
                                          </p:val>
                                        </p:tav>
                                        <p:tav tm="100000">
                                          <p:val>
                                            <p:strVal val="#ppt_x"/>
                                          </p:val>
                                        </p:tav>
                                      </p:tavLst>
                                    </p:anim>
                                    <p:anim calcmode="lin" valueType="num">
                                      <p:cBhvr additive="base">
                                        <p:cTn id="30"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nodeType="clickEffect">
                                  <p:stCondLst>
                                    <p:cond delay="0"/>
                                  </p:stCondLst>
                                  <p:childTnLst>
                                    <p:anim calcmode="lin" valueType="num">
                                      <p:cBhvr additive="base">
                                        <p:cTn id="34" dur="500"/>
                                        <p:tgtEl>
                                          <p:spTgt spid="6149"/>
                                        </p:tgtEl>
                                        <p:attrNameLst>
                                          <p:attrName>ppt_x</p:attrName>
                                        </p:attrNameLst>
                                      </p:cBhvr>
                                      <p:tavLst>
                                        <p:tav tm="0">
                                          <p:val>
                                            <p:strVal val="ppt_x"/>
                                          </p:val>
                                        </p:tav>
                                        <p:tav tm="100000">
                                          <p:val>
                                            <p:strVal val="ppt_x"/>
                                          </p:val>
                                        </p:tav>
                                      </p:tavLst>
                                    </p:anim>
                                    <p:anim calcmode="lin" valueType="num">
                                      <p:cBhvr additive="base">
                                        <p:cTn id="35" dur="500"/>
                                        <p:tgtEl>
                                          <p:spTgt spid="6149"/>
                                        </p:tgtEl>
                                        <p:attrNameLst>
                                          <p:attrName>ppt_y</p:attrName>
                                        </p:attrNameLst>
                                      </p:cBhvr>
                                      <p:tavLst>
                                        <p:tav tm="0">
                                          <p:val>
                                            <p:strVal val="ppt_y"/>
                                          </p:val>
                                        </p:tav>
                                        <p:tav tm="100000">
                                          <p:val>
                                            <p:strVal val="1+ppt_h/2"/>
                                          </p:val>
                                        </p:tav>
                                      </p:tavLst>
                                    </p:anim>
                                    <p:set>
                                      <p:cBhvr>
                                        <p:cTn id="36" dur="1" fill="hold">
                                          <p:stCondLst>
                                            <p:cond delay="499"/>
                                          </p:stCondLst>
                                        </p:cTn>
                                        <p:tgtEl>
                                          <p:spTgt spid="6149"/>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6151"/>
                                        </p:tgtEl>
                                        <p:attrNameLst>
                                          <p:attrName>style.visibility</p:attrName>
                                        </p:attrNameLst>
                                      </p:cBhvr>
                                      <p:to>
                                        <p:strVal val="visible"/>
                                      </p:to>
                                    </p:set>
                                    <p:anim calcmode="lin" valueType="num">
                                      <p:cBhvr additive="base">
                                        <p:cTn id="41" dur="500" fill="hold"/>
                                        <p:tgtEl>
                                          <p:spTgt spid="6151"/>
                                        </p:tgtEl>
                                        <p:attrNameLst>
                                          <p:attrName>ppt_x</p:attrName>
                                        </p:attrNameLst>
                                      </p:cBhvr>
                                      <p:tavLst>
                                        <p:tav tm="0">
                                          <p:val>
                                            <p:strVal val="#ppt_x"/>
                                          </p:val>
                                        </p:tav>
                                        <p:tav tm="100000">
                                          <p:val>
                                            <p:strVal val="#ppt_x"/>
                                          </p:val>
                                        </p:tav>
                                      </p:tavLst>
                                    </p:anim>
                                    <p:anim calcmode="lin" valueType="num">
                                      <p:cBhvr additive="base">
                                        <p:cTn id="42" dur="500" fill="hold"/>
                                        <p:tgtEl>
                                          <p:spTgt spid="615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xit" presetSubtype="4" fill="hold" nodeType="clickEffect">
                                  <p:stCondLst>
                                    <p:cond delay="0"/>
                                  </p:stCondLst>
                                  <p:childTnLst>
                                    <p:anim calcmode="lin" valueType="num">
                                      <p:cBhvr additive="base">
                                        <p:cTn id="46" dur="500"/>
                                        <p:tgtEl>
                                          <p:spTgt spid="6151"/>
                                        </p:tgtEl>
                                        <p:attrNameLst>
                                          <p:attrName>ppt_x</p:attrName>
                                        </p:attrNameLst>
                                      </p:cBhvr>
                                      <p:tavLst>
                                        <p:tav tm="0">
                                          <p:val>
                                            <p:strVal val="ppt_x"/>
                                          </p:val>
                                        </p:tav>
                                        <p:tav tm="100000">
                                          <p:val>
                                            <p:strVal val="ppt_x"/>
                                          </p:val>
                                        </p:tav>
                                      </p:tavLst>
                                    </p:anim>
                                    <p:anim calcmode="lin" valueType="num">
                                      <p:cBhvr additive="base">
                                        <p:cTn id="47" dur="500"/>
                                        <p:tgtEl>
                                          <p:spTgt spid="6151"/>
                                        </p:tgtEl>
                                        <p:attrNameLst>
                                          <p:attrName>ppt_y</p:attrName>
                                        </p:attrNameLst>
                                      </p:cBhvr>
                                      <p:tavLst>
                                        <p:tav tm="0">
                                          <p:val>
                                            <p:strVal val="ppt_y"/>
                                          </p:val>
                                        </p:tav>
                                        <p:tav tm="100000">
                                          <p:val>
                                            <p:strVal val="1+ppt_h/2"/>
                                          </p:val>
                                        </p:tav>
                                      </p:tavLst>
                                    </p:anim>
                                    <p:set>
                                      <p:cBhvr>
                                        <p:cTn id="48" dur="1" fill="hold">
                                          <p:stCondLst>
                                            <p:cond delay="499"/>
                                          </p:stCondLst>
                                        </p:cTn>
                                        <p:tgtEl>
                                          <p:spTgt spid="61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mohammad\Desktop\علایق.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152400" y="11214"/>
            <a:ext cx="9143999"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52400"/>
            <a:ext cx="8229600" cy="411162"/>
          </a:xfrm>
        </p:spPr>
        <p:txBody>
          <a:bodyPr>
            <a:normAutofit fontScale="90000"/>
          </a:bodyPr>
          <a:lstStyle/>
          <a:p>
            <a:r>
              <a:rPr lang="fa-IR" b="1" dirty="0" smtClean="0">
                <a:solidFill>
                  <a:srgbClr val="7030A0"/>
                </a:solidFill>
                <a:cs typeface="B Davat" pitchFamily="2" charset="-78"/>
              </a:rPr>
              <a:t>اهــــــــــــــــــــــداف هــــــــــــــــــــــــــــــــــنری</a:t>
            </a:r>
            <a:endParaRPr lang="en-US" b="1" dirty="0">
              <a:solidFill>
                <a:srgbClr val="7030A0"/>
              </a:solidFill>
              <a:cs typeface="B Davat" pitchFamily="2" charset="-78"/>
            </a:endParaRPr>
          </a:p>
        </p:txBody>
      </p:sp>
      <p:sp>
        <p:nvSpPr>
          <p:cNvPr id="3" name="Content Placeholder 2"/>
          <p:cNvSpPr>
            <a:spLocks noGrp="1"/>
          </p:cNvSpPr>
          <p:nvPr>
            <p:ph idx="1"/>
          </p:nvPr>
        </p:nvSpPr>
        <p:spPr>
          <a:xfrm rot="5400000">
            <a:off x="5515896" y="3094704"/>
            <a:ext cx="6553201" cy="668596"/>
          </a:xfrm>
        </p:spPr>
        <p:txBody>
          <a:bodyPr/>
          <a:lstStyle/>
          <a:p>
            <a:r>
              <a:rPr lang="fa-IR" dirty="0">
                <a:cs typeface="B Elham" pitchFamily="2" charset="-78"/>
              </a:rPr>
              <a:t>اهــــــــــــــداف برنامه درســــــــــــــــــــــی</a:t>
            </a:r>
            <a:endParaRPr lang="en-US" dirty="0"/>
          </a:p>
          <a:p>
            <a:endParaRPr lang="en-US" dirty="0"/>
          </a:p>
        </p:txBody>
      </p:sp>
      <p:sp>
        <p:nvSpPr>
          <p:cNvPr id="4" name="Down Arrow 3"/>
          <p:cNvSpPr/>
          <p:nvPr/>
        </p:nvSpPr>
        <p:spPr>
          <a:xfrm>
            <a:off x="4435763" y="609600"/>
            <a:ext cx="381000" cy="64875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Left-Right Arrow 4"/>
          <p:cNvSpPr/>
          <p:nvPr/>
        </p:nvSpPr>
        <p:spPr>
          <a:xfrm>
            <a:off x="8001000" y="3124200"/>
            <a:ext cx="609600" cy="5334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76" y="4129343"/>
            <a:ext cx="4295775" cy="3061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967139" y="5059681"/>
            <a:ext cx="4175760" cy="1200329"/>
          </a:xfrm>
          <a:prstGeom prst="rect">
            <a:avLst/>
          </a:prstGeom>
          <a:noFill/>
        </p:spPr>
        <p:txBody>
          <a:bodyPr wrap="square" rtlCol="0">
            <a:spAutoFit/>
          </a:bodyPr>
          <a:lstStyle/>
          <a:p>
            <a:pPr algn="r" rtl="1"/>
            <a:r>
              <a:rPr lang="fa-IR" dirty="0" smtClean="0">
                <a:solidFill>
                  <a:srgbClr val="CC0066"/>
                </a:solidFill>
                <a:cs typeface="B Homa" pitchFamily="2" charset="-78"/>
              </a:rPr>
              <a:t>در کتاب  قسمت هایی به عنوان نمایش  تعبیه شده است که همزمان با آموزش در دانش آموز روحیه ی حضور در جمع و همزمان با ان اهداف هنری دارد.</a:t>
            </a:r>
            <a:endParaRPr lang="en-US" dirty="0">
              <a:solidFill>
                <a:srgbClr val="CC0066"/>
              </a:solidFill>
              <a:cs typeface="B Homa" pitchFamily="2" charset="-78"/>
            </a:endParaRP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 y="4544722"/>
            <a:ext cx="4219575" cy="2230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8888" y="2008430"/>
            <a:ext cx="3923044" cy="2764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832744" y="1441232"/>
            <a:ext cx="4730782" cy="646331"/>
          </a:xfrm>
          <a:prstGeom prst="rect">
            <a:avLst/>
          </a:prstGeom>
          <a:noFill/>
        </p:spPr>
        <p:txBody>
          <a:bodyPr wrap="none" rtlCol="0">
            <a:spAutoFit/>
          </a:bodyPr>
          <a:lstStyle/>
          <a:p>
            <a:r>
              <a:rPr lang="fa-IR" dirty="0" smtClean="0">
                <a:solidFill>
                  <a:srgbClr val="0070C0"/>
                </a:solidFill>
                <a:cs typeface="B Homa" pitchFamily="2" charset="-78"/>
              </a:rPr>
              <a:t>تمرین هایی با عنوان کامل کن رنگ کن برای تقویت </a:t>
            </a:r>
          </a:p>
          <a:p>
            <a:r>
              <a:rPr lang="fa-IR" dirty="0" smtClean="0">
                <a:solidFill>
                  <a:srgbClr val="0070C0"/>
                </a:solidFill>
                <a:cs typeface="B Homa" pitchFamily="2" charset="-78"/>
              </a:rPr>
              <a:t>مهارت دست ورزی و دقت در رنگ آمیزی طراحی شده است</a:t>
            </a:r>
            <a:endParaRPr lang="en-US" dirty="0">
              <a:solidFill>
                <a:srgbClr val="0070C0"/>
              </a:solidFill>
              <a:cs typeface="B Homa" pitchFamily="2" charset="-78"/>
            </a:endParaRPr>
          </a:p>
        </p:txBody>
      </p:sp>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1447800"/>
            <a:ext cx="3684166" cy="265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3556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8"/>
                                        </p:tgtEl>
                                        <p:attrNameLst>
                                          <p:attrName>style.visibility</p:attrName>
                                        </p:attrNameLst>
                                      </p:cBhvr>
                                      <p:to>
                                        <p:strVal val="visible"/>
                                      </p:to>
                                    </p:set>
                                    <p:anim calcmode="lin" valueType="num">
                                      <p:cBhvr additive="base">
                                        <p:cTn id="11" dur="500" fill="hold"/>
                                        <p:tgtEl>
                                          <p:spTgt spid="1028"/>
                                        </p:tgtEl>
                                        <p:attrNameLst>
                                          <p:attrName>ppt_x</p:attrName>
                                        </p:attrNameLst>
                                      </p:cBhvr>
                                      <p:tavLst>
                                        <p:tav tm="0">
                                          <p:val>
                                            <p:strVal val="#ppt_x"/>
                                          </p:val>
                                        </p:tav>
                                        <p:tav tm="100000">
                                          <p:val>
                                            <p:strVal val="#ppt_x"/>
                                          </p:val>
                                        </p:tav>
                                      </p:tavLst>
                                    </p:anim>
                                    <p:anim calcmode="lin" valueType="num">
                                      <p:cBhvr additive="base">
                                        <p:cTn id="12" dur="500" fill="hold"/>
                                        <p:tgtEl>
                                          <p:spTgt spid="102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xit" presetSubtype="0" fill="hold" nodeType="clickEffect">
                                  <p:stCondLst>
                                    <p:cond delay="0"/>
                                  </p:stCondLst>
                                  <p:childTnLst>
                                    <p:animEffect transition="out" filter="wipe(down)">
                                      <p:cBhvr>
                                        <p:cTn id="20" dur="180" accel="50000">
                                          <p:stCondLst>
                                            <p:cond delay="1820"/>
                                          </p:stCondLst>
                                        </p:cTn>
                                        <p:tgtEl>
                                          <p:spTgt spid="1027"/>
                                        </p:tgtEl>
                                      </p:cBhvr>
                                    </p:animEffect>
                                    <p:anim calcmode="lin" valueType="num">
                                      <p:cBhvr>
                                        <p:cTn id="21" dur="1822" tmFilter="0,0; 0.14,0.31; 0.43,0.73; 0.71,0.91; 1.0,1.0">
                                          <p:stCondLst>
                                            <p:cond delay="0"/>
                                          </p:stCondLst>
                                        </p:cTn>
                                        <p:tgtEl>
                                          <p:spTgt spid="1027"/>
                                        </p:tgtEl>
                                        <p:attrNameLst>
                                          <p:attrName>ppt_x</p:attrName>
                                        </p:attrNameLst>
                                      </p:cBhvr>
                                      <p:tavLst>
                                        <p:tav tm="0">
                                          <p:val>
                                            <p:strVal val="ppt_x"/>
                                          </p:val>
                                        </p:tav>
                                        <p:tav tm="100000">
                                          <p:val>
                                            <p:strVal val="#ppt_x+0.25"/>
                                          </p:val>
                                        </p:tav>
                                      </p:tavLst>
                                    </p:anim>
                                    <p:anim calcmode="lin" valueType="num">
                                      <p:cBhvr>
                                        <p:cTn id="22" dur="178">
                                          <p:stCondLst>
                                            <p:cond delay="1822"/>
                                          </p:stCondLst>
                                        </p:cTn>
                                        <p:tgtEl>
                                          <p:spTgt spid="1027"/>
                                        </p:tgtEl>
                                        <p:attrNameLst>
                                          <p:attrName>ppt_x</p:attrName>
                                        </p:attrNameLst>
                                      </p:cBhvr>
                                      <p:tavLst>
                                        <p:tav tm="0">
                                          <p:val>
                                            <p:strVal val="ppt_x"/>
                                          </p:val>
                                        </p:tav>
                                        <p:tav tm="100000">
                                          <p:val>
                                            <p:strVal val="ppt_x"/>
                                          </p:val>
                                        </p:tav>
                                      </p:tavLst>
                                    </p:anim>
                                    <p:anim calcmode="lin" valueType="num">
                                      <p:cBhvr>
                                        <p:cTn id="23" dur="664" tmFilter="0.0,0.0;0.25,0.07;0.50,0.2;0.75,0.467;1.0,1.0">
                                          <p:stCondLst>
                                            <p:cond delay="0"/>
                                          </p:stCondLst>
                                        </p:cTn>
                                        <p:tgtEl>
                                          <p:spTgt spid="1027"/>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24" dur="664" tmFilter="0, 0; 0.125,0.2665; 0.25,0.4; 0.375,0.465; 0.5,0.5;  0.625,0.535; 0.75,0.6; 0.875,0.7335; 1,1">
                                          <p:stCondLst>
                                            <p:cond delay="664"/>
                                          </p:stCondLst>
                                        </p:cTn>
                                        <p:tgtEl>
                                          <p:spTgt spid="1027"/>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25" dur="332" tmFilter="0, 0; 0.125,0.2665; 0.25,0.4; 0.375,0.465; 0.5,0.5;  0.625,0.535; 0.75,0.6; 0.875,0.7335; 1,1">
                                          <p:stCondLst>
                                            <p:cond delay="1324"/>
                                          </p:stCondLst>
                                        </p:cTn>
                                        <p:tgtEl>
                                          <p:spTgt spid="1027"/>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26" dur="164" tmFilter="0, 0; 0.125,0.2665; 0.25,0.4; 0.375,0.465; 0.5,0.5;  0.625,0.535; 0.75,0.6; 0.875,0.7335; 1,1">
                                          <p:stCondLst>
                                            <p:cond delay="1656"/>
                                          </p:stCondLst>
                                        </p:cTn>
                                        <p:tgtEl>
                                          <p:spTgt spid="1027"/>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27" dur="180" accel="50000">
                                          <p:stCondLst>
                                            <p:cond delay="1820"/>
                                          </p:stCondLst>
                                        </p:cTn>
                                        <p:tgtEl>
                                          <p:spTgt spid="1027"/>
                                        </p:tgtEl>
                                        <p:attrNameLst>
                                          <p:attrName>ppt_y</p:attrName>
                                        </p:attrNameLst>
                                      </p:cBhvr>
                                      <p:tavLst>
                                        <p:tav tm="0">
                                          <p:val>
                                            <p:strVal val="ppt_y"/>
                                          </p:val>
                                        </p:tav>
                                        <p:tav tm="100000">
                                          <p:val>
                                            <p:strVal val="ppt_y+ppt_h"/>
                                          </p:val>
                                        </p:tav>
                                      </p:tavLst>
                                    </p:anim>
                                    <p:animScale>
                                      <p:cBhvr>
                                        <p:cTn id="28" dur="26">
                                          <p:stCondLst>
                                            <p:cond delay="620"/>
                                          </p:stCondLst>
                                        </p:cTn>
                                        <p:tgtEl>
                                          <p:spTgt spid="1027"/>
                                        </p:tgtEl>
                                      </p:cBhvr>
                                      <p:to x="100000" y="60000"/>
                                    </p:animScale>
                                    <p:animScale>
                                      <p:cBhvr>
                                        <p:cTn id="29" dur="166" decel="50000">
                                          <p:stCondLst>
                                            <p:cond delay="646"/>
                                          </p:stCondLst>
                                        </p:cTn>
                                        <p:tgtEl>
                                          <p:spTgt spid="1027"/>
                                        </p:tgtEl>
                                      </p:cBhvr>
                                      <p:to x="100000" y="100000"/>
                                    </p:animScale>
                                    <p:animScale>
                                      <p:cBhvr>
                                        <p:cTn id="30" dur="26">
                                          <p:stCondLst>
                                            <p:cond delay="1312"/>
                                          </p:stCondLst>
                                        </p:cTn>
                                        <p:tgtEl>
                                          <p:spTgt spid="1027"/>
                                        </p:tgtEl>
                                      </p:cBhvr>
                                      <p:to x="100000" y="80000"/>
                                    </p:animScale>
                                    <p:animScale>
                                      <p:cBhvr>
                                        <p:cTn id="31" dur="166" decel="50000">
                                          <p:stCondLst>
                                            <p:cond delay="1338"/>
                                          </p:stCondLst>
                                        </p:cTn>
                                        <p:tgtEl>
                                          <p:spTgt spid="1027"/>
                                        </p:tgtEl>
                                      </p:cBhvr>
                                      <p:to x="100000" y="100000"/>
                                    </p:animScale>
                                    <p:animScale>
                                      <p:cBhvr>
                                        <p:cTn id="32" dur="26">
                                          <p:stCondLst>
                                            <p:cond delay="1642"/>
                                          </p:stCondLst>
                                        </p:cTn>
                                        <p:tgtEl>
                                          <p:spTgt spid="1027"/>
                                        </p:tgtEl>
                                      </p:cBhvr>
                                      <p:to x="100000" y="90000"/>
                                    </p:animScale>
                                    <p:animScale>
                                      <p:cBhvr>
                                        <p:cTn id="33" dur="166" decel="50000">
                                          <p:stCondLst>
                                            <p:cond delay="1668"/>
                                          </p:stCondLst>
                                        </p:cTn>
                                        <p:tgtEl>
                                          <p:spTgt spid="1027"/>
                                        </p:tgtEl>
                                      </p:cBhvr>
                                      <p:to x="100000" y="100000"/>
                                    </p:animScale>
                                    <p:animScale>
                                      <p:cBhvr>
                                        <p:cTn id="34" dur="26">
                                          <p:stCondLst>
                                            <p:cond delay="1808"/>
                                          </p:stCondLst>
                                        </p:cTn>
                                        <p:tgtEl>
                                          <p:spTgt spid="1027"/>
                                        </p:tgtEl>
                                      </p:cBhvr>
                                      <p:to x="100000" y="95000"/>
                                    </p:animScale>
                                    <p:animScale>
                                      <p:cBhvr>
                                        <p:cTn id="35" dur="166" decel="50000">
                                          <p:stCondLst>
                                            <p:cond delay="1834"/>
                                          </p:stCondLst>
                                        </p:cTn>
                                        <p:tgtEl>
                                          <p:spTgt spid="1027"/>
                                        </p:tgtEl>
                                      </p:cBhvr>
                                      <p:to x="100000" y="100000"/>
                                    </p:animScale>
                                    <p:set>
                                      <p:cBhvr>
                                        <p:cTn id="36" dur="1" fill="hold">
                                          <p:stCondLst>
                                            <p:cond delay="1999"/>
                                          </p:stCondLst>
                                        </p:cTn>
                                        <p:tgtEl>
                                          <p:spTgt spid="1027"/>
                                        </p:tgtEl>
                                        <p:attrNameLst>
                                          <p:attrName>style.visibility</p:attrName>
                                        </p:attrNameLst>
                                      </p:cBhvr>
                                      <p:to>
                                        <p:strVal val="hidden"/>
                                      </p:to>
                                    </p:set>
                                  </p:childTnLst>
                                </p:cTn>
                              </p:par>
                              <p:par>
                                <p:cTn id="37" presetID="26" presetClass="exit" presetSubtype="0" fill="hold" nodeType="withEffect">
                                  <p:stCondLst>
                                    <p:cond delay="0"/>
                                  </p:stCondLst>
                                  <p:childTnLst>
                                    <p:animEffect transition="out" filter="wipe(down)">
                                      <p:cBhvr>
                                        <p:cTn id="38" dur="180" accel="50000">
                                          <p:stCondLst>
                                            <p:cond delay="1820"/>
                                          </p:stCondLst>
                                        </p:cTn>
                                        <p:tgtEl>
                                          <p:spTgt spid="1028"/>
                                        </p:tgtEl>
                                      </p:cBhvr>
                                    </p:animEffect>
                                    <p:anim calcmode="lin" valueType="num">
                                      <p:cBhvr>
                                        <p:cTn id="39" dur="1822" tmFilter="0,0; 0.14,0.31; 0.43,0.73; 0.71,0.91; 1.0,1.0">
                                          <p:stCondLst>
                                            <p:cond delay="0"/>
                                          </p:stCondLst>
                                        </p:cTn>
                                        <p:tgtEl>
                                          <p:spTgt spid="1028"/>
                                        </p:tgtEl>
                                        <p:attrNameLst>
                                          <p:attrName>ppt_x</p:attrName>
                                        </p:attrNameLst>
                                      </p:cBhvr>
                                      <p:tavLst>
                                        <p:tav tm="0">
                                          <p:val>
                                            <p:strVal val="ppt_x"/>
                                          </p:val>
                                        </p:tav>
                                        <p:tav tm="100000">
                                          <p:val>
                                            <p:strVal val="#ppt_x+0.25"/>
                                          </p:val>
                                        </p:tav>
                                      </p:tavLst>
                                    </p:anim>
                                    <p:anim calcmode="lin" valueType="num">
                                      <p:cBhvr>
                                        <p:cTn id="40" dur="178">
                                          <p:stCondLst>
                                            <p:cond delay="1822"/>
                                          </p:stCondLst>
                                        </p:cTn>
                                        <p:tgtEl>
                                          <p:spTgt spid="1028"/>
                                        </p:tgtEl>
                                        <p:attrNameLst>
                                          <p:attrName>ppt_x</p:attrName>
                                        </p:attrNameLst>
                                      </p:cBhvr>
                                      <p:tavLst>
                                        <p:tav tm="0">
                                          <p:val>
                                            <p:strVal val="ppt_x"/>
                                          </p:val>
                                        </p:tav>
                                        <p:tav tm="100000">
                                          <p:val>
                                            <p:strVal val="ppt_x"/>
                                          </p:val>
                                        </p:tav>
                                      </p:tavLst>
                                    </p:anim>
                                    <p:anim calcmode="lin" valueType="num">
                                      <p:cBhvr>
                                        <p:cTn id="41" dur="664" tmFilter="0.0,0.0;0.25,0.07;0.50,0.2;0.75,0.467;1.0,1.0">
                                          <p:stCondLst>
                                            <p:cond delay="0"/>
                                          </p:stCondLst>
                                        </p:cTn>
                                        <p:tgtEl>
                                          <p:spTgt spid="1028"/>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42" dur="664" tmFilter="0, 0; 0.125,0.2665; 0.25,0.4; 0.375,0.465; 0.5,0.5;  0.625,0.535; 0.75,0.6; 0.875,0.7335; 1,1">
                                          <p:stCondLst>
                                            <p:cond delay="664"/>
                                          </p:stCondLst>
                                        </p:cTn>
                                        <p:tgtEl>
                                          <p:spTgt spid="1028"/>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43" dur="332" tmFilter="0, 0; 0.125,0.2665; 0.25,0.4; 0.375,0.465; 0.5,0.5;  0.625,0.535; 0.75,0.6; 0.875,0.7335; 1,1">
                                          <p:stCondLst>
                                            <p:cond delay="1324"/>
                                          </p:stCondLst>
                                        </p:cTn>
                                        <p:tgtEl>
                                          <p:spTgt spid="1028"/>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44" dur="164" tmFilter="0, 0; 0.125,0.2665; 0.25,0.4; 0.375,0.465; 0.5,0.5;  0.625,0.535; 0.75,0.6; 0.875,0.7335; 1,1">
                                          <p:stCondLst>
                                            <p:cond delay="1656"/>
                                          </p:stCondLst>
                                        </p:cTn>
                                        <p:tgtEl>
                                          <p:spTgt spid="1028"/>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45" dur="180" accel="50000">
                                          <p:stCondLst>
                                            <p:cond delay="1820"/>
                                          </p:stCondLst>
                                        </p:cTn>
                                        <p:tgtEl>
                                          <p:spTgt spid="1028"/>
                                        </p:tgtEl>
                                        <p:attrNameLst>
                                          <p:attrName>ppt_y</p:attrName>
                                        </p:attrNameLst>
                                      </p:cBhvr>
                                      <p:tavLst>
                                        <p:tav tm="0">
                                          <p:val>
                                            <p:strVal val="ppt_y"/>
                                          </p:val>
                                        </p:tav>
                                        <p:tav tm="100000">
                                          <p:val>
                                            <p:strVal val="ppt_y+ppt_h"/>
                                          </p:val>
                                        </p:tav>
                                      </p:tavLst>
                                    </p:anim>
                                    <p:animScale>
                                      <p:cBhvr>
                                        <p:cTn id="46" dur="26">
                                          <p:stCondLst>
                                            <p:cond delay="620"/>
                                          </p:stCondLst>
                                        </p:cTn>
                                        <p:tgtEl>
                                          <p:spTgt spid="1028"/>
                                        </p:tgtEl>
                                      </p:cBhvr>
                                      <p:to x="100000" y="60000"/>
                                    </p:animScale>
                                    <p:animScale>
                                      <p:cBhvr>
                                        <p:cTn id="47" dur="166" decel="50000">
                                          <p:stCondLst>
                                            <p:cond delay="646"/>
                                          </p:stCondLst>
                                        </p:cTn>
                                        <p:tgtEl>
                                          <p:spTgt spid="1028"/>
                                        </p:tgtEl>
                                      </p:cBhvr>
                                      <p:to x="100000" y="100000"/>
                                    </p:animScale>
                                    <p:animScale>
                                      <p:cBhvr>
                                        <p:cTn id="48" dur="26">
                                          <p:stCondLst>
                                            <p:cond delay="1312"/>
                                          </p:stCondLst>
                                        </p:cTn>
                                        <p:tgtEl>
                                          <p:spTgt spid="1028"/>
                                        </p:tgtEl>
                                      </p:cBhvr>
                                      <p:to x="100000" y="80000"/>
                                    </p:animScale>
                                    <p:animScale>
                                      <p:cBhvr>
                                        <p:cTn id="49" dur="166" decel="50000">
                                          <p:stCondLst>
                                            <p:cond delay="1338"/>
                                          </p:stCondLst>
                                        </p:cTn>
                                        <p:tgtEl>
                                          <p:spTgt spid="1028"/>
                                        </p:tgtEl>
                                      </p:cBhvr>
                                      <p:to x="100000" y="100000"/>
                                    </p:animScale>
                                    <p:animScale>
                                      <p:cBhvr>
                                        <p:cTn id="50" dur="26">
                                          <p:stCondLst>
                                            <p:cond delay="1642"/>
                                          </p:stCondLst>
                                        </p:cTn>
                                        <p:tgtEl>
                                          <p:spTgt spid="1028"/>
                                        </p:tgtEl>
                                      </p:cBhvr>
                                      <p:to x="100000" y="90000"/>
                                    </p:animScale>
                                    <p:animScale>
                                      <p:cBhvr>
                                        <p:cTn id="51" dur="166" decel="50000">
                                          <p:stCondLst>
                                            <p:cond delay="1668"/>
                                          </p:stCondLst>
                                        </p:cTn>
                                        <p:tgtEl>
                                          <p:spTgt spid="1028"/>
                                        </p:tgtEl>
                                      </p:cBhvr>
                                      <p:to x="100000" y="100000"/>
                                    </p:animScale>
                                    <p:animScale>
                                      <p:cBhvr>
                                        <p:cTn id="52" dur="26">
                                          <p:stCondLst>
                                            <p:cond delay="1808"/>
                                          </p:stCondLst>
                                        </p:cTn>
                                        <p:tgtEl>
                                          <p:spTgt spid="1028"/>
                                        </p:tgtEl>
                                      </p:cBhvr>
                                      <p:to x="100000" y="95000"/>
                                    </p:animScale>
                                    <p:animScale>
                                      <p:cBhvr>
                                        <p:cTn id="53" dur="166" decel="50000">
                                          <p:stCondLst>
                                            <p:cond delay="1834"/>
                                          </p:stCondLst>
                                        </p:cTn>
                                        <p:tgtEl>
                                          <p:spTgt spid="1028"/>
                                        </p:tgtEl>
                                      </p:cBhvr>
                                      <p:to x="100000" y="100000"/>
                                    </p:animScale>
                                    <p:set>
                                      <p:cBhvr>
                                        <p:cTn id="54" dur="1" fill="hold">
                                          <p:stCondLst>
                                            <p:cond delay="1999"/>
                                          </p:stCondLst>
                                        </p:cTn>
                                        <p:tgtEl>
                                          <p:spTgt spid="1028"/>
                                        </p:tgtEl>
                                        <p:attrNameLst>
                                          <p:attrName>style.visibility</p:attrName>
                                        </p:attrNameLst>
                                      </p:cBhvr>
                                      <p:to>
                                        <p:strVal val="hidden"/>
                                      </p:to>
                                    </p:set>
                                  </p:childTnLst>
                                </p:cTn>
                              </p:par>
                              <p:par>
                                <p:cTn id="55" presetID="26" presetClass="exit" presetSubtype="0" fill="hold" grpId="1" nodeType="withEffect">
                                  <p:stCondLst>
                                    <p:cond delay="0"/>
                                  </p:stCondLst>
                                  <p:childTnLst>
                                    <p:animEffect transition="out" filter="wipe(down)">
                                      <p:cBhvr>
                                        <p:cTn id="56" dur="180" accel="50000">
                                          <p:stCondLst>
                                            <p:cond delay="1820"/>
                                          </p:stCondLst>
                                        </p:cTn>
                                        <p:tgtEl>
                                          <p:spTgt spid="6"/>
                                        </p:tgtEl>
                                      </p:cBhvr>
                                    </p:animEffect>
                                    <p:anim calcmode="lin" valueType="num">
                                      <p:cBhvr>
                                        <p:cTn id="57" dur="1822" tmFilter="0,0; 0.14,0.31; 0.43,0.73; 0.71,0.91; 1.0,1.0">
                                          <p:stCondLst>
                                            <p:cond delay="0"/>
                                          </p:stCondLst>
                                        </p:cTn>
                                        <p:tgtEl>
                                          <p:spTgt spid="6"/>
                                        </p:tgtEl>
                                        <p:attrNameLst>
                                          <p:attrName>ppt_x</p:attrName>
                                        </p:attrNameLst>
                                      </p:cBhvr>
                                      <p:tavLst>
                                        <p:tav tm="0">
                                          <p:val>
                                            <p:strVal val="ppt_x"/>
                                          </p:val>
                                        </p:tav>
                                        <p:tav tm="100000">
                                          <p:val>
                                            <p:strVal val="#ppt_x+0.25"/>
                                          </p:val>
                                        </p:tav>
                                      </p:tavLst>
                                    </p:anim>
                                    <p:anim calcmode="lin" valueType="num">
                                      <p:cBhvr>
                                        <p:cTn id="58" dur="178">
                                          <p:stCondLst>
                                            <p:cond delay="1822"/>
                                          </p:stCondLst>
                                        </p:cTn>
                                        <p:tgtEl>
                                          <p:spTgt spid="6"/>
                                        </p:tgtEl>
                                        <p:attrNameLst>
                                          <p:attrName>ppt_x</p:attrName>
                                        </p:attrNameLst>
                                      </p:cBhvr>
                                      <p:tavLst>
                                        <p:tav tm="0">
                                          <p:val>
                                            <p:strVal val="ppt_x"/>
                                          </p:val>
                                        </p:tav>
                                        <p:tav tm="100000">
                                          <p:val>
                                            <p:strVal val="ppt_x"/>
                                          </p:val>
                                        </p:tav>
                                      </p:tavLst>
                                    </p:anim>
                                    <p:anim calcmode="lin" valueType="num">
                                      <p:cBhvr>
                                        <p:cTn id="59" dur="664" tmFilter="0.0,0.0;0.25,0.07;0.50,0.2;0.75,0.467;1.0,1.0">
                                          <p:stCondLst>
                                            <p:cond delay="0"/>
                                          </p:stCondLst>
                                        </p:cTn>
                                        <p:tgtEl>
                                          <p:spTgt spid="6"/>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60" dur="664" tmFilter="0, 0; 0.125,0.2665; 0.25,0.4; 0.375,0.465; 0.5,0.5;  0.625,0.535; 0.75,0.6; 0.875,0.7335; 1,1">
                                          <p:stCondLst>
                                            <p:cond delay="664"/>
                                          </p:stCondLst>
                                        </p:cTn>
                                        <p:tgtEl>
                                          <p:spTgt spid="6"/>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61" dur="332" tmFilter="0, 0; 0.125,0.2665; 0.25,0.4; 0.375,0.465; 0.5,0.5;  0.625,0.535; 0.75,0.6; 0.875,0.7335; 1,1">
                                          <p:stCondLst>
                                            <p:cond delay="1324"/>
                                          </p:stCondLst>
                                        </p:cTn>
                                        <p:tgtEl>
                                          <p:spTgt spid="6"/>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62" dur="164" tmFilter="0, 0; 0.125,0.2665; 0.25,0.4; 0.375,0.465; 0.5,0.5;  0.625,0.535; 0.75,0.6; 0.875,0.7335; 1,1">
                                          <p:stCondLst>
                                            <p:cond delay="1656"/>
                                          </p:stCondLst>
                                        </p:cTn>
                                        <p:tgtEl>
                                          <p:spTgt spid="6"/>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63" dur="180" accel="50000">
                                          <p:stCondLst>
                                            <p:cond delay="1820"/>
                                          </p:stCondLst>
                                        </p:cTn>
                                        <p:tgtEl>
                                          <p:spTgt spid="6"/>
                                        </p:tgtEl>
                                        <p:attrNameLst>
                                          <p:attrName>ppt_y</p:attrName>
                                        </p:attrNameLst>
                                      </p:cBhvr>
                                      <p:tavLst>
                                        <p:tav tm="0">
                                          <p:val>
                                            <p:strVal val="ppt_y"/>
                                          </p:val>
                                        </p:tav>
                                        <p:tav tm="100000">
                                          <p:val>
                                            <p:strVal val="ppt_y+ppt_h"/>
                                          </p:val>
                                        </p:tav>
                                      </p:tavLst>
                                    </p:anim>
                                    <p:animScale>
                                      <p:cBhvr>
                                        <p:cTn id="64" dur="26">
                                          <p:stCondLst>
                                            <p:cond delay="620"/>
                                          </p:stCondLst>
                                        </p:cTn>
                                        <p:tgtEl>
                                          <p:spTgt spid="6"/>
                                        </p:tgtEl>
                                      </p:cBhvr>
                                      <p:to x="100000" y="60000"/>
                                    </p:animScale>
                                    <p:animScale>
                                      <p:cBhvr>
                                        <p:cTn id="65" dur="166" decel="50000">
                                          <p:stCondLst>
                                            <p:cond delay="646"/>
                                          </p:stCondLst>
                                        </p:cTn>
                                        <p:tgtEl>
                                          <p:spTgt spid="6"/>
                                        </p:tgtEl>
                                      </p:cBhvr>
                                      <p:to x="100000" y="100000"/>
                                    </p:animScale>
                                    <p:animScale>
                                      <p:cBhvr>
                                        <p:cTn id="66" dur="26">
                                          <p:stCondLst>
                                            <p:cond delay="1312"/>
                                          </p:stCondLst>
                                        </p:cTn>
                                        <p:tgtEl>
                                          <p:spTgt spid="6"/>
                                        </p:tgtEl>
                                      </p:cBhvr>
                                      <p:to x="100000" y="80000"/>
                                    </p:animScale>
                                    <p:animScale>
                                      <p:cBhvr>
                                        <p:cTn id="67" dur="166" decel="50000">
                                          <p:stCondLst>
                                            <p:cond delay="1338"/>
                                          </p:stCondLst>
                                        </p:cTn>
                                        <p:tgtEl>
                                          <p:spTgt spid="6"/>
                                        </p:tgtEl>
                                      </p:cBhvr>
                                      <p:to x="100000" y="100000"/>
                                    </p:animScale>
                                    <p:animScale>
                                      <p:cBhvr>
                                        <p:cTn id="68" dur="26">
                                          <p:stCondLst>
                                            <p:cond delay="1642"/>
                                          </p:stCondLst>
                                        </p:cTn>
                                        <p:tgtEl>
                                          <p:spTgt spid="6"/>
                                        </p:tgtEl>
                                      </p:cBhvr>
                                      <p:to x="100000" y="90000"/>
                                    </p:animScale>
                                    <p:animScale>
                                      <p:cBhvr>
                                        <p:cTn id="69" dur="166" decel="50000">
                                          <p:stCondLst>
                                            <p:cond delay="1668"/>
                                          </p:stCondLst>
                                        </p:cTn>
                                        <p:tgtEl>
                                          <p:spTgt spid="6"/>
                                        </p:tgtEl>
                                      </p:cBhvr>
                                      <p:to x="100000" y="100000"/>
                                    </p:animScale>
                                    <p:animScale>
                                      <p:cBhvr>
                                        <p:cTn id="70" dur="26">
                                          <p:stCondLst>
                                            <p:cond delay="1808"/>
                                          </p:stCondLst>
                                        </p:cTn>
                                        <p:tgtEl>
                                          <p:spTgt spid="6"/>
                                        </p:tgtEl>
                                      </p:cBhvr>
                                      <p:to x="100000" y="95000"/>
                                    </p:animScale>
                                    <p:animScale>
                                      <p:cBhvr>
                                        <p:cTn id="71" dur="166" decel="50000">
                                          <p:stCondLst>
                                            <p:cond delay="1834"/>
                                          </p:stCondLst>
                                        </p:cTn>
                                        <p:tgtEl>
                                          <p:spTgt spid="6"/>
                                        </p:tgtEl>
                                      </p:cBhvr>
                                      <p:to x="100000" y="100000"/>
                                    </p:animScale>
                                    <p:set>
                                      <p:cBhvr>
                                        <p:cTn id="72" dur="1" fill="hold">
                                          <p:stCondLst>
                                            <p:cond delay="1999"/>
                                          </p:stCondLst>
                                        </p:cTn>
                                        <p:tgtEl>
                                          <p:spTgt spid="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029"/>
                                        </p:tgtEl>
                                        <p:attrNameLst>
                                          <p:attrName>style.visibility</p:attrName>
                                        </p:attrNameLst>
                                      </p:cBhvr>
                                      <p:to>
                                        <p:strVal val="visible"/>
                                      </p:to>
                                    </p:set>
                                    <p:animEffect transition="in" filter="fade">
                                      <p:cBhvr>
                                        <p:cTn id="77" dur="500"/>
                                        <p:tgtEl>
                                          <p:spTgt spid="1029"/>
                                        </p:tgtEl>
                                      </p:cBhvr>
                                    </p:animEffect>
                                  </p:childTnLst>
                                </p:cTn>
                              </p:par>
                              <p:par>
                                <p:cTn id="78" presetID="10" presetClass="entr" presetSubtype="0" fill="hold" nodeType="withEffect">
                                  <p:stCondLst>
                                    <p:cond delay="0"/>
                                  </p:stCondLst>
                                  <p:childTnLst>
                                    <p:set>
                                      <p:cBhvr>
                                        <p:cTn id="79" dur="1" fill="hold">
                                          <p:stCondLst>
                                            <p:cond delay="0"/>
                                          </p:stCondLst>
                                        </p:cTn>
                                        <p:tgtEl>
                                          <p:spTgt spid="1030"/>
                                        </p:tgtEl>
                                        <p:attrNameLst>
                                          <p:attrName>style.visibility</p:attrName>
                                        </p:attrNameLst>
                                      </p:cBhvr>
                                      <p:to>
                                        <p:strVal val="visible"/>
                                      </p:to>
                                    </p:set>
                                    <p:animEffect transition="in" filter="fade">
                                      <p:cBhvr>
                                        <p:cTn id="80" dur="500"/>
                                        <p:tgtEl>
                                          <p:spTgt spid="103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fade">
                                      <p:cBhvr>
                                        <p:cTn id="83" dur="500"/>
                                        <p:tgtEl>
                                          <p:spTgt spid="7"/>
                                        </p:tgtEl>
                                      </p:cBhvr>
                                    </p:animEffect>
                                  </p:childTnLst>
                                </p:cTn>
                              </p:par>
                            </p:childTnLst>
                          </p:cTn>
                        </p:par>
                      </p:childTnLst>
                    </p:cTn>
                  </p:par>
                  <p:par>
                    <p:cTn id="84" fill="hold">
                      <p:stCondLst>
                        <p:cond delay="indefinite"/>
                      </p:stCondLst>
                      <p:childTnLst>
                        <p:par>
                          <p:cTn id="85" fill="hold">
                            <p:stCondLst>
                              <p:cond delay="0"/>
                            </p:stCondLst>
                            <p:childTnLst>
                              <p:par>
                                <p:cTn id="86" presetID="14" presetClass="exit" presetSubtype="10" fill="hold" nodeType="clickEffect">
                                  <p:stCondLst>
                                    <p:cond delay="0"/>
                                  </p:stCondLst>
                                  <p:childTnLst>
                                    <p:animEffect transition="out" filter="randombar(horizontal)">
                                      <p:cBhvr>
                                        <p:cTn id="87" dur="500"/>
                                        <p:tgtEl>
                                          <p:spTgt spid="1029"/>
                                        </p:tgtEl>
                                      </p:cBhvr>
                                    </p:animEffect>
                                    <p:set>
                                      <p:cBhvr>
                                        <p:cTn id="88" dur="1" fill="hold">
                                          <p:stCondLst>
                                            <p:cond delay="499"/>
                                          </p:stCondLst>
                                        </p:cTn>
                                        <p:tgtEl>
                                          <p:spTgt spid="1029"/>
                                        </p:tgtEl>
                                        <p:attrNameLst>
                                          <p:attrName>style.visibility</p:attrName>
                                        </p:attrNameLst>
                                      </p:cBhvr>
                                      <p:to>
                                        <p:strVal val="hidden"/>
                                      </p:to>
                                    </p:set>
                                  </p:childTnLst>
                                </p:cTn>
                              </p:par>
                              <p:par>
                                <p:cTn id="89" presetID="14" presetClass="exit" presetSubtype="10" fill="hold" nodeType="withEffect">
                                  <p:stCondLst>
                                    <p:cond delay="0"/>
                                  </p:stCondLst>
                                  <p:childTnLst>
                                    <p:animEffect transition="out" filter="randombar(horizontal)">
                                      <p:cBhvr>
                                        <p:cTn id="90" dur="500"/>
                                        <p:tgtEl>
                                          <p:spTgt spid="1030"/>
                                        </p:tgtEl>
                                      </p:cBhvr>
                                    </p:animEffect>
                                    <p:set>
                                      <p:cBhvr>
                                        <p:cTn id="91" dur="1" fill="hold">
                                          <p:stCondLst>
                                            <p:cond delay="499"/>
                                          </p:stCondLst>
                                        </p:cTn>
                                        <p:tgtEl>
                                          <p:spTgt spid="1030"/>
                                        </p:tgtEl>
                                        <p:attrNameLst>
                                          <p:attrName>style.visibility</p:attrName>
                                        </p:attrNameLst>
                                      </p:cBhvr>
                                      <p:to>
                                        <p:strVal val="hidden"/>
                                      </p:to>
                                    </p:set>
                                  </p:childTnLst>
                                </p:cTn>
                              </p:par>
                              <p:par>
                                <p:cTn id="92" presetID="14" presetClass="exit" presetSubtype="10" fill="hold" grpId="1" nodeType="withEffect">
                                  <p:stCondLst>
                                    <p:cond delay="0"/>
                                  </p:stCondLst>
                                  <p:childTnLst>
                                    <p:animEffect transition="out" filter="randombar(horizontal)">
                                      <p:cBhvr>
                                        <p:cTn id="93" dur="500"/>
                                        <p:tgtEl>
                                          <p:spTgt spid="7"/>
                                        </p:tgtEl>
                                      </p:cBhvr>
                                    </p:animEffect>
                                    <p:set>
                                      <p:cBhvr>
                                        <p:cTn id="94"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mohammad\Desktop\pk\images12.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fa-IR" b="1" dirty="0">
                <a:solidFill>
                  <a:srgbClr val="CC0066"/>
                </a:solidFill>
                <a:cs typeface="+mn-cs"/>
              </a:rPr>
              <a:t>اصول حاکم بر برنامه درسی</a:t>
            </a:r>
            <a:endParaRPr lang="en-US" b="1" dirty="0">
              <a:solidFill>
                <a:srgbClr val="CC0066"/>
              </a:solidFill>
              <a:cs typeface="+mn-cs"/>
            </a:endParaRPr>
          </a:p>
        </p:txBody>
      </p:sp>
      <p:sp>
        <p:nvSpPr>
          <p:cNvPr id="3" name="Content Placeholder 2"/>
          <p:cNvSpPr>
            <a:spLocks noGrp="1"/>
          </p:cNvSpPr>
          <p:nvPr>
            <p:ph idx="1"/>
          </p:nvPr>
        </p:nvSpPr>
        <p:spPr>
          <a:xfrm>
            <a:off x="0" y="1600200"/>
            <a:ext cx="9144000" cy="4525963"/>
          </a:xfrm>
        </p:spPr>
        <p:txBody>
          <a:bodyPr>
            <a:normAutofit/>
          </a:bodyPr>
          <a:lstStyle/>
          <a:p>
            <a:pPr marL="0" indent="0" algn="r" rtl="1">
              <a:buNone/>
            </a:pPr>
            <a:r>
              <a:rPr lang="fa-IR" sz="2800" dirty="0" smtClean="0">
                <a:solidFill>
                  <a:srgbClr val="0070C0"/>
                </a:solidFill>
                <a:cs typeface="B Homa" pitchFamily="2" charset="-78"/>
              </a:rPr>
              <a:t>1.تقويت </a:t>
            </a:r>
            <a:r>
              <a:rPr lang="fa-IR" sz="2800" dirty="0">
                <a:solidFill>
                  <a:srgbClr val="0070C0"/>
                </a:solidFill>
                <a:cs typeface="B Homa" pitchFamily="2" charset="-78"/>
              </a:rPr>
              <a:t>مهارت های شفاهی زبان (گوش دادن، سخن گفتن</a:t>
            </a:r>
            <a:r>
              <a:rPr lang="fa-IR" sz="2800" dirty="0" smtClean="0">
                <a:solidFill>
                  <a:srgbClr val="0070C0"/>
                </a:solidFill>
                <a:cs typeface="B Homa" pitchFamily="2" charset="-78"/>
              </a:rPr>
              <a:t>)</a:t>
            </a:r>
          </a:p>
          <a:p>
            <a:pPr marL="0" indent="0" algn="r" rtl="1">
              <a:buNone/>
            </a:pPr>
            <a:r>
              <a:rPr lang="fa-IR" sz="2800" dirty="0" smtClean="0">
                <a:solidFill>
                  <a:srgbClr val="0070C0"/>
                </a:solidFill>
                <a:cs typeface="B Homa" pitchFamily="2" charset="-78"/>
              </a:rPr>
              <a:t>             </a:t>
            </a:r>
          </a:p>
          <a:p>
            <a:pPr marL="0" indent="0" algn="r" rtl="1">
              <a:buNone/>
            </a:pPr>
            <a:r>
              <a:rPr lang="fa-IR" sz="2800" dirty="0" smtClean="0">
                <a:solidFill>
                  <a:srgbClr val="0070C0"/>
                </a:solidFill>
                <a:cs typeface="B Homa" pitchFamily="2" charset="-78"/>
              </a:rPr>
              <a:t>2.توجه به </a:t>
            </a:r>
            <a:r>
              <a:rPr lang="fa-IR" sz="2800" dirty="0">
                <a:solidFill>
                  <a:srgbClr val="0070C0"/>
                </a:solidFill>
                <a:cs typeface="B Homa" pitchFamily="2" charset="-78"/>
              </a:rPr>
              <a:t>رویکرد مبتنی بر </a:t>
            </a:r>
            <a:r>
              <a:rPr lang="fa-IR" sz="2800" dirty="0" smtClean="0">
                <a:solidFill>
                  <a:srgbClr val="0070C0"/>
                </a:solidFill>
                <a:cs typeface="B Homa" pitchFamily="2" charset="-78"/>
              </a:rPr>
              <a:t>مشاهده</a:t>
            </a:r>
          </a:p>
          <a:p>
            <a:pPr marL="0" indent="0" algn="r" rtl="1">
              <a:buNone/>
            </a:pPr>
            <a:endParaRPr lang="fa-IR" sz="2800" dirty="0">
              <a:solidFill>
                <a:srgbClr val="0070C0"/>
              </a:solidFill>
              <a:cs typeface="B Homa" pitchFamily="2" charset="-78"/>
            </a:endParaRPr>
          </a:p>
          <a:p>
            <a:pPr marL="0" indent="0" algn="r" rtl="1">
              <a:buNone/>
            </a:pPr>
            <a:r>
              <a:rPr lang="fa-IR" sz="2800" dirty="0" smtClean="0">
                <a:solidFill>
                  <a:srgbClr val="0070C0"/>
                </a:solidFill>
                <a:cs typeface="B Homa" pitchFamily="2" charset="-78"/>
              </a:rPr>
              <a:t>3.تقويت </a:t>
            </a:r>
            <a:r>
              <a:rPr lang="fa-IR" sz="2800" dirty="0">
                <a:solidFill>
                  <a:srgbClr val="0070C0"/>
                </a:solidFill>
                <a:cs typeface="B Homa" pitchFamily="2" charset="-78"/>
              </a:rPr>
              <a:t>مهارت های حسی  </a:t>
            </a:r>
            <a:r>
              <a:rPr lang="fa-IR" sz="2800" dirty="0" smtClean="0">
                <a:solidFill>
                  <a:srgbClr val="0070C0"/>
                </a:solidFill>
                <a:cs typeface="B Homa" pitchFamily="2" charset="-78"/>
              </a:rPr>
              <a:t>حرکتی</a:t>
            </a:r>
          </a:p>
          <a:p>
            <a:pPr marL="0" indent="0" algn="r" rtl="1">
              <a:buNone/>
            </a:pPr>
            <a:endParaRPr lang="fa-IR" sz="2800" dirty="0" smtClean="0">
              <a:solidFill>
                <a:srgbClr val="0070C0"/>
              </a:solidFill>
              <a:cs typeface="B Homa" pitchFamily="2" charset="-78"/>
            </a:endParaRPr>
          </a:p>
          <a:p>
            <a:pPr marL="0" indent="0" algn="r" rtl="1">
              <a:buNone/>
            </a:pPr>
            <a:r>
              <a:rPr lang="fa-IR" sz="2400" dirty="0" smtClean="0">
                <a:solidFill>
                  <a:srgbClr val="0070C0"/>
                </a:solidFill>
                <a:cs typeface="B Homa" pitchFamily="2" charset="-78"/>
              </a:rPr>
              <a:t>4.ترکیب حروف با هم و ساخت کلمه و ترکیب کلمه ها و ساخت جمله های ساده</a:t>
            </a:r>
          </a:p>
          <a:p>
            <a:pPr marL="0" indent="0" algn="r" rtl="1">
              <a:buNone/>
            </a:pPr>
            <a:endParaRPr lang="fa-IR" sz="2400" dirty="0" smtClean="0">
              <a:solidFill>
                <a:srgbClr val="0070C0"/>
              </a:solidFill>
              <a:cs typeface="B Homa" pitchFamily="2" charset="-78"/>
            </a:endParaRPr>
          </a:p>
          <a:p>
            <a:pPr marL="0" indent="0" algn="r" rtl="1">
              <a:buNone/>
            </a:pPr>
            <a:r>
              <a:rPr lang="fa-IR" sz="2800" dirty="0" smtClean="0">
                <a:solidFill>
                  <a:srgbClr val="0070C0"/>
                </a:solidFill>
                <a:cs typeface="B Homa" pitchFamily="2" charset="-78"/>
              </a:rPr>
              <a:t>5.خواندن و نوشتن </a:t>
            </a:r>
            <a:endParaRPr lang="fa-IR" sz="2800" dirty="0">
              <a:solidFill>
                <a:srgbClr val="0070C0"/>
              </a:solidFill>
              <a:cs typeface="B Homa" pitchFamily="2" charset="-78"/>
            </a:endParaRPr>
          </a:p>
          <a:p>
            <a:endParaRPr lang="en-US" sz="2800" dirty="0">
              <a:cs typeface="B Homa" pitchFamily="2" charset="-78"/>
            </a:endParaRPr>
          </a:p>
        </p:txBody>
      </p:sp>
    </p:spTree>
    <p:extLst>
      <p:ext uri="{BB962C8B-B14F-4D97-AF65-F5344CB8AC3E}">
        <p14:creationId xmlns:p14="http://schemas.microsoft.com/office/powerpoint/2010/main" val="3131950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ohammad\Desktop\بزاتزلاتل.jp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rot="5400000">
            <a:off x="5651749" y="3169104"/>
            <a:ext cx="6400798" cy="519794"/>
          </a:xfrm>
        </p:spPr>
        <p:txBody>
          <a:bodyPr>
            <a:normAutofit fontScale="92500" lnSpcReduction="10000"/>
          </a:bodyPr>
          <a:lstStyle/>
          <a:p>
            <a:r>
              <a:rPr lang="fa-IR" dirty="0" smtClean="0">
                <a:cs typeface="B Elham" pitchFamily="2" charset="-78"/>
              </a:rPr>
              <a:t>اصــــــــــــــــول </a:t>
            </a:r>
            <a:r>
              <a:rPr lang="fa-IR" dirty="0">
                <a:cs typeface="B Elham" pitchFamily="2" charset="-78"/>
              </a:rPr>
              <a:t>حاکم بر برنامه </a:t>
            </a:r>
            <a:r>
              <a:rPr lang="fa-IR" dirty="0" smtClean="0">
                <a:cs typeface="B Elham" pitchFamily="2" charset="-78"/>
              </a:rPr>
              <a:t>درســـــــی</a:t>
            </a:r>
            <a:endParaRPr lang="en-US" dirty="0"/>
          </a:p>
        </p:txBody>
      </p:sp>
      <p:sp>
        <p:nvSpPr>
          <p:cNvPr id="4" name="Rectangle 3"/>
          <p:cNvSpPr/>
          <p:nvPr/>
        </p:nvSpPr>
        <p:spPr>
          <a:xfrm>
            <a:off x="914400" y="0"/>
            <a:ext cx="7236276" cy="523220"/>
          </a:xfrm>
          <a:prstGeom prst="rect">
            <a:avLst/>
          </a:prstGeom>
        </p:spPr>
        <p:txBody>
          <a:bodyPr wrap="none">
            <a:spAutoFit/>
          </a:bodyPr>
          <a:lstStyle/>
          <a:p>
            <a:r>
              <a:rPr lang="fa-IR" sz="2800" dirty="0" smtClean="0">
                <a:solidFill>
                  <a:srgbClr val="0000FF"/>
                </a:solidFill>
                <a:cs typeface="B Homa" pitchFamily="2" charset="-78"/>
              </a:rPr>
              <a:t>تقویت </a:t>
            </a:r>
            <a:r>
              <a:rPr lang="fa-IR" sz="2800" dirty="0">
                <a:solidFill>
                  <a:srgbClr val="0000FF"/>
                </a:solidFill>
                <a:cs typeface="B Homa" pitchFamily="2" charset="-78"/>
              </a:rPr>
              <a:t>مهارت های شفاهی زبان (</a:t>
            </a:r>
            <a:r>
              <a:rPr lang="fa-IR" sz="2800" dirty="0">
                <a:solidFill>
                  <a:srgbClr val="C00000"/>
                </a:solidFill>
                <a:cs typeface="B Homa" pitchFamily="2" charset="-78"/>
              </a:rPr>
              <a:t>گوش دادن، سخن گفتن</a:t>
            </a:r>
            <a:r>
              <a:rPr lang="fa-IR" sz="2800" dirty="0">
                <a:solidFill>
                  <a:srgbClr val="0000FF"/>
                </a:solidFill>
                <a:cs typeface="B Homa" pitchFamily="2" charset="-78"/>
              </a:rPr>
              <a:t>)</a:t>
            </a:r>
            <a:endParaRPr lang="en-US" sz="2800" dirty="0">
              <a:solidFill>
                <a:srgbClr val="0000FF"/>
              </a:solidFill>
              <a:cs typeface="B Homa" pitchFamily="2" charset="-78"/>
            </a:endParaRPr>
          </a:p>
        </p:txBody>
      </p:sp>
      <p:sp>
        <p:nvSpPr>
          <p:cNvPr id="5" name="Down Arrow 4"/>
          <p:cNvSpPr/>
          <p:nvPr/>
        </p:nvSpPr>
        <p:spPr>
          <a:xfrm>
            <a:off x="4191000" y="523219"/>
            <a:ext cx="609600" cy="314979"/>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Left-Right Arrow 5"/>
          <p:cNvSpPr/>
          <p:nvPr/>
        </p:nvSpPr>
        <p:spPr>
          <a:xfrm>
            <a:off x="7936137" y="3225432"/>
            <a:ext cx="533400" cy="3810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0"/>
            <a:ext cx="4876800" cy="3429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90600"/>
            <a:ext cx="4876800" cy="270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738312" y="1066800"/>
            <a:ext cx="3853940" cy="1631216"/>
          </a:xfrm>
          <a:prstGeom prst="rect">
            <a:avLst/>
          </a:prstGeom>
          <a:noFill/>
        </p:spPr>
        <p:txBody>
          <a:bodyPr wrap="none" rtlCol="0">
            <a:spAutoFit/>
          </a:bodyPr>
          <a:lstStyle/>
          <a:p>
            <a:pPr algn="r" rtl="1"/>
            <a:r>
              <a:rPr lang="fa-IR" sz="2000" b="1" dirty="0" smtClean="0">
                <a:solidFill>
                  <a:srgbClr val="CC0066"/>
                </a:solidFill>
                <a:latin typeface="Arial" panose="020B0604020202020204" pitchFamily="34" charset="0"/>
              </a:rPr>
              <a:t>در کتاب بخوانیم قسمت هایی با</a:t>
            </a:r>
          </a:p>
          <a:p>
            <a:pPr algn="r" rtl="1"/>
            <a:r>
              <a:rPr lang="fa-IR" sz="2000" b="1" dirty="0" smtClean="0">
                <a:solidFill>
                  <a:srgbClr val="CC0066"/>
                </a:solidFill>
                <a:latin typeface="Arial" panose="020B0604020202020204" pitchFamily="34" charset="0"/>
              </a:rPr>
              <a:t> عنوان گوش کن و بگو و به دوستانت بگو </a:t>
            </a:r>
          </a:p>
          <a:p>
            <a:pPr algn="r" rtl="1"/>
            <a:r>
              <a:rPr lang="fa-IR" sz="2000" b="1" dirty="0" smtClean="0">
                <a:solidFill>
                  <a:srgbClr val="CC0066"/>
                </a:solidFill>
                <a:latin typeface="Arial" panose="020B0604020202020204" pitchFamily="34" charset="0"/>
              </a:rPr>
              <a:t>وجود دارد که با هدف تقویت</a:t>
            </a:r>
          </a:p>
          <a:p>
            <a:pPr algn="r" rtl="1"/>
            <a:r>
              <a:rPr lang="fa-IR" sz="2000" b="1" dirty="0" smtClean="0">
                <a:solidFill>
                  <a:srgbClr val="CC0066"/>
                </a:solidFill>
                <a:latin typeface="Arial" panose="020B0604020202020204" pitchFamily="34" charset="0"/>
              </a:rPr>
              <a:t> مهارت شنیداری و گفتاری </a:t>
            </a:r>
          </a:p>
          <a:p>
            <a:pPr algn="r" rtl="1"/>
            <a:r>
              <a:rPr lang="fa-IR" sz="2000" b="1" dirty="0" smtClean="0">
                <a:solidFill>
                  <a:srgbClr val="CC0066"/>
                </a:solidFill>
                <a:latin typeface="Arial" panose="020B0604020202020204" pitchFamily="34" charset="0"/>
              </a:rPr>
              <a:t>قرار داده شده است.</a:t>
            </a:r>
            <a:endParaRPr lang="en-US" sz="2000" b="1" dirty="0">
              <a:solidFill>
                <a:srgbClr val="CC0066"/>
              </a:solidFill>
              <a:latin typeface="Arial" panose="020B0604020202020204" pitchFamily="34" charset="0"/>
            </a:endParaRPr>
          </a:p>
        </p:txBody>
      </p:sp>
    </p:spTree>
    <p:extLst>
      <p:ext uri="{BB962C8B-B14F-4D97-AF65-F5344CB8AC3E}">
        <p14:creationId xmlns:p14="http://schemas.microsoft.com/office/powerpoint/2010/main" val="25333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1000"/>
                                        <p:tgtEl>
                                          <p:spTgt spid="4099"/>
                                        </p:tgtEl>
                                      </p:cBhvr>
                                    </p:animEffect>
                                    <p:anim calcmode="lin" valueType="num">
                                      <p:cBhvr>
                                        <p:cTn id="8" dur="1000" fill="hold"/>
                                        <p:tgtEl>
                                          <p:spTgt spid="4099"/>
                                        </p:tgtEl>
                                        <p:attrNameLst>
                                          <p:attrName>ppt_x</p:attrName>
                                        </p:attrNameLst>
                                      </p:cBhvr>
                                      <p:tavLst>
                                        <p:tav tm="0">
                                          <p:val>
                                            <p:strVal val="#ppt_x"/>
                                          </p:val>
                                        </p:tav>
                                        <p:tav tm="100000">
                                          <p:val>
                                            <p:strVal val="#ppt_x"/>
                                          </p:val>
                                        </p:tav>
                                      </p:tavLst>
                                    </p:anim>
                                    <p:anim calcmode="lin" valueType="num">
                                      <p:cBhvr>
                                        <p:cTn id="9" dur="1000" fill="hold"/>
                                        <p:tgtEl>
                                          <p:spTgt spid="409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1000"/>
                                        <p:tgtEl>
                                          <p:spTgt spid="4100"/>
                                        </p:tgtEl>
                                      </p:cBhvr>
                                    </p:animEffect>
                                    <p:anim calcmode="lin" valueType="num">
                                      <p:cBhvr>
                                        <p:cTn id="13" dur="1000" fill="hold"/>
                                        <p:tgtEl>
                                          <p:spTgt spid="4100"/>
                                        </p:tgtEl>
                                        <p:attrNameLst>
                                          <p:attrName>ppt_x</p:attrName>
                                        </p:attrNameLst>
                                      </p:cBhvr>
                                      <p:tavLst>
                                        <p:tav tm="0">
                                          <p:val>
                                            <p:strVal val="#ppt_x"/>
                                          </p:val>
                                        </p:tav>
                                        <p:tav tm="100000">
                                          <p:val>
                                            <p:strVal val="#ppt_x"/>
                                          </p:val>
                                        </p:tav>
                                      </p:tavLst>
                                    </p:anim>
                                    <p:anim calcmode="lin" valueType="num">
                                      <p:cBhvr>
                                        <p:cTn id="14" dur="1000" fill="hold"/>
                                        <p:tgtEl>
                                          <p:spTgt spid="410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4099"/>
                                        </p:tgtEl>
                                        <p:attrNameLst>
                                          <p:attrName>ppt_x</p:attrName>
                                        </p:attrNameLst>
                                      </p:cBhvr>
                                      <p:tavLst>
                                        <p:tav tm="0">
                                          <p:val>
                                            <p:strVal val="ppt_x"/>
                                          </p:val>
                                        </p:tav>
                                        <p:tav tm="100000">
                                          <p:val>
                                            <p:strVal val="ppt_x"/>
                                          </p:val>
                                        </p:tav>
                                      </p:tavLst>
                                    </p:anim>
                                    <p:anim calcmode="lin" valueType="num">
                                      <p:cBhvr additive="base">
                                        <p:cTn id="24" dur="500"/>
                                        <p:tgtEl>
                                          <p:spTgt spid="4099"/>
                                        </p:tgtEl>
                                        <p:attrNameLst>
                                          <p:attrName>ppt_y</p:attrName>
                                        </p:attrNameLst>
                                      </p:cBhvr>
                                      <p:tavLst>
                                        <p:tav tm="0">
                                          <p:val>
                                            <p:strVal val="ppt_y"/>
                                          </p:val>
                                        </p:tav>
                                        <p:tav tm="100000">
                                          <p:val>
                                            <p:strVal val="1+ppt_h/2"/>
                                          </p:val>
                                        </p:tav>
                                      </p:tavLst>
                                    </p:anim>
                                    <p:set>
                                      <p:cBhvr>
                                        <p:cTn id="25" dur="1" fill="hold">
                                          <p:stCondLst>
                                            <p:cond delay="499"/>
                                          </p:stCondLst>
                                        </p:cTn>
                                        <p:tgtEl>
                                          <p:spTgt spid="4099"/>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4100"/>
                                        </p:tgtEl>
                                        <p:attrNameLst>
                                          <p:attrName>ppt_x</p:attrName>
                                        </p:attrNameLst>
                                      </p:cBhvr>
                                      <p:tavLst>
                                        <p:tav tm="0">
                                          <p:val>
                                            <p:strVal val="ppt_x"/>
                                          </p:val>
                                        </p:tav>
                                        <p:tav tm="100000">
                                          <p:val>
                                            <p:strVal val="ppt_x"/>
                                          </p:val>
                                        </p:tav>
                                      </p:tavLst>
                                    </p:anim>
                                    <p:anim calcmode="lin" valueType="num">
                                      <p:cBhvr additive="base">
                                        <p:cTn id="28" dur="500"/>
                                        <p:tgtEl>
                                          <p:spTgt spid="4100"/>
                                        </p:tgtEl>
                                        <p:attrNameLst>
                                          <p:attrName>ppt_y</p:attrName>
                                        </p:attrNameLst>
                                      </p:cBhvr>
                                      <p:tavLst>
                                        <p:tav tm="0">
                                          <p:val>
                                            <p:strVal val="ppt_y"/>
                                          </p:val>
                                        </p:tav>
                                        <p:tav tm="100000">
                                          <p:val>
                                            <p:strVal val="1+ppt_h/2"/>
                                          </p:val>
                                        </p:tav>
                                      </p:tavLst>
                                    </p:anim>
                                    <p:set>
                                      <p:cBhvr>
                                        <p:cTn id="29" dur="1" fill="hold">
                                          <p:stCondLst>
                                            <p:cond delay="499"/>
                                          </p:stCondLst>
                                        </p:cTn>
                                        <p:tgtEl>
                                          <p:spTgt spid="4100"/>
                                        </p:tgtEl>
                                        <p:attrNameLst>
                                          <p:attrName>style.visibility</p:attrName>
                                        </p:attrNameLst>
                                      </p:cBhvr>
                                      <p:to>
                                        <p:strVal val="hidden"/>
                                      </p:to>
                                    </p:set>
                                  </p:childTnLst>
                                </p:cTn>
                              </p:par>
                              <p:par>
                                <p:cTn id="30" presetID="2" presetClass="exit" presetSubtype="4" fill="hold" grpId="1" nodeType="withEffect">
                                  <p:stCondLst>
                                    <p:cond delay="0"/>
                                  </p:stCondLst>
                                  <p:childTnLst>
                                    <p:anim calcmode="lin" valueType="num">
                                      <p:cBhvr additive="base">
                                        <p:cTn id="31" dur="500"/>
                                        <p:tgtEl>
                                          <p:spTgt spid="7"/>
                                        </p:tgtEl>
                                        <p:attrNameLst>
                                          <p:attrName>ppt_x</p:attrName>
                                        </p:attrNameLst>
                                      </p:cBhvr>
                                      <p:tavLst>
                                        <p:tav tm="0">
                                          <p:val>
                                            <p:strVal val="ppt_x"/>
                                          </p:val>
                                        </p:tav>
                                        <p:tav tm="100000">
                                          <p:val>
                                            <p:strVal val="ppt_x"/>
                                          </p:val>
                                        </p:tav>
                                      </p:tavLst>
                                    </p:anim>
                                    <p:anim calcmode="lin" valueType="num">
                                      <p:cBhvr additive="base">
                                        <p:cTn id="32" dur="500"/>
                                        <p:tgtEl>
                                          <p:spTgt spid="7"/>
                                        </p:tgtEl>
                                        <p:attrNameLst>
                                          <p:attrName>ppt_y</p:attrName>
                                        </p:attrNameLst>
                                      </p:cBhvr>
                                      <p:tavLst>
                                        <p:tav tm="0">
                                          <p:val>
                                            <p:strVal val="ppt_y"/>
                                          </p:val>
                                        </p:tav>
                                        <p:tav tm="100000">
                                          <p:val>
                                            <p:strVal val="1+ppt_h/2"/>
                                          </p:val>
                                        </p:tav>
                                      </p:tavLst>
                                    </p:anim>
                                    <p:set>
                                      <p:cBhvr>
                                        <p:cTn id="3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mohammad\Desktop\یفابفلادط.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6927" y="15240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rot="5400000">
            <a:off x="5527963" y="3454623"/>
            <a:ext cx="6553200" cy="526026"/>
          </a:xfrm>
        </p:spPr>
        <p:txBody>
          <a:bodyPr>
            <a:normAutofit fontScale="92500" lnSpcReduction="10000"/>
          </a:bodyPr>
          <a:lstStyle/>
          <a:p>
            <a:r>
              <a:rPr lang="fa-IR" dirty="0" smtClean="0">
                <a:cs typeface="B Elham" pitchFamily="2" charset="-78"/>
              </a:rPr>
              <a:t>اصــــــــــــــــــــول </a:t>
            </a:r>
            <a:r>
              <a:rPr lang="fa-IR" dirty="0">
                <a:cs typeface="B Elham" pitchFamily="2" charset="-78"/>
              </a:rPr>
              <a:t>حاکم بر برنامه درســـــــی</a:t>
            </a:r>
            <a:endParaRPr lang="en-US" dirty="0"/>
          </a:p>
          <a:p>
            <a:endParaRPr lang="en-US" dirty="0"/>
          </a:p>
        </p:txBody>
      </p:sp>
      <p:sp>
        <p:nvSpPr>
          <p:cNvPr id="4" name="Rectangle 3"/>
          <p:cNvSpPr/>
          <p:nvPr/>
        </p:nvSpPr>
        <p:spPr>
          <a:xfrm>
            <a:off x="-304800" y="-11400"/>
            <a:ext cx="8763000" cy="584775"/>
          </a:xfrm>
          <a:prstGeom prst="rect">
            <a:avLst/>
          </a:prstGeom>
        </p:spPr>
        <p:txBody>
          <a:bodyPr wrap="square">
            <a:spAutoFit/>
          </a:bodyPr>
          <a:lstStyle/>
          <a:p>
            <a:pPr algn="r" rtl="1"/>
            <a:r>
              <a:rPr lang="fa-IR" sz="3200" b="1" dirty="0">
                <a:solidFill>
                  <a:srgbClr val="0070C0"/>
                </a:solidFill>
              </a:rPr>
              <a:t>توجه به </a:t>
            </a:r>
            <a:r>
              <a:rPr lang="fa-IR" sz="3200" b="1" dirty="0" smtClean="0">
                <a:solidFill>
                  <a:srgbClr val="0070C0"/>
                </a:solidFill>
              </a:rPr>
              <a:t>رویکـــــــــــــــرد </a:t>
            </a:r>
            <a:r>
              <a:rPr lang="fa-IR" sz="3200" b="1" dirty="0">
                <a:solidFill>
                  <a:srgbClr val="0070C0"/>
                </a:solidFill>
              </a:rPr>
              <a:t>مبتنی بر </a:t>
            </a:r>
            <a:r>
              <a:rPr lang="fa-IR" sz="3200" b="1" dirty="0" smtClean="0">
                <a:solidFill>
                  <a:srgbClr val="0070C0"/>
                </a:solidFill>
              </a:rPr>
              <a:t>مشاهــــــــــــــــده</a:t>
            </a:r>
            <a:endParaRPr lang="fa-IR" sz="3200" b="1" dirty="0">
              <a:solidFill>
                <a:srgbClr val="0070C0"/>
              </a:solidFill>
            </a:endParaRPr>
          </a:p>
        </p:txBody>
      </p:sp>
      <p:sp>
        <p:nvSpPr>
          <p:cNvPr id="5" name="Down Arrow 4"/>
          <p:cNvSpPr/>
          <p:nvPr/>
        </p:nvSpPr>
        <p:spPr>
          <a:xfrm>
            <a:off x="4267200" y="584775"/>
            <a:ext cx="457200" cy="432578"/>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Left-Right Arrow 5"/>
          <p:cNvSpPr/>
          <p:nvPr/>
        </p:nvSpPr>
        <p:spPr>
          <a:xfrm>
            <a:off x="7858085" y="3124200"/>
            <a:ext cx="533400" cy="4572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p:cNvSpPr txBox="1"/>
          <p:nvPr/>
        </p:nvSpPr>
        <p:spPr>
          <a:xfrm>
            <a:off x="76200" y="1017353"/>
            <a:ext cx="8664551" cy="400110"/>
          </a:xfrm>
          <a:prstGeom prst="rect">
            <a:avLst/>
          </a:prstGeom>
          <a:noFill/>
        </p:spPr>
        <p:txBody>
          <a:bodyPr wrap="none" rtlCol="0">
            <a:spAutoFit/>
          </a:bodyPr>
          <a:lstStyle/>
          <a:p>
            <a:r>
              <a:rPr lang="fa-IR" dirty="0" smtClean="0">
                <a:cs typeface="B Farnaz" pitchFamily="2" charset="-78"/>
              </a:rPr>
              <a:t>  </a:t>
            </a:r>
            <a:r>
              <a:rPr lang="fa-IR" sz="2000" b="1" dirty="0" smtClean="0">
                <a:solidFill>
                  <a:srgbClr val="0000FF"/>
                </a:solidFill>
              </a:rPr>
              <a:t>افزایش دایره ی واژگان با توجه به تصاویر موجود در کتاب و افزایش قدرت توجه در بخش نگاره ها</a:t>
            </a:r>
            <a:endParaRPr lang="en-US" sz="2000" b="1" dirty="0">
              <a:solidFill>
                <a:srgbClr val="0000FF"/>
              </a:solidFill>
            </a:endParaRPr>
          </a:p>
        </p:txBody>
      </p:sp>
      <p:pic>
        <p:nvPicPr>
          <p:cNvPr id="5123" name="Picture 3" descr="C:\Users\mohammad\Desktop\pic\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752600"/>
            <a:ext cx="3305175" cy="513735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mohammad\Desktop\pic\2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9575" y="1752600"/>
            <a:ext cx="3476625"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0769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fade">
                                      <p:cBhvr>
                                        <p:cTn id="12" dur="1000"/>
                                        <p:tgtEl>
                                          <p:spTgt spid="5124"/>
                                        </p:tgtEl>
                                      </p:cBhvr>
                                    </p:animEffect>
                                    <p:anim calcmode="lin" valueType="num">
                                      <p:cBhvr>
                                        <p:cTn id="13" dur="1000" fill="hold"/>
                                        <p:tgtEl>
                                          <p:spTgt spid="5124"/>
                                        </p:tgtEl>
                                        <p:attrNameLst>
                                          <p:attrName>ppt_x</p:attrName>
                                        </p:attrNameLst>
                                      </p:cBhvr>
                                      <p:tavLst>
                                        <p:tav tm="0">
                                          <p:val>
                                            <p:strVal val="#ppt_x"/>
                                          </p:val>
                                        </p:tav>
                                        <p:tav tm="100000">
                                          <p:val>
                                            <p:strVal val="#ppt_x"/>
                                          </p:val>
                                        </p:tav>
                                      </p:tavLst>
                                    </p:anim>
                                    <p:anim calcmode="lin" valueType="num">
                                      <p:cBhvr>
                                        <p:cTn id="14" dur="1000" fill="hold"/>
                                        <p:tgtEl>
                                          <p:spTgt spid="51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xagon 3"/>
          <p:cNvSpPr/>
          <p:nvPr/>
        </p:nvSpPr>
        <p:spPr>
          <a:xfrm>
            <a:off x="3872867" y="170530"/>
            <a:ext cx="1524000" cy="914400"/>
          </a:xfrm>
          <a:prstGeom prst="hexagon">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fa-IR" dirty="0" smtClean="0">
                <a:cs typeface="B Nazanin" pitchFamily="2" charset="-78"/>
              </a:rPr>
              <a:t>کتاب درسی</a:t>
            </a:r>
            <a:endParaRPr lang="en-US" dirty="0">
              <a:cs typeface="B Nazanin" pitchFamily="2" charset="-78"/>
            </a:endParaRPr>
          </a:p>
        </p:txBody>
      </p:sp>
      <p:sp>
        <p:nvSpPr>
          <p:cNvPr id="5" name="Oval 4">
            <a:hlinkClick r:id="rId2" action="ppaction://hlinksldjump"/>
          </p:cNvPr>
          <p:cNvSpPr/>
          <p:nvPr/>
        </p:nvSpPr>
        <p:spPr>
          <a:xfrm>
            <a:off x="6230541" y="1096607"/>
            <a:ext cx="1447800" cy="762000"/>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dirty="0" smtClean="0">
                <a:cs typeface="B Nazanin" pitchFamily="2" charset="-78"/>
              </a:rPr>
              <a:t>بعد درونی</a:t>
            </a:r>
            <a:endParaRPr lang="en-US" dirty="0">
              <a:cs typeface="B Nazanin" pitchFamily="2" charset="-78"/>
            </a:endParaRPr>
          </a:p>
        </p:txBody>
      </p:sp>
      <p:sp>
        <p:nvSpPr>
          <p:cNvPr id="6" name="Oval 5">
            <a:hlinkClick r:id="rId3" action="ppaction://hlinksldjump"/>
          </p:cNvPr>
          <p:cNvSpPr/>
          <p:nvPr/>
        </p:nvSpPr>
        <p:spPr>
          <a:xfrm>
            <a:off x="1484858" y="911945"/>
            <a:ext cx="1447800" cy="762000"/>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dirty="0" smtClean="0">
                <a:cs typeface="B Nazanin" pitchFamily="2" charset="-78"/>
              </a:rPr>
              <a:t>بعد بیرونی</a:t>
            </a:r>
            <a:endParaRPr lang="en-US" dirty="0">
              <a:cs typeface="B Nazanin" pitchFamily="2" charset="-78"/>
            </a:endParaRPr>
          </a:p>
        </p:txBody>
      </p:sp>
      <p:sp>
        <p:nvSpPr>
          <p:cNvPr id="7" name="Rounded Rectangle 6">
            <a:hlinkClick r:id="rId4" action="ppaction://hlinksldjump"/>
          </p:cNvPr>
          <p:cNvSpPr/>
          <p:nvPr/>
        </p:nvSpPr>
        <p:spPr>
          <a:xfrm>
            <a:off x="7290414" y="1865981"/>
            <a:ext cx="1143000" cy="990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a-IR" dirty="0" smtClean="0">
                <a:cs typeface="B Nazanin" pitchFamily="2" charset="-78"/>
              </a:rPr>
              <a:t>بعد ظاهری</a:t>
            </a:r>
            <a:endParaRPr lang="en-US" dirty="0">
              <a:cs typeface="B Nazanin" pitchFamily="2" charset="-78"/>
            </a:endParaRPr>
          </a:p>
        </p:txBody>
      </p:sp>
      <p:sp>
        <p:nvSpPr>
          <p:cNvPr id="8" name="Rounded Rectangle 7">
            <a:hlinkClick r:id="rId5" action="ppaction://hlinksldjump"/>
          </p:cNvPr>
          <p:cNvSpPr/>
          <p:nvPr/>
        </p:nvSpPr>
        <p:spPr>
          <a:xfrm>
            <a:off x="5468541" y="1865981"/>
            <a:ext cx="1143000" cy="9906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dirty="0" smtClean="0">
                <a:cs typeface="B Nazanin" pitchFamily="2" charset="-78"/>
              </a:rPr>
              <a:t>بعد محتوا</a:t>
            </a:r>
            <a:endParaRPr lang="en-US" dirty="0">
              <a:cs typeface="B Nazanin" pitchFamily="2" charset="-78"/>
            </a:endParaRPr>
          </a:p>
        </p:txBody>
      </p:sp>
      <p:sp>
        <p:nvSpPr>
          <p:cNvPr id="9" name="Round Diagonal Corner Rectangle 8">
            <a:hlinkClick r:id="rId6" action="ppaction://hlinksldjump"/>
          </p:cNvPr>
          <p:cNvSpPr/>
          <p:nvPr/>
        </p:nvSpPr>
        <p:spPr>
          <a:xfrm>
            <a:off x="7290414" y="3022836"/>
            <a:ext cx="1143000" cy="609600"/>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a-IR" dirty="0" smtClean="0">
                <a:cs typeface="B Nazanin" pitchFamily="2" charset="-78"/>
              </a:rPr>
              <a:t>جلد کتاب</a:t>
            </a:r>
            <a:endParaRPr lang="en-US" dirty="0">
              <a:cs typeface="B Nazanin" pitchFamily="2" charset="-78"/>
            </a:endParaRPr>
          </a:p>
        </p:txBody>
      </p:sp>
      <p:sp>
        <p:nvSpPr>
          <p:cNvPr id="10" name="Round Diagonal Corner Rectangle 9">
            <a:hlinkClick r:id="rId7" action="ppaction://hlinksldjump"/>
          </p:cNvPr>
          <p:cNvSpPr/>
          <p:nvPr/>
        </p:nvSpPr>
        <p:spPr>
          <a:xfrm>
            <a:off x="7290414" y="3770981"/>
            <a:ext cx="1143000" cy="609600"/>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a-IR" dirty="0" smtClean="0">
                <a:cs typeface="B Nazanin" pitchFamily="2" charset="-78"/>
              </a:rPr>
              <a:t>شکل محتوا</a:t>
            </a:r>
            <a:endParaRPr lang="en-US" dirty="0">
              <a:cs typeface="B Nazanin" pitchFamily="2" charset="-78"/>
            </a:endParaRPr>
          </a:p>
        </p:txBody>
      </p:sp>
      <p:sp>
        <p:nvSpPr>
          <p:cNvPr id="11" name="Round Diagonal Corner Rectangle 10">
            <a:hlinkClick r:id="rId8" action="ppaction://hlinksldjump"/>
          </p:cNvPr>
          <p:cNvSpPr/>
          <p:nvPr/>
        </p:nvSpPr>
        <p:spPr>
          <a:xfrm>
            <a:off x="7296373" y="4560969"/>
            <a:ext cx="1143000" cy="609600"/>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a-IR" dirty="0" smtClean="0">
                <a:cs typeface="B Nazanin" pitchFamily="2" charset="-78"/>
              </a:rPr>
              <a:t>تصاویر و رنگ ها</a:t>
            </a:r>
            <a:endParaRPr lang="en-US" dirty="0">
              <a:cs typeface="B Nazanin" pitchFamily="2" charset="-78"/>
            </a:endParaRPr>
          </a:p>
        </p:txBody>
      </p:sp>
      <p:sp>
        <p:nvSpPr>
          <p:cNvPr id="12" name="Round Diagonal Corner Rectangle 11">
            <a:hlinkClick r:id="rId9" action="ppaction://hlinksldjump"/>
          </p:cNvPr>
          <p:cNvSpPr/>
          <p:nvPr/>
        </p:nvSpPr>
        <p:spPr>
          <a:xfrm>
            <a:off x="7290414" y="5371181"/>
            <a:ext cx="1143000" cy="609600"/>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a-IR" dirty="0" smtClean="0">
                <a:cs typeface="B Nazanin" pitchFamily="2" charset="-78"/>
              </a:rPr>
              <a:t>تراکم متن</a:t>
            </a:r>
            <a:endParaRPr lang="en-US" dirty="0">
              <a:cs typeface="B Nazanin" pitchFamily="2" charset="-78"/>
            </a:endParaRPr>
          </a:p>
        </p:txBody>
      </p:sp>
      <p:sp>
        <p:nvSpPr>
          <p:cNvPr id="13" name="Round Diagonal Corner Rectangle 12">
            <a:hlinkClick r:id="rId10" action="ppaction://hlinksldjump"/>
          </p:cNvPr>
          <p:cNvSpPr/>
          <p:nvPr/>
        </p:nvSpPr>
        <p:spPr>
          <a:xfrm>
            <a:off x="7290414" y="6209381"/>
            <a:ext cx="1143000" cy="609600"/>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a-IR" dirty="0" smtClean="0">
                <a:cs typeface="B Nazanin" pitchFamily="2" charset="-78"/>
              </a:rPr>
              <a:t>محاسبه فضای سفید</a:t>
            </a:r>
            <a:endParaRPr lang="en-US" dirty="0">
              <a:cs typeface="B Nazanin" pitchFamily="2" charset="-78"/>
            </a:endParaRPr>
          </a:p>
        </p:txBody>
      </p:sp>
      <p:sp>
        <p:nvSpPr>
          <p:cNvPr id="15" name="Round Diagonal Corner Rectangle 14">
            <a:hlinkClick r:id="rId11" action="ppaction://hlinksldjump"/>
          </p:cNvPr>
          <p:cNvSpPr/>
          <p:nvPr/>
        </p:nvSpPr>
        <p:spPr>
          <a:xfrm>
            <a:off x="5468541" y="4532981"/>
            <a:ext cx="1143000" cy="609600"/>
          </a:xfrm>
          <a:prstGeom prst="round2Diag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dirty="0" smtClean="0">
                <a:cs typeface="B Nazanin" pitchFamily="2" charset="-78"/>
              </a:rPr>
              <a:t>متغیرهای شناختی</a:t>
            </a:r>
            <a:endParaRPr lang="en-US" dirty="0">
              <a:cs typeface="B Nazanin" pitchFamily="2" charset="-78"/>
            </a:endParaRPr>
          </a:p>
        </p:txBody>
      </p:sp>
      <p:sp>
        <p:nvSpPr>
          <p:cNvPr id="16" name="Round Diagonal Corner Rectangle 15">
            <a:hlinkClick r:id="rId12" action="ppaction://hlinksldjump"/>
          </p:cNvPr>
          <p:cNvSpPr/>
          <p:nvPr/>
        </p:nvSpPr>
        <p:spPr>
          <a:xfrm>
            <a:off x="5468541" y="3784836"/>
            <a:ext cx="1143000" cy="609600"/>
          </a:xfrm>
          <a:prstGeom prst="round2Diag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dirty="0" smtClean="0">
                <a:cs typeface="B Nazanin" pitchFamily="2" charset="-78"/>
              </a:rPr>
              <a:t>پیوستگی متن</a:t>
            </a:r>
            <a:endParaRPr lang="en-US" dirty="0">
              <a:cs typeface="B Nazanin" pitchFamily="2" charset="-78"/>
            </a:endParaRPr>
          </a:p>
        </p:txBody>
      </p:sp>
      <p:sp>
        <p:nvSpPr>
          <p:cNvPr id="17" name="Round Diagonal Corner Rectangle 16"/>
          <p:cNvSpPr/>
          <p:nvPr/>
        </p:nvSpPr>
        <p:spPr>
          <a:xfrm>
            <a:off x="5468541" y="3022836"/>
            <a:ext cx="1143000" cy="609600"/>
          </a:xfrm>
          <a:prstGeom prst="round2Diag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1400" dirty="0" smtClean="0">
                <a:cs typeface="B Nazanin" pitchFamily="2" charset="-78"/>
              </a:rPr>
              <a:t>شناسایی متغیرهای غالب</a:t>
            </a:r>
            <a:endParaRPr lang="en-US" sz="1400" dirty="0">
              <a:cs typeface="B Nazanin" pitchFamily="2" charset="-78"/>
            </a:endParaRPr>
          </a:p>
        </p:txBody>
      </p:sp>
      <p:sp>
        <p:nvSpPr>
          <p:cNvPr id="18" name="Rounded Rectangle 17">
            <a:hlinkClick r:id="rId13" action="ppaction://hlinksldjump"/>
          </p:cNvPr>
          <p:cNvSpPr/>
          <p:nvPr/>
        </p:nvSpPr>
        <p:spPr>
          <a:xfrm>
            <a:off x="645428" y="1673945"/>
            <a:ext cx="1143000" cy="9906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a-IR" dirty="0" smtClean="0">
                <a:cs typeface="B Nazanin" pitchFamily="2" charset="-78"/>
              </a:rPr>
              <a:t>ارتباط طولی</a:t>
            </a:r>
            <a:endParaRPr lang="en-US" dirty="0">
              <a:cs typeface="B Nazanin" pitchFamily="2" charset="-78"/>
            </a:endParaRPr>
          </a:p>
        </p:txBody>
      </p:sp>
      <p:sp>
        <p:nvSpPr>
          <p:cNvPr id="19" name="Rounded Rectangle 18">
            <a:hlinkClick r:id="rId14" action="ppaction://hlinksldjump"/>
          </p:cNvPr>
          <p:cNvSpPr/>
          <p:nvPr/>
        </p:nvSpPr>
        <p:spPr>
          <a:xfrm>
            <a:off x="2550428" y="1681319"/>
            <a:ext cx="1143000" cy="9906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dirty="0" smtClean="0">
                <a:cs typeface="B Nazanin" pitchFamily="2" charset="-78"/>
              </a:rPr>
              <a:t>ارتباط عرضی</a:t>
            </a:r>
            <a:endParaRPr lang="en-US" dirty="0">
              <a:cs typeface="B Nazanin" pitchFamily="2" charset="-78"/>
            </a:endParaRPr>
          </a:p>
        </p:txBody>
      </p:sp>
      <p:sp>
        <p:nvSpPr>
          <p:cNvPr id="20" name="Round Diagonal Corner Rectangle 19">
            <a:hlinkClick r:id="rId15" action="ppaction://hlinksldjump"/>
          </p:cNvPr>
          <p:cNvSpPr/>
          <p:nvPr/>
        </p:nvSpPr>
        <p:spPr>
          <a:xfrm>
            <a:off x="1884293" y="2881526"/>
            <a:ext cx="1143000" cy="609600"/>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dirty="0" smtClean="0">
                <a:cs typeface="B Nazanin" pitchFamily="2" charset="-78"/>
              </a:rPr>
              <a:t>همسانسازی درونی</a:t>
            </a:r>
            <a:endParaRPr lang="en-US" dirty="0">
              <a:cs typeface="B Nazanin" pitchFamily="2" charset="-78"/>
            </a:endParaRPr>
          </a:p>
        </p:txBody>
      </p:sp>
      <p:sp>
        <p:nvSpPr>
          <p:cNvPr id="21" name="Round Diagonal Corner Rectangle 20">
            <a:hlinkClick r:id="rId16" action="ppaction://hlinksldjump"/>
          </p:cNvPr>
          <p:cNvSpPr/>
          <p:nvPr/>
        </p:nvSpPr>
        <p:spPr>
          <a:xfrm>
            <a:off x="645428" y="2881526"/>
            <a:ext cx="1143000" cy="609600"/>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a-IR" dirty="0" smtClean="0">
                <a:cs typeface="B Nazanin" pitchFamily="2" charset="-78"/>
              </a:rPr>
              <a:t>همسانسازی درونی</a:t>
            </a:r>
            <a:endParaRPr lang="en-US" dirty="0">
              <a:cs typeface="B Nazanin" pitchFamily="2" charset="-78"/>
            </a:endParaRPr>
          </a:p>
        </p:txBody>
      </p:sp>
      <p:sp>
        <p:nvSpPr>
          <p:cNvPr id="22" name="Round Same Side Corner Rectangle 21">
            <a:hlinkClick r:id="rId17" action="ppaction://hlinksldjump"/>
          </p:cNvPr>
          <p:cNvSpPr/>
          <p:nvPr/>
        </p:nvSpPr>
        <p:spPr>
          <a:xfrm>
            <a:off x="645428" y="3600174"/>
            <a:ext cx="4369210" cy="326923"/>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itchFamily="2" charset="-78"/>
              </a:rPr>
              <a:t>1. رویکرد برنامه درسی     </a:t>
            </a:r>
            <a:endParaRPr lang="en-US" dirty="0">
              <a:cs typeface="B Nazanin" pitchFamily="2" charset="-78"/>
            </a:endParaRPr>
          </a:p>
        </p:txBody>
      </p:sp>
      <p:sp>
        <p:nvSpPr>
          <p:cNvPr id="23" name="Round Diagonal Corner Rectangle 22"/>
          <p:cNvSpPr/>
          <p:nvPr/>
        </p:nvSpPr>
        <p:spPr>
          <a:xfrm>
            <a:off x="4063367" y="1666349"/>
            <a:ext cx="1143000" cy="609600"/>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a-IR" sz="1600" dirty="0" smtClean="0">
                <a:cs typeface="B Nazanin" pitchFamily="2" charset="-78"/>
              </a:rPr>
              <a:t>ساختار برنامه درسی</a:t>
            </a:r>
            <a:endParaRPr lang="en-US" sz="1600" dirty="0">
              <a:cs typeface="B Nazanin" pitchFamily="2" charset="-78"/>
            </a:endParaRPr>
          </a:p>
        </p:txBody>
      </p:sp>
      <p:cxnSp>
        <p:nvCxnSpPr>
          <p:cNvPr id="25" name="Straight Connector 24"/>
          <p:cNvCxnSpPr>
            <a:stCxn id="4" idx="3"/>
          </p:cNvCxnSpPr>
          <p:nvPr/>
        </p:nvCxnSpPr>
        <p:spPr>
          <a:xfrm flipH="1">
            <a:off x="2208758" y="627730"/>
            <a:ext cx="16641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6" idx="0"/>
          </p:cNvCxnSpPr>
          <p:nvPr/>
        </p:nvCxnSpPr>
        <p:spPr>
          <a:xfrm flipV="1">
            <a:off x="2208758" y="629881"/>
            <a:ext cx="1" cy="2820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a:endCxn id="4" idx="0"/>
          </p:cNvCxnSpPr>
          <p:nvPr/>
        </p:nvCxnSpPr>
        <p:spPr>
          <a:xfrm flipH="1" flipV="1">
            <a:off x="5396867" y="627730"/>
            <a:ext cx="1557574" cy="19051"/>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5" idx="0"/>
          </p:cNvCxnSpPr>
          <p:nvPr/>
        </p:nvCxnSpPr>
        <p:spPr>
          <a:xfrm flipV="1">
            <a:off x="6954441" y="646781"/>
            <a:ext cx="0" cy="449826"/>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838912" y="2361281"/>
            <a:ext cx="1229" cy="2476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7112986" y="2361281"/>
            <a:ext cx="0" cy="4152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8" idx="3"/>
          </p:cNvCxnSpPr>
          <p:nvPr/>
        </p:nvCxnSpPr>
        <p:spPr>
          <a:xfrm>
            <a:off x="6611541" y="2361281"/>
            <a:ext cx="228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610312" y="3294452"/>
            <a:ext cx="228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610312" y="4076117"/>
            <a:ext cx="228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15" idx="0"/>
          </p:cNvCxnSpPr>
          <p:nvPr/>
        </p:nvCxnSpPr>
        <p:spPr>
          <a:xfrm>
            <a:off x="6611541" y="4837781"/>
            <a:ext cx="228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a:endCxn id="9" idx="2"/>
          </p:cNvCxnSpPr>
          <p:nvPr/>
        </p:nvCxnSpPr>
        <p:spPr>
          <a:xfrm>
            <a:off x="7112986" y="3327636"/>
            <a:ext cx="1774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112986" y="4097141"/>
            <a:ext cx="1774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7112986" y="4845286"/>
            <a:ext cx="1774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7118945" y="2372956"/>
            <a:ext cx="1774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118945" y="5677136"/>
            <a:ext cx="1774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099895" y="6514181"/>
            <a:ext cx="177428" cy="0"/>
          </a:xfrm>
          <a:prstGeom prst="line">
            <a:avLst/>
          </a:prstGeom>
        </p:spPr>
        <p:style>
          <a:lnRef idx="1">
            <a:schemeClr val="accent1"/>
          </a:lnRef>
          <a:fillRef idx="0">
            <a:schemeClr val="accent1"/>
          </a:fillRef>
          <a:effectRef idx="0">
            <a:schemeClr val="accent1"/>
          </a:effectRef>
          <a:fontRef idx="minor">
            <a:schemeClr val="tx1"/>
          </a:fontRef>
        </p:style>
      </p:cxnSp>
      <p:sp>
        <p:nvSpPr>
          <p:cNvPr id="75" name="Round Same Side Corner Rectangle 74">
            <a:hlinkClick r:id="rId17" action="ppaction://hlinksldjump"/>
          </p:cNvPr>
          <p:cNvSpPr/>
          <p:nvPr/>
        </p:nvSpPr>
        <p:spPr>
          <a:xfrm>
            <a:off x="645428" y="4068435"/>
            <a:ext cx="4369210" cy="326923"/>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itchFamily="2" charset="-78"/>
              </a:rPr>
              <a:t>2. اهداف برنامه درسی       </a:t>
            </a:r>
            <a:endParaRPr lang="en-US" dirty="0">
              <a:cs typeface="B Nazanin" pitchFamily="2" charset="-78"/>
            </a:endParaRPr>
          </a:p>
        </p:txBody>
      </p:sp>
      <p:sp>
        <p:nvSpPr>
          <p:cNvPr id="76" name="Round Same Side Corner Rectangle 75">
            <a:hlinkClick r:id="rId17" action="ppaction://hlinksldjump"/>
          </p:cNvPr>
          <p:cNvSpPr/>
          <p:nvPr/>
        </p:nvSpPr>
        <p:spPr>
          <a:xfrm>
            <a:off x="645428" y="4488764"/>
            <a:ext cx="4369210" cy="326923"/>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itchFamily="2" charset="-78"/>
              </a:rPr>
              <a:t>3. اصول حاکم برنامه درسی </a:t>
            </a:r>
            <a:endParaRPr lang="en-US" dirty="0">
              <a:cs typeface="B Nazanin" pitchFamily="2" charset="-78"/>
            </a:endParaRPr>
          </a:p>
        </p:txBody>
      </p:sp>
      <p:sp>
        <p:nvSpPr>
          <p:cNvPr id="77" name="Round Same Side Corner Rectangle 76">
            <a:hlinkClick r:id="rId17" action="ppaction://hlinksldjump"/>
          </p:cNvPr>
          <p:cNvSpPr/>
          <p:nvPr/>
        </p:nvSpPr>
        <p:spPr>
          <a:xfrm>
            <a:off x="645428" y="4948086"/>
            <a:ext cx="4369210" cy="326923"/>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itchFamily="2" charset="-78"/>
              </a:rPr>
              <a:t>4. روش یاددهی – یادگیری  </a:t>
            </a:r>
            <a:endParaRPr lang="en-US" dirty="0">
              <a:cs typeface="B Nazanin" pitchFamily="2" charset="-78"/>
            </a:endParaRPr>
          </a:p>
        </p:txBody>
      </p:sp>
      <p:sp>
        <p:nvSpPr>
          <p:cNvPr id="78" name="Round Same Side Corner Rectangle 77">
            <a:hlinkClick r:id="rId17" action="ppaction://hlinksldjump"/>
          </p:cNvPr>
          <p:cNvSpPr/>
          <p:nvPr/>
        </p:nvSpPr>
        <p:spPr>
          <a:xfrm>
            <a:off x="645428" y="5384393"/>
            <a:ext cx="4369210" cy="326923"/>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cs typeface="B Nazanin" pitchFamily="2" charset="-78"/>
              </a:rPr>
              <a:t>5. آشنایی با جدول ها و توالی مفاهیم ، مهارت ها و نگرش ها </a:t>
            </a:r>
            <a:endParaRPr lang="en-US" sz="1600" dirty="0">
              <a:cs typeface="B Nazanin" pitchFamily="2" charset="-78"/>
            </a:endParaRPr>
          </a:p>
        </p:txBody>
      </p:sp>
      <p:sp>
        <p:nvSpPr>
          <p:cNvPr id="79" name="Round Same Side Corner Rectangle 78">
            <a:hlinkClick r:id="rId17" action="ppaction://hlinksldjump"/>
          </p:cNvPr>
          <p:cNvSpPr/>
          <p:nvPr/>
        </p:nvSpPr>
        <p:spPr>
          <a:xfrm>
            <a:off x="645428" y="5861258"/>
            <a:ext cx="4369210" cy="326923"/>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itchFamily="2" charset="-78"/>
              </a:rPr>
              <a:t>6. آشنایی با روش های ارزشیابی</a:t>
            </a:r>
            <a:endParaRPr lang="en-US" dirty="0">
              <a:cs typeface="B Nazanin" pitchFamily="2" charset="-78"/>
            </a:endParaRPr>
          </a:p>
        </p:txBody>
      </p:sp>
      <p:sp>
        <p:nvSpPr>
          <p:cNvPr id="80" name="Round Same Side Corner Rectangle 79">
            <a:hlinkClick r:id="rId17" action="ppaction://hlinksldjump"/>
          </p:cNvPr>
          <p:cNvSpPr/>
          <p:nvPr/>
        </p:nvSpPr>
        <p:spPr>
          <a:xfrm>
            <a:off x="645428" y="6318458"/>
            <a:ext cx="4369210" cy="326923"/>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itchFamily="2" charset="-78"/>
              </a:rPr>
              <a:t>7. شرایط اجرا</a:t>
            </a:r>
            <a:endParaRPr lang="en-US" dirty="0">
              <a:cs typeface="B Nazanin" pitchFamily="2" charset="-78"/>
            </a:endParaRPr>
          </a:p>
        </p:txBody>
      </p:sp>
      <p:cxnSp>
        <p:nvCxnSpPr>
          <p:cNvPr id="82" name="Straight Connector 81"/>
          <p:cNvCxnSpPr/>
          <p:nvPr/>
        </p:nvCxnSpPr>
        <p:spPr>
          <a:xfrm flipH="1" flipV="1">
            <a:off x="4634867" y="2424326"/>
            <a:ext cx="1" cy="1175205"/>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6" idx="6"/>
          </p:cNvCxnSpPr>
          <p:nvPr/>
        </p:nvCxnSpPr>
        <p:spPr>
          <a:xfrm>
            <a:off x="2932658" y="1292945"/>
            <a:ext cx="189270" cy="7374"/>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a:endCxn id="19" idx="0"/>
          </p:cNvCxnSpPr>
          <p:nvPr/>
        </p:nvCxnSpPr>
        <p:spPr>
          <a:xfrm>
            <a:off x="3121928" y="1285571"/>
            <a:ext cx="0" cy="395748"/>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Straight Connector 94"/>
          <p:cNvCxnSpPr>
            <a:endCxn id="6" idx="2"/>
          </p:cNvCxnSpPr>
          <p:nvPr/>
        </p:nvCxnSpPr>
        <p:spPr>
          <a:xfrm>
            <a:off x="1216929" y="1285571"/>
            <a:ext cx="267929" cy="7374"/>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Straight Connector 96"/>
          <p:cNvCxnSpPr>
            <a:stCxn id="18" idx="0"/>
          </p:cNvCxnSpPr>
          <p:nvPr/>
        </p:nvCxnSpPr>
        <p:spPr>
          <a:xfrm flipV="1">
            <a:off x="1216928" y="1300319"/>
            <a:ext cx="614" cy="37362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19" idx="1"/>
          </p:cNvCxnSpPr>
          <p:nvPr/>
        </p:nvCxnSpPr>
        <p:spPr>
          <a:xfrm flipH="1" flipV="1">
            <a:off x="2321828" y="2169245"/>
            <a:ext cx="228600" cy="737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2321828" y="2176619"/>
            <a:ext cx="0" cy="70893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Straight Connector 106"/>
          <p:cNvCxnSpPr>
            <a:stCxn id="18" idx="2"/>
            <a:endCxn id="21" idx="3"/>
          </p:cNvCxnSpPr>
          <p:nvPr/>
        </p:nvCxnSpPr>
        <p:spPr>
          <a:xfrm>
            <a:off x="1216928" y="2664545"/>
            <a:ext cx="0" cy="21698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Straight Connector 110"/>
          <p:cNvCxnSpPr>
            <a:stCxn id="23" idx="1"/>
          </p:cNvCxnSpPr>
          <p:nvPr/>
        </p:nvCxnSpPr>
        <p:spPr>
          <a:xfrm>
            <a:off x="4634867" y="2275949"/>
            <a:ext cx="0" cy="1050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22" idx="1"/>
            <a:endCxn id="75" idx="3"/>
          </p:cNvCxnSpPr>
          <p:nvPr/>
        </p:nvCxnSpPr>
        <p:spPr>
          <a:xfrm>
            <a:off x="2830033" y="3927097"/>
            <a:ext cx="0" cy="1413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0" name="Straight Connector 119"/>
          <p:cNvCxnSpPr>
            <a:stCxn id="75" idx="1"/>
            <a:endCxn id="76" idx="3"/>
          </p:cNvCxnSpPr>
          <p:nvPr/>
        </p:nvCxnSpPr>
        <p:spPr>
          <a:xfrm>
            <a:off x="2830033" y="4395358"/>
            <a:ext cx="0" cy="934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3" name="Straight Connector 122"/>
          <p:cNvCxnSpPr>
            <a:stCxn id="76" idx="1"/>
            <a:endCxn id="77" idx="3"/>
          </p:cNvCxnSpPr>
          <p:nvPr/>
        </p:nvCxnSpPr>
        <p:spPr>
          <a:xfrm>
            <a:off x="2830033" y="4815687"/>
            <a:ext cx="0" cy="13239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6" name="Straight Connector 125"/>
          <p:cNvCxnSpPr>
            <a:stCxn id="77" idx="1"/>
            <a:endCxn id="78" idx="3"/>
          </p:cNvCxnSpPr>
          <p:nvPr/>
        </p:nvCxnSpPr>
        <p:spPr>
          <a:xfrm>
            <a:off x="2830033" y="5275009"/>
            <a:ext cx="0" cy="1093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9" name="Straight Connector 128"/>
          <p:cNvCxnSpPr>
            <a:stCxn id="78" idx="1"/>
            <a:endCxn id="79" idx="3"/>
          </p:cNvCxnSpPr>
          <p:nvPr/>
        </p:nvCxnSpPr>
        <p:spPr>
          <a:xfrm>
            <a:off x="2830033" y="5711316"/>
            <a:ext cx="0" cy="1499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32" name="Straight Connector 131"/>
          <p:cNvCxnSpPr>
            <a:stCxn id="79" idx="1"/>
            <a:endCxn id="80" idx="3"/>
          </p:cNvCxnSpPr>
          <p:nvPr/>
        </p:nvCxnSpPr>
        <p:spPr>
          <a:xfrm>
            <a:off x="2830033" y="6188181"/>
            <a:ext cx="0" cy="130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8" name="Straight Connector 137"/>
          <p:cNvCxnSpPr>
            <a:stCxn id="5" idx="6"/>
          </p:cNvCxnSpPr>
          <p:nvPr/>
        </p:nvCxnSpPr>
        <p:spPr>
          <a:xfrm>
            <a:off x="7678341" y="1477607"/>
            <a:ext cx="18357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9" name="Straight Connector 138"/>
          <p:cNvCxnSpPr>
            <a:endCxn id="7" idx="0"/>
          </p:cNvCxnSpPr>
          <p:nvPr/>
        </p:nvCxnSpPr>
        <p:spPr>
          <a:xfrm>
            <a:off x="7861914" y="1484981"/>
            <a:ext cx="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V="1">
            <a:off x="6046391" y="1504033"/>
            <a:ext cx="190500"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47" name="Straight Connector 146"/>
          <p:cNvCxnSpPr>
            <a:stCxn id="8" idx="0"/>
          </p:cNvCxnSpPr>
          <p:nvPr/>
        </p:nvCxnSpPr>
        <p:spPr>
          <a:xfrm flipV="1">
            <a:off x="6040041" y="1496658"/>
            <a:ext cx="0" cy="369323"/>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23" idx="3"/>
          </p:cNvCxnSpPr>
          <p:nvPr/>
        </p:nvCxnSpPr>
        <p:spPr>
          <a:xfrm flipV="1">
            <a:off x="4634867" y="1096607"/>
            <a:ext cx="1" cy="5697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09987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mohammad\Desktop\غتیغقت.jpg"/>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7937"/>
            <a:ext cx="9144000" cy="68500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9832"/>
            <a:ext cx="8229600" cy="487362"/>
          </a:xfrm>
        </p:spPr>
        <p:txBody>
          <a:bodyPr>
            <a:noAutofit/>
          </a:bodyPr>
          <a:lstStyle/>
          <a:p>
            <a:r>
              <a:rPr lang="fa-IR" sz="3600" b="1" dirty="0">
                <a:solidFill>
                  <a:srgbClr val="FF0000"/>
                </a:solidFill>
                <a:cs typeface="+mn-cs"/>
              </a:rPr>
              <a:t>تقويت مهارت های </a:t>
            </a:r>
            <a:r>
              <a:rPr lang="fa-IR" sz="3600" b="1" dirty="0" smtClean="0">
                <a:solidFill>
                  <a:srgbClr val="FF0000"/>
                </a:solidFill>
                <a:cs typeface="+mn-cs"/>
              </a:rPr>
              <a:t>حسی </a:t>
            </a:r>
            <a:r>
              <a:rPr lang="fa-IR" sz="3600" b="1" dirty="0">
                <a:solidFill>
                  <a:srgbClr val="FF0000"/>
                </a:solidFill>
                <a:cs typeface="+mn-cs"/>
              </a:rPr>
              <a:t>حرکتی</a:t>
            </a:r>
            <a:endParaRPr lang="en-US" sz="3600" b="1" dirty="0">
              <a:solidFill>
                <a:srgbClr val="FF0000"/>
              </a:solidFill>
              <a:cs typeface="+mn-cs"/>
            </a:endParaRPr>
          </a:p>
        </p:txBody>
      </p:sp>
      <p:sp>
        <p:nvSpPr>
          <p:cNvPr id="3" name="Content Placeholder 2"/>
          <p:cNvSpPr>
            <a:spLocks noGrp="1"/>
          </p:cNvSpPr>
          <p:nvPr>
            <p:ph idx="1"/>
          </p:nvPr>
        </p:nvSpPr>
        <p:spPr>
          <a:xfrm rot="5400000">
            <a:off x="5600698" y="3086100"/>
            <a:ext cx="6324601" cy="762001"/>
          </a:xfrm>
        </p:spPr>
        <p:txBody>
          <a:bodyPr>
            <a:normAutofit fontScale="92500"/>
          </a:bodyPr>
          <a:lstStyle/>
          <a:p>
            <a:r>
              <a:rPr lang="fa-IR" dirty="0">
                <a:cs typeface="B Elham" pitchFamily="2" charset="-78"/>
              </a:rPr>
              <a:t>اصــــــــــــــــــــول حاکم بر برنامه درســـــــی</a:t>
            </a:r>
            <a:endParaRPr lang="en-US" dirty="0"/>
          </a:p>
          <a:p>
            <a:endParaRPr lang="en-US" dirty="0"/>
          </a:p>
        </p:txBody>
      </p:sp>
      <p:sp>
        <p:nvSpPr>
          <p:cNvPr id="4" name="Down Arrow 3"/>
          <p:cNvSpPr/>
          <p:nvPr/>
        </p:nvSpPr>
        <p:spPr>
          <a:xfrm>
            <a:off x="4267200" y="457200"/>
            <a:ext cx="457200" cy="3048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8153400" y="3352800"/>
            <a:ext cx="457200" cy="3048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AutoShape 2" descr="Image result for ‫حسی حرکتی‬‎"/>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TextBox 6"/>
          <p:cNvSpPr txBox="1"/>
          <p:nvPr/>
        </p:nvSpPr>
        <p:spPr>
          <a:xfrm>
            <a:off x="155576" y="762000"/>
            <a:ext cx="8150224" cy="646331"/>
          </a:xfrm>
          <a:prstGeom prst="rect">
            <a:avLst/>
          </a:prstGeom>
          <a:noFill/>
        </p:spPr>
        <p:txBody>
          <a:bodyPr wrap="square" rtlCol="0">
            <a:spAutoFit/>
          </a:bodyPr>
          <a:lstStyle/>
          <a:p>
            <a:pPr algn="r" rtl="1"/>
            <a:r>
              <a:rPr lang="fa-IR" b="1" dirty="0" smtClean="0">
                <a:solidFill>
                  <a:srgbClr val="0000FF"/>
                </a:solidFill>
                <a:cs typeface="B Homa" pitchFamily="2" charset="-78"/>
              </a:rPr>
              <a:t>مهارت های حسی و حرکتی در کتاب بنویسیم در قسمت نگاره ها و آموزش نشانه ها مورد تاکید قرار گرفته است.</a:t>
            </a:r>
            <a:endParaRPr lang="en-US" b="1" dirty="0">
              <a:solidFill>
                <a:srgbClr val="0000FF"/>
              </a:solidFill>
              <a:cs typeface="B Homa" pitchFamily="2" charset="-78"/>
            </a:endParaRPr>
          </a:p>
        </p:txBody>
      </p:sp>
      <p:pic>
        <p:nvPicPr>
          <p:cNvPr id="6148" name="Picture 4" descr="C:\Users\mohammad\Desktop\بنویسیم اول دبستان\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19" y="1408331"/>
            <a:ext cx="3934481" cy="541627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mohammad\Desktop\بنویسیم اول دبستان\1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1408331"/>
            <a:ext cx="4114799" cy="5449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140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49"/>
                                        </p:tgtEl>
                                        <p:attrNameLst>
                                          <p:attrName>style.visibility</p:attrName>
                                        </p:attrNameLst>
                                      </p:cBhvr>
                                      <p:to>
                                        <p:strVal val="visible"/>
                                      </p:to>
                                    </p:set>
                                    <p:anim calcmode="lin" valueType="num">
                                      <p:cBhvr additive="base">
                                        <p:cTn id="11" dur="500" fill="hold"/>
                                        <p:tgtEl>
                                          <p:spTgt spid="6149"/>
                                        </p:tgtEl>
                                        <p:attrNameLst>
                                          <p:attrName>ppt_x</p:attrName>
                                        </p:attrNameLst>
                                      </p:cBhvr>
                                      <p:tavLst>
                                        <p:tav tm="0">
                                          <p:val>
                                            <p:strVal val="#ppt_x"/>
                                          </p:val>
                                        </p:tav>
                                        <p:tav tm="100000">
                                          <p:val>
                                            <p:strVal val="#ppt_x"/>
                                          </p:val>
                                        </p:tav>
                                      </p:tavLst>
                                    </p:anim>
                                    <p:anim calcmode="lin" valueType="num">
                                      <p:cBhvr additive="base">
                                        <p:cTn id="12" dur="500" fill="hold"/>
                                        <p:tgtEl>
                                          <p:spTgt spid="614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mohammad\Desktop\کعلهنا.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9526" y="34413"/>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rot="5400000">
            <a:off x="5661925" y="3181740"/>
            <a:ext cx="6167733" cy="727587"/>
          </a:xfrm>
        </p:spPr>
        <p:txBody>
          <a:bodyPr>
            <a:normAutofit fontScale="85000" lnSpcReduction="10000"/>
          </a:bodyPr>
          <a:lstStyle/>
          <a:p>
            <a:r>
              <a:rPr lang="fa-IR" dirty="0">
                <a:cs typeface="B Elham" pitchFamily="2" charset="-78"/>
              </a:rPr>
              <a:t>اصــــــــــــــــــــول حاکم بر برنامه درســـــــی</a:t>
            </a:r>
            <a:endParaRPr lang="en-US" dirty="0"/>
          </a:p>
          <a:p>
            <a:endParaRPr lang="en-US" dirty="0"/>
          </a:p>
        </p:txBody>
      </p:sp>
      <p:sp>
        <p:nvSpPr>
          <p:cNvPr id="5" name="Rectangle 4"/>
          <p:cNvSpPr/>
          <p:nvPr/>
        </p:nvSpPr>
        <p:spPr>
          <a:xfrm>
            <a:off x="-152400" y="110282"/>
            <a:ext cx="8915400" cy="523220"/>
          </a:xfrm>
          <a:prstGeom prst="rect">
            <a:avLst/>
          </a:prstGeom>
        </p:spPr>
        <p:txBody>
          <a:bodyPr wrap="square">
            <a:spAutoFit/>
          </a:bodyPr>
          <a:lstStyle/>
          <a:p>
            <a:pPr algn="r" rtl="1"/>
            <a:r>
              <a:rPr lang="fa-IR" sz="2800" b="1" dirty="0">
                <a:solidFill>
                  <a:srgbClr val="FF0000"/>
                </a:solidFill>
              </a:rPr>
              <a:t>ترکیب حروف با هم </a:t>
            </a:r>
            <a:r>
              <a:rPr lang="fa-IR" sz="2800" b="1" dirty="0" smtClean="0">
                <a:solidFill>
                  <a:srgbClr val="FF0000"/>
                </a:solidFill>
              </a:rPr>
              <a:t>وساخت </a:t>
            </a:r>
            <a:r>
              <a:rPr lang="fa-IR" sz="2800" b="1" dirty="0">
                <a:solidFill>
                  <a:srgbClr val="FF0000"/>
                </a:solidFill>
              </a:rPr>
              <a:t>کلمه </a:t>
            </a:r>
            <a:r>
              <a:rPr lang="fa-IR" sz="2800" b="1" dirty="0" smtClean="0">
                <a:solidFill>
                  <a:srgbClr val="FF0000"/>
                </a:solidFill>
              </a:rPr>
              <a:t>وترکیب </a:t>
            </a:r>
            <a:r>
              <a:rPr lang="fa-IR" sz="2800" b="1" dirty="0">
                <a:solidFill>
                  <a:srgbClr val="FF0000"/>
                </a:solidFill>
              </a:rPr>
              <a:t>کلمه ها </a:t>
            </a:r>
            <a:r>
              <a:rPr lang="fa-IR" sz="2800" b="1" dirty="0" smtClean="0">
                <a:solidFill>
                  <a:srgbClr val="FF0000"/>
                </a:solidFill>
              </a:rPr>
              <a:t>وساخت </a:t>
            </a:r>
            <a:r>
              <a:rPr lang="fa-IR" sz="2800" b="1" dirty="0">
                <a:solidFill>
                  <a:srgbClr val="FF0000"/>
                </a:solidFill>
              </a:rPr>
              <a:t>جمله های ساده</a:t>
            </a:r>
          </a:p>
        </p:txBody>
      </p:sp>
      <p:sp>
        <p:nvSpPr>
          <p:cNvPr id="6" name="Down Arrow 5"/>
          <p:cNvSpPr/>
          <p:nvPr/>
        </p:nvSpPr>
        <p:spPr>
          <a:xfrm>
            <a:off x="4267200" y="744007"/>
            <a:ext cx="381000" cy="528935"/>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Left-Right Arrow 6"/>
          <p:cNvSpPr/>
          <p:nvPr/>
        </p:nvSpPr>
        <p:spPr>
          <a:xfrm>
            <a:off x="8229600" y="3048000"/>
            <a:ext cx="533400" cy="3810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810000"/>
            <a:ext cx="4276726"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6" y="1295398"/>
            <a:ext cx="4276727" cy="2514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1" y="3810000"/>
            <a:ext cx="3962399" cy="304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7200" y="1295399"/>
            <a:ext cx="3962400" cy="2512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011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p:cTn id="7" dur="1000" fill="hold"/>
                                        <p:tgtEl>
                                          <p:spTgt spid="7171"/>
                                        </p:tgtEl>
                                        <p:attrNameLst>
                                          <p:attrName>ppt_w</p:attrName>
                                        </p:attrNameLst>
                                      </p:cBhvr>
                                      <p:tavLst>
                                        <p:tav tm="0">
                                          <p:val>
                                            <p:fltVal val="0"/>
                                          </p:val>
                                        </p:tav>
                                        <p:tav tm="100000">
                                          <p:val>
                                            <p:strVal val="#ppt_w"/>
                                          </p:val>
                                        </p:tav>
                                      </p:tavLst>
                                    </p:anim>
                                    <p:anim calcmode="lin" valueType="num">
                                      <p:cBhvr>
                                        <p:cTn id="8" dur="1000" fill="hold"/>
                                        <p:tgtEl>
                                          <p:spTgt spid="7171"/>
                                        </p:tgtEl>
                                        <p:attrNameLst>
                                          <p:attrName>ppt_h</p:attrName>
                                        </p:attrNameLst>
                                      </p:cBhvr>
                                      <p:tavLst>
                                        <p:tav tm="0">
                                          <p:val>
                                            <p:fltVal val="0"/>
                                          </p:val>
                                        </p:tav>
                                        <p:tav tm="100000">
                                          <p:val>
                                            <p:strVal val="#ppt_h"/>
                                          </p:val>
                                        </p:tav>
                                      </p:tavLst>
                                    </p:anim>
                                    <p:anim calcmode="lin" valueType="num">
                                      <p:cBhvr>
                                        <p:cTn id="9" dur="1000" fill="hold"/>
                                        <p:tgtEl>
                                          <p:spTgt spid="7171"/>
                                        </p:tgtEl>
                                        <p:attrNameLst>
                                          <p:attrName>style.rotation</p:attrName>
                                        </p:attrNameLst>
                                      </p:cBhvr>
                                      <p:tavLst>
                                        <p:tav tm="0">
                                          <p:val>
                                            <p:fltVal val="90"/>
                                          </p:val>
                                        </p:tav>
                                        <p:tav tm="100000">
                                          <p:val>
                                            <p:fltVal val="0"/>
                                          </p:val>
                                        </p:tav>
                                      </p:tavLst>
                                    </p:anim>
                                    <p:animEffect transition="in" filter="fade">
                                      <p:cBhvr>
                                        <p:cTn id="10" dur="1000"/>
                                        <p:tgtEl>
                                          <p:spTgt spid="7171"/>
                                        </p:tgtEl>
                                      </p:cBhvr>
                                    </p:animEffect>
                                  </p:childTnLst>
                                </p:cTn>
                              </p:par>
                              <p:par>
                                <p:cTn id="11" presetID="31" presetClass="entr" presetSubtype="0" fill="hold" nodeType="withEffect">
                                  <p:stCondLst>
                                    <p:cond delay="0"/>
                                  </p:stCondLst>
                                  <p:childTnLst>
                                    <p:set>
                                      <p:cBhvr>
                                        <p:cTn id="12" dur="1" fill="hold">
                                          <p:stCondLst>
                                            <p:cond delay="0"/>
                                          </p:stCondLst>
                                        </p:cTn>
                                        <p:tgtEl>
                                          <p:spTgt spid="7173"/>
                                        </p:tgtEl>
                                        <p:attrNameLst>
                                          <p:attrName>style.visibility</p:attrName>
                                        </p:attrNameLst>
                                      </p:cBhvr>
                                      <p:to>
                                        <p:strVal val="visible"/>
                                      </p:to>
                                    </p:set>
                                    <p:anim calcmode="lin" valueType="num">
                                      <p:cBhvr>
                                        <p:cTn id="13" dur="1000" fill="hold"/>
                                        <p:tgtEl>
                                          <p:spTgt spid="7173"/>
                                        </p:tgtEl>
                                        <p:attrNameLst>
                                          <p:attrName>ppt_w</p:attrName>
                                        </p:attrNameLst>
                                      </p:cBhvr>
                                      <p:tavLst>
                                        <p:tav tm="0">
                                          <p:val>
                                            <p:fltVal val="0"/>
                                          </p:val>
                                        </p:tav>
                                        <p:tav tm="100000">
                                          <p:val>
                                            <p:strVal val="#ppt_w"/>
                                          </p:val>
                                        </p:tav>
                                      </p:tavLst>
                                    </p:anim>
                                    <p:anim calcmode="lin" valueType="num">
                                      <p:cBhvr>
                                        <p:cTn id="14" dur="1000" fill="hold"/>
                                        <p:tgtEl>
                                          <p:spTgt spid="7173"/>
                                        </p:tgtEl>
                                        <p:attrNameLst>
                                          <p:attrName>ppt_h</p:attrName>
                                        </p:attrNameLst>
                                      </p:cBhvr>
                                      <p:tavLst>
                                        <p:tav tm="0">
                                          <p:val>
                                            <p:fltVal val="0"/>
                                          </p:val>
                                        </p:tav>
                                        <p:tav tm="100000">
                                          <p:val>
                                            <p:strVal val="#ppt_h"/>
                                          </p:val>
                                        </p:tav>
                                      </p:tavLst>
                                    </p:anim>
                                    <p:anim calcmode="lin" valueType="num">
                                      <p:cBhvr>
                                        <p:cTn id="15" dur="1000" fill="hold"/>
                                        <p:tgtEl>
                                          <p:spTgt spid="7173"/>
                                        </p:tgtEl>
                                        <p:attrNameLst>
                                          <p:attrName>style.rotation</p:attrName>
                                        </p:attrNameLst>
                                      </p:cBhvr>
                                      <p:tavLst>
                                        <p:tav tm="0">
                                          <p:val>
                                            <p:fltVal val="90"/>
                                          </p:val>
                                        </p:tav>
                                        <p:tav tm="100000">
                                          <p:val>
                                            <p:fltVal val="0"/>
                                          </p:val>
                                        </p:tav>
                                      </p:tavLst>
                                    </p:anim>
                                    <p:animEffect transition="in" filter="fade">
                                      <p:cBhvr>
                                        <p:cTn id="16" dur="1000"/>
                                        <p:tgtEl>
                                          <p:spTgt spid="7173"/>
                                        </p:tgtEl>
                                      </p:cBhvr>
                                    </p:animEffect>
                                  </p:childTnLst>
                                </p:cTn>
                              </p:par>
                              <p:par>
                                <p:cTn id="17" presetID="31" presetClass="entr" presetSubtype="0" fill="hold" nodeType="withEffect">
                                  <p:stCondLst>
                                    <p:cond delay="0"/>
                                  </p:stCondLst>
                                  <p:childTnLst>
                                    <p:set>
                                      <p:cBhvr>
                                        <p:cTn id="18" dur="1" fill="hold">
                                          <p:stCondLst>
                                            <p:cond delay="0"/>
                                          </p:stCondLst>
                                        </p:cTn>
                                        <p:tgtEl>
                                          <p:spTgt spid="7172"/>
                                        </p:tgtEl>
                                        <p:attrNameLst>
                                          <p:attrName>style.visibility</p:attrName>
                                        </p:attrNameLst>
                                      </p:cBhvr>
                                      <p:to>
                                        <p:strVal val="visible"/>
                                      </p:to>
                                    </p:set>
                                    <p:anim calcmode="lin" valueType="num">
                                      <p:cBhvr>
                                        <p:cTn id="19" dur="1000" fill="hold"/>
                                        <p:tgtEl>
                                          <p:spTgt spid="7172"/>
                                        </p:tgtEl>
                                        <p:attrNameLst>
                                          <p:attrName>ppt_w</p:attrName>
                                        </p:attrNameLst>
                                      </p:cBhvr>
                                      <p:tavLst>
                                        <p:tav tm="0">
                                          <p:val>
                                            <p:fltVal val="0"/>
                                          </p:val>
                                        </p:tav>
                                        <p:tav tm="100000">
                                          <p:val>
                                            <p:strVal val="#ppt_w"/>
                                          </p:val>
                                        </p:tav>
                                      </p:tavLst>
                                    </p:anim>
                                    <p:anim calcmode="lin" valueType="num">
                                      <p:cBhvr>
                                        <p:cTn id="20" dur="1000" fill="hold"/>
                                        <p:tgtEl>
                                          <p:spTgt spid="7172"/>
                                        </p:tgtEl>
                                        <p:attrNameLst>
                                          <p:attrName>ppt_h</p:attrName>
                                        </p:attrNameLst>
                                      </p:cBhvr>
                                      <p:tavLst>
                                        <p:tav tm="0">
                                          <p:val>
                                            <p:fltVal val="0"/>
                                          </p:val>
                                        </p:tav>
                                        <p:tav tm="100000">
                                          <p:val>
                                            <p:strVal val="#ppt_h"/>
                                          </p:val>
                                        </p:tav>
                                      </p:tavLst>
                                    </p:anim>
                                    <p:anim calcmode="lin" valueType="num">
                                      <p:cBhvr>
                                        <p:cTn id="21" dur="1000" fill="hold"/>
                                        <p:tgtEl>
                                          <p:spTgt spid="7172"/>
                                        </p:tgtEl>
                                        <p:attrNameLst>
                                          <p:attrName>style.rotation</p:attrName>
                                        </p:attrNameLst>
                                      </p:cBhvr>
                                      <p:tavLst>
                                        <p:tav tm="0">
                                          <p:val>
                                            <p:fltVal val="90"/>
                                          </p:val>
                                        </p:tav>
                                        <p:tav tm="100000">
                                          <p:val>
                                            <p:fltVal val="0"/>
                                          </p:val>
                                        </p:tav>
                                      </p:tavLst>
                                    </p:anim>
                                    <p:animEffect transition="in" filter="fade">
                                      <p:cBhvr>
                                        <p:cTn id="22" dur="1000"/>
                                        <p:tgtEl>
                                          <p:spTgt spid="7172"/>
                                        </p:tgtEl>
                                      </p:cBhvr>
                                    </p:animEffect>
                                  </p:childTnLst>
                                </p:cTn>
                              </p:par>
                              <p:par>
                                <p:cTn id="23" presetID="31" presetClass="entr" presetSubtype="0" fill="hold" nodeType="withEffect">
                                  <p:stCondLst>
                                    <p:cond delay="0"/>
                                  </p:stCondLst>
                                  <p:childTnLst>
                                    <p:set>
                                      <p:cBhvr>
                                        <p:cTn id="24" dur="1" fill="hold">
                                          <p:stCondLst>
                                            <p:cond delay="0"/>
                                          </p:stCondLst>
                                        </p:cTn>
                                        <p:tgtEl>
                                          <p:spTgt spid="7174"/>
                                        </p:tgtEl>
                                        <p:attrNameLst>
                                          <p:attrName>style.visibility</p:attrName>
                                        </p:attrNameLst>
                                      </p:cBhvr>
                                      <p:to>
                                        <p:strVal val="visible"/>
                                      </p:to>
                                    </p:set>
                                    <p:anim calcmode="lin" valueType="num">
                                      <p:cBhvr>
                                        <p:cTn id="25" dur="1000" fill="hold"/>
                                        <p:tgtEl>
                                          <p:spTgt spid="7174"/>
                                        </p:tgtEl>
                                        <p:attrNameLst>
                                          <p:attrName>ppt_w</p:attrName>
                                        </p:attrNameLst>
                                      </p:cBhvr>
                                      <p:tavLst>
                                        <p:tav tm="0">
                                          <p:val>
                                            <p:fltVal val="0"/>
                                          </p:val>
                                        </p:tav>
                                        <p:tav tm="100000">
                                          <p:val>
                                            <p:strVal val="#ppt_w"/>
                                          </p:val>
                                        </p:tav>
                                      </p:tavLst>
                                    </p:anim>
                                    <p:anim calcmode="lin" valueType="num">
                                      <p:cBhvr>
                                        <p:cTn id="26" dur="1000" fill="hold"/>
                                        <p:tgtEl>
                                          <p:spTgt spid="7174"/>
                                        </p:tgtEl>
                                        <p:attrNameLst>
                                          <p:attrName>ppt_h</p:attrName>
                                        </p:attrNameLst>
                                      </p:cBhvr>
                                      <p:tavLst>
                                        <p:tav tm="0">
                                          <p:val>
                                            <p:fltVal val="0"/>
                                          </p:val>
                                        </p:tav>
                                        <p:tav tm="100000">
                                          <p:val>
                                            <p:strVal val="#ppt_h"/>
                                          </p:val>
                                        </p:tav>
                                      </p:tavLst>
                                    </p:anim>
                                    <p:anim calcmode="lin" valueType="num">
                                      <p:cBhvr>
                                        <p:cTn id="27" dur="1000" fill="hold"/>
                                        <p:tgtEl>
                                          <p:spTgt spid="7174"/>
                                        </p:tgtEl>
                                        <p:attrNameLst>
                                          <p:attrName>style.rotation</p:attrName>
                                        </p:attrNameLst>
                                      </p:cBhvr>
                                      <p:tavLst>
                                        <p:tav tm="0">
                                          <p:val>
                                            <p:fltVal val="90"/>
                                          </p:val>
                                        </p:tav>
                                        <p:tav tm="100000">
                                          <p:val>
                                            <p:fltVal val="0"/>
                                          </p:val>
                                        </p:tav>
                                      </p:tavLst>
                                    </p:anim>
                                    <p:animEffect transition="in" filter="fade">
                                      <p:cBhvr>
                                        <p:cTn id="28" dur="10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mohammad\Desktop\غقتغقت.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9832"/>
            <a:ext cx="8686800" cy="487362"/>
          </a:xfrm>
        </p:spPr>
        <p:txBody>
          <a:bodyPr>
            <a:normAutofit fontScale="90000"/>
          </a:bodyPr>
          <a:lstStyle/>
          <a:p>
            <a:r>
              <a:rPr lang="fa-IR" b="1" dirty="0" smtClean="0">
                <a:solidFill>
                  <a:srgbClr val="C00000"/>
                </a:solidFill>
                <a:cs typeface="+mn-cs"/>
              </a:rPr>
              <a:t>خوانــــــــــدن </a:t>
            </a:r>
            <a:r>
              <a:rPr lang="fa-IR" b="1" dirty="0">
                <a:solidFill>
                  <a:srgbClr val="C00000"/>
                </a:solidFill>
                <a:cs typeface="+mn-cs"/>
              </a:rPr>
              <a:t>و </a:t>
            </a:r>
            <a:r>
              <a:rPr lang="fa-IR" b="1" dirty="0" smtClean="0">
                <a:solidFill>
                  <a:srgbClr val="C00000"/>
                </a:solidFill>
                <a:cs typeface="+mn-cs"/>
              </a:rPr>
              <a:t>نوشــــــــــــــــــــتن </a:t>
            </a:r>
            <a:endParaRPr lang="en-US" b="1" dirty="0">
              <a:solidFill>
                <a:srgbClr val="C00000"/>
              </a:solidFill>
              <a:cs typeface="+mn-cs"/>
            </a:endParaRPr>
          </a:p>
        </p:txBody>
      </p:sp>
      <p:sp>
        <p:nvSpPr>
          <p:cNvPr id="3" name="Content Placeholder 2"/>
          <p:cNvSpPr>
            <a:spLocks noGrp="1"/>
          </p:cNvSpPr>
          <p:nvPr>
            <p:ph idx="1"/>
          </p:nvPr>
        </p:nvSpPr>
        <p:spPr>
          <a:xfrm rot="5400000">
            <a:off x="5485169" y="3071353"/>
            <a:ext cx="6683479" cy="585020"/>
          </a:xfrm>
        </p:spPr>
        <p:txBody>
          <a:bodyPr/>
          <a:lstStyle/>
          <a:p>
            <a:r>
              <a:rPr lang="fa-IR" dirty="0">
                <a:cs typeface="B Elham" pitchFamily="2" charset="-78"/>
              </a:rPr>
              <a:t>اصــــــــــــــــــــول حاکم بر برنامه درســـــــی</a:t>
            </a:r>
            <a:endParaRPr lang="en-US" dirty="0"/>
          </a:p>
          <a:p>
            <a:endParaRPr lang="en-US" dirty="0"/>
          </a:p>
        </p:txBody>
      </p:sp>
      <p:sp>
        <p:nvSpPr>
          <p:cNvPr id="4" name="Down Arrow 3"/>
          <p:cNvSpPr/>
          <p:nvPr/>
        </p:nvSpPr>
        <p:spPr>
          <a:xfrm>
            <a:off x="4198374" y="526026"/>
            <a:ext cx="457200" cy="3048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8077200" y="3276600"/>
            <a:ext cx="457200" cy="3048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p:cNvSpPr txBox="1"/>
          <p:nvPr/>
        </p:nvSpPr>
        <p:spPr>
          <a:xfrm>
            <a:off x="1322598" y="1057516"/>
            <a:ext cx="6208751" cy="461665"/>
          </a:xfrm>
          <a:prstGeom prst="rect">
            <a:avLst/>
          </a:prstGeom>
          <a:noFill/>
        </p:spPr>
        <p:txBody>
          <a:bodyPr wrap="none" rtlCol="0">
            <a:spAutoFit/>
          </a:bodyPr>
          <a:lstStyle/>
          <a:p>
            <a:r>
              <a:rPr lang="fa-IR" sz="2400" b="1" dirty="0" smtClean="0">
                <a:solidFill>
                  <a:srgbClr val="0070C0"/>
                </a:solidFill>
              </a:rPr>
              <a:t>کتاب فارسی اول در نهایت به خواندن و نوشتن منجر میشود</a:t>
            </a:r>
            <a:endParaRPr lang="en-US" sz="2400" b="1" dirty="0">
              <a:solidFill>
                <a:srgbClr val="0070C0"/>
              </a:solidFill>
            </a:endParaRPr>
          </a:p>
        </p:txBody>
      </p:sp>
      <p:pic>
        <p:nvPicPr>
          <p:cNvPr id="8195" name="Picture 3" descr="C:\Users\mohammad\Desktop\بنویسیم اول دبستان\15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5" y="1736636"/>
            <a:ext cx="4166419" cy="512136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mohammad\Desktop\pic\11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1335" y="1736637"/>
            <a:ext cx="3905865" cy="5121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2133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circle(in)">
                                      <p:cBhvr>
                                        <p:cTn id="7" dur="2000"/>
                                        <p:tgtEl>
                                          <p:spTgt spid="8195"/>
                                        </p:tgtEl>
                                      </p:cBhvr>
                                    </p:animEffect>
                                  </p:childTnLst>
                                </p:cTn>
                              </p:par>
                              <p:par>
                                <p:cTn id="8" presetID="6" presetClass="entr" presetSubtype="16" fill="hold" nodeType="withEffect">
                                  <p:stCondLst>
                                    <p:cond delay="0"/>
                                  </p:stCondLst>
                                  <p:childTnLst>
                                    <p:set>
                                      <p:cBhvr>
                                        <p:cTn id="9" dur="1" fill="hold">
                                          <p:stCondLst>
                                            <p:cond delay="0"/>
                                          </p:stCondLst>
                                        </p:cTn>
                                        <p:tgtEl>
                                          <p:spTgt spid="8196"/>
                                        </p:tgtEl>
                                        <p:attrNameLst>
                                          <p:attrName>style.visibility</p:attrName>
                                        </p:attrNameLst>
                                      </p:cBhvr>
                                      <p:to>
                                        <p:strVal val="visible"/>
                                      </p:to>
                                    </p:set>
                                    <p:animEffect transition="in" filter="circle(in)">
                                      <p:cBhvr>
                                        <p:cTn id="10" dur="2000"/>
                                        <p:tgtEl>
                                          <p:spTgt spid="819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mohammad\Desktop\اقفاقاسقفا.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fa-IR" dirty="0" smtClean="0">
                <a:solidFill>
                  <a:srgbClr val="FF0000"/>
                </a:solidFill>
                <a:cs typeface="B Esfehan" pitchFamily="2" charset="-78"/>
              </a:rPr>
              <a:t>روش های یاددهی یادگیری</a:t>
            </a:r>
            <a:endParaRPr lang="en-US" dirty="0">
              <a:solidFill>
                <a:srgbClr val="FF0000"/>
              </a:solidFill>
              <a:cs typeface="B Esfehan" pitchFamily="2" charset="-78"/>
            </a:endParaRPr>
          </a:p>
        </p:txBody>
      </p:sp>
      <p:sp>
        <p:nvSpPr>
          <p:cNvPr id="3" name="Content Placeholder 2"/>
          <p:cNvSpPr>
            <a:spLocks noGrp="1"/>
          </p:cNvSpPr>
          <p:nvPr>
            <p:ph idx="1"/>
          </p:nvPr>
        </p:nvSpPr>
        <p:spPr>
          <a:xfrm>
            <a:off x="1143000" y="1600201"/>
            <a:ext cx="7543800" cy="3886200"/>
          </a:xfrm>
        </p:spPr>
        <p:txBody>
          <a:bodyPr/>
          <a:lstStyle/>
          <a:p>
            <a:pPr algn="r" rtl="1"/>
            <a:r>
              <a:rPr lang="fa-IR" dirty="0" smtClean="0">
                <a:solidFill>
                  <a:srgbClr val="0000FF"/>
                </a:solidFill>
                <a:cs typeface="B Elham" pitchFamily="2" charset="-78"/>
              </a:rPr>
              <a:t>روش سخنرانی</a:t>
            </a:r>
          </a:p>
          <a:p>
            <a:pPr algn="r" rtl="1"/>
            <a:r>
              <a:rPr lang="fa-IR" dirty="0" smtClean="0">
                <a:solidFill>
                  <a:srgbClr val="0000FF"/>
                </a:solidFill>
                <a:cs typeface="B Elham" pitchFamily="2" charset="-78"/>
              </a:rPr>
              <a:t>روش </a:t>
            </a:r>
            <a:r>
              <a:rPr lang="fa-IR" dirty="0">
                <a:solidFill>
                  <a:srgbClr val="0000FF"/>
                </a:solidFill>
                <a:cs typeface="B Elham" pitchFamily="2" charset="-78"/>
              </a:rPr>
              <a:t>حفظ و تکرار</a:t>
            </a:r>
          </a:p>
          <a:p>
            <a:pPr algn="r" rtl="1"/>
            <a:r>
              <a:rPr lang="fa-IR" dirty="0" smtClean="0">
                <a:solidFill>
                  <a:srgbClr val="0000FF"/>
                </a:solidFill>
                <a:cs typeface="B Elham" pitchFamily="2" charset="-78"/>
              </a:rPr>
              <a:t>روش </a:t>
            </a:r>
            <a:r>
              <a:rPr lang="fa-IR" dirty="0">
                <a:solidFill>
                  <a:srgbClr val="0000FF"/>
                </a:solidFill>
                <a:cs typeface="B Elham" pitchFamily="2" charset="-78"/>
              </a:rPr>
              <a:t>پرسش و پاسخ</a:t>
            </a:r>
          </a:p>
          <a:p>
            <a:pPr algn="r" rtl="1"/>
            <a:r>
              <a:rPr lang="fa-IR" dirty="0" smtClean="0">
                <a:solidFill>
                  <a:srgbClr val="0000FF"/>
                </a:solidFill>
                <a:cs typeface="B Elham" pitchFamily="2" charset="-78"/>
              </a:rPr>
              <a:t>روش نمايشی</a:t>
            </a:r>
          </a:p>
          <a:p>
            <a:pPr algn="r" rtl="1"/>
            <a:r>
              <a:rPr lang="fa-IR" dirty="0" smtClean="0">
                <a:solidFill>
                  <a:srgbClr val="0000FF"/>
                </a:solidFill>
                <a:cs typeface="B Elham" pitchFamily="2" charset="-78"/>
              </a:rPr>
              <a:t>روش </a:t>
            </a:r>
            <a:r>
              <a:rPr lang="fa-IR" dirty="0">
                <a:solidFill>
                  <a:srgbClr val="0000FF"/>
                </a:solidFill>
                <a:cs typeface="B Elham" pitchFamily="2" charset="-78"/>
              </a:rPr>
              <a:t>ايفای </a:t>
            </a:r>
            <a:r>
              <a:rPr lang="fa-IR" dirty="0" smtClean="0">
                <a:solidFill>
                  <a:srgbClr val="0000FF"/>
                </a:solidFill>
                <a:cs typeface="B Elham" pitchFamily="2" charset="-78"/>
              </a:rPr>
              <a:t>نقش</a:t>
            </a:r>
          </a:p>
          <a:p>
            <a:pPr algn="r" rtl="1"/>
            <a:r>
              <a:rPr lang="fa-IR" dirty="0" smtClean="0">
                <a:solidFill>
                  <a:srgbClr val="0000FF"/>
                </a:solidFill>
                <a:cs typeface="B Elham" pitchFamily="2" charset="-78"/>
              </a:rPr>
              <a:t>روش </a:t>
            </a:r>
            <a:r>
              <a:rPr lang="fa-IR" dirty="0">
                <a:solidFill>
                  <a:srgbClr val="0000FF"/>
                </a:solidFill>
                <a:cs typeface="B Elham" pitchFamily="2" charset="-78"/>
              </a:rPr>
              <a:t>گردش علمی</a:t>
            </a:r>
            <a:endParaRPr lang="en-US" dirty="0">
              <a:solidFill>
                <a:srgbClr val="0000FF"/>
              </a:solidFill>
              <a:cs typeface="B Elham" pitchFamily="2" charset="-78"/>
            </a:endParaRPr>
          </a:p>
          <a:p>
            <a:pPr algn="r" rtl="1"/>
            <a:endParaRPr lang="en-US" dirty="0">
              <a:solidFill>
                <a:srgbClr val="0000FF"/>
              </a:solidFill>
            </a:endParaRPr>
          </a:p>
        </p:txBody>
      </p:sp>
    </p:spTree>
    <p:extLst>
      <p:ext uri="{BB962C8B-B14F-4D97-AF65-F5344CB8AC3E}">
        <p14:creationId xmlns:p14="http://schemas.microsoft.com/office/powerpoint/2010/main" val="42149810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mohammad\Desktop\مممم.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828800" y="9832"/>
            <a:ext cx="5105400" cy="563562"/>
          </a:xfrm>
        </p:spPr>
        <p:txBody>
          <a:bodyPr>
            <a:normAutofit fontScale="90000"/>
          </a:bodyPr>
          <a:lstStyle/>
          <a:p>
            <a:r>
              <a:rPr lang="fa-IR" b="1" dirty="0">
                <a:solidFill>
                  <a:srgbClr val="C00000"/>
                </a:solidFill>
                <a:cs typeface="B Elham" pitchFamily="2" charset="-78"/>
              </a:rPr>
              <a:t>روش </a:t>
            </a:r>
            <a:r>
              <a:rPr lang="fa-IR" b="1" dirty="0" smtClean="0">
                <a:solidFill>
                  <a:srgbClr val="C00000"/>
                </a:solidFill>
                <a:cs typeface="B Elham" pitchFamily="2" charset="-78"/>
              </a:rPr>
              <a:t>سخنرانـــــــــــــــــــی</a:t>
            </a:r>
            <a:endParaRPr lang="en-US" b="1" dirty="0">
              <a:solidFill>
                <a:srgbClr val="C00000"/>
              </a:solidFill>
            </a:endParaRPr>
          </a:p>
        </p:txBody>
      </p:sp>
      <p:sp>
        <p:nvSpPr>
          <p:cNvPr id="3" name="Content Placeholder 2"/>
          <p:cNvSpPr>
            <a:spLocks noGrp="1"/>
          </p:cNvSpPr>
          <p:nvPr>
            <p:ph idx="1"/>
          </p:nvPr>
        </p:nvSpPr>
        <p:spPr>
          <a:xfrm rot="5400000">
            <a:off x="5556455" y="3054146"/>
            <a:ext cx="6400797" cy="749710"/>
          </a:xfrm>
        </p:spPr>
        <p:txBody>
          <a:bodyPr/>
          <a:lstStyle/>
          <a:p>
            <a:r>
              <a:rPr lang="fa-IR" dirty="0">
                <a:cs typeface="B Esfehan" pitchFamily="2" charset="-78"/>
              </a:rPr>
              <a:t>روش </a:t>
            </a:r>
            <a:r>
              <a:rPr lang="fa-IR" dirty="0" smtClean="0">
                <a:cs typeface="B Esfehan" pitchFamily="2" charset="-78"/>
              </a:rPr>
              <a:t>هـــــــــــــــــای </a:t>
            </a:r>
            <a:r>
              <a:rPr lang="fa-IR" dirty="0">
                <a:cs typeface="B Esfehan" pitchFamily="2" charset="-78"/>
              </a:rPr>
              <a:t>یاددهی یادگیری</a:t>
            </a:r>
            <a:endParaRPr lang="en-US" dirty="0"/>
          </a:p>
        </p:txBody>
      </p:sp>
      <p:sp>
        <p:nvSpPr>
          <p:cNvPr id="4" name="Down Arrow 3"/>
          <p:cNvSpPr/>
          <p:nvPr/>
        </p:nvSpPr>
        <p:spPr>
          <a:xfrm>
            <a:off x="4114800" y="609599"/>
            <a:ext cx="609600" cy="526949"/>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7924800" y="3200400"/>
            <a:ext cx="609600" cy="5334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p:cNvSpPr txBox="1"/>
          <p:nvPr/>
        </p:nvSpPr>
        <p:spPr>
          <a:xfrm>
            <a:off x="1312018" y="1136549"/>
            <a:ext cx="6215163" cy="369332"/>
          </a:xfrm>
          <a:prstGeom prst="rect">
            <a:avLst/>
          </a:prstGeom>
          <a:noFill/>
        </p:spPr>
        <p:txBody>
          <a:bodyPr wrap="none" rtlCol="0">
            <a:spAutoFit/>
          </a:bodyPr>
          <a:lstStyle/>
          <a:p>
            <a:r>
              <a:rPr lang="fa-IR" b="1" dirty="0" smtClean="0">
                <a:solidFill>
                  <a:srgbClr val="7030A0"/>
                </a:solidFill>
                <a:cs typeface="B Homa" pitchFamily="2" charset="-78"/>
              </a:rPr>
              <a:t>این روش در فارسی اول بیشتر برای توضیحاتی اضافی تصاویر استفاده می شود</a:t>
            </a:r>
            <a:endParaRPr lang="en-US" b="1" dirty="0">
              <a:solidFill>
                <a:srgbClr val="7030A0"/>
              </a:solidFill>
              <a:cs typeface="B Homa" pitchFamily="2" charset="-78"/>
            </a:endParaRPr>
          </a:p>
        </p:txBody>
      </p:sp>
      <p:pic>
        <p:nvPicPr>
          <p:cNvPr id="10243" name="Picture 3" descr="C:\Users\mohammad\Desktop\pic\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28800"/>
            <a:ext cx="4021393" cy="502920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mohammad\Desktop\pic\1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1394" y="1828800"/>
            <a:ext cx="3724275"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124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44"/>
                                        </p:tgtEl>
                                        <p:attrNameLst>
                                          <p:attrName>style.visibility</p:attrName>
                                        </p:attrNameLst>
                                      </p:cBhvr>
                                      <p:to>
                                        <p:strVal val="visible"/>
                                      </p:to>
                                    </p:set>
                                    <p:anim calcmode="lin" valueType="num">
                                      <p:cBhvr additive="base">
                                        <p:cTn id="11" dur="500" fill="hold"/>
                                        <p:tgtEl>
                                          <p:spTgt spid="10244"/>
                                        </p:tgtEl>
                                        <p:attrNameLst>
                                          <p:attrName>ppt_x</p:attrName>
                                        </p:attrNameLst>
                                      </p:cBhvr>
                                      <p:tavLst>
                                        <p:tav tm="0">
                                          <p:val>
                                            <p:strVal val="#ppt_x"/>
                                          </p:val>
                                        </p:tav>
                                        <p:tav tm="100000">
                                          <p:val>
                                            <p:strVal val="#ppt_x"/>
                                          </p:val>
                                        </p:tav>
                                      </p:tavLst>
                                    </p:anim>
                                    <p:anim calcmode="lin" valueType="num">
                                      <p:cBhvr additive="base">
                                        <p:cTn id="12" dur="500" fill="hold"/>
                                        <p:tgtEl>
                                          <p:spTgt spid="1024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xit" presetSubtype="32" fill="hold" nodeType="clickEffect">
                                  <p:stCondLst>
                                    <p:cond delay="0"/>
                                  </p:stCondLst>
                                  <p:childTnLst>
                                    <p:anim calcmode="lin" valueType="num">
                                      <p:cBhvr>
                                        <p:cTn id="20" dur="500"/>
                                        <p:tgtEl>
                                          <p:spTgt spid="10243"/>
                                        </p:tgtEl>
                                        <p:attrNameLst>
                                          <p:attrName>ppt_w</p:attrName>
                                        </p:attrNameLst>
                                      </p:cBhvr>
                                      <p:tavLst>
                                        <p:tav tm="0">
                                          <p:val>
                                            <p:strVal val="ppt_w"/>
                                          </p:val>
                                        </p:tav>
                                        <p:tav tm="100000">
                                          <p:val>
                                            <p:fltVal val="0"/>
                                          </p:val>
                                        </p:tav>
                                      </p:tavLst>
                                    </p:anim>
                                    <p:anim calcmode="lin" valueType="num">
                                      <p:cBhvr>
                                        <p:cTn id="21" dur="500"/>
                                        <p:tgtEl>
                                          <p:spTgt spid="10243"/>
                                        </p:tgtEl>
                                        <p:attrNameLst>
                                          <p:attrName>ppt_h</p:attrName>
                                        </p:attrNameLst>
                                      </p:cBhvr>
                                      <p:tavLst>
                                        <p:tav tm="0">
                                          <p:val>
                                            <p:strVal val="ppt_h"/>
                                          </p:val>
                                        </p:tav>
                                        <p:tav tm="100000">
                                          <p:val>
                                            <p:fltVal val="0"/>
                                          </p:val>
                                        </p:tav>
                                      </p:tavLst>
                                    </p:anim>
                                    <p:animEffect transition="out" filter="fade">
                                      <p:cBhvr>
                                        <p:cTn id="22" dur="500"/>
                                        <p:tgtEl>
                                          <p:spTgt spid="10243"/>
                                        </p:tgtEl>
                                      </p:cBhvr>
                                    </p:animEffect>
                                    <p:set>
                                      <p:cBhvr>
                                        <p:cTn id="23" dur="1" fill="hold">
                                          <p:stCondLst>
                                            <p:cond delay="499"/>
                                          </p:stCondLst>
                                        </p:cTn>
                                        <p:tgtEl>
                                          <p:spTgt spid="10243"/>
                                        </p:tgtEl>
                                        <p:attrNameLst>
                                          <p:attrName>style.visibility</p:attrName>
                                        </p:attrNameLst>
                                      </p:cBhvr>
                                      <p:to>
                                        <p:strVal val="hidden"/>
                                      </p:to>
                                    </p:set>
                                  </p:childTnLst>
                                </p:cTn>
                              </p:par>
                              <p:par>
                                <p:cTn id="24" presetID="53" presetClass="exit" presetSubtype="32" fill="hold" nodeType="withEffect">
                                  <p:stCondLst>
                                    <p:cond delay="0"/>
                                  </p:stCondLst>
                                  <p:childTnLst>
                                    <p:anim calcmode="lin" valueType="num">
                                      <p:cBhvr>
                                        <p:cTn id="25" dur="500"/>
                                        <p:tgtEl>
                                          <p:spTgt spid="10244"/>
                                        </p:tgtEl>
                                        <p:attrNameLst>
                                          <p:attrName>ppt_w</p:attrName>
                                        </p:attrNameLst>
                                      </p:cBhvr>
                                      <p:tavLst>
                                        <p:tav tm="0">
                                          <p:val>
                                            <p:strVal val="ppt_w"/>
                                          </p:val>
                                        </p:tav>
                                        <p:tav tm="100000">
                                          <p:val>
                                            <p:fltVal val="0"/>
                                          </p:val>
                                        </p:tav>
                                      </p:tavLst>
                                    </p:anim>
                                    <p:anim calcmode="lin" valueType="num">
                                      <p:cBhvr>
                                        <p:cTn id="26" dur="500"/>
                                        <p:tgtEl>
                                          <p:spTgt spid="10244"/>
                                        </p:tgtEl>
                                        <p:attrNameLst>
                                          <p:attrName>ppt_h</p:attrName>
                                        </p:attrNameLst>
                                      </p:cBhvr>
                                      <p:tavLst>
                                        <p:tav tm="0">
                                          <p:val>
                                            <p:strVal val="ppt_h"/>
                                          </p:val>
                                        </p:tav>
                                        <p:tav tm="100000">
                                          <p:val>
                                            <p:fltVal val="0"/>
                                          </p:val>
                                        </p:tav>
                                      </p:tavLst>
                                    </p:anim>
                                    <p:animEffect transition="out" filter="fade">
                                      <p:cBhvr>
                                        <p:cTn id="27" dur="500"/>
                                        <p:tgtEl>
                                          <p:spTgt spid="10244"/>
                                        </p:tgtEl>
                                      </p:cBhvr>
                                    </p:animEffect>
                                    <p:set>
                                      <p:cBhvr>
                                        <p:cTn id="28" dur="1" fill="hold">
                                          <p:stCondLst>
                                            <p:cond delay="499"/>
                                          </p:stCondLst>
                                        </p:cTn>
                                        <p:tgtEl>
                                          <p:spTgt spid="10244"/>
                                        </p:tgtEl>
                                        <p:attrNameLst>
                                          <p:attrName>style.visibility</p:attrName>
                                        </p:attrNameLst>
                                      </p:cBhvr>
                                      <p:to>
                                        <p:strVal val="hidden"/>
                                      </p:to>
                                    </p:set>
                                  </p:childTnLst>
                                </p:cTn>
                              </p:par>
                              <p:par>
                                <p:cTn id="29" presetID="53" presetClass="exit" presetSubtype="32" fill="hold" grpId="1" nodeType="withEffect">
                                  <p:stCondLst>
                                    <p:cond delay="0"/>
                                  </p:stCondLst>
                                  <p:childTnLst>
                                    <p:anim calcmode="lin" valueType="num">
                                      <p:cBhvr>
                                        <p:cTn id="30" dur="500"/>
                                        <p:tgtEl>
                                          <p:spTgt spid="6"/>
                                        </p:tgtEl>
                                        <p:attrNameLst>
                                          <p:attrName>ppt_w</p:attrName>
                                        </p:attrNameLst>
                                      </p:cBhvr>
                                      <p:tavLst>
                                        <p:tav tm="0">
                                          <p:val>
                                            <p:strVal val="ppt_w"/>
                                          </p:val>
                                        </p:tav>
                                        <p:tav tm="100000">
                                          <p:val>
                                            <p:fltVal val="0"/>
                                          </p:val>
                                        </p:tav>
                                      </p:tavLst>
                                    </p:anim>
                                    <p:anim calcmode="lin" valueType="num">
                                      <p:cBhvr>
                                        <p:cTn id="31" dur="500"/>
                                        <p:tgtEl>
                                          <p:spTgt spid="6"/>
                                        </p:tgtEl>
                                        <p:attrNameLst>
                                          <p:attrName>ppt_h</p:attrName>
                                        </p:attrNameLst>
                                      </p:cBhvr>
                                      <p:tavLst>
                                        <p:tav tm="0">
                                          <p:val>
                                            <p:strVal val="ppt_h"/>
                                          </p:val>
                                        </p:tav>
                                        <p:tav tm="100000">
                                          <p:val>
                                            <p:fltVal val="0"/>
                                          </p:val>
                                        </p:tav>
                                      </p:tavLst>
                                    </p:anim>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53" presetClass="exit" presetSubtype="32" fill="hold" nodeType="withEffect">
                                  <p:stCondLst>
                                    <p:cond delay="0"/>
                                  </p:stCondLst>
                                  <p:childTnLst>
                                    <p:anim calcmode="lin" valueType="num">
                                      <p:cBhvr>
                                        <p:cTn id="35" dur="500"/>
                                        <p:tgtEl>
                                          <p:spTgt spid="10242"/>
                                        </p:tgtEl>
                                        <p:attrNameLst>
                                          <p:attrName>ppt_w</p:attrName>
                                        </p:attrNameLst>
                                      </p:cBhvr>
                                      <p:tavLst>
                                        <p:tav tm="0">
                                          <p:val>
                                            <p:strVal val="ppt_w"/>
                                          </p:val>
                                        </p:tav>
                                        <p:tav tm="100000">
                                          <p:val>
                                            <p:fltVal val="0"/>
                                          </p:val>
                                        </p:tav>
                                      </p:tavLst>
                                    </p:anim>
                                    <p:anim calcmode="lin" valueType="num">
                                      <p:cBhvr>
                                        <p:cTn id="36" dur="500"/>
                                        <p:tgtEl>
                                          <p:spTgt spid="10242"/>
                                        </p:tgtEl>
                                        <p:attrNameLst>
                                          <p:attrName>ppt_h</p:attrName>
                                        </p:attrNameLst>
                                      </p:cBhvr>
                                      <p:tavLst>
                                        <p:tav tm="0">
                                          <p:val>
                                            <p:strVal val="ppt_h"/>
                                          </p:val>
                                        </p:tav>
                                        <p:tav tm="100000">
                                          <p:val>
                                            <p:fltVal val="0"/>
                                          </p:val>
                                        </p:tav>
                                      </p:tavLst>
                                    </p:anim>
                                    <p:animEffect transition="out" filter="fade">
                                      <p:cBhvr>
                                        <p:cTn id="37" dur="500"/>
                                        <p:tgtEl>
                                          <p:spTgt spid="10242"/>
                                        </p:tgtEl>
                                      </p:cBhvr>
                                    </p:animEffect>
                                    <p:set>
                                      <p:cBhvr>
                                        <p:cTn id="38" dur="1" fill="hold">
                                          <p:stCondLst>
                                            <p:cond delay="499"/>
                                          </p:stCondLst>
                                        </p:cTn>
                                        <p:tgtEl>
                                          <p:spTgt spid="102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mohammad\Desktop\بتلغتدزل.jpg"/>
          <p:cNvPicPr>
            <a:picLocks noChangeAspect="1" noChangeArrowheads="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49382" y="46037"/>
            <a:ext cx="8229600" cy="639762"/>
          </a:xfrm>
        </p:spPr>
        <p:txBody>
          <a:bodyPr>
            <a:normAutofit fontScale="90000"/>
          </a:bodyPr>
          <a:lstStyle/>
          <a:p>
            <a:r>
              <a:rPr lang="fa-IR" b="1" dirty="0">
                <a:solidFill>
                  <a:srgbClr val="0000FF"/>
                </a:solidFill>
                <a:cs typeface="+mn-cs"/>
              </a:rPr>
              <a:t>روش </a:t>
            </a:r>
            <a:r>
              <a:rPr lang="fa-IR" b="1" dirty="0" smtClean="0">
                <a:solidFill>
                  <a:srgbClr val="0000FF"/>
                </a:solidFill>
                <a:cs typeface="+mn-cs"/>
              </a:rPr>
              <a:t>حفــــــــظ </a:t>
            </a:r>
            <a:r>
              <a:rPr lang="fa-IR" b="1" dirty="0">
                <a:solidFill>
                  <a:srgbClr val="0000FF"/>
                </a:solidFill>
                <a:cs typeface="+mn-cs"/>
              </a:rPr>
              <a:t>و </a:t>
            </a:r>
            <a:r>
              <a:rPr lang="fa-IR" b="1" dirty="0" smtClean="0">
                <a:solidFill>
                  <a:srgbClr val="0000FF"/>
                </a:solidFill>
                <a:cs typeface="+mn-cs"/>
              </a:rPr>
              <a:t>تکـــــــــــــــــــرار</a:t>
            </a:r>
            <a:endParaRPr lang="en-US" b="1" dirty="0">
              <a:solidFill>
                <a:srgbClr val="0000FF"/>
              </a:solidFill>
              <a:cs typeface="+mn-cs"/>
            </a:endParaRPr>
          </a:p>
        </p:txBody>
      </p:sp>
      <p:sp>
        <p:nvSpPr>
          <p:cNvPr id="3" name="Content Placeholder 2"/>
          <p:cNvSpPr>
            <a:spLocks noGrp="1"/>
          </p:cNvSpPr>
          <p:nvPr>
            <p:ph idx="1"/>
          </p:nvPr>
        </p:nvSpPr>
        <p:spPr>
          <a:xfrm rot="5400000">
            <a:off x="5600698" y="3162302"/>
            <a:ext cx="6477001" cy="609600"/>
          </a:xfrm>
        </p:spPr>
        <p:txBody>
          <a:bodyPr/>
          <a:lstStyle/>
          <a:p>
            <a:r>
              <a:rPr lang="fa-IR" dirty="0">
                <a:cs typeface="B Esfehan" pitchFamily="2" charset="-78"/>
              </a:rPr>
              <a:t>روش هـــــــــــــــــای یاددهی یادگیری</a:t>
            </a:r>
            <a:endParaRPr lang="en-US" dirty="0"/>
          </a:p>
          <a:p>
            <a:endParaRPr lang="en-US" dirty="0"/>
          </a:p>
        </p:txBody>
      </p:sp>
      <p:sp>
        <p:nvSpPr>
          <p:cNvPr id="4" name="Left-Right Arrow 3"/>
          <p:cNvSpPr/>
          <p:nvPr/>
        </p:nvSpPr>
        <p:spPr>
          <a:xfrm>
            <a:off x="8001000" y="3352800"/>
            <a:ext cx="381000" cy="3048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Down Arrow 4"/>
          <p:cNvSpPr/>
          <p:nvPr/>
        </p:nvSpPr>
        <p:spPr>
          <a:xfrm>
            <a:off x="3976254" y="685799"/>
            <a:ext cx="457200" cy="3048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p:cNvSpPr txBox="1"/>
          <p:nvPr/>
        </p:nvSpPr>
        <p:spPr>
          <a:xfrm>
            <a:off x="1448954" y="990599"/>
            <a:ext cx="6019800" cy="461665"/>
          </a:xfrm>
          <a:prstGeom prst="rect">
            <a:avLst/>
          </a:prstGeom>
          <a:noFill/>
        </p:spPr>
        <p:txBody>
          <a:bodyPr wrap="square" rtlCol="0">
            <a:spAutoFit/>
          </a:bodyPr>
          <a:lstStyle/>
          <a:p>
            <a:r>
              <a:rPr lang="fa-IR" sz="2400" dirty="0" smtClean="0">
                <a:solidFill>
                  <a:srgbClr val="C00000"/>
                </a:solidFill>
                <a:cs typeface="B Elham" pitchFamily="2" charset="-78"/>
              </a:rPr>
              <a:t>این روش برای حفظ کردن اشعار مورد استفاده قرار میگیرد.</a:t>
            </a:r>
            <a:endParaRPr lang="en-US" sz="2400" dirty="0">
              <a:solidFill>
                <a:srgbClr val="C00000"/>
              </a:solidFill>
              <a:cs typeface="B Elham" pitchFamily="2" charset="-78"/>
            </a:endParaRPr>
          </a:p>
        </p:txBody>
      </p:sp>
      <p:pic>
        <p:nvPicPr>
          <p:cNvPr id="11267" name="Picture 3" descr="C:\Users\mohammad\Desktop\pic\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52264"/>
            <a:ext cx="4238625" cy="5405736"/>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sers\mohammad\Desktop\pic\2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8625" y="1452264"/>
            <a:ext cx="4219575" cy="5405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8166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ppt_x"/>
                                          </p:val>
                                        </p:tav>
                                        <p:tav tm="100000">
                                          <p:val>
                                            <p:strVal val="#ppt_x"/>
                                          </p:val>
                                        </p:tav>
                                      </p:tavLst>
                                    </p:anim>
                                    <p:anim calcmode="lin" valueType="num">
                                      <p:cBhvr additive="base">
                                        <p:cTn id="8" dur="500" fill="hold"/>
                                        <p:tgtEl>
                                          <p:spTgt spid="1126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267"/>
                                        </p:tgtEl>
                                        <p:attrNameLst>
                                          <p:attrName>style.visibility</p:attrName>
                                        </p:attrNameLst>
                                      </p:cBhvr>
                                      <p:to>
                                        <p:strVal val="visible"/>
                                      </p:to>
                                    </p:set>
                                    <p:anim calcmode="lin" valueType="num">
                                      <p:cBhvr additive="base">
                                        <p:cTn id="11" dur="500" fill="hold"/>
                                        <p:tgtEl>
                                          <p:spTgt spid="11267"/>
                                        </p:tgtEl>
                                        <p:attrNameLst>
                                          <p:attrName>ppt_x</p:attrName>
                                        </p:attrNameLst>
                                      </p:cBhvr>
                                      <p:tavLst>
                                        <p:tav tm="0">
                                          <p:val>
                                            <p:strVal val="#ppt_x"/>
                                          </p:val>
                                        </p:tav>
                                        <p:tav tm="100000">
                                          <p:val>
                                            <p:strVal val="#ppt_x"/>
                                          </p:val>
                                        </p:tav>
                                      </p:tavLst>
                                    </p:anim>
                                    <p:anim calcmode="lin" valueType="num">
                                      <p:cBhvr additive="base">
                                        <p:cTn id="12" dur="500" fill="hold"/>
                                        <p:tgtEl>
                                          <p:spTgt spid="1126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xit" presetSubtype="10" fill="hold" nodeType="clickEffect">
                                  <p:stCondLst>
                                    <p:cond delay="0"/>
                                  </p:stCondLst>
                                  <p:childTnLst>
                                    <p:animEffect transition="out" filter="randombar(horizontal)">
                                      <p:cBhvr>
                                        <p:cTn id="20" dur="500"/>
                                        <p:tgtEl>
                                          <p:spTgt spid="11268"/>
                                        </p:tgtEl>
                                      </p:cBhvr>
                                    </p:animEffect>
                                    <p:set>
                                      <p:cBhvr>
                                        <p:cTn id="21" dur="1" fill="hold">
                                          <p:stCondLst>
                                            <p:cond delay="499"/>
                                          </p:stCondLst>
                                        </p:cTn>
                                        <p:tgtEl>
                                          <p:spTgt spid="11268"/>
                                        </p:tgtEl>
                                        <p:attrNameLst>
                                          <p:attrName>style.visibility</p:attrName>
                                        </p:attrNameLst>
                                      </p:cBhvr>
                                      <p:to>
                                        <p:strVal val="hidden"/>
                                      </p:to>
                                    </p:set>
                                  </p:childTnLst>
                                </p:cTn>
                              </p:par>
                              <p:par>
                                <p:cTn id="22" presetID="14" presetClass="exit" presetSubtype="10" fill="hold" nodeType="withEffect">
                                  <p:stCondLst>
                                    <p:cond delay="0"/>
                                  </p:stCondLst>
                                  <p:childTnLst>
                                    <p:animEffect transition="out" filter="randombar(horizontal)">
                                      <p:cBhvr>
                                        <p:cTn id="23" dur="500"/>
                                        <p:tgtEl>
                                          <p:spTgt spid="11267"/>
                                        </p:tgtEl>
                                      </p:cBhvr>
                                    </p:animEffect>
                                    <p:set>
                                      <p:cBhvr>
                                        <p:cTn id="24" dur="1" fill="hold">
                                          <p:stCondLst>
                                            <p:cond delay="499"/>
                                          </p:stCondLst>
                                        </p:cTn>
                                        <p:tgtEl>
                                          <p:spTgt spid="11267"/>
                                        </p:tgtEl>
                                        <p:attrNameLst>
                                          <p:attrName>style.visibility</p:attrName>
                                        </p:attrNameLst>
                                      </p:cBhvr>
                                      <p:to>
                                        <p:strVal val="hidden"/>
                                      </p:to>
                                    </p:set>
                                  </p:childTnLst>
                                </p:cTn>
                              </p:par>
                              <p:par>
                                <p:cTn id="25" presetID="14" presetClass="exit" presetSubtype="10" fill="hold" grpId="1" nodeType="withEffect">
                                  <p:stCondLst>
                                    <p:cond delay="0"/>
                                  </p:stCondLst>
                                  <p:childTnLst>
                                    <p:animEffect transition="out" filter="randombar(horizontal)">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mohammad\Desktop\غتفی.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4581"/>
            <a:ext cx="8229600" cy="639762"/>
          </a:xfrm>
        </p:spPr>
        <p:txBody>
          <a:bodyPr>
            <a:normAutofit fontScale="90000"/>
          </a:bodyPr>
          <a:lstStyle/>
          <a:p>
            <a:r>
              <a:rPr lang="fa-IR" b="1" dirty="0">
                <a:solidFill>
                  <a:srgbClr val="0000FF"/>
                </a:solidFill>
                <a:cs typeface="+mn-cs"/>
              </a:rPr>
              <a:t>روش </a:t>
            </a:r>
            <a:r>
              <a:rPr lang="fa-IR" b="1" dirty="0" smtClean="0">
                <a:solidFill>
                  <a:srgbClr val="0000FF"/>
                </a:solidFill>
                <a:cs typeface="+mn-cs"/>
              </a:rPr>
              <a:t>پرســـــــــــش </a:t>
            </a:r>
            <a:r>
              <a:rPr lang="fa-IR" b="1" dirty="0">
                <a:solidFill>
                  <a:srgbClr val="0000FF"/>
                </a:solidFill>
                <a:cs typeface="+mn-cs"/>
              </a:rPr>
              <a:t>و </a:t>
            </a:r>
            <a:r>
              <a:rPr lang="fa-IR" b="1" dirty="0" smtClean="0">
                <a:solidFill>
                  <a:srgbClr val="0000FF"/>
                </a:solidFill>
                <a:cs typeface="+mn-cs"/>
              </a:rPr>
              <a:t>پاســـــــــــــــــــخ</a:t>
            </a:r>
            <a:endParaRPr lang="en-US" b="1" dirty="0">
              <a:solidFill>
                <a:srgbClr val="0000FF"/>
              </a:solidFill>
              <a:cs typeface="+mn-cs"/>
            </a:endParaRPr>
          </a:p>
        </p:txBody>
      </p:sp>
      <p:sp>
        <p:nvSpPr>
          <p:cNvPr id="3" name="Content Placeholder 2"/>
          <p:cNvSpPr>
            <a:spLocks noGrp="1"/>
          </p:cNvSpPr>
          <p:nvPr>
            <p:ph idx="1"/>
          </p:nvPr>
        </p:nvSpPr>
        <p:spPr>
          <a:xfrm rot="5400000">
            <a:off x="5753100" y="3162300"/>
            <a:ext cx="6248400" cy="533400"/>
          </a:xfrm>
        </p:spPr>
        <p:txBody>
          <a:bodyPr>
            <a:normAutofit fontScale="92500" lnSpcReduction="10000"/>
          </a:bodyPr>
          <a:lstStyle/>
          <a:p>
            <a:r>
              <a:rPr lang="fa-IR" dirty="0">
                <a:cs typeface="B Esfehan" pitchFamily="2" charset="-78"/>
              </a:rPr>
              <a:t>روش هـــــــــــــــــای یاددهی یادگیری</a:t>
            </a:r>
            <a:endParaRPr lang="en-US" dirty="0"/>
          </a:p>
          <a:p>
            <a:endParaRPr lang="en-US" dirty="0"/>
          </a:p>
          <a:p>
            <a:endParaRPr lang="en-US" dirty="0"/>
          </a:p>
        </p:txBody>
      </p:sp>
      <p:sp>
        <p:nvSpPr>
          <p:cNvPr id="4" name="Left-Right Arrow 3"/>
          <p:cNvSpPr/>
          <p:nvPr/>
        </p:nvSpPr>
        <p:spPr>
          <a:xfrm>
            <a:off x="8153400" y="3276600"/>
            <a:ext cx="381000" cy="3048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Down Arrow 4"/>
          <p:cNvSpPr/>
          <p:nvPr/>
        </p:nvSpPr>
        <p:spPr>
          <a:xfrm>
            <a:off x="4343400" y="609599"/>
            <a:ext cx="381000" cy="365169"/>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p:cNvSpPr txBox="1"/>
          <p:nvPr/>
        </p:nvSpPr>
        <p:spPr>
          <a:xfrm>
            <a:off x="121920" y="1004265"/>
            <a:ext cx="8366761" cy="830997"/>
          </a:xfrm>
          <a:prstGeom prst="rect">
            <a:avLst/>
          </a:prstGeom>
          <a:noFill/>
        </p:spPr>
        <p:txBody>
          <a:bodyPr wrap="square" rtlCol="0">
            <a:spAutoFit/>
          </a:bodyPr>
          <a:lstStyle/>
          <a:p>
            <a:pPr algn="ctr"/>
            <a:r>
              <a:rPr lang="fa-IR" sz="2400" b="1" dirty="0" smtClean="0">
                <a:solidFill>
                  <a:srgbClr val="CC0066"/>
                </a:solidFill>
              </a:rPr>
              <a:t>این روش در بخش نگاره های بخوانیم کاربرد دارد زیرا دانش آموزان هنوز مهارت خواندن و نوشتن را کسب نکرده اند.</a:t>
            </a:r>
            <a:endParaRPr lang="en-US" sz="2400" b="1" dirty="0">
              <a:solidFill>
                <a:srgbClr val="CC0066"/>
              </a:solidFill>
            </a:endParaRPr>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48" y="1863303"/>
            <a:ext cx="4152900" cy="4994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2900" y="1960374"/>
            <a:ext cx="4105275" cy="4935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3985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ppt_x"/>
                                          </p:val>
                                        </p:tav>
                                        <p:tav tm="100000">
                                          <p:val>
                                            <p:strVal val="#ppt_x"/>
                                          </p:val>
                                        </p:tav>
                                      </p:tavLst>
                                    </p:anim>
                                    <p:anim calcmode="lin" valueType="num">
                                      <p:cBhvr additive="base">
                                        <p:cTn id="8" dur="500" fill="hold"/>
                                        <p:tgtEl>
                                          <p:spTgt spid="1229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292"/>
                                        </p:tgtEl>
                                        <p:attrNameLst>
                                          <p:attrName>style.visibility</p:attrName>
                                        </p:attrNameLst>
                                      </p:cBhvr>
                                      <p:to>
                                        <p:strVal val="visible"/>
                                      </p:to>
                                    </p:set>
                                    <p:anim calcmode="lin" valueType="num">
                                      <p:cBhvr additive="base">
                                        <p:cTn id="11" dur="500" fill="hold"/>
                                        <p:tgtEl>
                                          <p:spTgt spid="12292"/>
                                        </p:tgtEl>
                                        <p:attrNameLst>
                                          <p:attrName>ppt_x</p:attrName>
                                        </p:attrNameLst>
                                      </p:cBhvr>
                                      <p:tavLst>
                                        <p:tav tm="0">
                                          <p:val>
                                            <p:strVal val="#ppt_x"/>
                                          </p:val>
                                        </p:tav>
                                        <p:tav tm="100000">
                                          <p:val>
                                            <p:strVal val="#ppt_x"/>
                                          </p:val>
                                        </p:tav>
                                      </p:tavLst>
                                    </p:anim>
                                    <p:anim calcmode="lin" valueType="num">
                                      <p:cBhvr additive="base">
                                        <p:cTn id="12" dur="500" fill="hold"/>
                                        <p:tgtEl>
                                          <p:spTgt spid="1229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12291"/>
                                        </p:tgtEl>
                                        <p:attrNameLst>
                                          <p:attrName>ppt_x</p:attrName>
                                        </p:attrNameLst>
                                      </p:cBhvr>
                                      <p:tavLst>
                                        <p:tav tm="0">
                                          <p:val>
                                            <p:strVal val="ppt_x"/>
                                          </p:val>
                                        </p:tav>
                                        <p:tav tm="100000">
                                          <p:val>
                                            <p:strVal val="ppt_x"/>
                                          </p:val>
                                        </p:tav>
                                      </p:tavLst>
                                    </p:anim>
                                    <p:anim calcmode="lin" valueType="num">
                                      <p:cBhvr additive="base">
                                        <p:cTn id="21" dur="500"/>
                                        <p:tgtEl>
                                          <p:spTgt spid="12291"/>
                                        </p:tgtEl>
                                        <p:attrNameLst>
                                          <p:attrName>ppt_y</p:attrName>
                                        </p:attrNameLst>
                                      </p:cBhvr>
                                      <p:tavLst>
                                        <p:tav tm="0">
                                          <p:val>
                                            <p:strVal val="ppt_y"/>
                                          </p:val>
                                        </p:tav>
                                        <p:tav tm="100000">
                                          <p:val>
                                            <p:strVal val="1+ppt_h/2"/>
                                          </p:val>
                                        </p:tav>
                                      </p:tavLst>
                                    </p:anim>
                                    <p:set>
                                      <p:cBhvr>
                                        <p:cTn id="22" dur="1" fill="hold">
                                          <p:stCondLst>
                                            <p:cond delay="499"/>
                                          </p:stCondLst>
                                        </p:cTn>
                                        <p:tgtEl>
                                          <p:spTgt spid="12291"/>
                                        </p:tgtEl>
                                        <p:attrNameLst>
                                          <p:attrName>style.visibility</p:attrName>
                                        </p:attrNameLst>
                                      </p:cBhvr>
                                      <p:to>
                                        <p:strVal val="hidden"/>
                                      </p:to>
                                    </p:set>
                                  </p:childTnLst>
                                </p:cTn>
                              </p:par>
                              <p:par>
                                <p:cTn id="23" presetID="2" presetClass="exit" presetSubtype="4" fill="hold" nodeType="withEffect">
                                  <p:stCondLst>
                                    <p:cond delay="0"/>
                                  </p:stCondLst>
                                  <p:childTnLst>
                                    <p:anim calcmode="lin" valueType="num">
                                      <p:cBhvr additive="base">
                                        <p:cTn id="24" dur="500"/>
                                        <p:tgtEl>
                                          <p:spTgt spid="12292"/>
                                        </p:tgtEl>
                                        <p:attrNameLst>
                                          <p:attrName>ppt_x</p:attrName>
                                        </p:attrNameLst>
                                      </p:cBhvr>
                                      <p:tavLst>
                                        <p:tav tm="0">
                                          <p:val>
                                            <p:strVal val="ppt_x"/>
                                          </p:val>
                                        </p:tav>
                                        <p:tav tm="100000">
                                          <p:val>
                                            <p:strVal val="ppt_x"/>
                                          </p:val>
                                        </p:tav>
                                      </p:tavLst>
                                    </p:anim>
                                    <p:anim calcmode="lin" valueType="num">
                                      <p:cBhvr additive="base">
                                        <p:cTn id="25" dur="500"/>
                                        <p:tgtEl>
                                          <p:spTgt spid="12292"/>
                                        </p:tgtEl>
                                        <p:attrNameLst>
                                          <p:attrName>ppt_y</p:attrName>
                                        </p:attrNameLst>
                                      </p:cBhvr>
                                      <p:tavLst>
                                        <p:tav tm="0">
                                          <p:val>
                                            <p:strVal val="ppt_y"/>
                                          </p:val>
                                        </p:tav>
                                        <p:tav tm="100000">
                                          <p:val>
                                            <p:strVal val="1+ppt_h/2"/>
                                          </p:val>
                                        </p:tav>
                                      </p:tavLst>
                                    </p:anim>
                                    <p:set>
                                      <p:cBhvr>
                                        <p:cTn id="26" dur="1" fill="hold">
                                          <p:stCondLst>
                                            <p:cond delay="499"/>
                                          </p:stCondLst>
                                        </p:cTn>
                                        <p:tgtEl>
                                          <p:spTgt spid="12292"/>
                                        </p:tgtEl>
                                        <p:attrNameLst>
                                          <p:attrName>style.visibility</p:attrName>
                                        </p:attrNameLst>
                                      </p:cBhvr>
                                      <p:to>
                                        <p:strVal val="hidden"/>
                                      </p:to>
                                    </p:set>
                                  </p:childTnLst>
                                </p:cTn>
                              </p:par>
                              <p:par>
                                <p:cTn id="27" presetID="2" presetClass="exit" presetSubtype="4" fill="hold" grpId="1" nodeType="withEffect">
                                  <p:stCondLst>
                                    <p:cond delay="0"/>
                                  </p:stCondLst>
                                  <p:childTnLst>
                                    <p:anim calcmode="lin" valueType="num">
                                      <p:cBhvr additive="base">
                                        <p:cTn id="28" dur="500"/>
                                        <p:tgtEl>
                                          <p:spTgt spid="6"/>
                                        </p:tgtEl>
                                        <p:attrNameLst>
                                          <p:attrName>ppt_x</p:attrName>
                                        </p:attrNameLst>
                                      </p:cBhvr>
                                      <p:tavLst>
                                        <p:tav tm="0">
                                          <p:val>
                                            <p:strVal val="ppt_x"/>
                                          </p:val>
                                        </p:tav>
                                        <p:tav tm="100000">
                                          <p:val>
                                            <p:strVal val="ppt_x"/>
                                          </p:val>
                                        </p:tav>
                                      </p:tavLst>
                                    </p:anim>
                                    <p:anim calcmode="lin" valueType="num">
                                      <p:cBhvr additive="base">
                                        <p:cTn id="29" dur="500"/>
                                        <p:tgtEl>
                                          <p:spTgt spid="6"/>
                                        </p:tgtEl>
                                        <p:attrNameLst>
                                          <p:attrName>ppt_y</p:attrName>
                                        </p:attrNameLst>
                                      </p:cBhvr>
                                      <p:tavLst>
                                        <p:tav tm="0">
                                          <p:val>
                                            <p:strVal val="ppt_y"/>
                                          </p:val>
                                        </p:tav>
                                        <p:tav tm="100000">
                                          <p:val>
                                            <p:strVal val="1+ppt_h/2"/>
                                          </p:val>
                                        </p:tav>
                                      </p:tavLst>
                                    </p:anim>
                                    <p:set>
                                      <p:cBhvr>
                                        <p:cTn id="3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mohammad\Desktop\زالی.jp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144000" cy="7086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81000" y="9832"/>
            <a:ext cx="8229600" cy="411162"/>
          </a:xfrm>
        </p:spPr>
        <p:txBody>
          <a:bodyPr>
            <a:normAutofit fontScale="90000"/>
          </a:bodyPr>
          <a:lstStyle/>
          <a:p>
            <a:r>
              <a:rPr lang="fa-IR" b="1" dirty="0" smtClean="0">
                <a:solidFill>
                  <a:srgbClr val="0000FF"/>
                </a:solidFill>
                <a:cs typeface="+mn-cs"/>
              </a:rPr>
              <a:t>روش نمایشـــــــــــــــــــــــــــــی</a:t>
            </a:r>
            <a:endParaRPr lang="en-US" b="1" dirty="0">
              <a:solidFill>
                <a:srgbClr val="0000FF"/>
              </a:solidFill>
              <a:cs typeface="+mn-cs"/>
            </a:endParaRPr>
          </a:p>
        </p:txBody>
      </p:sp>
      <p:sp>
        <p:nvSpPr>
          <p:cNvPr id="3" name="Content Placeholder 2"/>
          <p:cNvSpPr>
            <a:spLocks noGrp="1"/>
          </p:cNvSpPr>
          <p:nvPr>
            <p:ph idx="1"/>
          </p:nvPr>
        </p:nvSpPr>
        <p:spPr>
          <a:xfrm rot="5400000">
            <a:off x="5592096" y="3094704"/>
            <a:ext cx="6400800" cy="668594"/>
          </a:xfrm>
        </p:spPr>
        <p:txBody>
          <a:bodyPr/>
          <a:lstStyle/>
          <a:p>
            <a:r>
              <a:rPr lang="fa-IR" dirty="0">
                <a:cs typeface="B Esfehan" pitchFamily="2" charset="-78"/>
              </a:rPr>
              <a:t>روش هـــــــــــــــــای یاددهی یادگیری</a:t>
            </a:r>
            <a:endParaRPr lang="en-US" dirty="0"/>
          </a:p>
          <a:p>
            <a:endParaRPr lang="en-US" dirty="0"/>
          </a:p>
          <a:p>
            <a:endParaRPr lang="en-US" dirty="0"/>
          </a:p>
          <a:p>
            <a:endParaRPr lang="en-US" dirty="0"/>
          </a:p>
        </p:txBody>
      </p:sp>
      <p:sp>
        <p:nvSpPr>
          <p:cNvPr id="4" name="Down Arrow 3"/>
          <p:cNvSpPr/>
          <p:nvPr/>
        </p:nvSpPr>
        <p:spPr>
          <a:xfrm>
            <a:off x="4114800" y="457200"/>
            <a:ext cx="762000" cy="3048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8001000" y="3200400"/>
            <a:ext cx="533400" cy="3810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p:cNvSpPr txBox="1"/>
          <p:nvPr/>
        </p:nvSpPr>
        <p:spPr>
          <a:xfrm>
            <a:off x="1074774" y="932503"/>
            <a:ext cx="6689652" cy="707886"/>
          </a:xfrm>
          <a:prstGeom prst="rect">
            <a:avLst/>
          </a:prstGeom>
          <a:noFill/>
        </p:spPr>
        <p:txBody>
          <a:bodyPr wrap="none" rtlCol="0">
            <a:spAutoFit/>
          </a:bodyPr>
          <a:lstStyle/>
          <a:p>
            <a:pPr algn="r" rtl="1"/>
            <a:r>
              <a:rPr lang="fa-IR" sz="2000" b="1" dirty="0" smtClean="0">
                <a:solidFill>
                  <a:srgbClr val="FF0000"/>
                </a:solidFill>
              </a:rPr>
              <a:t>پایه ی اصلی کتاب فارسی اول بر روش و مبنای نمایشی استوار است</a:t>
            </a:r>
          </a:p>
          <a:p>
            <a:pPr algn="r" rtl="1"/>
            <a:r>
              <a:rPr lang="fa-IR" sz="2000" b="1" dirty="0" smtClean="0">
                <a:solidFill>
                  <a:srgbClr val="FF0000"/>
                </a:solidFill>
              </a:rPr>
              <a:t>به این صورت که ابتدا تصاویر نمایش داده میشود سپس آموزش ارائه میشود.</a:t>
            </a:r>
            <a:endParaRPr lang="en-US" sz="2000" b="1" dirty="0">
              <a:solidFill>
                <a:srgbClr val="FF0000"/>
              </a:solidFill>
            </a:endParaRPr>
          </a:p>
        </p:txBody>
      </p:sp>
      <p:pic>
        <p:nvPicPr>
          <p:cNvPr id="13317" name="Picture 5" descr="C:\Users\mohammad\Desktop\pic\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4325" y="1810892"/>
            <a:ext cx="3876675" cy="5154919"/>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C:\Users\mohammad\Desktop\pic\3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 y="1810892"/>
            <a:ext cx="4162425" cy="5154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769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8"/>
                                        </p:tgtEl>
                                        <p:attrNameLst>
                                          <p:attrName>style.visibility</p:attrName>
                                        </p:attrNameLst>
                                      </p:cBhvr>
                                      <p:to>
                                        <p:strVal val="visible"/>
                                      </p:to>
                                    </p:set>
                                    <p:anim calcmode="lin" valueType="num">
                                      <p:cBhvr additive="base">
                                        <p:cTn id="7" dur="500" fill="hold"/>
                                        <p:tgtEl>
                                          <p:spTgt spid="13318"/>
                                        </p:tgtEl>
                                        <p:attrNameLst>
                                          <p:attrName>ppt_x</p:attrName>
                                        </p:attrNameLst>
                                      </p:cBhvr>
                                      <p:tavLst>
                                        <p:tav tm="0">
                                          <p:val>
                                            <p:strVal val="#ppt_x"/>
                                          </p:val>
                                        </p:tav>
                                        <p:tav tm="100000">
                                          <p:val>
                                            <p:strVal val="#ppt_x"/>
                                          </p:val>
                                        </p:tav>
                                      </p:tavLst>
                                    </p:anim>
                                    <p:anim calcmode="lin" valueType="num">
                                      <p:cBhvr additive="base">
                                        <p:cTn id="8" dur="500" fill="hold"/>
                                        <p:tgtEl>
                                          <p:spTgt spid="1331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317"/>
                                        </p:tgtEl>
                                        <p:attrNameLst>
                                          <p:attrName>style.visibility</p:attrName>
                                        </p:attrNameLst>
                                      </p:cBhvr>
                                      <p:to>
                                        <p:strVal val="visible"/>
                                      </p:to>
                                    </p:set>
                                    <p:anim calcmode="lin" valueType="num">
                                      <p:cBhvr additive="base">
                                        <p:cTn id="11" dur="500" fill="hold"/>
                                        <p:tgtEl>
                                          <p:spTgt spid="13317"/>
                                        </p:tgtEl>
                                        <p:attrNameLst>
                                          <p:attrName>ppt_x</p:attrName>
                                        </p:attrNameLst>
                                      </p:cBhvr>
                                      <p:tavLst>
                                        <p:tav tm="0">
                                          <p:val>
                                            <p:strVal val="#ppt_x"/>
                                          </p:val>
                                        </p:tav>
                                        <p:tav tm="100000">
                                          <p:val>
                                            <p:strVal val="#ppt_x"/>
                                          </p:val>
                                        </p:tav>
                                      </p:tavLst>
                                    </p:anim>
                                    <p:anim calcmode="lin" valueType="num">
                                      <p:cBhvr additive="base">
                                        <p:cTn id="12" dur="500" fill="hold"/>
                                        <p:tgtEl>
                                          <p:spTgt spid="133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xit" presetSubtype="32" fill="hold" nodeType="clickEffect">
                                  <p:stCondLst>
                                    <p:cond delay="0"/>
                                  </p:stCondLst>
                                  <p:childTnLst>
                                    <p:animEffect transition="out" filter="circle(out)">
                                      <p:cBhvr>
                                        <p:cTn id="20" dur="2000"/>
                                        <p:tgtEl>
                                          <p:spTgt spid="13318"/>
                                        </p:tgtEl>
                                      </p:cBhvr>
                                    </p:animEffect>
                                    <p:set>
                                      <p:cBhvr>
                                        <p:cTn id="21" dur="1" fill="hold">
                                          <p:stCondLst>
                                            <p:cond delay="1999"/>
                                          </p:stCondLst>
                                        </p:cTn>
                                        <p:tgtEl>
                                          <p:spTgt spid="13318"/>
                                        </p:tgtEl>
                                        <p:attrNameLst>
                                          <p:attrName>style.visibility</p:attrName>
                                        </p:attrNameLst>
                                      </p:cBhvr>
                                      <p:to>
                                        <p:strVal val="hidden"/>
                                      </p:to>
                                    </p:set>
                                  </p:childTnLst>
                                </p:cTn>
                              </p:par>
                              <p:par>
                                <p:cTn id="22" presetID="6" presetClass="exit" presetSubtype="32" fill="hold" nodeType="withEffect">
                                  <p:stCondLst>
                                    <p:cond delay="0"/>
                                  </p:stCondLst>
                                  <p:childTnLst>
                                    <p:animEffect transition="out" filter="circle(out)">
                                      <p:cBhvr>
                                        <p:cTn id="23" dur="2000"/>
                                        <p:tgtEl>
                                          <p:spTgt spid="13317"/>
                                        </p:tgtEl>
                                      </p:cBhvr>
                                    </p:animEffect>
                                    <p:set>
                                      <p:cBhvr>
                                        <p:cTn id="24" dur="1" fill="hold">
                                          <p:stCondLst>
                                            <p:cond delay="1999"/>
                                          </p:stCondLst>
                                        </p:cTn>
                                        <p:tgtEl>
                                          <p:spTgt spid="13317"/>
                                        </p:tgtEl>
                                        <p:attrNameLst>
                                          <p:attrName>style.visibility</p:attrName>
                                        </p:attrNameLst>
                                      </p:cBhvr>
                                      <p:to>
                                        <p:strVal val="hidden"/>
                                      </p:to>
                                    </p:set>
                                  </p:childTnLst>
                                </p:cTn>
                              </p:par>
                              <p:par>
                                <p:cTn id="25" presetID="6" presetClass="exit" presetSubtype="32" fill="hold" grpId="1" nodeType="withEffect">
                                  <p:stCondLst>
                                    <p:cond delay="0"/>
                                  </p:stCondLst>
                                  <p:childTnLst>
                                    <p:animEffect transition="out" filter="circle(out)">
                                      <p:cBhvr>
                                        <p:cTn id="26" dur="2000"/>
                                        <p:tgtEl>
                                          <p:spTgt spid="7"/>
                                        </p:tgtEl>
                                      </p:cBhvr>
                                    </p:animEffect>
                                    <p:set>
                                      <p:cBhvr>
                                        <p:cTn id="27"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mohammad\Desktop\اطیبذاطبی.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4581"/>
            <a:ext cx="8229600" cy="639762"/>
          </a:xfrm>
        </p:spPr>
        <p:txBody>
          <a:bodyPr>
            <a:normAutofit fontScale="90000"/>
          </a:bodyPr>
          <a:lstStyle/>
          <a:p>
            <a:r>
              <a:rPr lang="fa-IR" b="1" dirty="0">
                <a:solidFill>
                  <a:srgbClr val="0000FF"/>
                </a:solidFill>
                <a:cs typeface="+mn-cs"/>
              </a:rPr>
              <a:t>روش ايفای </a:t>
            </a:r>
            <a:r>
              <a:rPr lang="fa-IR" b="1" dirty="0" smtClean="0">
                <a:solidFill>
                  <a:srgbClr val="0000FF"/>
                </a:solidFill>
                <a:cs typeface="+mn-cs"/>
              </a:rPr>
              <a:t>نقــــــــــــــــــــــــــــــش</a:t>
            </a:r>
            <a:endParaRPr lang="en-US" b="1" dirty="0">
              <a:solidFill>
                <a:srgbClr val="0000FF"/>
              </a:solidFill>
              <a:cs typeface="+mn-cs"/>
            </a:endParaRPr>
          </a:p>
        </p:txBody>
      </p:sp>
      <p:sp>
        <p:nvSpPr>
          <p:cNvPr id="3" name="Content Placeholder 2"/>
          <p:cNvSpPr>
            <a:spLocks noGrp="1"/>
          </p:cNvSpPr>
          <p:nvPr>
            <p:ph idx="1"/>
          </p:nvPr>
        </p:nvSpPr>
        <p:spPr>
          <a:xfrm rot="5400000">
            <a:off x="5509751" y="3100850"/>
            <a:ext cx="6553199" cy="656303"/>
          </a:xfrm>
        </p:spPr>
        <p:txBody>
          <a:bodyPr/>
          <a:lstStyle/>
          <a:p>
            <a:r>
              <a:rPr lang="fa-IR" dirty="0">
                <a:cs typeface="B Esfehan" pitchFamily="2" charset="-78"/>
              </a:rPr>
              <a:t>روش هـــــــــــــــــای یاددهی یادگیری</a:t>
            </a:r>
            <a:endParaRPr lang="en-US" dirty="0"/>
          </a:p>
          <a:p>
            <a:endParaRPr lang="en-US" dirty="0"/>
          </a:p>
          <a:p>
            <a:endParaRPr lang="en-US" dirty="0"/>
          </a:p>
          <a:p>
            <a:endParaRPr lang="en-US" dirty="0"/>
          </a:p>
          <a:p>
            <a:endParaRPr lang="en-US" dirty="0"/>
          </a:p>
        </p:txBody>
      </p:sp>
      <p:sp>
        <p:nvSpPr>
          <p:cNvPr id="4" name="Down Arrow 3"/>
          <p:cNvSpPr/>
          <p:nvPr/>
        </p:nvSpPr>
        <p:spPr>
          <a:xfrm>
            <a:off x="4343400" y="533400"/>
            <a:ext cx="457200" cy="3048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8153400" y="3200400"/>
            <a:ext cx="457200" cy="3810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p:cNvSpPr txBox="1"/>
          <p:nvPr/>
        </p:nvSpPr>
        <p:spPr>
          <a:xfrm>
            <a:off x="2404579" y="866745"/>
            <a:ext cx="4613764" cy="400110"/>
          </a:xfrm>
          <a:prstGeom prst="rect">
            <a:avLst/>
          </a:prstGeom>
          <a:noFill/>
        </p:spPr>
        <p:txBody>
          <a:bodyPr wrap="none" rtlCol="0">
            <a:spAutoFit/>
          </a:bodyPr>
          <a:lstStyle/>
          <a:p>
            <a:pPr algn="r" rtl="1"/>
            <a:r>
              <a:rPr lang="fa-IR" sz="2000" b="1" dirty="0" smtClean="0">
                <a:solidFill>
                  <a:srgbClr val="00B0F0"/>
                </a:solidFill>
              </a:rPr>
              <a:t>این روش برای آموزش حروف بسیار مناسب میباشد</a:t>
            </a:r>
            <a:r>
              <a:rPr lang="fa-IR" sz="2000" dirty="0" smtClean="0">
                <a:solidFill>
                  <a:srgbClr val="00B0F0"/>
                </a:solidFill>
                <a:cs typeface="B Farnaz" pitchFamily="2" charset="-78"/>
              </a:rPr>
              <a:t>.</a:t>
            </a:r>
            <a:endParaRPr lang="en-US" sz="2000" dirty="0">
              <a:solidFill>
                <a:srgbClr val="00B0F0"/>
              </a:solidFill>
              <a:cs typeface="B Farnaz" pitchFamily="2" charset="-78"/>
            </a:endParaRPr>
          </a:p>
        </p:txBody>
      </p:sp>
      <p:sp>
        <p:nvSpPr>
          <p:cNvPr id="7" name="TextBox 6"/>
          <p:cNvSpPr txBox="1"/>
          <p:nvPr/>
        </p:nvSpPr>
        <p:spPr>
          <a:xfrm>
            <a:off x="1127788" y="1414194"/>
            <a:ext cx="6888424" cy="646331"/>
          </a:xfrm>
          <a:prstGeom prst="rect">
            <a:avLst/>
          </a:prstGeom>
          <a:noFill/>
        </p:spPr>
        <p:txBody>
          <a:bodyPr wrap="none" rtlCol="0">
            <a:spAutoFit/>
          </a:bodyPr>
          <a:lstStyle/>
          <a:p>
            <a:pPr algn="r" rtl="1"/>
            <a:r>
              <a:rPr lang="fa-IR" b="1" dirty="0" smtClean="0">
                <a:solidFill>
                  <a:srgbClr val="C00000"/>
                </a:solidFill>
                <a:latin typeface="Arial" panose="020B0604020202020204" pitchFamily="34" charset="0"/>
                <a:cs typeface="Arial" panose="020B0604020202020204" pitchFamily="34" charset="0"/>
              </a:rPr>
              <a:t>به عنوان مثال هرکس نقش یک</a:t>
            </a:r>
            <a:r>
              <a:rPr lang="fa-IR" b="1" dirty="0" smtClean="0">
                <a:solidFill>
                  <a:srgbClr val="0000FF"/>
                </a:solidFill>
                <a:latin typeface="Arial" panose="020B0604020202020204" pitchFamily="34" charset="0"/>
                <a:cs typeface="Arial" panose="020B0604020202020204" pitchFamily="34" charset="0"/>
              </a:rPr>
              <a:t> کلمه </a:t>
            </a:r>
            <a:r>
              <a:rPr lang="fa-IR" b="1" dirty="0" smtClean="0">
                <a:solidFill>
                  <a:srgbClr val="C00000"/>
                </a:solidFill>
                <a:latin typeface="Arial" panose="020B0604020202020204" pitchFamily="34" charset="0"/>
                <a:cs typeface="Arial" panose="020B0604020202020204" pitchFamily="34" charset="0"/>
              </a:rPr>
              <a:t>را بر  عهده میگیرد و آن را بازی میکند، </a:t>
            </a:r>
          </a:p>
          <a:p>
            <a:pPr algn="r" rtl="1"/>
            <a:r>
              <a:rPr lang="fa-IR" b="1" dirty="0" smtClean="0">
                <a:solidFill>
                  <a:srgbClr val="0000FF"/>
                </a:solidFill>
                <a:latin typeface="Arial" panose="020B0604020202020204" pitchFamily="34" charset="0"/>
                <a:cs typeface="Arial" panose="020B0604020202020204" pitchFamily="34" charset="0"/>
              </a:rPr>
              <a:t>کلمه ها </a:t>
            </a:r>
            <a:r>
              <a:rPr lang="fa-IR" b="1" dirty="0" smtClean="0">
                <a:solidFill>
                  <a:srgbClr val="C00000"/>
                </a:solidFill>
                <a:latin typeface="Arial" panose="020B0604020202020204" pitchFamily="34" charset="0"/>
                <a:cs typeface="Arial" panose="020B0604020202020204" pitchFamily="34" charset="0"/>
              </a:rPr>
              <a:t>با هم ترکیب میشوند و بچه ها در کنار هم قرار میگیرند و </a:t>
            </a:r>
            <a:r>
              <a:rPr lang="fa-IR" b="1" dirty="0" smtClean="0">
                <a:solidFill>
                  <a:srgbClr val="0000FF"/>
                </a:solidFill>
                <a:latin typeface="Arial" panose="020B0604020202020204" pitchFamily="34" charset="0"/>
                <a:cs typeface="Arial" panose="020B0604020202020204" pitchFamily="34" charset="0"/>
              </a:rPr>
              <a:t>جمله ها </a:t>
            </a:r>
            <a:r>
              <a:rPr lang="fa-IR" b="1" dirty="0" smtClean="0">
                <a:solidFill>
                  <a:srgbClr val="C00000"/>
                </a:solidFill>
                <a:latin typeface="Arial" panose="020B0604020202020204" pitchFamily="34" charset="0"/>
                <a:cs typeface="Arial" panose="020B0604020202020204" pitchFamily="34" charset="0"/>
              </a:rPr>
              <a:t>را میسازند.</a:t>
            </a:r>
            <a:endParaRPr lang="en-US" b="1" dirty="0">
              <a:solidFill>
                <a:srgbClr val="C00000"/>
              </a:solidFill>
              <a:latin typeface="Arial" panose="020B0604020202020204" pitchFamily="34" charset="0"/>
              <a:cs typeface="Arial" panose="020B0604020202020204" pitchFamily="34" charset="0"/>
            </a:endParaRPr>
          </a:p>
        </p:txBody>
      </p:sp>
      <p:pic>
        <p:nvPicPr>
          <p:cNvPr id="14339" name="Picture 3" descr="C:\Users\mohammad\Desktop\مه7فقخ87ف.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000"/>
            <a:ext cx="43434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C:\Users\mohammad\Desktop\pic\6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2060525"/>
            <a:ext cx="3810000" cy="4797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404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ppt_x"/>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340"/>
                                        </p:tgtEl>
                                        <p:attrNameLst>
                                          <p:attrName>style.visibility</p:attrName>
                                        </p:attrNameLst>
                                      </p:cBhvr>
                                      <p:to>
                                        <p:strVal val="visible"/>
                                      </p:to>
                                    </p:set>
                                    <p:anim calcmode="lin" valueType="num">
                                      <p:cBhvr additive="base">
                                        <p:cTn id="11" dur="500" fill="hold"/>
                                        <p:tgtEl>
                                          <p:spTgt spid="14340"/>
                                        </p:tgtEl>
                                        <p:attrNameLst>
                                          <p:attrName>ppt_x</p:attrName>
                                        </p:attrNameLst>
                                      </p:cBhvr>
                                      <p:tavLst>
                                        <p:tav tm="0">
                                          <p:val>
                                            <p:strVal val="#ppt_x"/>
                                          </p:val>
                                        </p:tav>
                                        <p:tav tm="100000">
                                          <p:val>
                                            <p:strVal val="#ppt_x"/>
                                          </p:val>
                                        </p:tav>
                                      </p:tavLst>
                                    </p:anim>
                                    <p:anim calcmode="lin" valueType="num">
                                      <p:cBhvr additive="base">
                                        <p:cTn id="12" dur="500" fill="hold"/>
                                        <p:tgtEl>
                                          <p:spTgt spid="143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4339"/>
                                        </p:tgtEl>
                                        <p:attrNameLst>
                                          <p:attrName>ppt_x</p:attrName>
                                        </p:attrNameLst>
                                      </p:cBhvr>
                                      <p:tavLst>
                                        <p:tav tm="0">
                                          <p:val>
                                            <p:strVal val="ppt_x"/>
                                          </p:val>
                                        </p:tav>
                                        <p:tav tm="100000">
                                          <p:val>
                                            <p:strVal val="ppt_x"/>
                                          </p:val>
                                        </p:tav>
                                      </p:tavLst>
                                    </p:anim>
                                    <p:anim calcmode="lin" valueType="num">
                                      <p:cBhvr additive="base">
                                        <p:cTn id="25" dur="500"/>
                                        <p:tgtEl>
                                          <p:spTgt spid="14339"/>
                                        </p:tgtEl>
                                        <p:attrNameLst>
                                          <p:attrName>ppt_y</p:attrName>
                                        </p:attrNameLst>
                                      </p:cBhvr>
                                      <p:tavLst>
                                        <p:tav tm="0">
                                          <p:val>
                                            <p:strVal val="ppt_y"/>
                                          </p:val>
                                        </p:tav>
                                        <p:tav tm="100000">
                                          <p:val>
                                            <p:strVal val="1+ppt_h/2"/>
                                          </p:val>
                                        </p:tav>
                                      </p:tavLst>
                                    </p:anim>
                                    <p:set>
                                      <p:cBhvr>
                                        <p:cTn id="26" dur="1" fill="hold">
                                          <p:stCondLst>
                                            <p:cond delay="499"/>
                                          </p:stCondLst>
                                        </p:cTn>
                                        <p:tgtEl>
                                          <p:spTgt spid="14339"/>
                                        </p:tgtEl>
                                        <p:attrNameLst>
                                          <p:attrName>style.visibility</p:attrName>
                                        </p:attrNameLst>
                                      </p:cBhvr>
                                      <p:to>
                                        <p:strVal val="hidden"/>
                                      </p:to>
                                    </p:set>
                                  </p:childTnLst>
                                </p:cTn>
                              </p:par>
                              <p:par>
                                <p:cTn id="27" presetID="2" presetClass="exit" presetSubtype="4" fill="hold" nodeType="withEffect">
                                  <p:stCondLst>
                                    <p:cond delay="0"/>
                                  </p:stCondLst>
                                  <p:childTnLst>
                                    <p:anim calcmode="lin" valueType="num">
                                      <p:cBhvr additive="base">
                                        <p:cTn id="28" dur="500"/>
                                        <p:tgtEl>
                                          <p:spTgt spid="14340"/>
                                        </p:tgtEl>
                                        <p:attrNameLst>
                                          <p:attrName>ppt_x</p:attrName>
                                        </p:attrNameLst>
                                      </p:cBhvr>
                                      <p:tavLst>
                                        <p:tav tm="0">
                                          <p:val>
                                            <p:strVal val="ppt_x"/>
                                          </p:val>
                                        </p:tav>
                                        <p:tav tm="100000">
                                          <p:val>
                                            <p:strVal val="ppt_x"/>
                                          </p:val>
                                        </p:tav>
                                      </p:tavLst>
                                    </p:anim>
                                    <p:anim calcmode="lin" valueType="num">
                                      <p:cBhvr additive="base">
                                        <p:cTn id="29" dur="500"/>
                                        <p:tgtEl>
                                          <p:spTgt spid="14340"/>
                                        </p:tgtEl>
                                        <p:attrNameLst>
                                          <p:attrName>ppt_y</p:attrName>
                                        </p:attrNameLst>
                                      </p:cBhvr>
                                      <p:tavLst>
                                        <p:tav tm="0">
                                          <p:val>
                                            <p:strVal val="ppt_y"/>
                                          </p:val>
                                        </p:tav>
                                        <p:tav tm="100000">
                                          <p:val>
                                            <p:strVal val="1+ppt_h/2"/>
                                          </p:val>
                                        </p:tav>
                                      </p:tavLst>
                                    </p:anim>
                                    <p:set>
                                      <p:cBhvr>
                                        <p:cTn id="30" dur="1" fill="hold">
                                          <p:stCondLst>
                                            <p:cond delay="499"/>
                                          </p:stCondLst>
                                        </p:cTn>
                                        <p:tgtEl>
                                          <p:spTgt spid="14340"/>
                                        </p:tgtEl>
                                        <p:attrNameLst>
                                          <p:attrName>style.visibility</p:attrName>
                                        </p:attrNameLst>
                                      </p:cBhvr>
                                      <p:to>
                                        <p:strVal val="hidden"/>
                                      </p:to>
                                    </p:set>
                                  </p:childTnLst>
                                </p:cTn>
                              </p:par>
                              <p:par>
                                <p:cTn id="31" presetID="2" presetClass="exit" presetSubtype="4" fill="hold" grpId="1" nodeType="withEffect">
                                  <p:stCondLst>
                                    <p:cond delay="0"/>
                                  </p:stCondLst>
                                  <p:childTnLst>
                                    <p:anim calcmode="lin" valueType="num">
                                      <p:cBhvr additive="base">
                                        <p:cTn id="32" dur="500"/>
                                        <p:tgtEl>
                                          <p:spTgt spid="7"/>
                                        </p:tgtEl>
                                        <p:attrNameLst>
                                          <p:attrName>ppt_x</p:attrName>
                                        </p:attrNameLst>
                                      </p:cBhvr>
                                      <p:tavLst>
                                        <p:tav tm="0">
                                          <p:val>
                                            <p:strVal val="ppt_x"/>
                                          </p:val>
                                        </p:tav>
                                        <p:tav tm="100000">
                                          <p:val>
                                            <p:strVal val="ppt_x"/>
                                          </p:val>
                                        </p:tav>
                                      </p:tavLst>
                                    </p:anim>
                                    <p:anim calcmode="lin" valueType="num">
                                      <p:cBhvr additive="base">
                                        <p:cTn id="33" dur="500"/>
                                        <p:tgtEl>
                                          <p:spTgt spid="7"/>
                                        </p:tgtEl>
                                        <p:attrNameLst>
                                          <p:attrName>ppt_y</p:attrName>
                                        </p:attrNameLst>
                                      </p:cBhvr>
                                      <p:tavLst>
                                        <p:tav tm="0">
                                          <p:val>
                                            <p:strVal val="ppt_y"/>
                                          </p:val>
                                        </p:tav>
                                        <p:tav tm="100000">
                                          <p:val>
                                            <p:strVal val="1+ppt_h/2"/>
                                          </p:val>
                                        </p:tav>
                                      </p:tavLst>
                                    </p:anim>
                                    <p:set>
                                      <p:cBhvr>
                                        <p:cTn id="34" dur="1" fill="hold">
                                          <p:stCondLst>
                                            <p:cond delay="499"/>
                                          </p:stCondLst>
                                        </p:cTn>
                                        <p:tgtEl>
                                          <p:spTgt spid="7"/>
                                        </p:tgtEl>
                                        <p:attrNameLst>
                                          <p:attrName>style.visibility</p:attrName>
                                        </p:attrNameLst>
                                      </p:cBhvr>
                                      <p:to>
                                        <p:strVal val="hidden"/>
                                      </p:to>
                                    </p:set>
                                  </p:childTnLst>
                                </p:cTn>
                              </p:par>
                              <p:par>
                                <p:cTn id="35" presetID="2" presetClass="exit" presetSubtype="4" fill="hold" grpId="1" nodeType="withEffect">
                                  <p:stCondLst>
                                    <p:cond delay="0"/>
                                  </p:stCondLst>
                                  <p:childTnLst>
                                    <p:anim calcmode="lin" valueType="num">
                                      <p:cBhvr additive="base">
                                        <p:cTn id="36" dur="500"/>
                                        <p:tgtEl>
                                          <p:spTgt spid="6"/>
                                        </p:tgtEl>
                                        <p:attrNameLst>
                                          <p:attrName>ppt_x</p:attrName>
                                        </p:attrNameLst>
                                      </p:cBhvr>
                                      <p:tavLst>
                                        <p:tav tm="0">
                                          <p:val>
                                            <p:strVal val="ppt_x"/>
                                          </p:val>
                                        </p:tav>
                                        <p:tav tm="100000">
                                          <p:val>
                                            <p:strVal val="ppt_x"/>
                                          </p:val>
                                        </p:tav>
                                      </p:tavLst>
                                    </p:anim>
                                    <p:anim calcmode="lin" valueType="num">
                                      <p:cBhvr additive="base">
                                        <p:cTn id="37" dur="500"/>
                                        <p:tgtEl>
                                          <p:spTgt spid="6"/>
                                        </p:tgtEl>
                                        <p:attrNameLst>
                                          <p:attrName>ppt_y</p:attrName>
                                        </p:attrNameLst>
                                      </p:cBhvr>
                                      <p:tavLst>
                                        <p:tav tm="0">
                                          <p:val>
                                            <p:strVal val="ppt_y"/>
                                          </p:val>
                                        </p:tav>
                                        <p:tav tm="100000">
                                          <p:val>
                                            <p:strVal val="1+ppt_h/2"/>
                                          </p:val>
                                        </p:tav>
                                      </p:tavLst>
                                    </p:anim>
                                    <p:set>
                                      <p:cBhvr>
                                        <p:cTn id="38"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mohammad\Desktop\یلا.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0"/>
            <a:ext cx="8229600" cy="563562"/>
          </a:xfrm>
        </p:spPr>
        <p:txBody>
          <a:bodyPr>
            <a:normAutofit fontScale="90000"/>
          </a:bodyPr>
          <a:lstStyle/>
          <a:p>
            <a:r>
              <a:rPr lang="fa-IR" b="1" dirty="0">
                <a:solidFill>
                  <a:srgbClr val="0000FF"/>
                </a:solidFill>
                <a:cs typeface="+mn-cs"/>
              </a:rPr>
              <a:t>روش </a:t>
            </a:r>
            <a:r>
              <a:rPr lang="fa-IR" b="1" dirty="0" smtClean="0">
                <a:solidFill>
                  <a:srgbClr val="0000FF"/>
                </a:solidFill>
                <a:cs typeface="+mn-cs"/>
              </a:rPr>
              <a:t>گــــــــردش علمــــــــــــــــــــی</a:t>
            </a:r>
            <a:endParaRPr lang="en-US" b="1" dirty="0">
              <a:solidFill>
                <a:srgbClr val="0000FF"/>
              </a:solidFill>
              <a:cs typeface="+mn-cs"/>
            </a:endParaRPr>
          </a:p>
        </p:txBody>
      </p:sp>
      <p:sp>
        <p:nvSpPr>
          <p:cNvPr id="3" name="Content Placeholder 2"/>
          <p:cNvSpPr>
            <a:spLocks noGrp="1"/>
          </p:cNvSpPr>
          <p:nvPr>
            <p:ph idx="1"/>
          </p:nvPr>
        </p:nvSpPr>
        <p:spPr>
          <a:xfrm rot="5400000">
            <a:off x="5443384" y="3181963"/>
            <a:ext cx="6858000" cy="523569"/>
          </a:xfrm>
        </p:spPr>
        <p:txBody>
          <a:bodyPr>
            <a:normAutofit fontScale="92500" lnSpcReduction="10000"/>
          </a:bodyPr>
          <a:lstStyle/>
          <a:p>
            <a:r>
              <a:rPr lang="fa-IR" dirty="0">
                <a:cs typeface="B Esfehan" pitchFamily="2" charset="-78"/>
              </a:rPr>
              <a:t>روش هـــــــــــــــــای یاددهی یادگیری</a:t>
            </a:r>
            <a:endParaRPr lang="en-US" dirty="0"/>
          </a:p>
          <a:p>
            <a:endParaRPr lang="en-US" dirty="0"/>
          </a:p>
          <a:p>
            <a:endParaRPr lang="en-US" dirty="0"/>
          </a:p>
          <a:p>
            <a:endParaRPr lang="en-US" dirty="0"/>
          </a:p>
          <a:p>
            <a:endParaRPr lang="en-US" dirty="0"/>
          </a:p>
          <a:p>
            <a:endParaRPr lang="en-US" dirty="0"/>
          </a:p>
        </p:txBody>
      </p:sp>
      <p:sp>
        <p:nvSpPr>
          <p:cNvPr id="4" name="Down Arrow 3"/>
          <p:cNvSpPr/>
          <p:nvPr/>
        </p:nvSpPr>
        <p:spPr>
          <a:xfrm>
            <a:off x="4267200" y="533401"/>
            <a:ext cx="533400" cy="491826"/>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8001000" y="3014816"/>
            <a:ext cx="647700" cy="5334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5363" name="Picture 3" descr="C:\Users\mohammad\Desktop\pic\6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46870"/>
            <a:ext cx="4096634" cy="4983163"/>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C:\Users\mohammad\Desktop\pic\4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1141" y="1874836"/>
            <a:ext cx="3909860" cy="498316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015422" y="988367"/>
            <a:ext cx="5096267" cy="461665"/>
          </a:xfrm>
          <a:prstGeom prst="rect">
            <a:avLst/>
          </a:prstGeom>
          <a:noFill/>
        </p:spPr>
        <p:txBody>
          <a:bodyPr wrap="none" rtlCol="0">
            <a:spAutoFit/>
          </a:bodyPr>
          <a:lstStyle/>
          <a:p>
            <a:r>
              <a:rPr lang="fa-IR" sz="2400" dirty="0" smtClean="0">
                <a:solidFill>
                  <a:srgbClr val="00B0F0"/>
                </a:solidFill>
                <a:cs typeface="B Elham" pitchFamily="2" charset="-78"/>
              </a:rPr>
              <a:t>این روش روش مناسبی برای یادگیری پایدار میباشد.</a:t>
            </a:r>
            <a:endParaRPr lang="en-US" sz="2400" dirty="0">
              <a:solidFill>
                <a:srgbClr val="00B0F0"/>
              </a:solidFill>
              <a:cs typeface="B Elham" pitchFamily="2" charset="-78"/>
            </a:endParaRPr>
          </a:p>
        </p:txBody>
      </p:sp>
      <p:sp>
        <p:nvSpPr>
          <p:cNvPr id="7" name="TextBox 6"/>
          <p:cNvSpPr txBox="1"/>
          <p:nvPr/>
        </p:nvSpPr>
        <p:spPr>
          <a:xfrm>
            <a:off x="2271902" y="1450032"/>
            <a:ext cx="4608954" cy="369332"/>
          </a:xfrm>
          <a:prstGeom prst="rect">
            <a:avLst/>
          </a:prstGeom>
          <a:noFill/>
        </p:spPr>
        <p:txBody>
          <a:bodyPr wrap="none" rtlCol="0">
            <a:spAutoFit/>
          </a:bodyPr>
          <a:lstStyle/>
          <a:p>
            <a:r>
              <a:rPr lang="fa-IR" dirty="0" smtClean="0">
                <a:solidFill>
                  <a:srgbClr val="FF0000"/>
                </a:solidFill>
                <a:cs typeface="B Esfehan" pitchFamily="2" charset="-78"/>
              </a:rPr>
              <a:t>برای مثال بازدید از یک نانوایی برای اموزش حرف نون.</a:t>
            </a:r>
            <a:endParaRPr lang="en-US" dirty="0">
              <a:solidFill>
                <a:srgbClr val="FF0000"/>
              </a:solidFill>
              <a:cs typeface="B Esfehan" pitchFamily="2" charset="-78"/>
            </a:endParaRPr>
          </a:p>
        </p:txBody>
      </p:sp>
    </p:spTree>
    <p:extLst>
      <p:ext uri="{BB962C8B-B14F-4D97-AF65-F5344CB8AC3E}">
        <p14:creationId xmlns:p14="http://schemas.microsoft.com/office/powerpoint/2010/main" val="1834997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364"/>
                                        </p:tgtEl>
                                        <p:attrNameLst>
                                          <p:attrName>style.visibility</p:attrName>
                                        </p:attrNameLst>
                                      </p:cBhvr>
                                      <p:to>
                                        <p:strVal val="visible"/>
                                      </p:to>
                                    </p:set>
                                    <p:anim calcmode="lin" valueType="num">
                                      <p:cBhvr additive="base">
                                        <p:cTn id="11" dur="500" fill="hold"/>
                                        <p:tgtEl>
                                          <p:spTgt spid="15364"/>
                                        </p:tgtEl>
                                        <p:attrNameLst>
                                          <p:attrName>ppt_x</p:attrName>
                                        </p:attrNameLst>
                                      </p:cBhvr>
                                      <p:tavLst>
                                        <p:tav tm="0">
                                          <p:val>
                                            <p:strVal val="#ppt_x"/>
                                          </p:val>
                                        </p:tav>
                                        <p:tav tm="100000">
                                          <p:val>
                                            <p:strVal val="#ppt_x"/>
                                          </p:val>
                                        </p:tav>
                                      </p:tavLst>
                                    </p:anim>
                                    <p:anim calcmode="lin" valueType="num">
                                      <p:cBhvr additive="base">
                                        <p:cTn id="12" dur="500" fill="hold"/>
                                        <p:tgtEl>
                                          <p:spTgt spid="1536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5363"/>
                                        </p:tgtEl>
                                      </p:cBhvr>
                                    </p:animEffect>
                                    <p:set>
                                      <p:cBhvr>
                                        <p:cTn id="25" dur="1" fill="hold">
                                          <p:stCondLst>
                                            <p:cond delay="499"/>
                                          </p:stCondLst>
                                        </p:cTn>
                                        <p:tgtEl>
                                          <p:spTgt spid="15363"/>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5364"/>
                                        </p:tgtEl>
                                      </p:cBhvr>
                                    </p:animEffect>
                                    <p:set>
                                      <p:cBhvr>
                                        <p:cTn id="28" dur="1" fill="hold">
                                          <p:stCondLst>
                                            <p:cond delay="499"/>
                                          </p:stCondLst>
                                        </p:cTn>
                                        <p:tgtEl>
                                          <p:spTgt spid="15364"/>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ohammad\Desktop\pk\index.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52400"/>
            <a:ext cx="8229600" cy="1143000"/>
          </a:xfrm>
        </p:spPr>
        <p:txBody>
          <a:bodyPr>
            <a:noAutofit/>
          </a:bodyPr>
          <a:lstStyle/>
          <a:p>
            <a:r>
              <a:rPr lang="fa-IR" sz="4000" b="1" u="sng" dirty="0">
                <a:solidFill>
                  <a:srgbClr val="C00000"/>
                </a:solidFill>
                <a:cs typeface="+mn-cs"/>
              </a:rPr>
              <a:t>رویکــــــــــــــــــــــرد برنامه ی درســــــــــــــی</a:t>
            </a:r>
            <a:r>
              <a:rPr lang="en-US" sz="4000" b="1" u="sng" dirty="0">
                <a:solidFill>
                  <a:srgbClr val="C00000"/>
                </a:solidFill>
                <a:cs typeface="+mn-cs"/>
              </a:rPr>
              <a:t/>
            </a:r>
            <a:br>
              <a:rPr lang="en-US" sz="4000" b="1" u="sng" dirty="0">
                <a:solidFill>
                  <a:srgbClr val="C00000"/>
                </a:solidFill>
                <a:cs typeface="+mn-cs"/>
              </a:rPr>
            </a:br>
            <a:endParaRPr lang="en-US" sz="4000" b="1" dirty="0">
              <a:solidFill>
                <a:srgbClr val="C00000"/>
              </a:solidFill>
              <a:cs typeface="+mn-cs"/>
            </a:endParaRPr>
          </a:p>
        </p:txBody>
      </p:sp>
      <p:sp>
        <p:nvSpPr>
          <p:cNvPr id="3" name="Content Placeholder 2"/>
          <p:cNvSpPr>
            <a:spLocks noGrp="1"/>
          </p:cNvSpPr>
          <p:nvPr>
            <p:ph idx="1"/>
          </p:nvPr>
        </p:nvSpPr>
        <p:spPr/>
        <p:txBody>
          <a:bodyPr/>
          <a:lstStyle/>
          <a:p>
            <a:pPr marL="514350" indent="-514350" algn="r" rtl="1">
              <a:buAutoNum type="arabicPeriod"/>
            </a:pPr>
            <a:r>
              <a:rPr lang="fa-IR" dirty="0">
                <a:solidFill>
                  <a:srgbClr val="7030A0"/>
                </a:solidFill>
                <a:cs typeface="B Elham" pitchFamily="2" charset="-78"/>
              </a:rPr>
              <a:t>مبتنی بر فرایند ذهنی و عقلی است </a:t>
            </a:r>
            <a:r>
              <a:rPr lang="en-US" dirty="0" smtClean="0">
                <a:solidFill>
                  <a:srgbClr val="7030A0"/>
                </a:solidFill>
                <a:cs typeface="B Elham" pitchFamily="2" charset="-78"/>
              </a:rPr>
              <a:t>.</a:t>
            </a:r>
            <a:endParaRPr lang="fa-IR" dirty="0">
              <a:solidFill>
                <a:srgbClr val="7030A0"/>
              </a:solidFill>
              <a:cs typeface="B Elham" pitchFamily="2" charset="-78"/>
            </a:endParaRPr>
          </a:p>
          <a:p>
            <a:pPr marL="514350" indent="-514350" algn="r" rtl="1">
              <a:buAutoNum type="arabicPeriod"/>
            </a:pPr>
            <a:r>
              <a:rPr lang="fa-IR" dirty="0">
                <a:solidFill>
                  <a:srgbClr val="7030A0"/>
                </a:solidFill>
                <a:cs typeface="B Elham" pitchFamily="2" charset="-78"/>
              </a:rPr>
              <a:t>بررسی مسائل اجتماعی و فرایند های مبتنی بر آن </a:t>
            </a:r>
            <a:r>
              <a:rPr lang="en-US" dirty="0" smtClean="0">
                <a:solidFill>
                  <a:srgbClr val="7030A0"/>
                </a:solidFill>
                <a:cs typeface="B Elham" pitchFamily="2" charset="-78"/>
              </a:rPr>
              <a:t>.</a:t>
            </a:r>
            <a:endParaRPr lang="fa-IR" dirty="0">
              <a:solidFill>
                <a:srgbClr val="7030A0"/>
              </a:solidFill>
              <a:cs typeface="B Elham" pitchFamily="2" charset="-78"/>
            </a:endParaRPr>
          </a:p>
          <a:p>
            <a:pPr marL="514350" indent="-514350" algn="r" rtl="1">
              <a:buAutoNum type="arabicPeriod"/>
            </a:pPr>
            <a:r>
              <a:rPr lang="fa-IR" dirty="0">
                <a:solidFill>
                  <a:srgbClr val="7030A0"/>
                </a:solidFill>
                <a:cs typeface="B Elham" pitchFamily="2" charset="-78"/>
              </a:rPr>
              <a:t>رویکردی که به نیاز ها و علایق فراگیران تکیه دارد . </a:t>
            </a:r>
            <a:endParaRPr lang="fa-IR" sz="1200" dirty="0">
              <a:solidFill>
                <a:srgbClr val="7030A0"/>
              </a:solidFill>
              <a:cs typeface="B Elham" pitchFamily="2" charset="-78"/>
            </a:endParaRPr>
          </a:p>
          <a:p>
            <a:pPr marL="514350" indent="-514350" algn="r" rtl="1">
              <a:buAutoNum type="arabicPeriod"/>
            </a:pPr>
            <a:r>
              <a:rPr lang="fa-IR" dirty="0">
                <a:solidFill>
                  <a:srgbClr val="7030A0"/>
                </a:solidFill>
                <a:cs typeface="B Elham" pitchFamily="2" charset="-78"/>
              </a:rPr>
              <a:t>رویکرد علمی </a:t>
            </a:r>
            <a:endParaRPr lang="en-US" dirty="0">
              <a:solidFill>
                <a:srgbClr val="7030A0"/>
              </a:solidFill>
              <a:cs typeface="B Elham" pitchFamily="2" charset="-78"/>
            </a:endParaRPr>
          </a:p>
          <a:p>
            <a:pPr marL="514350" indent="-514350" algn="r" rtl="1">
              <a:buAutoNum type="arabicPeriod"/>
            </a:pPr>
            <a:r>
              <a:rPr lang="fa-IR" dirty="0" smtClean="0">
                <a:solidFill>
                  <a:srgbClr val="7030A0"/>
                </a:solidFill>
                <a:cs typeface="B Elham" pitchFamily="2" charset="-78"/>
              </a:rPr>
              <a:t>رویکردی </a:t>
            </a:r>
            <a:r>
              <a:rPr lang="fa-IR" dirty="0">
                <a:solidFill>
                  <a:srgbClr val="7030A0"/>
                </a:solidFill>
                <a:cs typeface="B Elham" pitchFamily="2" charset="-78"/>
              </a:rPr>
              <a:t>که دروس را به صورت یک سیستم یا نظام در نظر می گیرد </a:t>
            </a:r>
            <a:r>
              <a:rPr lang="fa-IR" dirty="0">
                <a:solidFill>
                  <a:srgbClr val="7030A0"/>
                </a:solidFill>
                <a:cs typeface="B Nazanin" pitchFamily="2" charset="-78"/>
              </a:rPr>
              <a:t>.</a:t>
            </a:r>
          </a:p>
          <a:p>
            <a:pPr marL="0" indent="0" algn="r" rtl="1">
              <a:buNone/>
            </a:pPr>
            <a:endParaRPr lang="en-US" dirty="0">
              <a:solidFill>
                <a:srgbClr val="7030A0"/>
              </a:solidFill>
              <a:cs typeface="B Nazanin" pitchFamily="2" charset="-78"/>
            </a:endParaRPr>
          </a:p>
          <a:p>
            <a:endParaRPr lang="en-US" dirty="0">
              <a:solidFill>
                <a:srgbClr val="7030A0"/>
              </a:solidFill>
            </a:endParaRPr>
          </a:p>
        </p:txBody>
      </p:sp>
    </p:spTree>
    <p:extLst>
      <p:ext uri="{BB962C8B-B14F-4D97-AF65-F5344CB8AC3E}">
        <p14:creationId xmlns:p14="http://schemas.microsoft.com/office/powerpoint/2010/main" val="35052132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mohammad\Desktop\pk\index.jpgSGSFDGS.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685800"/>
            <a:ext cx="8229600" cy="3611562"/>
          </a:xfrm>
        </p:spPr>
        <p:txBody>
          <a:bodyPr>
            <a:normAutofit/>
          </a:bodyPr>
          <a:lstStyle/>
          <a:p>
            <a:r>
              <a:rPr lang="fa-IR" b="1" dirty="0" smtClean="0">
                <a:solidFill>
                  <a:srgbClr val="7030A0"/>
                </a:solidFill>
                <a:latin typeface="Arial" panose="020B0604020202020204" pitchFamily="34" charset="0"/>
                <a:cs typeface="Arial" panose="020B0604020202020204" pitchFamily="34" charset="0"/>
              </a:rPr>
              <a:t>نکته:</a:t>
            </a:r>
            <a:r>
              <a:rPr lang="fa-IR" dirty="0" smtClean="0">
                <a:cs typeface="B Homa" pitchFamily="2" charset="-78"/>
              </a:rPr>
              <a:t/>
            </a:r>
            <a:br>
              <a:rPr lang="fa-IR" dirty="0" smtClean="0">
                <a:cs typeface="B Homa" pitchFamily="2" charset="-78"/>
              </a:rPr>
            </a:br>
            <a:r>
              <a:rPr lang="fa-IR" b="1" dirty="0" smtClean="0">
                <a:solidFill>
                  <a:srgbClr val="C00000"/>
                </a:solidFill>
                <a:cs typeface="+mn-cs"/>
              </a:rPr>
              <a:t>همنشینی و به کارگیری همه ی روش ها با هم میتوانند یک آموزش مطلوب را رغم بزند.</a:t>
            </a:r>
            <a:endParaRPr lang="en-US" b="1" dirty="0">
              <a:solidFill>
                <a:srgbClr val="C00000"/>
              </a:solidFill>
              <a:cs typeface="+mn-cs"/>
            </a:endParaRPr>
          </a:p>
        </p:txBody>
      </p:sp>
    </p:spTree>
    <p:extLst>
      <p:ext uri="{BB962C8B-B14F-4D97-AF65-F5344CB8AC3E}">
        <p14:creationId xmlns:p14="http://schemas.microsoft.com/office/powerpoint/2010/main" val="38759377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ohammad\Desktop\pk\index.jpgSGSFDGS.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52400"/>
            <a:ext cx="8229600" cy="533400"/>
          </a:xfrm>
        </p:spPr>
        <p:txBody>
          <a:bodyPr>
            <a:noAutofit/>
          </a:bodyPr>
          <a:lstStyle/>
          <a:p>
            <a:r>
              <a:rPr lang="fa-IR" sz="3600" b="1" dirty="0">
                <a:solidFill>
                  <a:srgbClr val="C00000"/>
                </a:solidFill>
                <a:cs typeface="+mn-cs"/>
              </a:rPr>
              <a:t>آشنایی با جداول توالی مفاهیم،مهارت ها،نگرش </a:t>
            </a:r>
            <a:r>
              <a:rPr lang="fa-IR" sz="3600" b="1" dirty="0" smtClean="0">
                <a:solidFill>
                  <a:srgbClr val="C00000"/>
                </a:solidFill>
                <a:cs typeface="+mn-cs"/>
              </a:rPr>
              <a:t>ها</a:t>
            </a:r>
            <a:endParaRPr lang="en-US" sz="3600" b="1" dirty="0">
              <a:solidFill>
                <a:srgbClr val="C00000"/>
              </a:solidFill>
              <a:cs typeface="+mn-cs"/>
            </a:endParaRPr>
          </a:p>
        </p:txBody>
      </p:sp>
      <p:sp>
        <p:nvSpPr>
          <p:cNvPr id="3" name="Content Placeholder 2"/>
          <p:cNvSpPr>
            <a:spLocks noGrp="1"/>
          </p:cNvSpPr>
          <p:nvPr>
            <p:ph idx="1"/>
          </p:nvPr>
        </p:nvSpPr>
        <p:spPr>
          <a:xfrm>
            <a:off x="457200" y="990600"/>
            <a:ext cx="8229600" cy="5135563"/>
          </a:xfrm>
        </p:spPr>
        <p:txBody>
          <a:bodyPr>
            <a:noAutofit/>
          </a:bodyPr>
          <a:lstStyle/>
          <a:p>
            <a:pPr algn="r" rtl="1"/>
            <a:r>
              <a:rPr lang="fa-IR" sz="1800" b="1" dirty="0" smtClean="0">
                <a:solidFill>
                  <a:srgbClr val="CC0066"/>
                </a:solidFill>
                <a:cs typeface="B Homa" pitchFamily="2" charset="-78"/>
              </a:rPr>
              <a:t>فعّاليّت </a:t>
            </a:r>
            <a:r>
              <a:rPr lang="fa-IR" sz="1800" b="1" dirty="0">
                <a:solidFill>
                  <a:srgbClr val="CC0066"/>
                </a:solidFill>
                <a:cs typeface="B Homa" pitchFamily="2" charset="-78"/>
              </a:rPr>
              <a:t>های ويژه</a:t>
            </a:r>
          </a:p>
          <a:p>
            <a:pPr algn="r" rtl="1"/>
            <a:r>
              <a:rPr lang="fa-IR" sz="1800" dirty="0" smtClean="0">
                <a:solidFill>
                  <a:srgbClr val="0000FF"/>
                </a:solidFill>
                <a:cs typeface="B Homa" pitchFamily="2" charset="-78"/>
              </a:rPr>
              <a:t>گوش </a:t>
            </a:r>
            <a:r>
              <a:rPr lang="fa-IR" sz="1800" dirty="0">
                <a:solidFill>
                  <a:srgbClr val="0000FF"/>
                </a:solidFill>
                <a:cs typeface="B Homa" pitchFamily="2" charset="-78"/>
              </a:rPr>
              <a:t>کن و بگو </a:t>
            </a:r>
            <a:endParaRPr lang="fa-IR" sz="1800" dirty="0" smtClean="0">
              <a:solidFill>
                <a:srgbClr val="0000FF"/>
              </a:solidFill>
              <a:cs typeface="B Homa" pitchFamily="2" charset="-78"/>
            </a:endParaRPr>
          </a:p>
          <a:p>
            <a:pPr algn="r" rtl="1"/>
            <a:r>
              <a:rPr lang="fa-IR" sz="1800" dirty="0" smtClean="0">
                <a:solidFill>
                  <a:srgbClr val="0000FF"/>
                </a:solidFill>
                <a:cs typeface="B Homa" pitchFamily="2" charset="-78"/>
              </a:rPr>
              <a:t>درست</a:t>
            </a:r>
            <a:r>
              <a:rPr lang="fa-IR" sz="1800" dirty="0">
                <a:solidFill>
                  <a:srgbClr val="0000FF"/>
                </a:solidFill>
                <a:cs typeface="B Homa" pitchFamily="2" charset="-78"/>
              </a:rPr>
              <a:t>، نادرست</a:t>
            </a:r>
          </a:p>
          <a:p>
            <a:pPr algn="r" rtl="1"/>
            <a:r>
              <a:rPr lang="fa-IR" sz="1800" dirty="0" smtClean="0">
                <a:solidFill>
                  <a:srgbClr val="0000FF"/>
                </a:solidFill>
                <a:cs typeface="B Homa" pitchFamily="2" charset="-78"/>
              </a:rPr>
              <a:t>ببين </a:t>
            </a:r>
            <a:r>
              <a:rPr lang="fa-IR" sz="1800" dirty="0">
                <a:solidFill>
                  <a:srgbClr val="0000FF"/>
                </a:solidFill>
                <a:cs typeface="B Homa" pitchFamily="2" charset="-78"/>
              </a:rPr>
              <a:t>و </a:t>
            </a:r>
            <a:r>
              <a:rPr lang="fa-IR" sz="1800" dirty="0" smtClean="0">
                <a:solidFill>
                  <a:srgbClr val="0000FF"/>
                </a:solidFill>
                <a:cs typeface="B Homa" pitchFamily="2" charset="-78"/>
              </a:rPr>
              <a:t>بگو</a:t>
            </a:r>
          </a:p>
          <a:p>
            <a:pPr algn="r" rtl="1"/>
            <a:r>
              <a:rPr lang="fa-IR" sz="1800" dirty="0" smtClean="0">
                <a:solidFill>
                  <a:srgbClr val="0000FF"/>
                </a:solidFill>
                <a:cs typeface="B Homa" pitchFamily="2" charset="-78"/>
              </a:rPr>
              <a:t>به </a:t>
            </a:r>
            <a:r>
              <a:rPr lang="fa-IR" sz="1800" dirty="0">
                <a:solidFill>
                  <a:srgbClr val="0000FF"/>
                </a:solidFill>
                <a:cs typeface="B Homa" pitchFamily="2" charset="-78"/>
              </a:rPr>
              <a:t>دوستانت بگو</a:t>
            </a:r>
          </a:p>
          <a:p>
            <a:pPr algn="r" rtl="1"/>
            <a:r>
              <a:rPr lang="fa-IR" sz="1800" dirty="0" smtClean="0">
                <a:solidFill>
                  <a:srgbClr val="0000FF"/>
                </a:solidFill>
                <a:cs typeface="B Homa" pitchFamily="2" charset="-78"/>
              </a:rPr>
              <a:t>بگرد </a:t>
            </a:r>
            <a:r>
              <a:rPr lang="fa-IR" sz="1800" dirty="0">
                <a:solidFill>
                  <a:srgbClr val="0000FF"/>
                </a:solidFill>
                <a:cs typeface="B Homa" pitchFamily="2" charset="-78"/>
              </a:rPr>
              <a:t>و پيدا کن </a:t>
            </a:r>
            <a:endParaRPr lang="fa-IR" sz="1800" dirty="0" smtClean="0">
              <a:solidFill>
                <a:srgbClr val="0000FF"/>
              </a:solidFill>
              <a:cs typeface="B Homa" pitchFamily="2" charset="-78"/>
            </a:endParaRPr>
          </a:p>
          <a:p>
            <a:pPr algn="r" rtl="1"/>
            <a:r>
              <a:rPr lang="fa-IR" sz="1800" dirty="0" smtClean="0">
                <a:solidFill>
                  <a:srgbClr val="0000FF"/>
                </a:solidFill>
                <a:cs typeface="B Homa" pitchFamily="2" charset="-78"/>
              </a:rPr>
              <a:t>با </a:t>
            </a:r>
            <a:r>
              <a:rPr lang="fa-IR" sz="1800" dirty="0">
                <a:solidFill>
                  <a:srgbClr val="0000FF"/>
                </a:solidFill>
                <a:cs typeface="B Homa" pitchFamily="2" charset="-78"/>
              </a:rPr>
              <a:t>هم بخوانيم</a:t>
            </a:r>
          </a:p>
          <a:p>
            <a:pPr algn="r" rtl="1"/>
            <a:r>
              <a:rPr lang="fa-IR" sz="1800" dirty="0" smtClean="0">
                <a:solidFill>
                  <a:srgbClr val="0000FF"/>
                </a:solidFill>
                <a:cs typeface="B Homa" pitchFamily="2" charset="-78"/>
              </a:rPr>
              <a:t>کتاب خوانی</a:t>
            </a:r>
          </a:p>
          <a:p>
            <a:pPr algn="r" rtl="1"/>
            <a:r>
              <a:rPr lang="fa-IR" sz="1800" dirty="0" smtClean="0">
                <a:solidFill>
                  <a:srgbClr val="0000FF"/>
                </a:solidFill>
                <a:cs typeface="B Homa" pitchFamily="2" charset="-78"/>
              </a:rPr>
              <a:t>بازی</a:t>
            </a:r>
            <a:endParaRPr lang="fa-IR" sz="1800" dirty="0">
              <a:solidFill>
                <a:srgbClr val="0000FF"/>
              </a:solidFill>
              <a:cs typeface="B Homa" pitchFamily="2" charset="-78"/>
            </a:endParaRPr>
          </a:p>
          <a:p>
            <a:pPr algn="r" rtl="1"/>
            <a:r>
              <a:rPr lang="fa-IR" sz="1800" dirty="0" smtClean="0">
                <a:solidFill>
                  <a:srgbClr val="0000FF"/>
                </a:solidFill>
                <a:cs typeface="B Homa" pitchFamily="2" charset="-78"/>
              </a:rPr>
              <a:t>نمايش </a:t>
            </a:r>
          </a:p>
          <a:p>
            <a:pPr algn="r" rtl="1"/>
            <a:r>
              <a:rPr lang="fa-IR" sz="1800" dirty="0" smtClean="0">
                <a:solidFill>
                  <a:srgbClr val="0000FF"/>
                </a:solidFill>
                <a:cs typeface="B Homa" pitchFamily="2" charset="-78"/>
              </a:rPr>
              <a:t>با </a:t>
            </a:r>
            <a:r>
              <a:rPr lang="fa-IR" sz="1800" dirty="0">
                <a:solidFill>
                  <a:srgbClr val="0000FF"/>
                </a:solidFill>
                <a:cs typeface="B Homa" pitchFamily="2" charset="-78"/>
              </a:rPr>
              <a:t>هم بخنديم</a:t>
            </a:r>
          </a:p>
          <a:p>
            <a:pPr algn="r" rtl="1"/>
            <a:r>
              <a:rPr lang="fa-IR" sz="1800" dirty="0" smtClean="0">
                <a:solidFill>
                  <a:srgbClr val="0000FF"/>
                </a:solidFill>
                <a:cs typeface="B Homa" pitchFamily="2" charset="-78"/>
              </a:rPr>
              <a:t>روا </a:t>
            </a:r>
            <a:r>
              <a:rPr lang="fa-IR" sz="1800" dirty="0">
                <a:solidFill>
                  <a:srgbClr val="0000FF"/>
                </a:solidFill>
                <a:cs typeface="B Homa" pitchFamily="2" charset="-78"/>
              </a:rPr>
              <a:t>ن </a:t>
            </a:r>
            <a:r>
              <a:rPr lang="fa-IR" sz="1800" dirty="0" smtClean="0">
                <a:solidFill>
                  <a:srgbClr val="0000FF"/>
                </a:solidFill>
                <a:cs typeface="B Homa" pitchFamily="2" charset="-78"/>
              </a:rPr>
              <a:t>خوانی</a:t>
            </a:r>
          </a:p>
          <a:p>
            <a:pPr algn="r" rtl="1"/>
            <a:r>
              <a:rPr lang="fa-IR" sz="1800" dirty="0" smtClean="0">
                <a:solidFill>
                  <a:srgbClr val="0000FF"/>
                </a:solidFill>
                <a:cs typeface="B Homa" pitchFamily="2" charset="-78"/>
              </a:rPr>
              <a:t>جدول</a:t>
            </a:r>
            <a:endParaRPr lang="fa-IR" sz="1800" dirty="0">
              <a:solidFill>
                <a:srgbClr val="0000FF"/>
              </a:solidFill>
              <a:cs typeface="B Homa" pitchFamily="2" charset="-78"/>
            </a:endParaRPr>
          </a:p>
          <a:p>
            <a:pPr algn="r" rtl="1"/>
            <a:r>
              <a:rPr lang="fa-IR" sz="1800" dirty="0" smtClean="0">
                <a:solidFill>
                  <a:srgbClr val="0000FF"/>
                </a:solidFill>
                <a:cs typeface="B Homa" pitchFamily="2" charset="-78"/>
              </a:rPr>
              <a:t>چيستان</a:t>
            </a:r>
          </a:p>
          <a:p>
            <a:pPr algn="r" rtl="1"/>
            <a:r>
              <a:rPr lang="fa-IR" sz="1800" dirty="0" smtClean="0">
                <a:solidFill>
                  <a:srgbClr val="0000FF"/>
                </a:solidFill>
                <a:cs typeface="B Homa" pitchFamily="2" charset="-78"/>
              </a:rPr>
              <a:t>رنگ </a:t>
            </a:r>
            <a:r>
              <a:rPr lang="fa-IR" sz="1800" dirty="0">
                <a:solidFill>
                  <a:srgbClr val="0000FF"/>
                </a:solidFill>
                <a:cs typeface="B Homa" pitchFamily="2" charset="-78"/>
              </a:rPr>
              <a:t>کردنی</a:t>
            </a:r>
            <a:endParaRPr lang="fa-IR" sz="1800" dirty="0" smtClean="0">
              <a:solidFill>
                <a:srgbClr val="0000FF"/>
              </a:solidFill>
              <a:cs typeface="B Homa" pitchFamily="2" charset="-78"/>
            </a:endParaRPr>
          </a:p>
        </p:txBody>
      </p:sp>
    </p:spTree>
    <p:extLst>
      <p:ext uri="{BB962C8B-B14F-4D97-AF65-F5344CB8AC3E}">
        <p14:creationId xmlns:p14="http://schemas.microsoft.com/office/powerpoint/2010/main" val="3852638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mohammad\Desktop\pk\index11.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4581"/>
            <a:ext cx="8229600" cy="508819"/>
          </a:xfrm>
        </p:spPr>
        <p:txBody>
          <a:bodyPr>
            <a:normAutofit fontScale="90000"/>
          </a:bodyPr>
          <a:lstStyle/>
          <a:p>
            <a:r>
              <a:rPr lang="fa-IR" sz="3600" b="1" dirty="0" smtClean="0">
                <a:solidFill>
                  <a:srgbClr val="0000FF"/>
                </a:solidFill>
                <a:cs typeface="+mn-cs"/>
              </a:rPr>
              <a:t>آشنایی با جداول توالی مفاهیم،مهارت ها،نگرش ها</a:t>
            </a:r>
            <a:endParaRPr lang="en-US" sz="3600" b="1" dirty="0">
              <a:solidFill>
                <a:srgbClr val="0000FF"/>
              </a:solidFill>
              <a:cs typeface="+mn-cs"/>
            </a:endParaRPr>
          </a:p>
        </p:txBody>
      </p:sp>
      <p:sp>
        <p:nvSpPr>
          <p:cNvPr id="3" name="Content Placeholder 2"/>
          <p:cNvSpPr>
            <a:spLocks noGrp="1"/>
          </p:cNvSpPr>
          <p:nvPr>
            <p:ph idx="1"/>
          </p:nvPr>
        </p:nvSpPr>
        <p:spPr>
          <a:xfrm>
            <a:off x="0" y="990600"/>
            <a:ext cx="9144000" cy="5867400"/>
          </a:xfrm>
        </p:spPr>
        <p:txBody>
          <a:bodyPr/>
          <a:lstStyle/>
          <a:p>
            <a:pPr algn="r" rtl="1"/>
            <a:r>
              <a:rPr lang="fa-IR" sz="2800" dirty="0" smtClean="0">
                <a:solidFill>
                  <a:srgbClr val="C00000"/>
                </a:solidFill>
                <a:cs typeface="B Esfehan" pitchFamily="2" charset="-78"/>
              </a:rPr>
              <a:t>جداول جایگزین تصاویر و نگاره ها میشود و با هدف ترکیب و یادگیری اکتشافی میباشند و یا بر پایه ی ترکیب کلمات می باشند.</a:t>
            </a:r>
          </a:p>
          <a:p>
            <a:pPr algn="r" rtl="1"/>
            <a:endParaRPr lang="en-US" dirty="0"/>
          </a:p>
        </p:txBody>
      </p:sp>
      <p:sp>
        <p:nvSpPr>
          <p:cNvPr id="4" name="Down Arrow 3"/>
          <p:cNvSpPr/>
          <p:nvPr/>
        </p:nvSpPr>
        <p:spPr>
          <a:xfrm>
            <a:off x="4343400" y="533400"/>
            <a:ext cx="533400" cy="5334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82" y="4334479"/>
            <a:ext cx="4343400" cy="2472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85999"/>
            <a:ext cx="4343400" cy="2048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4334480"/>
            <a:ext cx="4648200" cy="2523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3400" y="2285999"/>
            <a:ext cx="4648200" cy="2048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1507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ppt_x"/>
                                          </p:val>
                                        </p:tav>
                                        <p:tav tm="100000">
                                          <p:val>
                                            <p:strVal val="#ppt_x"/>
                                          </p:val>
                                        </p:tav>
                                      </p:tavLst>
                                    </p:anim>
                                    <p:anim calcmode="lin" valueType="num">
                                      <p:cBhvr additive="base">
                                        <p:cTn id="8" dur="500" fill="hold"/>
                                        <p:tgtEl>
                                          <p:spTgt spid="174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413"/>
                                        </p:tgtEl>
                                        <p:attrNameLst>
                                          <p:attrName>style.visibility</p:attrName>
                                        </p:attrNameLst>
                                      </p:cBhvr>
                                      <p:to>
                                        <p:strVal val="visible"/>
                                      </p:to>
                                    </p:set>
                                    <p:anim calcmode="lin" valueType="num">
                                      <p:cBhvr additive="base">
                                        <p:cTn id="11" dur="500" fill="hold"/>
                                        <p:tgtEl>
                                          <p:spTgt spid="17413"/>
                                        </p:tgtEl>
                                        <p:attrNameLst>
                                          <p:attrName>ppt_x</p:attrName>
                                        </p:attrNameLst>
                                      </p:cBhvr>
                                      <p:tavLst>
                                        <p:tav tm="0">
                                          <p:val>
                                            <p:strVal val="#ppt_x"/>
                                          </p:val>
                                        </p:tav>
                                        <p:tav tm="100000">
                                          <p:val>
                                            <p:strVal val="#ppt_x"/>
                                          </p:val>
                                        </p:tav>
                                      </p:tavLst>
                                    </p:anim>
                                    <p:anim calcmode="lin" valueType="num">
                                      <p:cBhvr additive="base">
                                        <p:cTn id="12" dur="500" fill="hold"/>
                                        <p:tgtEl>
                                          <p:spTgt spid="174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412"/>
                                        </p:tgtEl>
                                        <p:attrNameLst>
                                          <p:attrName>style.visibility</p:attrName>
                                        </p:attrNameLst>
                                      </p:cBhvr>
                                      <p:to>
                                        <p:strVal val="visible"/>
                                      </p:to>
                                    </p:set>
                                    <p:anim calcmode="lin" valueType="num">
                                      <p:cBhvr additive="base">
                                        <p:cTn id="15" dur="500" fill="hold"/>
                                        <p:tgtEl>
                                          <p:spTgt spid="17412"/>
                                        </p:tgtEl>
                                        <p:attrNameLst>
                                          <p:attrName>ppt_x</p:attrName>
                                        </p:attrNameLst>
                                      </p:cBhvr>
                                      <p:tavLst>
                                        <p:tav tm="0">
                                          <p:val>
                                            <p:strVal val="#ppt_x"/>
                                          </p:val>
                                        </p:tav>
                                        <p:tav tm="100000">
                                          <p:val>
                                            <p:strVal val="#ppt_x"/>
                                          </p:val>
                                        </p:tav>
                                      </p:tavLst>
                                    </p:anim>
                                    <p:anim calcmode="lin" valueType="num">
                                      <p:cBhvr additive="base">
                                        <p:cTn id="16" dur="500" fill="hold"/>
                                        <p:tgtEl>
                                          <p:spTgt spid="174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7414"/>
                                        </p:tgtEl>
                                        <p:attrNameLst>
                                          <p:attrName>style.visibility</p:attrName>
                                        </p:attrNameLst>
                                      </p:cBhvr>
                                      <p:to>
                                        <p:strVal val="visible"/>
                                      </p:to>
                                    </p:set>
                                    <p:anim calcmode="lin" valueType="num">
                                      <p:cBhvr additive="base">
                                        <p:cTn id="19" dur="500" fill="hold"/>
                                        <p:tgtEl>
                                          <p:spTgt spid="17414"/>
                                        </p:tgtEl>
                                        <p:attrNameLst>
                                          <p:attrName>ppt_x</p:attrName>
                                        </p:attrNameLst>
                                      </p:cBhvr>
                                      <p:tavLst>
                                        <p:tav tm="0">
                                          <p:val>
                                            <p:strVal val="#ppt_x"/>
                                          </p:val>
                                        </p:tav>
                                        <p:tav tm="100000">
                                          <p:val>
                                            <p:strVal val="#ppt_x"/>
                                          </p:val>
                                        </p:tav>
                                      </p:tavLst>
                                    </p:anim>
                                    <p:anim calcmode="lin" valueType="num">
                                      <p:cBhvr additive="base">
                                        <p:cTn id="20" dur="500" fill="hold"/>
                                        <p:tgtEl>
                                          <p:spTgt spid="174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additive="base">
                                        <p:cTn id="2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nodeType="clickEffect">
                                  <p:stCondLst>
                                    <p:cond delay="0"/>
                                  </p:stCondLst>
                                  <p:childTnLst>
                                    <p:anim calcmode="lin" valueType="num">
                                      <p:cBhvr additive="base">
                                        <p:cTn id="28" dur="500"/>
                                        <p:tgtEl>
                                          <p:spTgt spid="17411"/>
                                        </p:tgtEl>
                                        <p:attrNameLst>
                                          <p:attrName>ppt_x</p:attrName>
                                        </p:attrNameLst>
                                      </p:cBhvr>
                                      <p:tavLst>
                                        <p:tav tm="0">
                                          <p:val>
                                            <p:strVal val="ppt_x"/>
                                          </p:val>
                                        </p:tav>
                                        <p:tav tm="100000">
                                          <p:val>
                                            <p:strVal val="ppt_x"/>
                                          </p:val>
                                        </p:tav>
                                      </p:tavLst>
                                    </p:anim>
                                    <p:anim calcmode="lin" valueType="num">
                                      <p:cBhvr additive="base">
                                        <p:cTn id="29" dur="500"/>
                                        <p:tgtEl>
                                          <p:spTgt spid="17411"/>
                                        </p:tgtEl>
                                        <p:attrNameLst>
                                          <p:attrName>ppt_y</p:attrName>
                                        </p:attrNameLst>
                                      </p:cBhvr>
                                      <p:tavLst>
                                        <p:tav tm="0">
                                          <p:val>
                                            <p:strVal val="ppt_y"/>
                                          </p:val>
                                        </p:tav>
                                        <p:tav tm="100000">
                                          <p:val>
                                            <p:strVal val="1+ppt_h/2"/>
                                          </p:val>
                                        </p:tav>
                                      </p:tavLst>
                                    </p:anim>
                                    <p:set>
                                      <p:cBhvr>
                                        <p:cTn id="30" dur="1" fill="hold">
                                          <p:stCondLst>
                                            <p:cond delay="499"/>
                                          </p:stCondLst>
                                        </p:cTn>
                                        <p:tgtEl>
                                          <p:spTgt spid="17411"/>
                                        </p:tgtEl>
                                        <p:attrNameLst>
                                          <p:attrName>style.visibility</p:attrName>
                                        </p:attrNameLst>
                                      </p:cBhvr>
                                      <p:to>
                                        <p:strVal val="hidden"/>
                                      </p:to>
                                    </p:set>
                                  </p:childTnLst>
                                </p:cTn>
                              </p:par>
                              <p:par>
                                <p:cTn id="31" presetID="2" presetClass="exit" presetSubtype="4" fill="hold" nodeType="withEffect">
                                  <p:stCondLst>
                                    <p:cond delay="0"/>
                                  </p:stCondLst>
                                  <p:childTnLst>
                                    <p:anim calcmode="lin" valueType="num">
                                      <p:cBhvr additive="base">
                                        <p:cTn id="32" dur="500"/>
                                        <p:tgtEl>
                                          <p:spTgt spid="17413"/>
                                        </p:tgtEl>
                                        <p:attrNameLst>
                                          <p:attrName>ppt_x</p:attrName>
                                        </p:attrNameLst>
                                      </p:cBhvr>
                                      <p:tavLst>
                                        <p:tav tm="0">
                                          <p:val>
                                            <p:strVal val="ppt_x"/>
                                          </p:val>
                                        </p:tav>
                                        <p:tav tm="100000">
                                          <p:val>
                                            <p:strVal val="ppt_x"/>
                                          </p:val>
                                        </p:tav>
                                      </p:tavLst>
                                    </p:anim>
                                    <p:anim calcmode="lin" valueType="num">
                                      <p:cBhvr additive="base">
                                        <p:cTn id="33" dur="500"/>
                                        <p:tgtEl>
                                          <p:spTgt spid="17413"/>
                                        </p:tgtEl>
                                        <p:attrNameLst>
                                          <p:attrName>ppt_y</p:attrName>
                                        </p:attrNameLst>
                                      </p:cBhvr>
                                      <p:tavLst>
                                        <p:tav tm="0">
                                          <p:val>
                                            <p:strVal val="ppt_y"/>
                                          </p:val>
                                        </p:tav>
                                        <p:tav tm="100000">
                                          <p:val>
                                            <p:strVal val="1+ppt_h/2"/>
                                          </p:val>
                                        </p:tav>
                                      </p:tavLst>
                                    </p:anim>
                                    <p:set>
                                      <p:cBhvr>
                                        <p:cTn id="34" dur="1" fill="hold">
                                          <p:stCondLst>
                                            <p:cond delay="499"/>
                                          </p:stCondLst>
                                        </p:cTn>
                                        <p:tgtEl>
                                          <p:spTgt spid="17413"/>
                                        </p:tgtEl>
                                        <p:attrNameLst>
                                          <p:attrName>style.visibility</p:attrName>
                                        </p:attrNameLst>
                                      </p:cBhvr>
                                      <p:to>
                                        <p:strVal val="hidden"/>
                                      </p:to>
                                    </p:set>
                                  </p:childTnLst>
                                </p:cTn>
                              </p:par>
                              <p:par>
                                <p:cTn id="35" presetID="2" presetClass="exit" presetSubtype="4" fill="hold" nodeType="withEffect">
                                  <p:stCondLst>
                                    <p:cond delay="0"/>
                                  </p:stCondLst>
                                  <p:childTnLst>
                                    <p:anim calcmode="lin" valueType="num">
                                      <p:cBhvr additive="base">
                                        <p:cTn id="36" dur="500"/>
                                        <p:tgtEl>
                                          <p:spTgt spid="17412"/>
                                        </p:tgtEl>
                                        <p:attrNameLst>
                                          <p:attrName>ppt_x</p:attrName>
                                        </p:attrNameLst>
                                      </p:cBhvr>
                                      <p:tavLst>
                                        <p:tav tm="0">
                                          <p:val>
                                            <p:strVal val="ppt_x"/>
                                          </p:val>
                                        </p:tav>
                                        <p:tav tm="100000">
                                          <p:val>
                                            <p:strVal val="ppt_x"/>
                                          </p:val>
                                        </p:tav>
                                      </p:tavLst>
                                    </p:anim>
                                    <p:anim calcmode="lin" valueType="num">
                                      <p:cBhvr additive="base">
                                        <p:cTn id="37" dur="500"/>
                                        <p:tgtEl>
                                          <p:spTgt spid="17412"/>
                                        </p:tgtEl>
                                        <p:attrNameLst>
                                          <p:attrName>ppt_y</p:attrName>
                                        </p:attrNameLst>
                                      </p:cBhvr>
                                      <p:tavLst>
                                        <p:tav tm="0">
                                          <p:val>
                                            <p:strVal val="ppt_y"/>
                                          </p:val>
                                        </p:tav>
                                        <p:tav tm="100000">
                                          <p:val>
                                            <p:strVal val="1+ppt_h/2"/>
                                          </p:val>
                                        </p:tav>
                                      </p:tavLst>
                                    </p:anim>
                                    <p:set>
                                      <p:cBhvr>
                                        <p:cTn id="38" dur="1" fill="hold">
                                          <p:stCondLst>
                                            <p:cond delay="499"/>
                                          </p:stCondLst>
                                        </p:cTn>
                                        <p:tgtEl>
                                          <p:spTgt spid="17412"/>
                                        </p:tgtEl>
                                        <p:attrNameLst>
                                          <p:attrName>style.visibility</p:attrName>
                                        </p:attrNameLst>
                                      </p:cBhvr>
                                      <p:to>
                                        <p:strVal val="hidden"/>
                                      </p:to>
                                    </p:set>
                                  </p:childTnLst>
                                </p:cTn>
                              </p:par>
                              <p:par>
                                <p:cTn id="39" presetID="2" presetClass="exit" presetSubtype="4" fill="hold" nodeType="withEffect">
                                  <p:stCondLst>
                                    <p:cond delay="0"/>
                                  </p:stCondLst>
                                  <p:childTnLst>
                                    <p:anim calcmode="lin" valueType="num">
                                      <p:cBhvr additive="base">
                                        <p:cTn id="40" dur="500"/>
                                        <p:tgtEl>
                                          <p:spTgt spid="17414"/>
                                        </p:tgtEl>
                                        <p:attrNameLst>
                                          <p:attrName>ppt_x</p:attrName>
                                        </p:attrNameLst>
                                      </p:cBhvr>
                                      <p:tavLst>
                                        <p:tav tm="0">
                                          <p:val>
                                            <p:strVal val="ppt_x"/>
                                          </p:val>
                                        </p:tav>
                                        <p:tav tm="100000">
                                          <p:val>
                                            <p:strVal val="ppt_x"/>
                                          </p:val>
                                        </p:tav>
                                      </p:tavLst>
                                    </p:anim>
                                    <p:anim calcmode="lin" valueType="num">
                                      <p:cBhvr additive="base">
                                        <p:cTn id="41" dur="500"/>
                                        <p:tgtEl>
                                          <p:spTgt spid="17414"/>
                                        </p:tgtEl>
                                        <p:attrNameLst>
                                          <p:attrName>ppt_y</p:attrName>
                                        </p:attrNameLst>
                                      </p:cBhvr>
                                      <p:tavLst>
                                        <p:tav tm="0">
                                          <p:val>
                                            <p:strVal val="ppt_y"/>
                                          </p:val>
                                        </p:tav>
                                        <p:tav tm="100000">
                                          <p:val>
                                            <p:strVal val="1+ppt_h/2"/>
                                          </p:val>
                                        </p:tav>
                                      </p:tavLst>
                                    </p:anim>
                                    <p:set>
                                      <p:cBhvr>
                                        <p:cTn id="42" dur="1" fill="hold">
                                          <p:stCondLst>
                                            <p:cond delay="499"/>
                                          </p:stCondLst>
                                        </p:cTn>
                                        <p:tgtEl>
                                          <p:spTgt spid="17414"/>
                                        </p:tgtEl>
                                        <p:attrNameLst>
                                          <p:attrName>style.visibility</p:attrName>
                                        </p:attrNameLst>
                                      </p:cBhvr>
                                      <p:to>
                                        <p:strVal val="hidden"/>
                                      </p:to>
                                    </p:set>
                                  </p:childTnLst>
                                </p:cTn>
                              </p:par>
                              <p:par>
                                <p:cTn id="43" presetID="2" presetClass="exit" presetSubtype="4" fill="hold" grpId="1" nodeType="withEffect">
                                  <p:stCondLst>
                                    <p:cond delay="0"/>
                                  </p:stCondLst>
                                  <p:childTnLst>
                                    <p:anim calcmode="lin" valueType="num">
                                      <p:cBhvr additive="base">
                                        <p:cTn id="44"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5" dur="500"/>
                                        <p:tgtEl>
                                          <p:spTgt spid="3">
                                            <p:txEl>
                                              <p:pRg st="0" end="0"/>
                                            </p:txEl>
                                          </p:spTgt>
                                        </p:tgtEl>
                                        <p:attrNameLst>
                                          <p:attrName>ppt_y</p:attrName>
                                        </p:attrNameLst>
                                      </p:cBhvr>
                                      <p:tavLst>
                                        <p:tav tm="0">
                                          <p:val>
                                            <p:strVal val="ppt_y"/>
                                          </p:val>
                                        </p:tav>
                                        <p:tav tm="100000">
                                          <p:val>
                                            <p:strVal val="1+ppt_h/2"/>
                                          </p:val>
                                        </p:tav>
                                      </p:tavLst>
                                    </p:anim>
                                    <p:set>
                                      <p:cBhvr>
                                        <p:cTn id="46"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mohammad\Desktop\pk\images12.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304800"/>
            <a:ext cx="8229600" cy="1371600"/>
          </a:xfrm>
        </p:spPr>
        <p:txBody>
          <a:bodyPr>
            <a:noAutofit/>
          </a:bodyPr>
          <a:lstStyle/>
          <a:p>
            <a:r>
              <a:rPr lang="fa-IR" sz="4000" b="1" u="sng" dirty="0" smtClean="0">
                <a:cs typeface="+mn-cs"/>
                <a:hlinkClick r:id="" action="ppaction://noaction"/>
              </a:rPr>
              <a:t>شرایـــــــــــــــــط ارزشیابـــــــــــــــی</a:t>
            </a:r>
            <a:endParaRPr lang="en-US" sz="4000" b="1" u="sng" dirty="0">
              <a:cs typeface="+mn-cs"/>
            </a:endParaRPr>
          </a:p>
        </p:txBody>
      </p:sp>
      <p:sp>
        <p:nvSpPr>
          <p:cNvPr id="3" name="Content Placeholder 2"/>
          <p:cNvSpPr>
            <a:spLocks noGrp="1"/>
          </p:cNvSpPr>
          <p:nvPr>
            <p:ph idx="1"/>
          </p:nvPr>
        </p:nvSpPr>
        <p:spPr>
          <a:xfrm>
            <a:off x="457200" y="1600200"/>
            <a:ext cx="8229600" cy="5029200"/>
          </a:xfrm>
        </p:spPr>
        <p:txBody>
          <a:bodyPr>
            <a:normAutofit fontScale="62500" lnSpcReduction="20000"/>
          </a:bodyPr>
          <a:lstStyle/>
          <a:p>
            <a:pPr algn="r" rtl="1"/>
            <a:r>
              <a:rPr lang="fa-IR" sz="3100" dirty="0" smtClean="0">
                <a:solidFill>
                  <a:srgbClr val="C00000"/>
                </a:solidFill>
                <a:cs typeface="B Homa" pitchFamily="2" charset="-78"/>
              </a:rPr>
              <a:t>کتاب بخوانیم و بنویسیم به صورت یک کل منسجم تکمیل کننده ی یک دیگرند هدف کتاب بخوانیم زمانی محقق میشود که به نوشتن منجر شود و از طرفی ارزشیابی نشان دهنده ی تحقق اهداف آموزشی است. </a:t>
            </a:r>
          </a:p>
          <a:p>
            <a:pPr algn="r" rtl="1"/>
            <a:r>
              <a:rPr lang="fa-IR" sz="3100" dirty="0" smtClean="0">
                <a:solidFill>
                  <a:srgbClr val="0070C0"/>
                </a:solidFill>
                <a:cs typeface="B Homa" pitchFamily="2" charset="-78"/>
              </a:rPr>
              <a:t>برای این منظور مولفین کتاب ارزشیابی پیشبینی شده را در کتاب بنویسیم قرار داده اند که درواقع سنجش عملکرد در دو کتاب میباشد. </a:t>
            </a:r>
          </a:p>
          <a:p>
            <a:pPr algn="r" rtl="1"/>
            <a:r>
              <a:rPr lang="fa-IR" sz="3100" dirty="0" smtClean="0">
                <a:solidFill>
                  <a:srgbClr val="FF0000"/>
                </a:solidFill>
                <a:cs typeface="B Homa" pitchFamily="2" charset="-78"/>
              </a:rPr>
              <a:t>در کنار آن نیز میدانیم که هر درس دارای اهدافی میباشد که ارزشیابی نیز از روی اهداف هر درس منعکس میشود پس به عنوان مثال اگر هدف نگاره ها در کتاب بخوانیم.</a:t>
            </a:r>
          </a:p>
          <a:p>
            <a:pPr algn="r" rtl="1"/>
            <a:r>
              <a:rPr lang="fa-IR" dirty="0" smtClean="0">
                <a:cs typeface="B Homa" pitchFamily="2" charset="-78"/>
              </a:rPr>
              <a:t> </a:t>
            </a:r>
            <a:r>
              <a:rPr lang="fa-IR" dirty="0">
                <a:solidFill>
                  <a:srgbClr val="00B050"/>
                </a:solidFill>
                <a:cs typeface="B Homa" pitchFamily="2" charset="-78"/>
              </a:rPr>
              <a:t>تقويت خوب ديدن</a:t>
            </a:r>
          </a:p>
          <a:p>
            <a:pPr algn="r" rtl="1"/>
            <a:r>
              <a:rPr lang="fa-IR" dirty="0">
                <a:solidFill>
                  <a:srgbClr val="7030A0"/>
                </a:solidFill>
                <a:cs typeface="B Homa" pitchFamily="2" charset="-78"/>
              </a:rPr>
              <a:t>پرورش </a:t>
            </a:r>
            <a:r>
              <a:rPr lang="fa-IR" dirty="0" smtClean="0">
                <a:solidFill>
                  <a:srgbClr val="7030A0"/>
                </a:solidFill>
                <a:cs typeface="B Homa" pitchFamily="2" charset="-78"/>
              </a:rPr>
              <a:t>قوه ی </a:t>
            </a:r>
            <a:r>
              <a:rPr lang="fa-IR" dirty="0">
                <a:solidFill>
                  <a:srgbClr val="7030A0"/>
                </a:solidFill>
                <a:cs typeface="B Homa" pitchFamily="2" charset="-78"/>
              </a:rPr>
              <a:t>تميز و </a:t>
            </a:r>
            <a:r>
              <a:rPr lang="fa-IR" dirty="0" smtClean="0">
                <a:solidFill>
                  <a:srgbClr val="7030A0"/>
                </a:solidFill>
                <a:cs typeface="B Homa" pitchFamily="2" charset="-78"/>
              </a:rPr>
              <a:t>تشخيص</a:t>
            </a:r>
            <a:endParaRPr lang="fa-IR" dirty="0">
              <a:solidFill>
                <a:srgbClr val="7030A0"/>
              </a:solidFill>
              <a:cs typeface="B Homa" pitchFamily="2" charset="-78"/>
            </a:endParaRPr>
          </a:p>
          <a:p>
            <a:pPr algn="r" rtl="1"/>
            <a:r>
              <a:rPr lang="fa-IR" dirty="0">
                <a:solidFill>
                  <a:srgbClr val="990033"/>
                </a:solidFill>
                <a:cs typeface="B Homa" pitchFamily="2" charset="-78"/>
              </a:rPr>
              <a:t>تقويت توانايی خوب سخن گفتن</a:t>
            </a:r>
          </a:p>
          <a:p>
            <a:pPr algn="r" rtl="1"/>
            <a:r>
              <a:rPr lang="fa-IR" dirty="0">
                <a:solidFill>
                  <a:srgbClr val="CC0066"/>
                </a:solidFill>
                <a:cs typeface="B Homa" pitchFamily="2" charset="-78"/>
              </a:rPr>
              <a:t>رشد توانايی تبديل ديده ها به </a:t>
            </a:r>
            <a:r>
              <a:rPr lang="fa-IR" dirty="0" smtClean="0">
                <a:solidFill>
                  <a:srgbClr val="CC0066"/>
                </a:solidFill>
                <a:cs typeface="B Homa" pitchFamily="2" charset="-78"/>
              </a:rPr>
              <a:t>گفتار و...باشد بنابراین مثلا باید بتواند دیده ها را به گفتار تبدیل کند و تصویرک ها از از تصویر تشخیص دهد</a:t>
            </a:r>
          </a:p>
          <a:p>
            <a:pPr algn="r" rtl="1"/>
            <a:r>
              <a:rPr lang="fa-IR" dirty="0" smtClean="0">
                <a:solidFill>
                  <a:srgbClr val="663300"/>
                </a:solidFill>
                <a:cs typeface="B Homa" pitchFamily="2" charset="-78"/>
              </a:rPr>
              <a:t>ارزشیابی پیشبینی شده در فارسی اول ارزشیابی توصیفی و به صورت عملکردی میباشد و معلم میتواند چک لیستی تهیه کرده و مشاهدات خود را از رفتار دانش آموزان ثبت کند و در پوشه ی کار آنها قرار دهد و همچنین میتواند املا بچه ها را نیز در پوشه ی کار آنها قرار دهد یا با تهیه ی یک مقیاس درجه بندی نگاره ای یکنواخت برای هر فصل میزان دستیابی به اهداف آموزشی در هر یک از دانش آموزان را مورد برسی قرار داده و آن را در پوشه ی کار وی قرار دهد</a:t>
            </a:r>
          </a:p>
          <a:p>
            <a:pPr algn="r" rtl="1"/>
            <a:endParaRPr lang="en-US" dirty="0">
              <a:cs typeface="B Homa" pitchFamily="2" charset="-78"/>
            </a:endParaRPr>
          </a:p>
        </p:txBody>
      </p:sp>
      <p:sp>
        <p:nvSpPr>
          <p:cNvPr id="5" name="Down Arrow 4"/>
          <p:cNvSpPr/>
          <p:nvPr/>
        </p:nvSpPr>
        <p:spPr>
          <a:xfrm>
            <a:off x="4267200" y="762000"/>
            <a:ext cx="609600" cy="685800"/>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014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C:\Users\mohammad\Desktop\pk\indexس.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76200"/>
            <a:ext cx="8229600" cy="762000"/>
          </a:xfrm>
        </p:spPr>
        <p:txBody>
          <a:bodyPr/>
          <a:lstStyle/>
          <a:p>
            <a:r>
              <a:rPr lang="fa-IR" dirty="0">
                <a:cs typeface="B Esfehan" pitchFamily="2" charset="-78"/>
                <a:hlinkClick r:id="" action="ppaction://noaction"/>
              </a:rPr>
              <a:t>شرایـــــــــــــــــط ارزشیابـــــــــــــــی</a:t>
            </a:r>
            <a:endParaRPr lang="en-US" dirty="0"/>
          </a:p>
        </p:txBody>
      </p:sp>
      <p:sp>
        <p:nvSpPr>
          <p:cNvPr id="3" name="Content Placeholder 2"/>
          <p:cNvSpPr>
            <a:spLocks noGrp="1"/>
          </p:cNvSpPr>
          <p:nvPr>
            <p:ph idx="1"/>
          </p:nvPr>
        </p:nvSpPr>
        <p:spPr>
          <a:xfrm>
            <a:off x="3886200" y="1600200"/>
            <a:ext cx="4800600" cy="4525963"/>
          </a:xfrm>
        </p:spPr>
        <p:txBody>
          <a:bodyPr>
            <a:normAutofit/>
          </a:bodyPr>
          <a:lstStyle/>
          <a:p>
            <a:pPr algn="r" rtl="1"/>
            <a:r>
              <a:rPr lang="fa-IR" sz="2400" dirty="0" smtClean="0">
                <a:solidFill>
                  <a:srgbClr val="C00000"/>
                </a:solidFill>
                <a:cs typeface="B Elham" pitchFamily="2" charset="-78"/>
              </a:rPr>
              <a:t>تقریبا در تمامی صفحات کتاب بنویسیم کادری در گوشه ی سمت چپ قرار داده شده که مقیاس درجه بندی و درواقع همان شرایط ارزشیابی است که معلم میتواند آن را از پایین به بالا درجه بندی کند(با توجه به اهداف همان صفحه)</a:t>
            </a:r>
          </a:p>
          <a:p>
            <a:pPr algn="r" rtl="1"/>
            <a:r>
              <a:rPr lang="fa-IR" sz="2400" dirty="0">
                <a:solidFill>
                  <a:srgbClr val="0070C0"/>
                </a:solidFill>
                <a:cs typeface="B Elham" pitchFamily="2" charset="-78"/>
              </a:rPr>
              <a:t>خانه های خالی عمودی در هر صفحه، برای اين است که کار دانش آموز در پايان هر </a:t>
            </a:r>
            <a:r>
              <a:rPr lang="fa-IR" sz="2400" dirty="0" smtClean="0">
                <a:solidFill>
                  <a:srgbClr val="0070C0"/>
                </a:solidFill>
                <a:cs typeface="B Elham" pitchFamily="2" charset="-78"/>
              </a:rPr>
              <a:t>روز مورد ارزیابی قرار گیرد.</a:t>
            </a:r>
            <a:endParaRPr lang="fa-IR" sz="2400" dirty="0">
              <a:solidFill>
                <a:srgbClr val="0070C0"/>
              </a:solidFill>
              <a:cs typeface="B Elham" pitchFamily="2" charset="-78"/>
            </a:endParaRPr>
          </a:p>
        </p:txBody>
      </p:sp>
      <p:pic>
        <p:nvPicPr>
          <p:cNvPr id="19458" name="Picture 2" descr="C:\Users\mohammad\Desktop\بنویسیم اول دبستان\10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90601"/>
            <a:ext cx="3810000"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757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mohammad\Desktop\pk\images.jpgFGSFGHSDGS.jpg"/>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0"/>
            <a:ext cx="8229600" cy="639762"/>
          </a:xfrm>
        </p:spPr>
        <p:txBody>
          <a:bodyPr>
            <a:normAutofit fontScale="90000"/>
          </a:bodyPr>
          <a:lstStyle/>
          <a:p>
            <a:r>
              <a:rPr lang="fa-IR" b="1" dirty="0" smtClean="0">
                <a:solidFill>
                  <a:srgbClr val="0000FF"/>
                </a:solidFill>
                <a:cs typeface="+mn-cs"/>
              </a:rPr>
              <a:t>شرایــــــــط اجـــــــــــــــــــــــرا</a:t>
            </a:r>
            <a:endParaRPr lang="en-US" b="1" dirty="0">
              <a:solidFill>
                <a:srgbClr val="0000FF"/>
              </a:solidFill>
              <a:cs typeface="+mn-cs"/>
            </a:endParaRPr>
          </a:p>
        </p:txBody>
      </p:sp>
      <p:sp>
        <p:nvSpPr>
          <p:cNvPr id="3" name="Content Placeholder 2"/>
          <p:cNvSpPr>
            <a:spLocks noGrp="1"/>
          </p:cNvSpPr>
          <p:nvPr>
            <p:ph idx="1"/>
          </p:nvPr>
        </p:nvSpPr>
        <p:spPr>
          <a:xfrm>
            <a:off x="457200" y="838200"/>
            <a:ext cx="8229600" cy="4525963"/>
          </a:xfrm>
        </p:spPr>
        <p:txBody>
          <a:bodyPr>
            <a:normAutofit/>
          </a:bodyPr>
          <a:lstStyle/>
          <a:p>
            <a:pPr algn="r" rtl="1"/>
            <a:r>
              <a:rPr lang="fa-IR" sz="2800" b="1" dirty="0" smtClean="0">
                <a:solidFill>
                  <a:srgbClr val="C00000"/>
                </a:solidFill>
              </a:rPr>
              <a:t>شرایط اجرای برنامه ی درسی بسته به موقعیت جغرافیایی یا نوع و تعداد پایه های کلاس متفاوت خواهد بود اما برنامه ی پیشنهادی کتاب به صورت زیر است:</a:t>
            </a:r>
            <a:endParaRPr lang="en-US" sz="2800" b="1" dirty="0">
              <a:solidFill>
                <a:srgbClr val="C00000"/>
              </a:solidFill>
            </a:endParaRPr>
          </a:p>
        </p:txBody>
      </p:sp>
      <p:pic>
        <p:nvPicPr>
          <p:cNvPr id="5" name="Picture 2" descr="C:\Users\mohammad\Desktop\Untitled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000"/>
            <a:ext cx="4543425" cy="4572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mohammad\Desktop\Untitle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3425" y="2286000"/>
            <a:ext cx="4371975" cy="4584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898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457200"/>
          </a:xfrm>
        </p:spPr>
        <p:txBody>
          <a:bodyPr>
            <a:normAutofit fontScale="90000"/>
          </a:bodyPr>
          <a:lstStyle/>
          <a:p>
            <a:r>
              <a:rPr lang="fa-IR" dirty="0" smtClean="0">
                <a:solidFill>
                  <a:srgbClr val="FF0000"/>
                </a:solidFill>
                <a:cs typeface="B Esfehan" pitchFamily="2" charset="-78"/>
              </a:rPr>
              <a:t>بررســــی یک درس از کتاب فارسی</a:t>
            </a:r>
            <a:endParaRPr lang="en-US" dirty="0">
              <a:solidFill>
                <a:srgbClr val="FF0000"/>
              </a:solidFill>
              <a:cs typeface="B Esfehan" pitchFamily="2" charset="-78"/>
            </a:endParaRPr>
          </a:p>
        </p:txBody>
      </p:sp>
      <p:sp>
        <p:nvSpPr>
          <p:cNvPr id="3" name="Content Placeholder 2"/>
          <p:cNvSpPr>
            <a:spLocks noGrp="1"/>
          </p:cNvSpPr>
          <p:nvPr>
            <p:ph idx="1"/>
          </p:nvPr>
        </p:nvSpPr>
        <p:spPr>
          <a:xfrm>
            <a:off x="4800600" y="1600200"/>
            <a:ext cx="3886200" cy="4525963"/>
          </a:xfrm>
        </p:spPr>
        <p:txBody>
          <a:bodyPr>
            <a:noAutofit/>
          </a:bodyPr>
          <a:lstStyle/>
          <a:p>
            <a:pPr algn="r" rtl="1"/>
            <a:r>
              <a:rPr lang="fa-IR" sz="2400" b="1" dirty="0" smtClean="0">
                <a:solidFill>
                  <a:srgbClr val="0000FF"/>
                </a:solidFill>
                <a:latin typeface="Arial" panose="020B0604020202020204" pitchFamily="34" charset="0"/>
              </a:rPr>
              <a:t>در این بخش یک درس کتاب فارسی از لحاظ ساختار برنامه ی درسی مورد بررسی قرار میگیرد</a:t>
            </a:r>
          </a:p>
          <a:p>
            <a:pPr algn="r" rtl="1"/>
            <a:r>
              <a:rPr lang="fa-IR" sz="2400" b="1" dirty="0" smtClean="0">
                <a:solidFill>
                  <a:srgbClr val="0000FF"/>
                </a:solidFill>
                <a:latin typeface="Arial" panose="020B0604020202020204" pitchFamily="34" charset="0"/>
              </a:rPr>
              <a:t>برای این منظور بخش 2 درس یک کتاب بخوانیم و بخش 2 درس یک کتاب بنویسیم به طور همزمان باهم مقایسه و ساختار درسی آن مورد بررسی قرار خواهد گرفت.</a:t>
            </a:r>
            <a:endParaRPr lang="en-US" sz="2400" b="1" dirty="0">
              <a:solidFill>
                <a:srgbClr val="0000FF"/>
              </a:solidFill>
              <a:latin typeface="Arial" panose="020B0604020202020204" pitchFamily="34" charset="0"/>
            </a:endParaRPr>
          </a:p>
        </p:txBody>
      </p:sp>
      <p:pic>
        <p:nvPicPr>
          <p:cNvPr id="21506" name="Picture 2" descr="C:\Users\mohammad\Desktop\بنویسیم اول دبستان\3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097" y="1447800"/>
            <a:ext cx="4313903" cy="5405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50066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mohammad\Desktop\pk\images.jpgSFGSFGSDF.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76200"/>
            <a:ext cx="8229600" cy="487362"/>
          </a:xfrm>
        </p:spPr>
        <p:txBody>
          <a:bodyPr>
            <a:normAutofit fontScale="90000"/>
          </a:bodyPr>
          <a:lstStyle/>
          <a:p>
            <a:r>
              <a:rPr lang="fa-IR" b="1" dirty="0" smtClean="0">
                <a:solidFill>
                  <a:srgbClr val="C00000"/>
                </a:solidFill>
                <a:latin typeface="Arial" panose="020B0604020202020204" pitchFamily="34" charset="0"/>
                <a:cs typeface="Arial" panose="020B0604020202020204" pitchFamily="34" charset="0"/>
              </a:rPr>
              <a:t>رویکــــــــــــــرد برنامه ی درســـــــــــــی</a:t>
            </a:r>
            <a:endParaRPr lang="en-US" b="1" dirty="0">
              <a:solidFill>
                <a:srgbClr val="C0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334000" y="914400"/>
            <a:ext cx="3352800" cy="5562600"/>
          </a:xfrm>
        </p:spPr>
        <p:txBody>
          <a:bodyPr>
            <a:normAutofit/>
          </a:bodyPr>
          <a:lstStyle/>
          <a:p>
            <a:pPr algn="r" rtl="1"/>
            <a:r>
              <a:rPr lang="fa-IR" sz="2800" b="1" dirty="0" smtClean="0">
                <a:solidFill>
                  <a:srgbClr val="0000FF"/>
                </a:solidFill>
                <a:latin typeface="Arial" panose="020B0604020202020204" pitchFamily="34" charset="0"/>
                <a:cs typeface="Arial" panose="020B0604020202020204" pitchFamily="34" charset="0"/>
              </a:rPr>
              <a:t>این درس به طور کلی بیشتر رویکردی سیستمی دارد زیرا با قاعده ی همزمانی منطبق است اما در </a:t>
            </a:r>
            <a:r>
              <a:rPr lang="fa-IR" sz="2800" b="1" dirty="0">
                <a:solidFill>
                  <a:srgbClr val="0000FF"/>
                </a:solidFill>
                <a:latin typeface="Arial" panose="020B0604020202020204" pitchFamily="34" charset="0"/>
              </a:rPr>
              <a:t>عین حال دارای رویکرد ذهنی و عقلی و رویکرد نیاز ها و علایق نیز تکیه دارد (بازی،رنگ بزن) </a:t>
            </a:r>
            <a:endParaRPr lang="fa-IR" sz="2800" b="1" dirty="0" smtClean="0">
              <a:solidFill>
                <a:srgbClr val="0000FF"/>
              </a:solidFill>
              <a:latin typeface="Arial" panose="020B0604020202020204" pitchFamily="34" charset="0"/>
              <a:cs typeface="Arial" panose="020B0604020202020204" pitchFamily="34" charset="0"/>
            </a:endParaRPr>
          </a:p>
          <a:p>
            <a:pPr marL="0" indent="0" algn="r" rtl="1">
              <a:buNone/>
            </a:pPr>
            <a:endParaRPr lang="fa-IR" sz="2800" b="1" dirty="0" smtClean="0">
              <a:solidFill>
                <a:srgbClr val="0000FF"/>
              </a:solidFill>
              <a:latin typeface="Arial" panose="020B0604020202020204" pitchFamily="34" charset="0"/>
              <a:cs typeface="Arial" panose="020B0604020202020204" pitchFamily="34" charset="0"/>
            </a:endParaRPr>
          </a:p>
        </p:txBody>
      </p:sp>
      <p:pic>
        <p:nvPicPr>
          <p:cNvPr id="22531" name="Picture 3" descr="C:\Users\mohammad\Desktop\pic\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762001"/>
            <a:ext cx="2514600" cy="2786062"/>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C:\Users\mohammad\Desktop\بنویسیم اول دبستان\3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762001"/>
            <a:ext cx="2209799" cy="2786062"/>
          </a:xfrm>
          <a:prstGeom prst="rect">
            <a:avLst/>
          </a:prstGeom>
          <a:noFill/>
          <a:extLst>
            <a:ext uri="{909E8E84-426E-40DD-AFC4-6F175D3DCCD1}">
              <a14:hiddenFill xmlns:a14="http://schemas.microsoft.com/office/drawing/2010/main">
                <a:solidFill>
                  <a:srgbClr val="FFFFFF"/>
                </a:solidFill>
              </a14:hiddenFill>
            </a:ext>
          </a:extLst>
        </p:spPr>
      </p:pic>
      <p:pic>
        <p:nvPicPr>
          <p:cNvPr id="22533" name="Picture 5" descr="C:\Users\mohammad\Desktop\pic\3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90" y="3733801"/>
            <a:ext cx="2526891" cy="3124198"/>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C:\Users\mohammad\Desktop\بنویسیم اول دبستان\4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3733801"/>
            <a:ext cx="2209799" cy="3124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359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ppt_x"/>
                                          </p:val>
                                        </p:tav>
                                        <p:tav tm="100000">
                                          <p:val>
                                            <p:strVal val="#ppt_x"/>
                                          </p:val>
                                        </p:tav>
                                      </p:tavLst>
                                    </p:anim>
                                    <p:anim calcmode="lin" valueType="num">
                                      <p:cBhvr additive="base">
                                        <p:cTn id="8" dur="500" fill="hold"/>
                                        <p:tgtEl>
                                          <p:spTgt spid="2253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2"/>
                                        </p:tgtEl>
                                        <p:attrNameLst>
                                          <p:attrName>style.visibility</p:attrName>
                                        </p:attrNameLst>
                                      </p:cBhvr>
                                      <p:to>
                                        <p:strVal val="visible"/>
                                      </p:to>
                                    </p:set>
                                    <p:anim calcmode="lin" valueType="num">
                                      <p:cBhvr additive="base">
                                        <p:cTn id="11" dur="500" fill="hold"/>
                                        <p:tgtEl>
                                          <p:spTgt spid="22532"/>
                                        </p:tgtEl>
                                        <p:attrNameLst>
                                          <p:attrName>ppt_x</p:attrName>
                                        </p:attrNameLst>
                                      </p:cBhvr>
                                      <p:tavLst>
                                        <p:tav tm="0">
                                          <p:val>
                                            <p:strVal val="#ppt_x"/>
                                          </p:val>
                                        </p:tav>
                                        <p:tav tm="100000">
                                          <p:val>
                                            <p:strVal val="#ppt_x"/>
                                          </p:val>
                                        </p:tav>
                                      </p:tavLst>
                                    </p:anim>
                                    <p:anim calcmode="lin" valueType="num">
                                      <p:cBhvr additive="base">
                                        <p:cTn id="12" dur="500" fill="hold"/>
                                        <p:tgtEl>
                                          <p:spTgt spid="225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534"/>
                                        </p:tgtEl>
                                        <p:attrNameLst>
                                          <p:attrName>style.visibility</p:attrName>
                                        </p:attrNameLst>
                                      </p:cBhvr>
                                      <p:to>
                                        <p:strVal val="visible"/>
                                      </p:to>
                                    </p:set>
                                    <p:anim calcmode="lin" valueType="num">
                                      <p:cBhvr additive="base">
                                        <p:cTn id="19" dur="500" fill="hold"/>
                                        <p:tgtEl>
                                          <p:spTgt spid="22534"/>
                                        </p:tgtEl>
                                        <p:attrNameLst>
                                          <p:attrName>ppt_x</p:attrName>
                                        </p:attrNameLst>
                                      </p:cBhvr>
                                      <p:tavLst>
                                        <p:tav tm="0">
                                          <p:val>
                                            <p:strVal val="#ppt_x"/>
                                          </p:val>
                                        </p:tav>
                                        <p:tav tm="100000">
                                          <p:val>
                                            <p:strVal val="#ppt_x"/>
                                          </p:val>
                                        </p:tav>
                                      </p:tavLst>
                                    </p:anim>
                                    <p:anim calcmode="lin" valueType="num">
                                      <p:cBhvr additive="base">
                                        <p:cTn id="20" dur="500" fill="hold"/>
                                        <p:tgtEl>
                                          <p:spTgt spid="2253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2533"/>
                                        </p:tgtEl>
                                        <p:attrNameLst>
                                          <p:attrName>style.visibility</p:attrName>
                                        </p:attrNameLst>
                                      </p:cBhvr>
                                      <p:to>
                                        <p:strVal val="visible"/>
                                      </p:to>
                                    </p:set>
                                    <p:anim calcmode="lin" valueType="num">
                                      <p:cBhvr additive="base">
                                        <p:cTn id="23" dur="500" fill="hold"/>
                                        <p:tgtEl>
                                          <p:spTgt spid="22533"/>
                                        </p:tgtEl>
                                        <p:attrNameLst>
                                          <p:attrName>ppt_x</p:attrName>
                                        </p:attrNameLst>
                                      </p:cBhvr>
                                      <p:tavLst>
                                        <p:tav tm="0">
                                          <p:val>
                                            <p:strVal val="#ppt_x"/>
                                          </p:val>
                                        </p:tav>
                                        <p:tav tm="100000">
                                          <p:val>
                                            <p:strVal val="#ppt_x"/>
                                          </p:val>
                                        </p:tav>
                                      </p:tavLst>
                                    </p:anim>
                                    <p:anim calcmode="lin" valueType="num">
                                      <p:cBhvr additive="base">
                                        <p:cTn id="24"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63562"/>
          </a:xfrm>
        </p:spPr>
        <p:txBody>
          <a:bodyPr>
            <a:noAutofit/>
          </a:bodyPr>
          <a:lstStyle/>
          <a:p>
            <a:r>
              <a:rPr lang="fa-IR" sz="4000" b="1" dirty="0">
                <a:solidFill>
                  <a:srgbClr val="FF0000"/>
                </a:solidFill>
                <a:latin typeface="Arial" panose="020B0604020202020204" pitchFamily="34" charset="0"/>
                <a:cs typeface="Arial" panose="020B0604020202020204" pitchFamily="34" charset="0"/>
              </a:rPr>
              <a:t>اهــــــــــــــداف برنامه درســــــــــــــــــــــی</a:t>
            </a:r>
            <a:endParaRPr lang="en-US" sz="4000"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33400" y="685800"/>
            <a:ext cx="8153400" cy="5943600"/>
          </a:xfrm>
        </p:spPr>
        <p:txBody>
          <a:bodyPr/>
          <a:lstStyle/>
          <a:p>
            <a:pPr algn="r" rtl="1"/>
            <a:r>
              <a:rPr lang="fa-IR" dirty="0" smtClean="0">
                <a:solidFill>
                  <a:srgbClr val="00B0F0"/>
                </a:solidFill>
                <a:cs typeface="B Elham" pitchFamily="2" charset="-78"/>
              </a:rPr>
              <a:t>اهداف شناختی:</a:t>
            </a:r>
          </a:p>
          <a:p>
            <a:pPr algn="r" rtl="1"/>
            <a:r>
              <a:rPr lang="fa-IR" dirty="0" smtClean="0">
                <a:solidFill>
                  <a:srgbClr val="00B050"/>
                </a:solidFill>
                <a:cs typeface="B Elham" pitchFamily="2" charset="-78"/>
              </a:rPr>
              <a:t>شناسایی کلمه در تصویر</a:t>
            </a:r>
          </a:p>
          <a:p>
            <a:pPr algn="r" rtl="1"/>
            <a:r>
              <a:rPr lang="fa-IR" dirty="0" smtClean="0">
                <a:solidFill>
                  <a:srgbClr val="00B050"/>
                </a:solidFill>
                <a:cs typeface="B Elham" pitchFamily="2" charset="-78"/>
              </a:rPr>
              <a:t>آشنایی با حرف «آ»و»ب»</a:t>
            </a:r>
          </a:p>
          <a:p>
            <a:pPr algn="r" rtl="1"/>
            <a:endParaRPr lang="fa-IR" dirty="0" smtClean="0">
              <a:cs typeface="B Elham" pitchFamily="2" charset="-78"/>
            </a:endParaRPr>
          </a:p>
        </p:txBody>
      </p:sp>
      <p:pic>
        <p:nvPicPr>
          <p:cNvPr id="23554" name="Picture 2" descr="C:\Users\mohammad\Desktop\pic\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13" y="2667001"/>
            <a:ext cx="2480187" cy="3962400"/>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C:\Users\mohammad\Desktop\pic\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599" y="2730911"/>
            <a:ext cx="2403987" cy="3898490"/>
          </a:xfrm>
          <a:prstGeom prst="rect">
            <a:avLst/>
          </a:prstGeom>
          <a:noFill/>
          <a:extLst>
            <a:ext uri="{909E8E84-426E-40DD-AFC4-6F175D3DCCD1}">
              <a14:hiddenFill xmlns:a14="http://schemas.microsoft.com/office/drawing/2010/main">
                <a:solidFill>
                  <a:srgbClr val="FFFFFF"/>
                </a:solidFill>
              </a14:hiddenFill>
            </a:ext>
          </a:extLst>
        </p:spPr>
      </p:pic>
      <p:pic>
        <p:nvPicPr>
          <p:cNvPr id="23557" name="Picture 5" descr="C:\Users\mohammad\Desktop\بنویسیم اول دبستان\3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2666999"/>
            <a:ext cx="2514601" cy="3962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50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500"/>
                                        <p:tgtEl>
                                          <p:spTgt spid="23554"/>
                                        </p:tgtEl>
                                      </p:cBhvr>
                                    </p:animEffect>
                                  </p:childTnLst>
                                </p:cTn>
                              </p:par>
                              <p:par>
                                <p:cTn id="8" presetID="10" presetClass="entr" presetSubtype="0" fill="hold" nodeType="withEffect">
                                  <p:stCondLst>
                                    <p:cond delay="0"/>
                                  </p:stCondLst>
                                  <p:childTnLst>
                                    <p:set>
                                      <p:cBhvr>
                                        <p:cTn id="9" dur="1" fill="hold">
                                          <p:stCondLst>
                                            <p:cond delay="0"/>
                                          </p:stCondLst>
                                        </p:cTn>
                                        <p:tgtEl>
                                          <p:spTgt spid="23556"/>
                                        </p:tgtEl>
                                        <p:attrNameLst>
                                          <p:attrName>style.visibility</p:attrName>
                                        </p:attrNameLst>
                                      </p:cBhvr>
                                      <p:to>
                                        <p:strVal val="visible"/>
                                      </p:to>
                                    </p:set>
                                    <p:animEffect transition="in" filter="fade">
                                      <p:cBhvr>
                                        <p:cTn id="10" dur="500"/>
                                        <p:tgtEl>
                                          <p:spTgt spid="23556"/>
                                        </p:tgtEl>
                                      </p:cBhvr>
                                    </p:animEffect>
                                  </p:childTnLst>
                                </p:cTn>
                              </p:par>
                              <p:par>
                                <p:cTn id="11" presetID="10" presetClass="entr" presetSubtype="0" fill="hold" nodeType="withEffect">
                                  <p:stCondLst>
                                    <p:cond delay="0"/>
                                  </p:stCondLst>
                                  <p:childTnLst>
                                    <p:set>
                                      <p:cBhvr>
                                        <p:cTn id="12" dur="1" fill="hold">
                                          <p:stCondLst>
                                            <p:cond delay="0"/>
                                          </p:stCondLst>
                                        </p:cTn>
                                        <p:tgtEl>
                                          <p:spTgt spid="23557"/>
                                        </p:tgtEl>
                                        <p:attrNameLst>
                                          <p:attrName>style.visibility</p:attrName>
                                        </p:attrNameLst>
                                      </p:cBhvr>
                                      <p:to>
                                        <p:strVal val="visible"/>
                                      </p:to>
                                    </p:set>
                                    <p:animEffect transition="in" filter="fade">
                                      <p:cBhvr>
                                        <p:cTn id="13" dur="500"/>
                                        <p:tgtEl>
                                          <p:spTgt spid="2355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63562"/>
          </a:xfrm>
        </p:spPr>
        <p:txBody>
          <a:bodyPr>
            <a:normAutofit fontScale="90000"/>
          </a:bodyPr>
          <a:lstStyle/>
          <a:p>
            <a:r>
              <a:rPr lang="fa-IR" b="1" dirty="0">
                <a:solidFill>
                  <a:srgbClr val="FF0000"/>
                </a:solidFill>
                <a:latin typeface="Arial" panose="020B0604020202020204" pitchFamily="34" charset="0"/>
                <a:cs typeface="Arial" panose="020B0604020202020204" pitchFamily="34" charset="0"/>
              </a:rPr>
              <a:t>اهــــــــــــــداف برنامه درســــــــــــــــــــــی</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990600"/>
            <a:ext cx="8229600" cy="4525963"/>
          </a:xfrm>
        </p:spPr>
        <p:txBody>
          <a:bodyPr>
            <a:normAutofit/>
          </a:bodyPr>
          <a:lstStyle/>
          <a:p>
            <a:pPr algn="r" rtl="1"/>
            <a:r>
              <a:rPr lang="fa-IR" sz="2800" dirty="0" smtClean="0">
                <a:solidFill>
                  <a:srgbClr val="00B0F0"/>
                </a:solidFill>
                <a:cs typeface="B Homa" pitchFamily="2" charset="-78"/>
              </a:rPr>
              <a:t>اهداف نگرشی:</a:t>
            </a:r>
          </a:p>
          <a:p>
            <a:pPr algn="r" rtl="1"/>
            <a:r>
              <a:rPr lang="fa-IR" sz="2800" dirty="0">
                <a:solidFill>
                  <a:srgbClr val="00B050"/>
                </a:solidFill>
                <a:cs typeface="B Homa" pitchFamily="2" charset="-78"/>
              </a:rPr>
              <a:t>گل، حفظ گل، آب دادن به گل</a:t>
            </a:r>
          </a:p>
          <a:p>
            <a:pPr algn="r" rtl="1"/>
            <a:r>
              <a:rPr lang="fa-IR" sz="2800" dirty="0" smtClean="0">
                <a:solidFill>
                  <a:srgbClr val="00B050"/>
                </a:solidFill>
                <a:cs typeface="B Homa" pitchFamily="2" charset="-78"/>
              </a:rPr>
              <a:t>شناخت فصول </a:t>
            </a:r>
            <a:r>
              <a:rPr lang="fa-IR" sz="2800" dirty="0">
                <a:solidFill>
                  <a:srgbClr val="00B050"/>
                </a:solidFill>
                <a:cs typeface="B Homa" pitchFamily="2" charset="-78"/>
              </a:rPr>
              <a:t>و ويژگی های آنها و </a:t>
            </a:r>
            <a:r>
              <a:rPr lang="fa-IR" sz="2800" dirty="0" smtClean="0">
                <a:solidFill>
                  <a:srgbClr val="00B050"/>
                </a:solidFill>
                <a:cs typeface="B Homa" pitchFamily="2" charset="-78"/>
              </a:rPr>
              <a:t>تحولات</a:t>
            </a:r>
            <a:endParaRPr lang="en-US" sz="2800" dirty="0">
              <a:solidFill>
                <a:srgbClr val="00B050"/>
              </a:solidFill>
              <a:cs typeface="B Homa" pitchFamily="2" charset="-78"/>
            </a:endParaRPr>
          </a:p>
        </p:txBody>
      </p:sp>
      <p:pic>
        <p:nvPicPr>
          <p:cNvPr id="4" name="Picture 2" descr="C:\Users\mohammad\Desktop\pic\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13" y="2667000"/>
            <a:ext cx="2480187" cy="415412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mohammad\Desktop\pic\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599" y="2730910"/>
            <a:ext cx="2403987" cy="415412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mohammad\Desktop\بنویسیم اول دبستان\3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2666999"/>
            <a:ext cx="2514601" cy="4154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22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mohammad\Desktop\imagesانلعن.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27039" y="0"/>
            <a:ext cx="9144000" cy="687833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762000" y="36871"/>
            <a:ext cx="7772400" cy="498525"/>
          </a:xfrm>
        </p:spPr>
        <p:txBody>
          <a:bodyPr>
            <a:normAutofit/>
          </a:bodyPr>
          <a:lstStyle/>
          <a:p>
            <a:r>
              <a:rPr lang="fa-IR" sz="2400" b="1" u="sng" dirty="0" smtClean="0">
                <a:cs typeface="B Traffic" pitchFamily="2" charset="-78"/>
              </a:rPr>
              <a:t>رویکرد مبتنی بر فرایند ذهنی و عقلی</a:t>
            </a:r>
            <a:endParaRPr lang="en-US" sz="2400" b="1" u="sng" dirty="0">
              <a:cs typeface="B Traffic" pitchFamily="2" charset="-78"/>
            </a:endParaRPr>
          </a:p>
        </p:txBody>
      </p:sp>
      <p:sp>
        <p:nvSpPr>
          <p:cNvPr id="3" name="Subtitle 2"/>
          <p:cNvSpPr>
            <a:spLocks noGrp="1"/>
          </p:cNvSpPr>
          <p:nvPr>
            <p:ph type="subTitle" idx="1"/>
          </p:nvPr>
        </p:nvSpPr>
        <p:spPr>
          <a:xfrm rot="5400000">
            <a:off x="5562600" y="3124200"/>
            <a:ext cx="6400800" cy="762000"/>
          </a:xfrm>
        </p:spPr>
        <p:txBody>
          <a:bodyPr>
            <a:normAutofit/>
          </a:bodyPr>
          <a:lstStyle/>
          <a:p>
            <a:r>
              <a:rPr lang="fa-IR" sz="1800" b="1" u="sng" dirty="0" smtClean="0">
                <a:solidFill>
                  <a:schemeClr val="tx1">
                    <a:lumMod val="95000"/>
                    <a:lumOff val="5000"/>
                  </a:schemeClr>
                </a:solidFill>
                <a:cs typeface="B Traffic" pitchFamily="2" charset="-78"/>
              </a:rPr>
              <a:t>رویکــــــــــــــــــــــرد </a:t>
            </a:r>
            <a:r>
              <a:rPr lang="fa-IR" sz="1800" b="1" u="sng" dirty="0">
                <a:solidFill>
                  <a:schemeClr val="tx1">
                    <a:lumMod val="95000"/>
                    <a:lumOff val="5000"/>
                  </a:schemeClr>
                </a:solidFill>
                <a:cs typeface="B Traffic" pitchFamily="2" charset="-78"/>
              </a:rPr>
              <a:t>برنامه ی </a:t>
            </a:r>
            <a:r>
              <a:rPr lang="fa-IR" sz="1800" b="1" u="sng" dirty="0" smtClean="0">
                <a:solidFill>
                  <a:schemeClr val="tx1">
                    <a:lumMod val="95000"/>
                    <a:lumOff val="5000"/>
                  </a:schemeClr>
                </a:solidFill>
                <a:cs typeface="B Traffic" pitchFamily="2" charset="-78"/>
              </a:rPr>
              <a:t>درســــــــــــــی</a:t>
            </a:r>
            <a:endParaRPr lang="en-US" sz="1800" b="1" u="sng" dirty="0">
              <a:solidFill>
                <a:schemeClr val="tx1">
                  <a:lumMod val="95000"/>
                  <a:lumOff val="5000"/>
                </a:schemeClr>
              </a:solidFill>
              <a:cs typeface="B Jadid" pitchFamily="2" charset="-78"/>
            </a:endParaRPr>
          </a:p>
        </p:txBody>
      </p:sp>
      <p:sp>
        <p:nvSpPr>
          <p:cNvPr id="4" name="Down Arrow 3"/>
          <p:cNvSpPr/>
          <p:nvPr/>
        </p:nvSpPr>
        <p:spPr>
          <a:xfrm>
            <a:off x="4419600" y="609600"/>
            <a:ext cx="304800" cy="152400"/>
          </a:xfrm>
          <a:prstGeom prst="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7" name="Left-Right Arrow 6"/>
          <p:cNvSpPr/>
          <p:nvPr/>
        </p:nvSpPr>
        <p:spPr>
          <a:xfrm>
            <a:off x="8458200" y="3276600"/>
            <a:ext cx="304800" cy="228600"/>
          </a:xfrm>
          <a:prstGeom prst="lef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8" name="TextBox 7"/>
          <p:cNvSpPr txBox="1"/>
          <p:nvPr/>
        </p:nvSpPr>
        <p:spPr>
          <a:xfrm>
            <a:off x="860135" y="875393"/>
            <a:ext cx="7423731" cy="830997"/>
          </a:xfrm>
          <a:prstGeom prst="rect">
            <a:avLst/>
          </a:prstGeom>
          <a:noFill/>
        </p:spPr>
        <p:txBody>
          <a:bodyPr wrap="square" rtlCol="0">
            <a:spAutoFit/>
          </a:bodyPr>
          <a:lstStyle/>
          <a:p>
            <a:pPr algn="r" rtl="1"/>
            <a:r>
              <a:rPr lang="fa-IR" sz="1200" b="1" dirty="0">
                <a:solidFill>
                  <a:srgbClr val="000000"/>
                </a:solidFill>
                <a:latin typeface="Calibri" panose="020F0502020204030204" pitchFamily="34" charset="0"/>
                <a:cs typeface="B Traffic" panose="00000400000000000000" pitchFamily="2" charset="-78"/>
              </a:rPr>
              <a:t>رويکرد آموزش نگاره ها از </a:t>
            </a:r>
            <a:r>
              <a:rPr lang="fa-IR" sz="1200" b="1" dirty="0">
                <a:solidFill>
                  <a:srgbClr val="FF0000"/>
                </a:solidFill>
                <a:latin typeface="Calibri" panose="020F0502020204030204" pitchFamily="34" charset="0"/>
                <a:cs typeface="B Traffic" panose="00000400000000000000" pitchFamily="2" charset="-78"/>
              </a:rPr>
              <a:t>کل </a:t>
            </a:r>
            <a:r>
              <a:rPr lang="fa-IR" sz="1200" b="1" dirty="0">
                <a:solidFill>
                  <a:srgbClr val="0000FF"/>
                </a:solidFill>
                <a:latin typeface="Calibri" panose="020F0502020204030204" pitchFamily="34" charset="0"/>
                <a:cs typeface="B Traffic" panose="00000400000000000000" pitchFamily="2" charset="-78"/>
              </a:rPr>
              <a:t>به</a:t>
            </a:r>
            <a:r>
              <a:rPr lang="fa-IR" sz="1200" b="1" dirty="0">
                <a:solidFill>
                  <a:srgbClr val="FF0000"/>
                </a:solidFill>
                <a:latin typeface="Calibri" panose="020F0502020204030204" pitchFamily="34" charset="0"/>
                <a:cs typeface="B Traffic" panose="00000400000000000000" pitchFamily="2" charset="-78"/>
              </a:rPr>
              <a:t> جزء </a:t>
            </a:r>
            <a:r>
              <a:rPr lang="fa-IR" sz="1200" b="1" dirty="0">
                <a:solidFill>
                  <a:srgbClr val="000000"/>
                </a:solidFill>
                <a:latin typeface="Calibri" panose="020F0502020204030204" pitchFamily="34" charset="0"/>
                <a:cs typeface="B Traffic" panose="00000400000000000000" pitchFamily="2" charset="-78"/>
              </a:rPr>
              <a:t>است: ابتدا تصوير بزرگ نگاره با هدف تشويق دانش آموزان به سخن گفتن، خوب ديدن، تفکّر و خوب گوش دادن پيش روی آنهاست. سپس تصاويرکوچک زيرنگاره همراه با نام هر تصوير عرضه می شود تا تصوير و نام آن، هردو در ذهن دانش آموز ثبت و ضبط </a:t>
            </a:r>
            <a:r>
              <a:rPr lang="fa-IR" sz="1200" b="1" dirty="0" smtClean="0">
                <a:solidFill>
                  <a:srgbClr val="000000"/>
                </a:solidFill>
                <a:latin typeface="Calibri" panose="020F0502020204030204" pitchFamily="34" charset="0"/>
                <a:cs typeface="B Traffic" panose="00000400000000000000" pitchFamily="2" charset="-78"/>
              </a:rPr>
              <a:t>شود.</a:t>
            </a:r>
          </a:p>
          <a:p>
            <a:pPr algn="r" rtl="1"/>
            <a:r>
              <a:rPr lang="fa-IR" sz="1200" b="1" dirty="0" smtClean="0">
                <a:solidFill>
                  <a:srgbClr val="0000FF"/>
                </a:solidFill>
                <a:latin typeface="Calibri" panose="020F0502020204030204" pitchFamily="34" charset="0"/>
                <a:cs typeface="B Traffic" panose="00000400000000000000" pitchFamily="2" charset="-78"/>
              </a:rPr>
              <a:t>تقریبا </a:t>
            </a:r>
            <a:r>
              <a:rPr lang="fa-IR" sz="1200" b="1" dirty="0">
                <a:solidFill>
                  <a:srgbClr val="0000FF"/>
                </a:solidFill>
                <a:latin typeface="Calibri" panose="020F0502020204030204" pitchFamily="34" charset="0"/>
                <a:cs typeface="B Traffic" panose="00000400000000000000" pitchFamily="2" charset="-78"/>
              </a:rPr>
              <a:t>تمامی دروس بخوانیم و بنویسیم اول ابتدایی تاکید بر </a:t>
            </a:r>
            <a:r>
              <a:rPr lang="fa-IR" sz="1200" b="1" dirty="0">
                <a:solidFill>
                  <a:srgbClr val="FF0000"/>
                </a:solidFill>
                <a:latin typeface="Calibri" panose="020F0502020204030204" pitchFamily="34" charset="0"/>
                <a:cs typeface="B Traffic" panose="00000400000000000000" pitchFamily="2" charset="-78"/>
              </a:rPr>
              <a:t>تفکر و کشف روابط </a:t>
            </a:r>
            <a:r>
              <a:rPr lang="fa-IR" sz="1200" b="1" dirty="0">
                <a:solidFill>
                  <a:srgbClr val="0000FF"/>
                </a:solidFill>
                <a:latin typeface="Calibri" panose="020F0502020204030204" pitchFamily="34" charset="0"/>
                <a:cs typeface="B Traffic" panose="00000400000000000000" pitchFamily="2" charset="-78"/>
              </a:rPr>
              <a:t>بین پدیده هاست </a:t>
            </a:r>
            <a:r>
              <a:rPr lang="en-US" sz="1200" b="1" dirty="0" smtClean="0">
                <a:solidFill>
                  <a:srgbClr val="0000FF"/>
                </a:solidFill>
                <a:latin typeface="Calibri" panose="020F0502020204030204" pitchFamily="34" charset="0"/>
                <a:cs typeface="B Traffic" panose="00000400000000000000" pitchFamily="2" charset="-78"/>
              </a:rPr>
              <a:t>.</a:t>
            </a:r>
            <a:endParaRPr lang="en-US" sz="1200" b="1" dirty="0">
              <a:solidFill>
                <a:srgbClr val="0000FF"/>
              </a:solidFill>
              <a:effectLst/>
              <a:latin typeface="Times New Roman" panose="02020603050405020304" pitchFamily="18" charset="0"/>
              <a:ea typeface="Times New Roman" panose="02020603050405020304" pitchFamily="18" charset="0"/>
            </a:endParaRPr>
          </a:p>
        </p:txBody>
      </p:sp>
      <p:sp>
        <p:nvSpPr>
          <p:cNvPr id="14" name="TextBox 13"/>
          <p:cNvSpPr txBox="1"/>
          <p:nvPr/>
        </p:nvSpPr>
        <p:spPr>
          <a:xfrm>
            <a:off x="-838200" y="921640"/>
            <a:ext cx="140298" cy="338554"/>
          </a:xfrm>
          <a:prstGeom prst="rect">
            <a:avLst/>
          </a:prstGeom>
          <a:noFill/>
        </p:spPr>
        <p:txBody>
          <a:bodyPr wrap="square" rtlCol="0">
            <a:spAutoFit/>
          </a:bodyPr>
          <a:lstStyle/>
          <a:p>
            <a:pPr algn="r" rtl="1"/>
            <a:endParaRPr lang="en-US" sz="1600" dirty="0">
              <a:cs typeface="B Traffic" pitchFamily="2" charset="-78"/>
            </a:endParaRPr>
          </a:p>
        </p:txBody>
      </p:sp>
      <p:pic>
        <p:nvPicPr>
          <p:cNvPr id="1030" name="Picture 6" descr="C:\Users\mohammad\Desktop\pic\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 y="1905000"/>
            <a:ext cx="4268736" cy="4953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mohammad\Desktop\pic\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5775" y="1905000"/>
            <a:ext cx="4162425" cy="4958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414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par>
                                <p:cTn id="21" presetID="2" presetClass="exit" presetSubtype="4" fill="hold" grpId="1" nodeType="withEffect">
                                  <p:stCondLst>
                                    <p:cond delay="0"/>
                                  </p:stCondLst>
                                  <p:childTnLst>
                                    <p:anim calcmode="lin" valueType="num">
                                      <p:cBhvr additive="base">
                                        <p:cTn id="22" dur="500"/>
                                        <p:tgtEl>
                                          <p:spTgt spid="8"/>
                                        </p:tgtEl>
                                        <p:attrNameLst>
                                          <p:attrName>ppt_x</p:attrName>
                                        </p:attrNameLst>
                                      </p:cBhvr>
                                      <p:tavLst>
                                        <p:tav tm="0">
                                          <p:val>
                                            <p:strVal val="ppt_x"/>
                                          </p:val>
                                        </p:tav>
                                        <p:tav tm="100000">
                                          <p:val>
                                            <p:strVal val="ppt_x"/>
                                          </p:val>
                                        </p:tav>
                                      </p:tavLst>
                                    </p:anim>
                                    <p:anim calcmode="lin" valueType="num">
                                      <p:cBhvr additive="base">
                                        <p:cTn id="23" dur="500"/>
                                        <p:tgtEl>
                                          <p:spTgt spid="8"/>
                                        </p:tgtEl>
                                        <p:attrNameLst>
                                          <p:attrName>ppt_y</p:attrName>
                                        </p:attrNameLst>
                                      </p:cBhvr>
                                      <p:tavLst>
                                        <p:tav tm="0">
                                          <p:val>
                                            <p:strVal val="ppt_y"/>
                                          </p:val>
                                        </p:tav>
                                        <p:tav tm="100000">
                                          <p:val>
                                            <p:strVal val="1+ppt_h/2"/>
                                          </p:val>
                                        </p:tav>
                                      </p:tavLst>
                                    </p:anim>
                                    <p:set>
                                      <p:cBhvr>
                                        <p:cTn id="24" dur="1" fill="hold">
                                          <p:stCondLst>
                                            <p:cond delay="499"/>
                                          </p:stCondLst>
                                        </p:cTn>
                                        <p:tgtEl>
                                          <p:spTgt spid="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nodePh="1">
                                  <p:stCondLst>
                                    <p:cond delay="0"/>
                                  </p:stCondLst>
                                  <p:endCondLst>
                                    <p:cond evt="begin" delay="0">
                                      <p:tn val="27"/>
                                    </p:cond>
                                  </p:end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style.rotation</p:attrName>
                                        </p:attrNameLst>
                                      </p:cBhvr>
                                      <p:tavLst>
                                        <p:tav tm="0">
                                          <p:val>
                                            <p:fltVal val="90"/>
                                          </p:val>
                                        </p:tav>
                                        <p:tav tm="100000">
                                          <p:val>
                                            <p:fltVal val="0"/>
                                          </p:val>
                                        </p:tav>
                                      </p:tavLst>
                                    </p:anim>
                                    <p:animEffect transition="in" filter="fade">
                                      <p:cBhvr>
                                        <p:cTn id="32" dur="1000"/>
                                        <p:tgtEl>
                                          <p:spTgt spid="14"/>
                                        </p:tgtEl>
                                      </p:cBhvr>
                                    </p:animEffect>
                                  </p:childTnLst>
                                </p:cTn>
                              </p:par>
                              <p:par>
                                <p:cTn id="33" presetID="31" presetClass="entr" presetSubtype="0" fill="hold" nodeType="withEffect">
                                  <p:stCondLst>
                                    <p:cond delay="0"/>
                                  </p:stCondLst>
                                  <p:childTnLst>
                                    <p:set>
                                      <p:cBhvr>
                                        <p:cTn id="34" dur="1" fill="hold">
                                          <p:stCondLst>
                                            <p:cond delay="0"/>
                                          </p:stCondLst>
                                        </p:cTn>
                                        <p:tgtEl>
                                          <p:spTgt spid="1030"/>
                                        </p:tgtEl>
                                        <p:attrNameLst>
                                          <p:attrName>style.visibility</p:attrName>
                                        </p:attrNameLst>
                                      </p:cBhvr>
                                      <p:to>
                                        <p:strVal val="visible"/>
                                      </p:to>
                                    </p:set>
                                    <p:anim calcmode="lin" valueType="num">
                                      <p:cBhvr>
                                        <p:cTn id="35" dur="1000" fill="hold"/>
                                        <p:tgtEl>
                                          <p:spTgt spid="1030"/>
                                        </p:tgtEl>
                                        <p:attrNameLst>
                                          <p:attrName>ppt_w</p:attrName>
                                        </p:attrNameLst>
                                      </p:cBhvr>
                                      <p:tavLst>
                                        <p:tav tm="0">
                                          <p:val>
                                            <p:fltVal val="0"/>
                                          </p:val>
                                        </p:tav>
                                        <p:tav tm="100000">
                                          <p:val>
                                            <p:strVal val="#ppt_w"/>
                                          </p:val>
                                        </p:tav>
                                      </p:tavLst>
                                    </p:anim>
                                    <p:anim calcmode="lin" valueType="num">
                                      <p:cBhvr>
                                        <p:cTn id="36" dur="1000" fill="hold"/>
                                        <p:tgtEl>
                                          <p:spTgt spid="1030"/>
                                        </p:tgtEl>
                                        <p:attrNameLst>
                                          <p:attrName>ppt_h</p:attrName>
                                        </p:attrNameLst>
                                      </p:cBhvr>
                                      <p:tavLst>
                                        <p:tav tm="0">
                                          <p:val>
                                            <p:fltVal val="0"/>
                                          </p:val>
                                        </p:tav>
                                        <p:tav tm="100000">
                                          <p:val>
                                            <p:strVal val="#ppt_h"/>
                                          </p:val>
                                        </p:tav>
                                      </p:tavLst>
                                    </p:anim>
                                    <p:anim calcmode="lin" valueType="num">
                                      <p:cBhvr>
                                        <p:cTn id="37" dur="1000" fill="hold"/>
                                        <p:tgtEl>
                                          <p:spTgt spid="1030"/>
                                        </p:tgtEl>
                                        <p:attrNameLst>
                                          <p:attrName>style.rotation</p:attrName>
                                        </p:attrNameLst>
                                      </p:cBhvr>
                                      <p:tavLst>
                                        <p:tav tm="0">
                                          <p:val>
                                            <p:fltVal val="90"/>
                                          </p:val>
                                        </p:tav>
                                        <p:tav tm="100000">
                                          <p:val>
                                            <p:fltVal val="0"/>
                                          </p:val>
                                        </p:tav>
                                      </p:tavLst>
                                    </p:anim>
                                    <p:animEffect transition="in" filter="fade">
                                      <p:cBhvr>
                                        <p:cTn id="38" dur="1000"/>
                                        <p:tgtEl>
                                          <p:spTgt spid="1030"/>
                                        </p:tgtEl>
                                      </p:cBhvr>
                                    </p:animEffect>
                                  </p:childTnLst>
                                </p:cTn>
                              </p:par>
                              <p:par>
                                <p:cTn id="39" presetID="31" presetClass="entr" presetSubtype="0" fill="hold" nodeType="withEffect">
                                  <p:stCondLst>
                                    <p:cond delay="0"/>
                                  </p:stCondLst>
                                  <p:childTnLst>
                                    <p:set>
                                      <p:cBhvr>
                                        <p:cTn id="40" dur="1" fill="hold">
                                          <p:stCondLst>
                                            <p:cond delay="0"/>
                                          </p:stCondLst>
                                        </p:cTn>
                                        <p:tgtEl>
                                          <p:spTgt spid="1031"/>
                                        </p:tgtEl>
                                        <p:attrNameLst>
                                          <p:attrName>style.visibility</p:attrName>
                                        </p:attrNameLst>
                                      </p:cBhvr>
                                      <p:to>
                                        <p:strVal val="visible"/>
                                      </p:to>
                                    </p:set>
                                    <p:anim calcmode="lin" valueType="num">
                                      <p:cBhvr>
                                        <p:cTn id="41" dur="1000" fill="hold"/>
                                        <p:tgtEl>
                                          <p:spTgt spid="1031"/>
                                        </p:tgtEl>
                                        <p:attrNameLst>
                                          <p:attrName>ppt_w</p:attrName>
                                        </p:attrNameLst>
                                      </p:cBhvr>
                                      <p:tavLst>
                                        <p:tav tm="0">
                                          <p:val>
                                            <p:fltVal val="0"/>
                                          </p:val>
                                        </p:tav>
                                        <p:tav tm="100000">
                                          <p:val>
                                            <p:strVal val="#ppt_w"/>
                                          </p:val>
                                        </p:tav>
                                      </p:tavLst>
                                    </p:anim>
                                    <p:anim calcmode="lin" valueType="num">
                                      <p:cBhvr>
                                        <p:cTn id="42" dur="1000" fill="hold"/>
                                        <p:tgtEl>
                                          <p:spTgt spid="1031"/>
                                        </p:tgtEl>
                                        <p:attrNameLst>
                                          <p:attrName>ppt_h</p:attrName>
                                        </p:attrNameLst>
                                      </p:cBhvr>
                                      <p:tavLst>
                                        <p:tav tm="0">
                                          <p:val>
                                            <p:fltVal val="0"/>
                                          </p:val>
                                        </p:tav>
                                        <p:tav tm="100000">
                                          <p:val>
                                            <p:strVal val="#ppt_h"/>
                                          </p:val>
                                        </p:tav>
                                      </p:tavLst>
                                    </p:anim>
                                    <p:anim calcmode="lin" valueType="num">
                                      <p:cBhvr>
                                        <p:cTn id="43" dur="1000" fill="hold"/>
                                        <p:tgtEl>
                                          <p:spTgt spid="1031"/>
                                        </p:tgtEl>
                                        <p:attrNameLst>
                                          <p:attrName>style.rotation</p:attrName>
                                        </p:attrNameLst>
                                      </p:cBhvr>
                                      <p:tavLst>
                                        <p:tav tm="0">
                                          <p:val>
                                            <p:fltVal val="90"/>
                                          </p:val>
                                        </p:tav>
                                        <p:tav tm="100000">
                                          <p:val>
                                            <p:fltVal val="0"/>
                                          </p:val>
                                        </p:tav>
                                      </p:tavLst>
                                    </p:anim>
                                    <p:animEffect transition="in" filter="fade">
                                      <p:cBhvr>
                                        <p:cTn id="44" dur="1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87362"/>
          </a:xfrm>
        </p:spPr>
        <p:txBody>
          <a:bodyPr>
            <a:normAutofit fontScale="90000"/>
          </a:bodyPr>
          <a:lstStyle/>
          <a:p>
            <a:r>
              <a:rPr lang="fa-IR" b="1" dirty="0">
                <a:solidFill>
                  <a:srgbClr val="FF0000"/>
                </a:solidFill>
                <a:latin typeface="Arial" panose="020B0604020202020204" pitchFamily="34" charset="0"/>
                <a:cs typeface="Arial" panose="020B0604020202020204" pitchFamily="34" charset="0"/>
              </a:rPr>
              <a:t>اهــــــــــــــداف برنامه درســــــــــــــــــــــی</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762001"/>
            <a:ext cx="8229600" cy="1676399"/>
          </a:xfrm>
        </p:spPr>
        <p:txBody>
          <a:bodyPr>
            <a:normAutofit fontScale="85000" lnSpcReduction="20000"/>
          </a:bodyPr>
          <a:lstStyle/>
          <a:p>
            <a:pPr algn="r" rtl="1"/>
            <a:r>
              <a:rPr lang="fa-IR" b="1" dirty="0" smtClean="0">
                <a:solidFill>
                  <a:srgbClr val="00B0F0"/>
                </a:solidFill>
                <a:latin typeface="Arial" panose="020B0604020202020204" pitchFamily="34" charset="0"/>
                <a:cs typeface="Arial" panose="020B0604020202020204" pitchFamily="34" charset="0"/>
              </a:rPr>
              <a:t>اهداف مهارتی:</a:t>
            </a:r>
          </a:p>
          <a:p>
            <a:pPr algn="r" rtl="1"/>
            <a:r>
              <a:rPr lang="fa-IR" b="1" dirty="0" smtClean="0">
                <a:solidFill>
                  <a:srgbClr val="00B050"/>
                </a:solidFill>
                <a:latin typeface="Arial" panose="020B0604020202020204" pitchFamily="34" charset="0"/>
                <a:cs typeface="Arial" panose="020B0604020202020204" pitchFamily="34" charset="0"/>
              </a:rPr>
              <a:t>توانایی تشخیص کلمه و تصویر</a:t>
            </a:r>
          </a:p>
          <a:p>
            <a:pPr algn="r" rtl="1"/>
            <a:r>
              <a:rPr lang="fa-IR" b="1" dirty="0" smtClean="0">
                <a:solidFill>
                  <a:srgbClr val="00B050"/>
                </a:solidFill>
                <a:latin typeface="Arial" panose="020B0604020202020204" pitchFamily="34" charset="0"/>
                <a:cs typeface="Arial" panose="020B0604020202020204" pitchFamily="34" charset="0"/>
              </a:rPr>
              <a:t>توانایی نوشتن درست نشانه ها</a:t>
            </a:r>
          </a:p>
          <a:p>
            <a:pPr algn="r" rtl="1"/>
            <a:r>
              <a:rPr lang="fa-IR" b="1" dirty="0" smtClean="0">
                <a:solidFill>
                  <a:srgbClr val="00B050"/>
                </a:solidFill>
                <a:latin typeface="Arial" panose="020B0604020202020204" pitchFamily="34" charset="0"/>
                <a:cs typeface="Arial" panose="020B0604020202020204" pitchFamily="34" charset="0"/>
              </a:rPr>
              <a:t>توانایی تفکیک کلمه از واژه</a:t>
            </a:r>
          </a:p>
          <a:p>
            <a:pPr algn="r" rtl="1"/>
            <a:endParaRPr lang="en-US" dirty="0">
              <a:cs typeface="B Esfehan" pitchFamily="2" charset="-78"/>
            </a:endParaRPr>
          </a:p>
        </p:txBody>
      </p:sp>
      <p:pic>
        <p:nvPicPr>
          <p:cNvPr id="24578" name="Picture 2" descr="C:\Users\mohammad\Desktop\pic\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6" y="2438400"/>
            <a:ext cx="4143375" cy="4392561"/>
          </a:xfrm>
          <a:prstGeom prst="rect">
            <a:avLst/>
          </a:prstGeom>
          <a:noFill/>
          <a:extLst>
            <a:ext uri="{909E8E84-426E-40DD-AFC4-6F175D3DCCD1}">
              <a14:hiddenFill xmlns:a14="http://schemas.microsoft.com/office/drawing/2010/main">
                <a:solidFill>
                  <a:srgbClr val="FFFFFF"/>
                </a:solidFill>
              </a14:hiddenFill>
            </a:ext>
          </a:extLst>
        </p:spPr>
      </p:pic>
      <p:pic>
        <p:nvPicPr>
          <p:cNvPr id="24579" name="Picture 3" descr="C:\Users\mohammad\Desktop\بنویسیم اول دبستان\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8459" y="2438400"/>
            <a:ext cx="4686954" cy="4392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087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ppt_x"/>
                                          </p:val>
                                        </p:tav>
                                        <p:tav tm="100000">
                                          <p:val>
                                            <p:strVal val="#ppt_x"/>
                                          </p:val>
                                        </p:tav>
                                      </p:tavLst>
                                    </p:anim>
                                    <p:anim calcmode="lin" valueType="num">
                                      <p:cBhvr additive="base">
                                        <p:cTn id="8" dur="500" fill="hold"/>
                                        <p:tgtEl>
                                          <p:spTgt spid="2457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578"/>
                                        </p:tgtEl>
                                        <p:attrNameLst>
                                          <p:attrName>style.visibility</p:attrName>
                                        </p:attrNameLst>
                                      </p:cBhvr>
                                      <p:to>
                                        <p:strVal val="visible"/>
                                      </p:to>
                                    </p:set>
                                    <p:anim calcmode="lin" valueType="num">
                                      <p:cBhvr additive="base">
                                        <p:cTn id="11" dur="500" fill="hold"/>
                                        <p:tgtEl>
                                          <p:spTgt spid="24578"/>
                                        </p:tgtEl>
                                        <p:attrNameLst>
                                          <p:attrName>ppt_x</p:attrName>
                                        </p:attrNameLst>
                                      </p:cBhvr>
                                      <p:tavLst>
                                        <p:tav tm="0">
                                          <p:val>
                                            <p:strVal val="#ppt_x"/>
                                          </p:val>
                                        </p:tav>
                                        <p:tav tm="100000">
                                          <p:val>
                                            <p:strVal val="#ppt_x"/>
                                          </p:val>
                                        </p:tav>
                                      </p:tavLst>
                                    </p:anim>
                                    <p:anim calcmode="lin" valueType="num">
                                      <p:cBhvr additive="base">
                                        <p:cTn id="12" dur="500" fill="hold"/>
                                        <p:tgtEl>
                                          <p:spTgt spid="2457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32"/>
            <a:ext cx="8229600" cy="599768"/>
          </a:xfrm>
        </p:spPr>
        <p:txBody>
          <a:bodyPr>
            <a:normAutofit fontScale="90000"/>
          </a:bodyPr>
          <a:lstStyle/>
          <a:p>
            <a:r>
              <a:rPr lang="fa-IR" b="1" dirty="0" smtClean="0">
                <a:solidFill>
                  <a:srgbClr val="0000FF"/>
                </a:solidFill>
                <a:latin typeface="Arial" panose="020B0604020202020204" pitchFamily="34" charset="0"/>
                <a:cs typeface="Arial" panose="020B0604020202020204" pitchFamily="34" charset="0"/>
              </a:rPr>
              <a:t>اصول حاکـــــم بر برنامه ی درســــــــــــی</a:t>
            </a:r>
            <a:endParaRPr lang="en-US" b="1" dirty="0">
              <a:solidFill>
                <a:srgbClr val="0000FF"/>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248400" y="990600"/>
            <a:ext cx="2438400" cy="5486400"/>
          </a:xfrm>
        </p:spPr>
        <p:txBody>
          <a:bodyPr>
            <a:normAutofit fontScale="70000" lnSpcReduction="20000"/>
          </a:bodyPr>
          <a:lstStyle/>
          <a:p>
            <a:pPr marL="0" indent="0" algn="r" rtl="1">
              <a:buNone/>
            </a:pPr>
            <a:r>
              <a:rPr lang="fa-IR" sz="3800" b="1" dirty="0">
                <a:solidFill>
                  <a:srgbClr val="7030A0"/>
                </a:solidFill>
                <a:latin typeface="Arial" panose="020B0604020202020204" pitchFamily="34" charset="0"/>
                <a:cs typeface="Arial" panose="020B0604020202020204" pitchFamily="34" charset="0"/>
              </a:rPr>
              <a:t>1.تقويت مهارت های شفاهی زبان (گوش دادن، سخن گفتن)</a:t>
            </a:r>
          </a:p>
          <a:p>
            <a:pPr marL="0" indent="0" algn="r" rtl="1">
              <a:buNone/>
            </a:pPr>
            <a:r>
              <a:rPr lang="fa-IR" sz="3800" b="1" dirty="0">
                <a:solidFill>
                  <a:srgbClr val="7030A0"/>
                </a:solidFill>
                <a:latin typeface="Arial" panose="020B0604020202020204" pitchFamily="34" charset="0"/>
                <a:cs typeface="Arial" panose="020B0604020202020204" pitchFamily="34" charset="0"/>
              </a:rPr>
              <a:t>             </a:t>
            </a:r>
          </a:p>
          <a:p>
            <a:pPr marL="0" indent="0" algn="r" rtl="1">
              <a:buNone/>
            </a:pPr>
            <a:r>
              <a:rPr lang="fa-IR" sz="3800" b="1" dirty="0">
                <a:solidFill>
                  <a:srgbClr val="7030A0"/>
                </a:solidFill>
                <a:latin typeface="Arial" panose="020B0604020202020204" pitchFamily="34" charset="0"/>
                <a:cs typeface="Arial" panose="020B0604020202020204" pitchFamily="34" charset="0"/>
              </a:rPr>
              <a:t>2.توجه به رویکرد مبتنی بر مشاهده</a:t>
            </a:r>
          </a:p>
          <a:p>
            <a:pPr marL="0" indent="0" algn="r" rtl="1">
              <a:buNone/>
            </a:pPr>
            <a:endParaRPr lang="fa-IR" sz="3800" b="1" dirty="0">
              <a:solidFill>
                <a:srgbClr val="7030A0"/>
              </a:solidFill>
              <a:latin typeface="Arial" panose="020B0604020202020204" pitchFamily="34" charset="0"/>
              <a:cs typeface="Arial" panose="020B0604020202020204" pitchFamily="34" charset="0"/>
            </a:endParaRPr>
          </a:p>
          <a:p>
            <a:pPr marL="0" indent="0" algn="r" rtl="1">
              <a:buNone/>
            </a:pPr>
            <a:r>
              <a:rPr lang="fa-IR" sz="3800" b="1" dirty="0">
                <a:solidFill>
                  <a:srgbClr val="7030A0"/>
                </a:solidFill>
                <a:latin typeface="Arial" panose="020B0604020202020204" pitchFamily="34" charset="0"/>
                <a:cs typeface="Arial" panose="020B0604020202020204" pitchFamily="34" charset="0"/>
              </a:rPr>
              <a:t>3.تقويت مهارت های حسی  حرکتی</a:t>
            </a:r>
          </a:p>
          <a:p>
            <a:pPr marL="0" indent="0" algn="r" rtl="1">
              <a:buNone/>
            </a:pPr>
            <a:endParaRPr lang="fa-IR" sz="3800" b="1" dirty="0">
              <a:solidFill>
                <a:srgbClr val="7030A0"/>
              </a:solidFill>
              <a:latin typeface="Arial" panose="020B0604020202020204" pitchFamily="34" charset="0"/>
              <a:cs typeface="Arial" panose="020B0604020202020204" pitchFamily="34" charset="0"/>
            </a:endParaRPr>
          </a:p>
          <a:p>
            <a:pPr marL="0" indent="0" algn="r" rtl="1">
              <a:buNone/>
            </a:pPr>
            <a:r>
              <a:rPr lang="fa-IR" sz="3800" b="1" dirty="0">
                <a:solidFill>
                  <a:srgbClr val="7030A0"/>
                </a:solidFill>
                <a:latin typeface="Arial" panose="020B0604020202020204" pitchFamily="34" charset="0"/>
                <a:cs typeface="Arial" panose="020B0604020202020204" pitchFamily="34" charset="0"/>
              </a:rPr>
              <a:t>4.ترکیب حروف با هم و ساخت کلمه و ترکیب کلمه ها </a:t>
            </a:r>
          </a:p>
          <a:p>
            <a:pPr rtl="1"/>
            <a:endParaRPr lang="en-US" dirty="0"/>
          </a:p>
        </p:txBody>
      </p:sp>
      <p:pic>
        <p:nvPicPr>
          <p:cNvPr id="25602" name="Picture 2" descr="C:\Users\mohammad\Desktop\pic\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291" y="983673"/>
            <a:ext cx="4537587" cy="2667000"/>
          </a:xfrm>
          <a:prstGeom prst="rect">
            <a:avLst/>
          </a:prstGeom>
          <a:noFill/>
          <a:extLst>
            <a:ext uri="{909E8E84-426E-40DD-AFC4-6F175D3DCCD1}">
              <a14:hiddenFill xmlns:a14="http://schemas.microsoft.com/office/drawing/2010/main">
                <a:solidFill>
                  <a:srgbClr val="FFFFFF"/>
                </a:solidFill>
              </a14:hiddenFill>
            </a:ext>
          </a:extLst>
        </p:spPr>
      </p:pic>
      <p:sp>
        <p:nvSpPr>
          <p:cNvPr id="4" name="Left Arrow 3"/>
          <p:cNvSpPr/>
          <p:nvPr/>
        </p:nvSpPr>
        <p:spPr>
          <a:xfrm>
            <a:off x="5505098" y="1600970"/>
            <a:ext cx="533400" cy="269389"/>
          </a:xfrm>
          <a:prstGeom prst="lef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Left Arrow 5"/>
          <p:cNvSpPr/>
          <p:nvPr/>
        </p:nvSpPr>
        <p:spPr>
          <a:xfrm>
            <a:off x="5505098" y="3133420"/>
            <a:ext cx="533400" cy="269389"/>
          </a:xfrm>
          <a:prstGeom prst="lef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25603" name="Picture 3" descr="C:\Users\mohammad\Desktop\بنویسیم اول دبستان\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290" y="3657600"/>
            <a:ext cx="4537587" cy="3200400"/>
          </a:xfrm>
          <a:prstGeom prst="rect">
            <a:avLst/>
          </a:prstGeom>
          <a:noFill/>
          <a:extLst>
            <a:ext uri="{909E8E84-426E-40DD-AFC4-6F175D3DCCD1}">
              <a14:hiddenFill xmlns:a14="http://schemas.microsoft.com/office/drawing/2010/main">
                <a:solidFill>
                  <a:srgbClr val="FFFFFF"/>
                </a:solidFill>
              </a14:hiddenFill>
            </a:ext>
          </a:extLst>
        </p:spPr>
      </p:pic>
      <p:sp>
        <p:nvSpPr>
          <p:cNvPr id="8" name="Left Arrow 7"/>
          <p:cNvSpPr/>
          <p:nvPr/>
        </p:nvSpPr>
        <p:spPr>
          <a:xfrm>
            <a:off x="5505098" y="4266804"/>
            <a:ext cx="533400" cy="269389"/>
          </a:xfrm>
          <a:prstGeom prst="lef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Left Arrow 8"/>
          <p:cNvSpPr/>
          <p:nvPr/>
        </p:nvSpPr>
        <p:spPr>
          <a:xfrm>
            <a:off x="5530723" y="5486400"/>
            <a:ext cx="533400" cy="269389"/>
          </a:xfrm>
          <a:prstGeom prst="lef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78978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ppt_x"/>
                                          </p:val>
                                        </p:tav>
                                        <p:tav tm="100000">
                                          <p:val>
                                            <p:strVal val="#ppt_x"/>
                                          </p:val>
                                        </p:tav>
                                      </p:tavLst>
                                    </p:anim>
                                    <p:anim calcmode="lin" valueType="num">
                                      <p:cBhvr additive="base">
                                        <p:cTn id="8" dur="500" fill="hold"/>
                                        <p:tgtEl>
                                          <p:spTgt spid="2560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602"/>
                                        </p:tgtEl>
                                        <p:attrNameLst>
                                          <p:attrName>style.visibility</p:attrName>
                                        </p:attrNameLst>
                                      </p:cBhvr>
                                      <p:to>
                                        <p:strVal val="visible"/>
                                      </p:to>
                                    </p:set>
                                    <p:anim calcmode="lin" valueType="num">
                                      <p:cBhvr additive="base">
                                        <p:cTn id="11" dur="500" fill="hold"/>
                                        <p:tgtEl>
                                          <p:spTgt spid="25602"/>
                                        </p:tgtEl>
                                        <p:attrNameLst>
                                          <p:attrName>ppt_x</p:attrName>
                                        </p:attrNameLst>
                                      </p:cBhvr>
                                      <p:tavLst>
                                        <p:tav tm="0">
                                          <p:val>
                                            <p:strVal val="#ppt_x"/>
                                          </p:val>
                                        </p:tav>
                                        <p:tav tm="100000">
                                          <p:val>
                                            <p:strVal val="#ppt_x"/>
                                          </p:val>
                                        </p:tav>
                                      </p:tavLst>
                                    </p:anim>
                                    <p:anim calcmode="lin" valueType="num">
                                      <p:cBhvr additive="base">
                                        <p:cTn id="12" dur="500" fill="hold"/>
                                        <p:tgtEl>
                                          <p:spTgt spid="2560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6" grpId="0" animBg="1"/>
      <p:bldP spid="8"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563562"/>
          </a:xfrm>
        </p:spPr>
        <p:txBody>
          <a:bodyPr>
            <a:normAutofit fontScale="90000"/>
          </a:bodyPr>
          <a:lstStyle/>
          <a:p>
            <a:r>
              <a:rPr lang="fa-IR" b="1" dirty="0" smtClean="0">
                <a:solidFill>
                  <a:srgbClr val="CC0099"/>
                </a:solidFill>
                <a:latin typeface="Arial" panose="020B0604020202020204" pitchFamily="34" charset="0"/>
                <a:cs typeface="Arial" panose="020B0604020202020204" pitchFamily="34" charset="0"/>
              </a:rPr>
              <a:t>روش یاددهـــــــــــی یادگــــــــــــیری</a:t>
            </a:r>
            <a:endParaRPr lang="en-US" b="1" dirty="0">
              <a:solidFill>
                <a:srgbClr val="CC0099"/>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876800" y="1752600"/>
            <a:ext cx="3810000" cy="5059363"/>
          </a:xfrm>
        </p:spPr>
        <p:txBody>
          <a:bodyPr>
            <a:normAutofit/>
          </a:bodyPr>
          <a:lstStyle/>
          <a:p>
            <a:pPr algn="r" rtl="1"/>
            <a:r>
              <a:rPr lang="fa-IR" sz="2800" b="1" dirty="0" smtClean="0">
                <a:solidFill>
                  <a:srgbClr val="0000FF"/>
                </a:solidFill>
                <a:latin typeface="Arial" panose="020B0604020202020204" pitchFamily="34" charset="0"/>
                <a:cs typeface="Arial" panose="020B0604020202020204" pitchFamily="34" charset="0"/>
              </a:rPr>
              <a:t>میتوان از روش ایفای نقش برای ارائه ی این درس استفاده نمود .</a:t>
            </a:r>
          </a:p>
          <a:p>
            <a:pPr algn="r" rtl="1"/>
            <a:r>
              <a:rPr lang="fa-IR" sz="2800" b="1" dirty="0" smtClean="0">
                <a:solidFill>
                  <a:srgbClr val="0000FF"/>
                </a:solidFill>
                <a:latin typeface="Arial" panose="020B0604020202020204" pitchFamily="34" charset="0"/>
                <a:cs typeface="Arial" panose="020B0604020202020204" pitchFamily="34" charset="0"/>
              </a:rPr>
              <a:t>به این صورت که یکی از بچه های کلاس کلاه با نشانه ی آ و یکی دیگر با کلاه نشانه ی ب و نقش هایی مثل باد و ..را در کلاس بازی کرد.</a:t>
            </a:r>
            <a:endParaRPr lang="en-US" sz="2800" b="1" dirty="0">
              <a:solidFill>
                <a:srgbClr val="0000FF"/>
              </a:solidFill>
              <a:latin typeface="Arial" panose="020B0604020202020204" pitchFamily="34" charset="0"/>
              <a:cs typeface="Arial" panose="020B0604020202020204" pitchFamily="34" charset="0"/>
            </a:endParaRPr>
          </a:p>
        </p:txBody>
      </p:sp>
      <p:pic>
        <p:nvPicPr>
          <p:cNvPr id="26626" name="Picture 2" descr="C:\Users\mohammad\Desktop\pk\زالی.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600200"/>
            <a:ext cx="4800600" cy="5486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9332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39762"/>
          </a:xfrm>
        </p:spPr>
        <p:txBody>
          <a:bodyPr>
            <a:normAutofit fontScale="90000"/>
          </a:bodyPr>
          <a:lstStyle/>
          <a:p>
            <a:r>
              <a:rPr lang="fa-IR" sz="3600" b="1" dirty="0">
                <a:solidFill>
                  <a:srgbClr val="CC0099"/>
                </a:solidFill>
                <a:latin typeface="Arial" panose="020B0604020202020204" pitchFamily="34" charset="0"/>
                <a:cs typeface="Arial" panose="020B0604020202020204" pitchFamily="34" charset="0"/>
              </a:rPr>
              <a:t>آشنایی با جداول توالی مفاهیم،مهارت ها،نگرش ها</a:t>
            </a:r>
            <a:endParaRPr lang="en-US" sz="3600" b="1" dirty="0">
              <a:solidFill>
                <a:srgbClr val="CC0099"/>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65381"/>
            <a:ext cx="8229600" cy="5440363"/>
          </a:xfrm>
        </p:spPr>
        <p:style>
          <a:lnRef idx="2">
            <a:schemeClr val="accent1"/>
          </a:lnRef>
          <a:fillRef idx="1">
            <a:schemeClr val="lt1"/>
          </a:fillRef>
          <a:effectRef idx="0">
            <a:schemeClr val="accent1"/>
          </a:effectRef>
          <a:fontRef idx="minor">
            <a:schemeClr val="dk1"/>
          </a:fontRef>
        </p:style>
        <p:txBody>
          <a:bodyPr>
            <a:normAutofit/>
          </a:bodyPr>
          <a:lstStyle/>
          <a:p>
            <a:pPr algn="r" rtl="1"/>
            <a:r>
              <a:rPr lang="fa-IR" sz="2400" b="1" dirty="0" smtClean="0">
                <a:solidFill>
                  <a:srgbClr val="FF0000"/>
                </a:solidFill>
                <a:latin typeface="Arial" panose="020B0604020202020204" pitchFamily="34" charset="0"/>
                <a:cs typeface="Arial" panose="020B0604020202020204" pitchFamily="34" charset="0"/>
              </a:rPr>
              <a:t>گوش کن و بگو و به دوستانت بگو</a:t>
            </a:r>
          </a:p>
          <a:p>
            <a:pPr marL="0" indent="0" algn="r" rtl="1">
              <a:buNone/>
            </a:pPr>
            <a:endParaRPr lang="fa-IR" sz="2400" b="1" dirty="0">
              <a:solidFill>
                <a:srgbClr val="FF0000"/>
              </a:solidFill>
              <a:latin typeface="Arial" panose="020B0604020202020204" pitchFamily="34" charset="0"/>
              <a:cs typeface="Arial" panose="020B0604020202020204" pitchFamily="34" charset="0"/>
            </a:endParaRPr>
          </a:p>
          <a:p>
            <a:pPr algn="r" rtl="1"/>
            <a:endParaRPr lang="fa-IR" sz="2400" b="1" dirty="0" smtClean="0">
              <a:solidFill>
                <a:srgbClr val="FF0000"/>
              </a:solidFill>
              <a:latin typeface="Arial" panose="020B0604020202020204" pitchFamily="34" charset="0"/>
              <a:cs typeface="Arial" panose="020B0604020202020204" pitchFamily="34" charset="0"/>
            </a:endParaRPr>
          </a:p>
          <a:p>
            <a:pPr lvl="0" algn="r" rtl="1"/>
            <a:r>
              <a:rPr lang="fa-IR" sz="2400" b="1" dirty="0">
                <a:solidFill>
                  <a:srgbClr val="FF0000"/>
                </a:solidFill>
                <a:latin typeface="Arial" panose="020B0604020202020204" pitchFamily="34" charset="0"/>
              </a:rPr>
              <a:t>بگرد و پیدا کن و بازی</a:t>
            </a:r>
          </a:p>
          <a:p>
            <a:pPr algn="r" rtl="1"/>
            <a:endParaRPr lang="fa-IR" sz="2400" b="1" dirty="0">
              <a:solidFill>
                <a:srgbClr val="FF0000"/>
              </a:solidFill>
              <a:latin typeface="Arial" panose="020B0604020202020204" pitchFamily="34" charset="0"/>
              <a:cs typeface="Arial" panose="020B0604020202020204" pitchFamily="34" charset="0"/>
            </a:endParaRPr>
          </a:p>
          <a:p>
            <a:pPr algn="r" rtl="1"/>
            <a:endParaRPr lang="fa-IR" sz="2400" b="1" dirty="0" smtClean="0">
              <a:solidFill>
                <a:srgbClr val="FF0000"/>
              </a:solidFill>
              <a:latin typeface="Arial" panose="020B0604020202020204" pitchFamily="34" charset="0"/>
              <a:cs typeface="Arial" panose="020B0604020202020204" pitchFamily="34" charset="0"/>
            </a:endParaRPr>
          </a:p>
          <a:p>
            <a:pPr algn="r" rtl="1"/>
            <a:r>
              <a:rPr lang="fa-IR" sz="2400" b="1" dirty="0" smtClean="0">
                <a:solidFill>
                  <a:srgbClr val="FF0000"/>
                </a:solidFill>
                <a:latin typeface="Arial" panose="020B0604020202020204" pitchFamily="34" charset="0"/>
                <a:cs typeface="Arial" panose="020B0604020202020204" pitchFamily="34" charset="0"/>
              </a:rPr>
              <a:t>بنویس</a:t>
            </a:r>
            <a:endParaRPr lang="fa-IR" sz="2400" b="1" dirty="0">
              <a:solidFill>
                <a:srgbClr val="FF0000"/>
              </a:solidFill>
              <a:latin typeface="Arial" panose="020B0604020202020204" pitchFamily="34" charset="0"/>
              <a:cs typeface="Arial" panose="020B0604020202020204" pitchFamily="34" charset="0"/>
            </a:endParaRPr>
          </a:p>
          <a:p>
            <a:pPr algn="r" rtl="1"/>
            <a:endParaRPr lang="fa-IR" sz="2400" b="1" dirty="0" smtClean="0">
              <a:solidFill>
                <a:srgbClr val="FF0000"/>
              </a:solidFill>
              <a:latin typeface="Arial" panose="020B0604020202020204" pitchFamily="34" charset="0"/>
              <a:cs typeface="Arial" panose="020B0604020202020204" pitchFamily="34" charset="0"/>
            </a:endParaRPr>
          </a:p>
          <a:p>
            <a:pPr algn="r" rtl="1"/>
            <a:r>
              <a:rPr lang="fa-IR" sz="2400" b="1" dirty="0" smtClean="0">
                <a:solidFill>
                  <a:srgbClr val="FF0000"/>
                </a:solidFill>
                <a:latin typeface="Arial" panose="020B0604020202020204" pitchFamily="34" charset="0"/>
                <a:cs typeface="Arial" panose="020B0604020202020204" pitchFamily="34" charset="0"/>
              </a:rPr>
              <a:t>کامل کن</a:t>
            </a:r>
          </a:p>
          <a:p>
            <a:pPr algn="r" rtl="1"/>
            <a:endParaRPr lang="fa-IR" sz="2400" b="1" dirty="0">
              <a:solidFill>
                <a:srgbClr val="FF0000"/>
              </a:solidFill>
              <a:latin typeface="Arial" panose="020B0604020202020204" pitchFamily="34" charset="0"/>
              <a:cs typeface="Arial" panose="020B0604020202020204" pitchFamily="34" charset="0"/>
            </a:endParaRPr>
          </a:p>
          <a:p>
            <a:pPr algn="r" rtl="1"/>
            <a:r>
              <a:rPr lang="fa-IR" sz="2400" b="1" dirty="0" smtClean="0">
                <a:solidFill>
                  <a:srgbClr val="FF0000"/>
                </a:solidFill>
                <a:latin typeface="Arial" panose="020B0604020202020204" pitchFamily="34" charset="0"/>
                <a:cs typeface="Arial" panose="020B0604020202020204" pitchFamily="34" charset="0"/>
              </a:rPr>
              <a:t>صدای هر کلمه را بنویس</a:t>
            </a:r>
          </a:p>
          <a:p>
            <a:pPr algn="r" rtl="1"/>
            <a:endParaRPr lang="fa-IR" sz="2400" b="1" dirty="0">
              <a:solidFill>
                <a:srgbClr val="FF0000"/>
              </a:solidFill>
              <a:latin typeface="Arial" panose="020B0604020202020204" pitchFamily="34" charset="0"/>
              <a:cs typeface="Arial" panose="020B0604020202020204" pitchFamily="34" charset="0"/>
            </a:endParaRPr>
          </a:p>
          <a:p>
            <a:pPr algn="r" rtl="1"/>
            <a:endParaRPr lang="en-US" sz="2800" dirty="0">
              <a:cs typeface="B Homa" pitchFamily="2" charset="-78"/>
            </a:endParaRP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85" y="1231857"/>
            <a:ext cx="3505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477" y="2284472"/>
            <a:ext cx="3905250"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298" y="3642645"/>
            <a:ext cx="4067175" cy="881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017" y="4716247"/>
            <a:ext cx="37242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775" y="5478247"/>
            <a:ext cx="4067175" cy="97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eft Arrow 3"/>
          <p:cNvSpPr/>
          <p:nvPr/>
        </p:nvSpPr>
        <p:spPr>
          <a:xfrm>
            <a:off x="4362450" y="2671487"/>
            <a:ext cx="1371600" cy="223837"/>
          </a:xfrm>
          <a:prstGeom prst="left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1" name="Left Arrow 10"/>
          <p:cNvSpPr/>
          <p:nvPr/>
        </p:nvSpPr>
        <p:spPr>
          <a:xfrm>
            <a:off x="4552019" y="4041873"/>
            <a:ext cx="2384322" cy="223837"/>
          </a:xfrm>
          <a:prstGeom prst="left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2" name="Left Arrow 11"/>
          <p:cNvSpPr/>
          <p:nvPr/>
        </p:nvSpPr>
        <p:spPr>
          <a:xfrm>
            <a:off x="4631906" y="4857470"/>
            <a:ext cx="2224548" cy="223837"/>
          </a:xfrm>
          <a:prstGeom prst="left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3" name="Left Arrow 12"/>
          <p:cNvSpPr/>
          <p:nvPr/>
        </p:nvSpPr>
        <p:spPr>
          <a:xfrm>
            <a:off x="4093123" y="5760351"/>
            <a:ext cx="1371600" cy="223837"/>
          </a:xfrm>
          <a:prstGeom prst="left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4" name="Left Arrow 13"/>
          <p:cNvSpPr/>
          <p:nvPr/>
        </p:nvSpPr>
        <p:spPr>
          <a:xfrm>
            <a:off x="3828268" y="1337763"/>
            <a:ext cx="772908" cy="223837"/>
          </a:xfrm>
          <a:prstGeom prst="left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94261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additive="base">
                                        <p:cTn id="3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7655"/>
                                        </p:tgtEl>
                                        <p:attrNameLst>
                                          <p:attrName>style.visibility</p:attrName>
                                        </p:attrNameLst>
                                      </p:cBhvr>
                                      <p:to>
                                        <p:strVal val="visible"/>
                                      </p:to>
                                    </p:set>
                                    <p:anim calcmode="lin" valueType="num">
                                      <p:cBhvr additive="base">
                                        <p:cTn id="41" dur="500" fill="hold"/>
                                        <p:tgtEl>
                                          <p:spTgt spid="27655"/>
                                        </p:tgtEl>
                                        <p:attrNameLst>
                                          <p:attrName>ppt_x</p:attrName>
                                        </p:attrNameLst>
                                      </p:cBhvr>
                                      <p:tavLst>
                                        <p:tav tm="0">
                                          <p:val>
                                            <p:strVal val="#ppt_x"/>
                                          </p:val>
                                        </p:tav>
                                        <p:tav tm="100000">
                                          <p:val>
                                            <p:strVal val="#ppt_x"/>
                                          </p:val>
                                        </p:tav>
                                      </p:tavLst>
                                    </p:anim>
                                    <p:anim calcmode="lin" valueType="num">
                                      <p:cBhvr additive="base">
                                        <p:cTn id="42" dur="500" fill="hold"/>
                                        <p:tgtEl>
                                          <p:spTgt spid="2765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7653"/>
                                        </p:tgtEl>
                                        <p:attrNameLst>
                                          <p:attrName>style.visibility</p:attrName>
                                        </p:attrNameLst>
                                      </p:cBhvr>
                                      <p:to>
                                        <p:strVal val="visible"/>
                                      </p:to>
                                    </p:set>
                                    <p:anim calcmode="lin" valueType="num">
                                      <p:cBhvr additive="base">
                                        <p:cTn id="45" dur="500" fill="hold"/>
                                        <p:tgtEl>
                                          <p:spTgt spid="27653"/>
                                        </p:tgtEl>
                                        <p:attrNameLst>
                                          <p:attrName>ppt_x</p:attrName>
                                        </p:attrNameLst>
                                      </p:cBhvr>
                                      <p:tavLst>
                                        <p:tav tm="0">
                                          <p:val>
                                            <p:strVal val="#ppt_x"/>
                                          </p:val>
                                        </p:tav>
                                        <p:tav tm="100000">
                                          <p:val>
                                            <p:strVal val="#ppt_x"/>
                                          </p:val>
                                        </p:tav>
                                      </p:tavLst>
                                    </p:anim>
                                    <p:anim calcmode="lin" valueType="num">
                                      <p:cBhvr additive="base">
                                        <p:cTn id="46" dur="500" fill="hold"/>
                                        <p:tgtEl>
                                          <p:spTgt spid="27653"/>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7652"/>
                                        </p:tgtEl>
                                        <p:attrNameLst>
                                          <p:attrName>style.visibility</p:attrName>
                                        </p:attrNameLst>
                                      </p:cBhvr>
                                      <p:to>
                                        <p:strVal val="visible"/>
                                      </p:to>
                                    </p:set>
                                    <p:anim calcmode="lin" valueType="num">
                                      <p:cBhvr additive="base">
                                        <p:cTn id="49" dur="500" fill="hold"/>
                                        <p:tgtEl>
                                          <p:spTgt spid="27652"/>
                                        </p:tgtEl>
                                        <p:attrNameLst>
                                          <p:attrName>ppt_x</p:attrName>
                                        </p:attrNameLst>
                                      </p:cBhvr>
                                      <p:tavLst>
                                        <p:tav tm="0">
                                          <p:val>
                                            <p:strVal val="#ppt_x"/>
                                          </p:val>
                                        </p:tav>
                                        <p:tav tm="100000">
                                          <p:val>
                                            <p:strVal val="#ppt_x"/>
                                          </p:val>
                                        </p:tav>
                                      </p:tavLst>
                                    </p:anim>
                                    <p:anim calcmode="lin" valueType="num">
                                      <p:cBhvr additive="base">
                                        <p:cTn id="50" dur="500" fill="hold"/>
                                        <p:tgtEl>
                                          <p:spTgt spid="2765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7651"/>
                                        </p:tgtEl>
                                        <p:attrNameLst>
                                          <p:attrName>style.visibility</p:attrName>
                                        </p:attrNameLst>
                                      </p:cBhvr>
                                      <p:to>
                                        <p:strVal val="visible"/>
                                      </p:to>
                                    </p:set>
                                    <p:anim calcmode="lin" valueType="num">
                                      <p:cBhvr additive="base">
                                        <p:cTn id="53" dur="500" fill="hold"/>
                                        <p:tgtEl>
                                          <p:spTgt spid="27651"/>
                                        </p:tgtEl>
                                        <p:attrNameLst>
                                          <p:attrName>ppt_x</p:attrName>
                                        </p:attrNameLst>
                                      </p:cBhvr>
                                      <p:tavLst>
                                        <p:tav tm="0">
                                          <p:val>
                                            <p:strVal val="#ppt_x"/>
                                          </p:val>
                                        </p:tav>
                                        <p:tav tm="100000">
                                          <p:val>
                                            <p:strVal val="#ppt_x"/>
                                          </p:val>
                                        </p:tav>
                                      </p:tavLst>
                                    </p:anim>
                                    <p:anim calcmode="lin" valueType="num">
                                      <p:cBhvr additive="base">
                                        <p:cTn id="54" dur="500" fill="hold"/>
                                        <p:tgtEl>
                                          <p:spTgt spid="27651"/>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7650"/>
                                        </p:tgtEl>
                                        <p:attrNameLst>
                                          <p:attrName>style.visibility</p:attrName>
                                        </p:attrNameLst>
                                      </p:cBhvr>
                                      <p:to>
                                        <p:strVal val="visible"/>
                                      </p:to>
                                    </p:set>
                                    <p:anim calcmode="lin" valueType="num">
                                      <p:cBhvr additive="base">
                                        <p:cTn id="57" dur="500" fill="hold"/>
                                        <p:tgtEl>
                                          <p:spTgt spid="27650"/>
                                        </p:tgtEl>
                                        <p:attrNameLst>
                                          <p:attrName>ppt_x</p:attrName>
                                        </p:attrNameLst>
                                      </p:cBhvr>
                                      <p:tavLst>
                                        <p:tav tm="0">
                                          <p:val>
                                            <p:strVal val="#ppt_x"/>
                                          </p:val>
                                        </p:tav>
                                        <p:tav tm="100000">
                                          <p:val>
                                            <p:strVal val="#ppt_x"/>
                                          </p:val>
                                        </p:tav>
                                      </p:tavLst>
                                    </p:anim>
                                    <p:anim calcmode="lin" valueType="num">
                                      <p:cBhvr additive="base">
                                        <p:cTn id="58" dur="500" fill="hold"/>
                                        <p:tgtEl>
                                          <p:spTgt spid="2765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additive="base">
                                        <p:cTn id="65" dur="500" fill="hold"/>
                                        <p:tgtEl>
                                          <p:spTgt spid="4"/>
                                        </p:tgtEl>
                                        <p:attrNameLst>
                                          <p:attrName>ppt_x</p:attrName>
                                        </p:attrNameLst>
                                      </p:cBhvr>
                                      <p:tavLst>
                                        <p:tav tm="0">
                                          <p:val>
                                            <p:strVal val="#ppt_x"/>
                                          </p:val>
                                        </p:tav>
                                        <p:tav tm="100000">
                                          <p:val>
                                            <p:strVal val="#ppt_x"/>
                                          </p:val>
                                        </p:tav>
                                      </p:tavLst>
                                    </p:anim>
                                    <p:anim calcmode="lin" valueType="num">
                                      <p:cBhvr additive="base">
                                        <p:cTn id="66" dur="500" fill="hold"/>
                                        <p:tgtEl>
                                          <p:spTgt spid="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additive="base">
                                        <p:cTn id="69" dur="500" fill="hold"/>
                                        <p:tgtEl>
                                          <p:spTgt spid="11"/>
                                        </p:tgtEl>
                                        <p:attrNameLst>
                                          <p:attrName>ppt_x</p:attrName>
                                        </p:attrNameLst>
                                      </p:cBhvr>
                                      <p:tavLst>
                                        <p:tav tm="0">
                                          <p:val>
                                            <p:strVal val="#ppt_x"/>
                                          </p:val>
                                        </p:tav>
                                        <p:tav tm="100000">
                                          <p:val>
                                            <p:strVal val="#ppt_x"/>
                                          </p:val>
                                        </p:tav>
                                      </p:tavLst>
                                    </p:anim>
                                    <p:anim calcmode="lin" valueType="num">
                                      <p:cBhvr additive="base">
                                        <p:cTn id="70" dur="500" fill="hold"/>
                                        <p:tgtEl>
                                          <p:spTgt spid="11"/>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ppt_x"/>
                                          </p:val>
                                        </p:tav>
                                        <p:tav tm="100000">
                                          <p:val>
                                            <p:strVal val="#ppt_x"/>
                                          </p:val>
                                        </p:tav>
                                      </p:tavLst>
                                    </p:anim>
                                    <p:anim calcmode="lin" valueType="num">
                                      <p:cBhvr additive="base">
                                        <p:cTn id="74" dur="500" fill="hold"/>
                                        <p:tgtEl>
                                          <p:spTgt spid="12"/>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500" fill="hold"/>
                                        <p:tgtEl>
                                          <p:spTgt spid="13"/>
                                        </p:tgtEl>
                                        <p:attrNameLst>
                                          <p:attrName>ppt_x</p:attrName>
                                        </p:attrNameLst>
                                      </p:cBhvr>
                                      <p:tavLst>
                                        <p:tav tm="0">
                                          <p:val>
                                            <p:strVal val="#ppt_x"/>
                                          </p:val>
                                        </p:tav>
                                        <p:tav tm="100000">
                                          <p:val>
                                            <p:strVal val="#ppt_x"/>
                                          </p:val>
                                        </p:tav>
                                      </p:tavLst>
                                    </p:anim>
                                    <p:anim calcmode="lin" valueType="num">
                                      <p:cBhvr additive="base">
                                        <p:cTn id="7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11" grpId="0" animBg="1"/>
      <p:bldP spid="12" grpId="0" animBg="1"/>
      <p:bldP spid="13"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mohammad\Desktop\pk\images.jpgGSDGSDGBS.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74638"/>
            <a:ext cx="8229600" cy="868362"/>
          </a:xfrm>
        </p:spPr>
        <p:txBody>
          <a:bodyPr>
            <a:noAutofit/>
          </a:bodyPr>
          <a:lstStyle/>
          <a:p>
            <a:r>
              <a:rPr lang="fa-IR" sz="2800" b="1" dirty="0" smtClean="0">
                <a:solidFill>
                  <a:srgbClr val="FF0000"/>
                </a:solidFill>
                <a:latin typeface="Adobe Heiti Std R" pitchFamily="34" charset="-128"/>
                <a:ea typeface="Adobe Heiti Std R" pitchFamily="34" charset="-128"/>
                <a:cs typeface="+mn-cs"/>
                <a:hlinkClick r:id="" action="ppaction://noaction"/>
              </a:rPr>
              <a:t>شرایـــــــــــــــــــــــــــــــــــــــــــــــط ارزشــــــــــــــــــــــــــیابی</a:t>
            </a:r>
            <a:endParaRPr lang="en-US" sz="2800" b="1" dirty="0">
              <a:solidFill>
                <a:srgbClr val="FF0000"/>
              </a:solidFill>
              <a:latin typeface="Adobe Heiti Std R" pitchFamily="34" charset="-128"/>
              <a:ea typeface="Adobe Heiti Std R" pitchFamily="34" charset="-128"/>
              <a:cs typeface="+mn-cs"/>
            </a:endParaRPr>
          </a:p>
        </p:txBody>
      </p:sp>
      <p:sp>
        <p:nvSpPr>
          <p:cNvPr id="3" name="Content Placeholder 2"/>
          <p:cNvSpPr>
            <a:spLocks noGrp="1"/>
          </p:cNvSpPr>
          <p:nvPr>
            <p:ph idx="1"/>
          </p:nvPr>
        </p:nvSpPr>
        <p:spPr>
          <a:xfrm>
            <a:off x="457200" y="1143000"/>
            <a:ext cx="8229600" cy="5715000"/>
          </a:xfrm>
        </p:spPr>
        <p:txBody>
          <a:bodyPr>
            <a:normAutofit/>
          </a:bodyPr>
          <a:lstStyle/>
          <a:p>
            <a:pPr algn="r" rtl="1"/>
            <a:r>
              <a:rPr lang="fa-IR" sz="2400" b="1" dirty="0" smtClean="0">
                <a:solidFill>
                  <a:srgbClr val="FF0000"/>
                </a:solidFill>
                <a:latin typeface="Arial" panose="020B0604020202020204" pitchFamily="34" charset="0"/>
                <a:cs typeface="Arial" panose="020B0604020202020204" pitchFamily="34" charset="0"/>
              </a:rPr>
              <a:t>مطابق اهداف ارزشیابی باید از موارد زیر صورت بگیرد:</a:t>
            </a:r>
          </a:p>
          <a:p>
            <a:pPr algn="r" rtl="1"/>
            <a:r>
              <a:rPr lang="fa-IR" sz="2400" b="1" dirty="0" smtClean="0">
                <a:solidFill>
                  <a:srgbClr val="0070C0"/>
                </a:solidFill>
                <a:latin typeface="Arial" panose="020B0604020202020204" pitchFamily="34" charset="0"/>
                <a:cs typeface="Arial" panose="020B0604020202020204" pitchFamily="34" charset="0"/>
              </a:rPr>
              <a:t>1. حروف آ و ب را از هم تشخیص داده و آنها را با هم به صورت های مختلف ترکیب کند.</a:t>
            </a:r>
          </a:p>
          <a:p>
            <a:pPr algn="r" rtl="1"/>
            <a:r>
              <a:rPr lang="fa-IR" sz="2400" b="1" dirty="0" smtClean="0">
                <a:solidFill>
                  <a:srgbClr val="0070C0"/>
                </a:solidFill>
                <a:latin typeface="Arial" panose="020B0604020202020204" pitchFamily="34" charset="0"/>
                <a:cs typeface="Arial" panose="020B0604020202020204" pitchFamily="34" charset="0"/>
              </a:rPr>
              <a:t>2. به موضوع درس علاقه نشان بدهند.</a:t>
            </a:r>
          </a:p>
          <a:p>
            <a:pPr algn="r" rtl="1"/>
            <a:r>
              <a:rPr lang="fa-IR" sz="2400" b="1" dirty="0" smtClean="0">
                <a:solidFill>
                  <a:srgbClr val="0070C0"/>
                </a:solidFill>
                <a:latin typeface="Arial" panose="020B0604020202020204" pitchFamily="34" charset="0"/>
                <a:cs typeface="Arial" panose="020B0604020202020204" pitchFamily="34" charset="0"/>
              </a:rPr>
              <a:t>5. املای درست واژه ها را بنویسند.</a:t>
            </a:r>
          </a:p>
          <a:p>
            <a:pPr algn="r" rtl="1"/>
            <a:r>
              <a:rPr lang="fa-IR" sz="2400" b="1" dirty="0" smtClean="0">
                <a:solidFill>
                  <a:srgbClr val="0070C0"/>
                </a:solidFill>
                <a:latin typeface="Arial" panose="020B0604020202020204" pitchFamily="34" charset="0"/>
                <a:cs typeface="Arial" panose="020B0604020202020204" pitchFamily="34" charset="0"/>
              </a:rPr>
              <a:t>3. کلمه را در تصویر پیدا کنند.</a:t>
            </a:r>
          </a:p>
          <a:p>
            <a:pPr algn="r" rtl="1"/>
            <a:r>
              <a:rPr lang="fa-IR" sz="2400" b="1" dirty="0" smtClean="0">
                <a:solidFill>
                  <a:srgbClr val="0070C0"/>
                </a:solidFill>
                <a:latin typeface="Arial" panose="020B0604020202020204" pitchFamily="34" charset="0"/>
                <a:cs typeface="Arial" panose="020B0604020202020204" pitchFamily="34" charset="0"/>
              </a:rPr>
              <a:t>4. واژه ها را درست بنویسند و تمارین را حل کنند.</a:t>
            </a:r>
          </a:p>
          <a:p>
            <a:pPr marL="0" indent="0" algn="r" rtl="1">
              <a:buNone/>
            </a:pPr>
            <a:r>
              <a:rPr lang="fa-IR" sz="2400" b="1" dirty="0" smtClean="0">
                <a:solidFill>
                  <a:srgbClr val="0070C0"/>
                </a:solidFill>
                <a:latin typeface="Arial" panose="020B0604020202020204" pitchFamily="34" charset="0"/>
                <a:cs typeface="Arial" panose="020B0604020202020204" pitchFamily="34" charset="0"/>
              </a:rPr>
              <a:t>میتوان یک مقیاس درجه بندی تهیه نمود و رفتار دانش آموزان را در آن ثبت و سپس آن را به پوشه ی کار انتقال داد.</a:t>
            </a:r>
            <a:endParaRPr lang="en-US" sz="24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38867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mohammad\Desktop\pk\images.jpgFGSFGHSDGS.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33400" y="152400"/>
            <a:ext cx="8229600" cy="334962"/>
          </a:xfrm>
        </p:spPr>
        <p:txBody>
          <a:bodyPr>
            <a:noAutofit/>
          </a:bodyPr>
          <a:lstStyle/>
          <a:p>
            <a:r>
              <a:rPr lang="fa-IR" sz="3600" b="1" dirty="0" smtClean="0">
                <a:solidFill>
                  <a:srgbClr val="FF0000"/>
                </a:solidFill>
                <a:latin typeface="Arial" panose="020B0604020202020204" pitchFamily="34" charset="0"/>
                <a:cs typeface="Arial" panose="020B0604020202020204" pitchFamily="34" charset="0"/>
              </a:rPr>
              <a:t>شرایـــــــــــــــــــــط اجـــــــــــــــرا</a:t>
            </a:r>
            <a:endParaRPr lang="en-US" sz="3600"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04800" y="762000"/>
            <a:ext cx="8229600" cy="4525963"/>
          </a:xfrm>
        </p:spPr>
        <p:txBody>
          <a:bodyPr>
            <a:normAutofit/>
          </a:bodyPr>
          <a:lstStyle/>
          <a:p>
            <a:pPr algn="r" rtl="1"/>
            <a:r>
              <a:rPr lang="fa-IR" sz="2800" b="1" dirty="0" smtClean="0">
                <a:solidFill>
                  <a:srgbClr val="0000FF"/>
                </a:solidFill>
                <a:latin typeface="Arial" panose="020B0604020202020204" pitchFamily="34" charset="0"/>
                <a:cs typeface="Arial" panose="020B0604020202020204" pitchFamily="34" charset="0"/>
              </a:rPr>
              <a:t>طبق برنامه ی پیشنهادی این درس باید در هفته ی اول آبان ماه آموزش داده شود و به طور همزمان و به هم پیوسته آموزش داده شود. </a:t>
            </a:r>
            <a:endParaRPr lang="en-US" sz="2800" b="1" dirty="0">
              <a:solidFill>
                <a:srgbClr val="0000FF"/>
              </a:solidFill>
              <a:latin typeface="Arial" panose="020B0604020202020204" pitchFamily="34" charset="0"/>
              <a:cs typeface="Arial" panose="020B0604020202020204" pitchFamily="34" charset="0"/>
            </a:endParaRPr>
          </a:p>
        </p:txBody>
      </p:sp>
      <p:pic>
        <p:nvPicPr>
          <p:cNvPr id="4" name="Picture 2" descr="C:\Users\mohammad\Desktop\Untitled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000"/>
            <a:ext cx="4543425" cy="4572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mohammad\Desktop\Untitle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3425" y="2286000"/>
            <a:ext cx="4600575" cy="4584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2407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xEl>
                                              <p:pRg st="0" end="0"/>
                                            </p:txEl>
                                          </p:spTgt>
                                        </p:tgtEl>
                                        <p:attrNameLst>
                                          <p:attrName>style.visibility</p:attrName>
                                        </p:attrNameLst>
                                      </p:cBhvr>
                                      <p:to>
                                        <p:strVal val="visible"/>
                                      </p:to>
                                    </p:set>
                                    <p:animEffect transition="in" filter="wipe(down)">
                                      <p:cBhvr>
                                        <p:cTn id="39" dur="580">
                                          <p:stCondLst>
                                            <p:cond delay="0"/>
                                          </p:stCondLst>
                                        </p:cTn>
                                        <p:tgtEl>
                                          <p:spTgt spid="3">
                                            <p:txEl>
                                              <p:pRg st="0" end="0"/>
                                            </p:txEl>
                                          </p:spTgt>
                                        </p:tgtEl>
                                      </p:cBhvr>
                                    </p:animEffect>
                                    <p:anim calcmode="lin" valueType="num">
                                      <p:cBhvr>
                                        <p:cTn id="40"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xEl>
                                              <p:pRg st="0" end="0"/>
                                            </p:txEl>
                                          </p:spTgt>
                                        </p:tgtEl>
                                      </p:cBhvr>
                                      <p:to x="100000" y="60000"/>
                                    </p:animScale>
                                    <p:animScale>
                                      <p:cBhvr>
                                        <p:cTn id="46" dur="166" decel="50000">
                                          <p:stCondLst>
                                            <p:cond delay="676"/>
                                          </p:stCondLst>
                                        </p:cTn>
                                        <p:tgtEl>
                                          <p:spTgt spid="3">
                                            <p:txEl>
                                              <p:pRg st="0" end="0"/>
                                            </p:txEl>
                                          </p:spTgt>
                                        </p:tgtEl>
                                      </p:cBhvr>
                                      <p:to x="100000" y="100000"/>
                                    </p:animScale>
                                    <p:animScale>
                                      <p:cBhvr>
                                        <p:cTn id="47" dur="26">
                                          <p:stCondLst>
                                            <p:cond delay="1312"/>
                                          </p:stCondLst>
                                        </p:cTn>
                                        <p:tgtEl>
                                          <p:spTgt spid="3">
                                            <p:txEl>
                                              <p:pRg st="0" end="0"/>
                                            </p:txEl>
                                          </p:spTgt>
                                        </p:tgtEl>
                                      </p:cBhvr>
                                      <p:to x="100000" y="80000"/>
                                    </p:animScale>
                                    <p:animScale>
                                      <p:cBhvr>
                                        <p:cTn id="48" dur="166" decel="50000">
                                          <p:stCondLst>
                                            <p:cond delay="1338"/>
                                          </p:stCondLst>
                                        </p:cTn>
                                        <p:tgtEl>
                                          <p:spTgt spid="3">
                                            <p:txEl>
                                              <p:pRg st="0" end="0"/>
                                            </p:txEl>
                                          </p:spTgt>
                                        </p:tgtEl>
                                      </p:cBhvr>
                                      <p:to x="100000" y="100000"/>
                                    </p:animScale>
                                    <p:animScale>
                                      <p:cBhvr>
                                        <p:cTn id="49" dur="26">
                                          <p:stCondLst>
                                            <p:cond delay="1642"/>
                                          </p:stCondLst>
                                        </p:cTn>
                                        <p:tgtEl>
                                          <p:spTgt spid="3">
                                            <p:txEl>
                                              <p:pRg st="0" end="0"/>
                                            </p:txEl>
                                          </p:spTgt>
                                        </p:tgtEl>
                                      </p:cBhvr>
                                      <p:to x="100000" y="90000"/>
                                    </p:animScale>
                                    <p:animScale>
                                      <p:cBhvr>
                                        <p:cTn id="50" dur="166" decel="50000">
                                          <p:stCondLst>
                                            <p:cond delay="1668"/>
                                          </p:stCondLst>
                                        </p:cTn>
                                        <p:tgtEl>
                                          <p:spTgt spid="3">
                                            <p:txEl>
                                              <p:pRg st="0" end="0"/>
                                            </p:txEl>
                                          </p:spTgt>
                                        </p:tgtEl>
                                      </p:cBhvr>
                                      <p:to x="100000" y="100000"/>
                                    </p:animScale>
                                    <p:animScale>
                                      <p:cBhvr>
                                        <p:cTn id="51" dur="26">
                                          <p:stCondLst>
                                            <p:cond delay="1808"/>
                                          </p:stCondLst>
                                        </p:cTn>
                                        <p:tgtEl>
                                          <p:spTgt spid="3">
                                            <p:txEl>
                                              <p:pRg st="0" end="0"/>
                                            </p:txEl>
                                          </p:spTgt>
                                        </p:tgtEl>
                                      </p:cBhvr>
                                      <p:to x="100000" y="95000"/>
                                    </p:animScale>
                                    <p:animScale>
                                      <p:cBhvr>
                                        <p:cTn id="52"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mohammad\Desktop\en7073541416541.jpg"/>
          <p:cNvPicPr>
            <a:picLocks noChangeAspect="1" noChangeArrowheads="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5240"/>
            <a:ext cx="8229600" cy="334962"/>
          </a:xfrm>
        </p:spPr>
        <p:txBody>
          <a:bodyPr>
            <a:normAutofit fontScale="90000"/>
          </a:bodyPr>
          <a:lstStyle/>
          <a:p>
            <a:r>
              <a:rPr lang="fa-IR" sz="3200" b="1" dirty="0">
                <a:solidFill>
                  <a:srgbClr val="00B0F0"/>
                </a:solidFill>
                <a:cs typeface="+mn-cs"/>
              </a:rPr>
              <a:t>بررسی مسائل اجتماعی و فرایند های مبتنی بر آن </a:t>
            </a:r>
            <a:endParaRPr lang="en-US" sz="3200" b="1" dirty="0">
              <a:solidFill>
                <a:srgbClr val="00B0F0"/>
              </a:solidFill>
              <a:cs typeface="+mn-cs"/>
            </a:endParaRPr>
          </a:p>
        </p:txBody>
      </p:sp>
      <p:sp>
        <p:nvSpPr>
          <p:cNvPr id="3" name="Content Placeholder 2"/>
          <p:cNvSpPr>
            <a:spLocks noGrp="1"/>
          </p:cNvSpPr>
          <p:nvPr>
            <p:ph idx="1"/>
          </p:nvPr>
        </p:nvSpPr>
        <p:spPr>
          <a:xfrm rot="5400000">
            <a:off x="5494020" y="3192780"/>
            <a:ext cx="6858000" cy="472440"/>
          </a:xfrm>
        </p:spPr>
        <p:txBody>
          <a:bodyPr>
            <a:normAutofit/>
          </a:bodyPr>
          <a:lstStyle/>
          <a:p>
            <a:r>
              <a:rPr lang="fa-IR" sz="2400" dirty="0" smtClean="0">
                <a:cs typeface="B Elham" pitchFamily="2" charset="-78"/>
              </a:rPr>
              <a:t>رویکــــــــــــــــــــــــــــــرد برنامه ی درســــــــــــــــــــــــی</a:t>
            </a:r>
            <a:endParaRPr lang="en-US" sz="2400" dirty="0">
              <a:cs typeface="B Elham" pitchFamily="2" charset="-78"/>
            </a:endParaRPr>
          </a:p>
        </p:txBody>
      </p:sp>
      <p:sp>
        <p:nvSpPr>
          <p:cNvPr id="4" name="Down Arrow 3"/>
          <p:cNvSpPr/>
          <p:nvPr/>
        </p:nvSpPr>
        <p:spPr>
          <a:xfrm>
            <a:off x="4358640" y="419100"/>
            <a:ext cx="304800" cy="762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8382000" y="3238500"/>
            <a:ext cx="327660" cy="2286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Rectangle 5"/>
          <p:cNvSpPr/>
          <p:nvPr/>
        </p:nvSpPr>
        <p:spPr>
          <a:xfrm>
            <a:off x="-1676400" y="495300"/>
            <a:ext cx="12801600" cy="338554"/>
          </a:xfrm>
          <a:prstGeom prst="rect">
            <a:avLst/>
          </a:prstGeom>
        </p:spPr>
        <p:txBody>
          <a:bodyPr wrap="square">
            <a:spAutoFit/>
          </a:bodyPr>
          <a:lstStyle/>
          <a:p>
            <a:pPr algn="r" rtl="1"/>
            <a:endParaRPr lang="en-US" sz="1600" dirty="0">
              <a:cs typeface="B Traffic" pitchFamily="2" charset="-78"/>
            </a:endParaRPr>
          </a:p>
        </p:txBody>
      </p:sp>
      <p:sp>
        <p:nvSpPr>
          <p:cNvPr id="8" name="Rectangle 7"/>
          <p:cNvSpPr/>
          <p:nvPr/>
        </p:nvSpPr>
        <p:spPr>
          <a:xfrm>
            <a:off x="533400" y="495300"/>
            <a:ext cx="10651808" cy="338554"/>
          </a:xfrm>
          <a:prstGeom prst="rect">
            <a:avLst/>
          </a:prstGeom>
        </p:spPr>
        <p:txBody>
          <a:bodyPr wrap="square">
            <a:spAutoFit/>
          </a:bodyPr>
          <a:lstStyle/>
          <a:p>
            <a:endParaRPr lang="en-US" sz="1600" dirty="0">
              <a:cs typeface="B Elham" pitchFamily="2" charset="-78"/>
            </a:endParaRPr>
          </a:p>
        </p:txBody>
      </p:sp>
      <p:pic>
        <p:nvPicPr>
          <p:cNvPr id="2060" name="Picture 12" descr="C:\Users\mohammad\Desktop\pic\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08" y="1682649"/>
            <a:ext cx="4181475" cy="5182143"/>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mohammad\Desktop\pic\2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1" y="1682649"/>
            <a:ext cx="4343400" cy="519059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52400" y="598417"/>
            <a:ext cx="8381999" cy="954107"/>
          </a:xfrm>
          <a:prstGeom prst="rect">
            <a:avLst/>
          </a:prstGeom>
        </p:spPr>
        <p:txBody>
          <a:bodyPr wrap="square">
            <a:spAutoFit/>
          </a:bodyPr>
          <a:lstStyle/>
          <a:p>
            <a:pPr algn="ctr" rtl="1"/>
            <a:r>
              <a:rPr lang="fa-IR" sz="1400" b="1" dirty="0" smtClean="0">
                <a:solidFill>
                  <a:srgbClr val="0000FF"/>
                </a:solidFill>
                <a:latin typeface="Calibri" panose="020F0502020204030204" pitchFamily="34" charset="0"/>
              </a:rPr>
              <a:t>کتاب خوانی  با اين هدف طراحی شده است که فرهنگ کتا بخوانی رشد و گسترش يابد؛ و همچنین مهارت خواندن تقويت شود.</a:t>
            </a:r>
          </a:p>
          <a:p>
            <a:pPr lvl="0" algn="ctr" rtl="1"/>
            <a:r>
              <a:rPr lang="fa-IR" sz="1400" b="1" dirty="0" smtClean="0">
                <a:solidFill>
                  <a:srgbClr val="0000FF"/>
                </a:solidFill>
                <a:latin typeface="Calibri" panose="020F0502020204030204" pitchFamily="34" charset="0"/>
              </a:rPr>
              <a:t>آشنایی </a:t>
            </a:r>
            <a:r>
              <a:rPr lang="fa-IR" sz="1400" b="1" dirty="0">
                <a:solidFill>
                  <a:srgbClr val="0000FF"/>
                </a:solidFill>
                <a:latin typeface="Calibri" panose="020F0502020204030204" pitchFamily="34" charset="0"/>
              </a:rPr>
              <a:t>با محیط پیرامـــــــــــــــــــون با توجه به تجربیات دانش </a:t>
            </a:r>
            <a:r>
              <a:rPr lang="fa-IR" sz="1400" b="1" dirty="0" smtClean="0">
                <a:solidFill>
                  <a:srgbClr val="0000FF"/>
                </a:solidFill>
                <a:latin typeface="Calibri" panose="020F0502020204030204" pitchFamily="34" charset="0"/>
              </a:rPr>
              <a:t>آمـــــــــوزان.</a:t>
            </a:r>
            <a:endParaRPr lang="en-US" sz="1400" b="1" dirty="0" smtClean="0">
              <a:solidFill>
                <a:srgbClr val="7030A0"/>
              </a:solidFill>
              <a:latin typeface="Times New Roman" panose="02020603050405020304" pitchFamily="18" charset="0"/>
              <a:ea typeface="Times New Roman" panose="02020603050405020304" pitchFamily="18" charset="0"/>
            </a:endParaRPr>
          </a:p>
          <a:p>
            <a:pPr algn="ctr"/>
            <a:r>
              <a:rPr lang="fa-IR" sz="1400" b="1" dirty="0" smtClean="0">
                <a:solidFill>
                  <a:srgbClr val="0000FF"/>
                </a:solidFill>
                <a:latin typeface="Calibri" panose="020F0502020204030204" pitchFamily="34" charset="0"/>
              </a:rPr>
              <a:t>  ايجاد و تقويت مهـــــــــــــــــــــــــــــارت ايفای نقــــــــــــــــــــــــــــــــــــش.   </a:t>
            </a:r>
            <a:endParaRPr lang="fa-IR" sz="1400" b="1" dirty="0" smtClean="0">
              <a:solidFill>
                <a:srgbClr val="0000FF"/>
              </a:solidFill>
              <a:latin typeface="Times New Roman" panose="02020603050405020304" pitchFamily="18" charset="0"/>
            </a:endParaRPr>
          </a:p>
          <a:p>
            <a:pPr algn="ctr" rtl="1"/>
            <a:r>
              <a:rPr lang="fa-IR" sz="1400" b="1" dirty="0" smtClean="0">
                <a:solidFill>
                  <a:srgbClr val="0000FF"/>
                </a:solidFill>
                <a:latin typeface="Calibri" panose="020F0502020204030204" pitchFamily="34" charset="0"/>
              </a:rPr>
              <a:t>امکان </a:t>
            </a:r>
            <a:r>
              <a:rPr lang="fa-IR" sz="1400" b="1" dirty="0">
                <a:solidFill>
                  <a:srgbClr val="0000FF"/>
                </a:solidFill>
                <a:latin typeface="Calibri" panose="020F0502020204030204" pitchFamily="34" charset="0"/>
              </a:rPr>
              <a:t>بحث و گفتگو در مورد مسائل مشتــرک و همچنین ایجاد هماهنگی بین </a:t>
            </a:r>
            <a:r>
              <a:rPr lang="fa-IR" sz="1400" b="1" dirty="0" smtClean="0">
                <a:solidFill>
                  <a:srgbClr val="0000FF"/>
                </a:solidFill>
                <a:latin typeface="Calibri" panose="020F0502020204030204" pitchFamily="34" charset="0"/>
              </a:rPr>
              <a:t>فراگیران.</a:t>
            </a:r>
          </a:p>
        </p:txBody>
      </p:sp>
    </p:spTree>
    <p:extLst>
      <p:ext uri="{BB962C8B-B14F-4D97-AF65-F5344CB8AC3E}">
        <p14:creationId xmlns:p14="http://schemas.microsoft.com/office/powerpoint/2010/main" val="96457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14" presetClass="exit" presetSubtype="10" fill="hold" grpId="1" nodeType="withEffect" nodePh="1">
                                  <p:stCondLst>
                                    <p:cond delay="0"/>
                                  </p:stCondLst>
                                  <p:endCondLst>
                                    <p:cond evt="begin" delay="0">
                                      <p:tn val="11"/>
                                    </p:cond>
                                  </p:endCondLst>
                                  <p:childTnLst>
                                    <p:animEffect transition="out" filter="randombar(horizontal)">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31" presetClass="entr" presetSubtype="0" fill="hold" grpId="0" nodeType="withEffect" nodePh="1">
                                  <p:stCondLst>
                                    <p:cond delay="0"/>
                                  </p:stCondLst>
                                  <p:endCondLst>
                                    <p:cond evt="begin" delay="0">
                                      <p:tn val="14"/>
                                    </p:cond>
                                  </p:end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 calcmode="lin" valueType="num">
                                      <p:cBhvr>
                                        <p:cTn id="18" dur="1000" fill="hold"/>
                                        <p:tgtEl>
                                          <p:spTgt spid="8"/>
                                        </p:tgtEl>
                                        <p:attrNameLst>
                                          <p:attrName>style.rotation</p:attrName>
                                        </p:attrNameLst>
                                      </p:cBhvr>
                                      <p:tavLst>
                                        <p:tav tm="0">
                                          <p:val>
                                            <p:fltVal val="90"/>
                                          </p:val>
                                        </p:tav>
                                        <p:tav tm="100000">
                                          <p:val>
                                            <p:fltVal val="0"/>
                                          </p:val>
                                        </p:tav>
                                      </p:tavLst>
                                    </p:anim>
                                    <p:animEffect transition="in" filter="fade">
                                      <p:cBhvr>
                                        <p:cTn id="19" dur="1000"/>
                                        <p:tgtEl>
                                          <p:spTgt spid="8"/>
                                        </p:tgtEl>
                                      </p:cBhvr>
                                    </p:animEffect>
                                  </p:childTnLst>
                                </p:cTn>
                              </p:par>
                              <p:par>
                                <p:cTn id="20" presetID="6" presetClass="exit" presetSubtype="32" fill="hold" grpId="1" nodeType="withEffect" nodePh="1">
                                  <p:stCondLst>
                                    <p:cond delay="0"/>
                                  </p:stCondLst>
                                  <p:endCondLst>
                                    <p:cond evt="begin" delay="0">
                                      <p:tn val="20"/>
                                    </p:cond>
                                  </p:endCondLst>
                                  <p:childTnLst>
                                    <p:animEffect transition="out" filter="circle(out)">
                                      <p:cBhvr>
                                        <p:cTn id="21" dur="2000"/>
                                        <p:tgtEl>
                                          <p:spTgt spid="8"/>
                                        </p:tgtEl>
                                      </p:cBhvr>
                                    </p:animEffect>
                                    <p:set>
                                      <p:cBhvr>
                                        <p:cTn id="22" dur="1" fill="hold">
                                          <p:stCondLst>
                                            <p:cond delay="19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2060"/>
                                        </p:tgtEl>
                                        <p:attrNameLst>
                                          <p:attrName>style.visibility</p:attrName>
                                        </p:attrNameLst>
                                      </p:cBhvr>
                                      <p:to>
                                        <p:strVal val="visible"/>
                                      </p:to>
                                    </p:set>
                                    <p:anim calcmode="lin" valueType="num">
                                      <p:cBhvr>
                                        <p:cTn id="27" dur="1000" fill="hold"/>
                                        <p:tgtEl>
                                          <p:spTgt spid="2060"/>
                                        </p:tgtEl>
                                        <p:attrNameLst>
                                          <p:attrName>ppt_w</p:attrName>
                                        </p:attrNameLst>
                                      </p:cBhvr>
                                      <p:tavLst>
                                        <p:tav tm="0">
                                          <p:val>
                                            <p:fltVal val="0"/>
                                          </p:val>
                                        </p:tav>
                                        <p:tav tm="100000">
                                          <p:val>
                                            <p:strVal val="#ppt_w"/>
                                          </p:val>
                                        </p:tav>
                                      </p:tavLst>
                                    </p:anim>
                                    <p:anim calcmode="lin" valueType="num">
                                      <p:cBhvr>
                                        <p:cTn id="28" dur="1000" fill="hold"/>
                                        <p:tgtEl>
                                          <p:spTgt spid="2060"/>
                                        </p:tgtEl>
                                        <p:attrNameLst>
                                          <p:attrName>ppt_h</p:attrName>
                                        </p:attrNameLst>
                                      </p:cBhvr>
                                      <p:tavLst>
                                        <p:tav tm="0">
                                          <p:val>
                                            <p:fltVal val="0"/>
                                          </p:val>
                                        </p:tav>
                                        <p:tav tm="100000">
                                          <p:val>
                                            <p:strVal val="#ppt_h"/>
                                          </p:val>
                                        </p:tav>
                                      </p:tavLst>
                                    </p:anim>
                                    <p:anim calcmode="lin" valueType="num">
                                      <p:cBhvr>
                                        <p:cTn id="29" dur="1000" fill="hold"/>
                                        <p:tgtEl>
                                          <p:spTgt spid="2060"/>
                                        </p:tgtEl>
                                        <p:attrNameLst>
                                          <p:attrName>style.rotation</p:attrName>
                                        </p:attrNameLst>
                                      </p:cBhvr>
                                      <p:tavLst>
                                        <p:tav tm="0">
                                          <p:val>
                                            <p:fltVal val="90"/>
                                          </p:val>
                                        </p:tav>
                                        <p:tav tm="100000">
                                          <p:val>
                                            <p:fltVal val="0"/>
                                          </p:val>
                                        </p:tav>
                                      </p:tavLst>
                                    </p:anim>
                                    <p:animEffect transition="in" filter="fade">
                                      <p:cBhvr>
                                        <p:cTn id="30" dur="1000"/>
                                        <p:tgtEl>
                                          <p:spTgt spid="2060"/>
                                        </p:tgtEl>
                                      </p:cBhvr>
                                    </p:animEffect>
                                  </p:childTnLst>
                                </p:cTn>
                              </p:par>
                              <p:par>
                                <p:cTn id="31" presetID="31" presetClass="entr" presetSubtype="0" fill="hold" nodeType="withEffect">
                                  <p:stCondLst>
                                    <p:cond delay="0"/>
                                  </p:stCondLst>
                                  <p:childTnLst>
                                    <p:set>
                                      <p:cBhvr>
                                        <p:cTn id="32" dur="1" fill="hold">
                                          <p:stCondLst>
                                            <p:cond delay="0"/>
                                          </p:stCondLst>
                                        </p:cTn>
                                        <p:tgtEl>
                                          <p:spTgt spid="2061"/>
                                        </p:tgtEl>
                                        <p:attrNameLst>
                                          <p:attrName>style.visibility</p:attrName>
                                        </p:attrNameLst>
                                      </p:cBhvr>
                                      <p:to>
                                        <p:strVal val="visible"/>
                                      </p:to>
                                    </p:set>
                                    <p:anim calcmode="lin" valueType="num">
                                      <p:cBhvr>
                                        <p:cTn id="33" dur="1000" fill="hold"/>
                                        <p:tgtEl>
                                          <p:spTgt spid="2061"/>
                                        </p:tgtEl>
                                        <p:attrNameLst>
                                          <p:attrName>ppt_w</p:attrName>
                                        </p:attrNameLst>
                                      </p:cBhvr>
                                      <p:tavLst>
                                        <p:tav tm="0">
                                          <p:val>
                                            <p:fltVal val="0"/>
                                          </p:val>
                                        </p:tav>
                                        <p:tav tm="100000">
                                          <p:val>
                                            <p:strVal val="#ppt_w"/>
                                          </p:val>
                                        </p:tav>
                                      </p:tavLst>
                                    </p:anim>
                                    <p:anim calcmode="lin" valueType="num">
                                      <p:cBhvr>
                                        <p:cTn id="34" dur="1000" fill="hold"/>
                                        <p:tgtEl>
                                          <p:spTgt spid="2061"/>
                                        </p:tgtEl>
                                        <p:attrNameLst>
                                          <p:attrName>ppt_h</p:attrName>
                                        </p:attrNameLst>
                                      </p:cBhvr>
                                      <p:tavLst>
                                        <p:tav tm="0">
                                          <p:val>
                                            <p:fltVal val="0"/>
                                          </p:val>
                                        </p:tav>
                                        <p:tav tm="100000">
                                          <p:val>
                                            <p:strVal val="#ppt_h"/>
                                          </p:val>
                                        </p:tav>
                                      </p:tavLst>
                                    </p:anim>
                                    <p:anim calcmode="lin" valueType="num">
                                      <p:cBhvr>
                                        <p:cTn id="35" dur="1000" fill="hold"/>
                                        <p:tgtEl>
                                          <p:spTgt spid="2061"/>
                                        </p:tgtEl>
                                        <p:attrNameLst>
                                          <p:attrName>style.rotation</p:attrName>
                                        </p:attrNameLst>
                                      </p:cBhvr>
                                      <p:tavLst>
                                        <p:tav tm="0">
                                          <p:val>
                                            <p:fltVal val="90"/>
                                          </p:val>
                                        </p:tav>
                                        <p:tav tm="100000">
                                          <p:val>
                                            <p:fltVal val="0"/>
                                          </p:val>
                                        </p:tav>
                                      </p:tavLst>
                                    </p:anim>
                                    <p:animEffect transition="in" filter="fade">
                                      <p:cBhvr>
                                        <p:cTn id="36" dur="1000"/>
                                        <p:tgtEl>
                                          <p:spTgt spid="206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nodeType="clickEffect">
                                  <p:stCondLst>
                                    <p:cond delay="0"/>
                                  </p:stCondLst>
                                  <p:childTnLst>
                                    <p:anim calcmode="lin" valueType="num">
                                      <p:cBhvr additive="base">
                                        <p:cTn id="40" dur="500"/>
                                        <p:tgtEl>
                                          <p:spTgt spid="2060"/>
                                        </p:tgtEl>
                                        <p:attrNameLst>
                                          <p:attrName>ppt_x</p:attrName>
                                        </p:attrNameLst>
                                      </p:cBhvr>
                                      <p:tavLst>
                                        <p:tav tm="0">
                                          <p:val>
                                            <p:strVal val="ppt_x"/>
                                          </p:val>
                                        </p:tav>
                                        <p:tav tm="100000">
                                          <p:val>
                                            <p:strVal val="ppt_x"/>
                                          </p:val>
                                        </p:tav>
                                      </p:tavLst>
                                    </p:anim>
                                    <p:anim calcmode="lin" valueType="num">
                                      <p:cBhvr additive="base">
                                        <p:cTn id="41" dur="500"/>
                                        <p:tgtEl>
                                          <p:spTgt spid="2060"/>
                                        </p:tgtEl>
                                        <p:attrNameLst>
                                          <p:attrName>ppt_y</p:attrName>
                                        </p:attrNameLst>
                                      </p:cBhvr>
                                      <p:tavLst>
                                        <p:tav tm="0">
                                          <p:val>
                                            <p:strVal val="ppt_y"/>
                                          </p:val>
                                        </p:tav>
                                        <p:tav tm="100000">
                                          <p:val>
                                            <p:strVal val="1+ppt_h/2"/>
                                          </p:val>
                                        </p:tav>
                                      </p:tavLst>
                                    </p:anim>
                                    <p:set>
                                      <p:cBhvr>
                                        <p:cTn id="42" dur="1" fill="hold">
                                          <p:stCondLst>
                                            <p:cond delay="499"/>
                                          </p:stCondLst>
                                        </p:cTn>
                                        <p:tgtEl>
                                          <p:spTgt spid="2060"/>
                                        </p:tgtEl>
                                        <p:attrNameLst>
                                          <p:attrName>style.visibility</p:attrName>
                                        </p:attrNameLst>
                                      </p:cBhvr>
                                      <p:to>
                                        <p:strVal val="hidden"/>
                                      </p:to>
                                    </p:set>
                                  </p:childTnLst>
                                </p:cTn>
                              </p:par>
                              <p:par>
                                <p:cTn id="43" presetID="2" presetClass="exit" presetSubtype="4" fill="hold" nodeType="withEffect">
                                  <p:stCondLst>
                                    <p:cond delay="0"/>
                                  </p:stCondLst>
                                  <p:childTnLst>
                                    <p:anim calcmode="lin" valueType="num">
                                      <p:cBhvr additive="base">
                                        <p:cTn id="44" dur="500"/>
                                        <p:tgtEl>
                                          <p:spTgt spid="2061"/>
                                        </p:tgtEl>
                                        <p:attrNameLst>
                                          <p:attrName>ppt_x</p:attrName>
                                        </p:attrNameLst>
                                      </p:cBhvr>
                                      <p:tavLst>
                                        <p:tav tm="0">
                                          <p:val>
                                            <p:strVal val="ppt_x"/>
                                          </p:val>
                                        </p:tav>
                                        <p:tav tm="100000">
                                          <p:val>
                                            <p:strVal val="ppt_x"/>
                                          </p:val>
                                        </p:tav>
                                      </p:tavLst>
                                    </p:anim>
                                    <p:anim calcmode="lin" valueType="num">
                                      <p:cBhvr additive="base">
                                        <p:cTn id="45" dur="500"/>
                                        <p:tgtEl>
                                          <p:spTgt spid="2061"/>
                                        </p:tgtEl>
                                        <p:attrNameLst>
                                          <p:attrName>ppt_y</p:attrName>
                                        </p:attrNameLst>
                                      </p:cBhvr>
                                      <p:tavLst>
                                        <p:tav tm="0">
                                          <p:val>
                                            <p:strVal val="ppt_y"/>
                                          </p:val>
                                        </p:tav>
                                        <p:tav tm="100000">
                                          <p:val>
                                            <p:strVal val="1+ppt_h/2"/>
                                          </p:val>
                                        </p:tav>
                                      </p:tavLst>
                                    </p:anim>
                                    <p:set>
                                      <p:cBhvr>
                                        <p:cTn id="46" dur="1" fill="hold">
                                          <p:stCondLst>
                                            <p:cond delay="499"/>
                                          </p:stCondLst>
                                        </p:cTn>
                                        <p:tgtEl>
                                          <p:spTgt spid="20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mohammad\Desktop\علایق.jp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0" y="0"/>
            <a:ext cx="9143999"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38852" y="60537"/>
            <a:ext cx="8229600" cy="334962"/>
          </a:xfrm>
        </p:spPr>
        <p:txBody>
          <a:bodyPr>
            <a:noAutofit/>
          </a:bodyPr>
          <a:lstStyle/>
          <a:p>
            <a:r>
              <a:rPr lang="fa-IR" sz="3200" b="1" dirty="0">
                <a:solidFill>
                  <a:srgbClr val="7030A0"/>
                </a:solidFill>
                <a:cs typeface="+mn-cs"/>
              </a:rPr>
              <a:t>رویکردی که به نیاز ها و علایق فراگیران تکیه </a:t>
            </a:r>
            <a:r>
              <a:rPr lang="fa-IR" sz="3200" b="1" dirty="0" smtClean="0">
                <a:solidFill>
                  <a:srgbClr val="7030A0"/>
                </a:solidFill>
                <a:cs typeface="+mn-cs"/>
              </a:rPr>
              <a:t>دارد.</a:t>
            </a:r>
            <a:endParaRPr lang="en-US" sz="3200" b="1" dirty="0">
              <a:solidFill>
                <a:srgbClr val="7030A0"/>
              </a:solidFill>
              <a:cs typeface="+mn-cs"/>
            </a:endParaRPr>
          </a:p>
        </p:txBody>
      </p:sp>
      <p:sp>
        <p:nvSpPr>
          <p:cNvPr id="3" name="Content Placeholder 2"/>
          <p:cNvSpPr>
            <a:spLocks noGrp="1"/>
          </p:cNvSpPr>
          <p:nvPr>
            <p:ph idx="1"/>
          </p:nvPr>
        </p:nvSpPr>
        <p:spPr>
          <a:xfrm rot="5400000">
            <a:off x="5543629" y="3288109"/>
            <a:ext cx="6705600" cy="434182"/>
          </a:xfrm>
        </p:spPr>
        <p:txBody>
          <a:bodyPr>
            <a:normAutofit fontScale="77500" lnSpcReduction="20000"/>
          </a:bodyPr>
          <a:lstStyle/>
          <a:p>
            <a:r>
              <a:rPr lang="fa-IR" dirty="0" smtClean="0">
                <a:cs typeface="B Elham" pitchFamily="2" charset="-78"/>
              </a:rPr>
              <a:t>رویکــــــــــــــــــــترد برنامه ی درســـــــــــــــــــــــــــی</a:t>
            </a:r>
            <a:endParaRPr lang="en-US" dirty="0">
              <a:cs typeface="B Elham" pitchFamily="2" charset="-78"/>
            </a:endParaRPr>
          </a:p>
        </p:txBody>
      </p:sp>
      <p:sp>
        <p:nvSpPr>
          <p:cNvPr id="4" name="Down Arrow 3"/>
          <p:cNvSpPr/>
          <p:nvPr/>
        </p:nvSpPr>
        <p:spPr>
          <a:xfrm>
            <a:off x="4419600" y="432705"/>
            <a:ext cx="304800" cy="152400"/>
          </a:xfrm>
          <a:prstGeom prst="down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5" name="Left-Right Arrow 4"/>
          <p:cNvSpPr/>
          <p:nvPr/>
        </p:nvSpPr>
        <p:spPr>
          <a:xfrm>
            <a:off x="8305800" y="3276600"/>
            <a:ext cx="381000" cy="304800"/>
          </a:xfrm>
          <a:prstGeom prst="lef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09" y="4648199"/>
            <a:ext cx="4514850" cy="220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C:\Users\mohammad\Desktop\6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889588"/>
            <a:ext cx="4419600" cy="175861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038600" y="716279"/>
            <a:ext cx="4648200" cy="1077218"/>
          </a:xfrm>
          <a:prstGeom prst="rect">
            <a:avLst/>
          </a:prstGeom>
          <a:noFill/>
        </p:spPr>
        <p:txBody>
          <a:bodyPr wrap="square" rtlCol="0">
            <a:spAutoFit/>
          </a:bodyPr>
          <a:lstStyle/>
          <a:p>
            <a:pPr algn="r" rtl="1"/>
            <a:r>
              <a:rPr lang="fa-IR" sz="1600" b="1" dirty="0" smtClean="0">
                <a:solidFill>
                  <a:srgbClr val="C00000"/>
                </a:solidFill>
              </a:rPr>
              <a:t>در برخی از تمارین کتاب ها قسمت هایی با عنوان بازی  و نمایش</a:t>
            </a:r>
          </a:p>
          <a:p>
            <a:pPr algn="r" rtl="1"/>
            <a:r>
              <a:rPr lang="fa-IR" sz="1600" b="1" dirty="0" smtClean="0">
                <a:solidFill>
                  <a:srgbClr val="C00000"/>
                </a:solidFill>
              </a:rPr>
              <a:t>و در کتاب بنویسیم قسمت هایی با عنوان کامل کن رنگ کن </a:t>
            </a:r>
          </a:p>
          <a:p>
            <a:pPr algn="r" rtl="1"/>
            <a:r>
              <a:rPr lang="fa-IR" sz="1600" b="1" dirty="0" smtClean="0">
                <a:solidFill>
                  <a:srgbClr val="C00000"/>
                </a:solidFill>
              </a:rPr>
              <a:t>برای رفع خستگی و توجه به نیاز های فراگیران تعبیه شده </a:t>
            </a:r>
          </a:p>
          <a:p>
            <a:pPr algn="r" rtl="1"/>
            <a:r>
              <a:rPr lang="fa-IR" sz="1600" b="1" dirty="0" smtClean="0">
                <a:solidFill>
                  <a:srgbClr val="C00000"/>
                </a:solidFill>
              </a:rPr>
              <a:t>است .</a:t>
            </a:r>
            <a:endParaRPr lang="en-US" sz="1600" b="1" dirty="0">
              <a:solidFill>
                <a:srgbClr val="C00000"/>
              </a:solidFill>
            </a:endParaRPr>
          </a:p>
        </p:txBody>
      </p:sp>
      <p:pic>
        <p:nvPicPr>
          <p:cNvPr id="3077" name="Picture 5" descr="C:\Users\mohammad\Desktop\61rt.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3331" y="1830703"/>
            <a:ext cx="3870960" cy="5016163"/>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066800"/>
            <a:ext cx="4419600" cy="182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774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p:cTn id="12" dur="500" fill="hold"/>
                                        <p:tgtEl>
                                          <p:spTgt spid="3075"/>
                                        </p:tgtEl>
                                        <p:attrNameLst>
                                          <p:attrName>ppt_w</p:attrName>
                                        </p:attrNameLst>
                                      </p:cBhvr>
                                      <p:tavLst>
                                        <p:tav tm="0">
                                          <p:val>
                                            <p:fltVal val="0"/>
                                          </p:val>
                                        </p:tav>
                                        <p:tav tm="100000">
                                          <p:val>
                                            <p:strVal val="#ppt_w"/>
                                          </p:val>
                                        </p:tav>
                                      </p:tavLst>
                                    </p:anim>
                                    <p:anim calcmode="lin" valueType="num">
                                      <p:cBhvr>
                                        <p:cTn id="13" dur="500" fill="hold"/>
                                        <p:tgtEl>
                                          <p:spTgt spid="3075"/>
                                        </p:tgtEl>
                                        <p:attrNameLst>
                                          <p:attrName>ppt_h</p:attrName>
                                        </p:attrNameLst>
                                      </p:cBhvr>
                                      <p:tavLst>
                                        <p:tav tm="0">
                                          <p:val>
                                            <p:fltVal val="0"/>
                                          </p:val>
                                        </p:tav>
                                        <p:tav tm="100000">
                                          <p:val>
                                            <p:strVal val="#ppt_h"/>
                                          </p:val>
                                        </p:tav>
                                      </p:tavLst>
                                    </p:anim>
                                    <p:animEffect transition="in" filter="fade">
                                      <p:cBhvr>
                                        <p:cTn id="14" dur="500"/>
                                        <p:tgtEl>
                                          <p:spTgt spid="3075"/>
                                        </p:tgtEl>
                                      </p:cBhvr>
                                    </p:animEffect>
                                  </p:childTnLst>
                                </p:cTn>
                              </p:par>
                              <p:par>
                                <p:cTn id="15" presetID="53" presetClass="entr" presetSubtype="16" fill="hold" nodeType="withEffect">
                                  <p:stCondLst>
                                    <p:cond delay="0"/>
                                  </p:stCondLst>
                                  <p:childTnLst>
                                    <p:set>
                                      <p:cBhvr>
                                        <p:cTn id="16" dur="1" fill="hold">
                                          <p:stCondLst>
                                            <p:cond delay="0"/>
                                          </p:stCondLst>
                                        </p:cTn>
                                        <p:tgtEl>
                                          <p:spTgt spid="3076"/>
                                        </p:tgtEl>
                                        <p:attrNameLst>
                                          <p:attrName>style.visibility</p:attrName>
                                        </p:attrNameLst>
                                      </p:cBhvr>
                                      <p:to>
                                        <p:strVal val="visible"/>
                                      </p:to>
                                    </p:set>
                                    <p:anim calcmode="lin" valueType="num">
                                      <p:cBhvr>
                                        <p:cTn id="17" dur="500" fill="hold"/>
                                        <p:tgtEl>
                                          <p:spTgt spid="3076"/>
                                        </p:tgtEl>
                                        <p:attrNameLst>
                                          <p:attrName>ppt_w</p:attrName>
                                        </p:attrNameLst>
                                      </p:cBhvr>
                                      <p:tavLst>
                                        <p:tav tm="0">
                                          <p:val>
                                            <p:fltVal val="0"/>
                                          </p:val>
                                        </p:tav>
                                        <p:tav tm="100000">
                                          <p:val>
                                            <p:strVal val="#ppt_w"/>
                                          </p:val>
                                        </p:tav>
                                      </p:tavLst>
                                    </p:anim>
                                    <p:anim calcmode="lin" valueType="num">
                                      <p:cBhvr>
                                        <p:cTn id="18" dur="500" fill="hold"/>
                                        <p:tgtEl>
                                          <p:spTgt spid="3076"/>
                                        </p:tgtEl>
                                        <p:attrNameLst>
                                          <p:attrName>ppt_h</p:attrName>
                                        </p:attrNameLst>
                                      </p:cBhvr>
                                      <p:tavLst>
                                        <p:tav tm="0">
                                          <p:val>
                                            <p:fltVal val="0"/>
                                          </p:val>
                                        </p:tav>
                                        <p:tav tm="100000">
                                          <p:val>
                                            <p:strVal val="#ppt_h"/>
                                          </p:val>
                                        </p:tav>
                                      </p:tavLst>
                                    </p:anim>
                                    <p:animEffect transition="in" filter="fade">
                                      <p:cBhvr>
                                        <p:cTn id="19" dur="500"/>
                                        <p:tgtEl>
                                          <p:spTgt spid="3076"/>
                                        </p:tgtEl>
                                      </p:cBhvr>
                                    </p:animEffect>
                                  </p:childTnLst>
                                </p:cTn>
                              </p:par>
                              <p:par>
                                <p:cTn id="20" presetID="53" presetClass="entr" presetSubtype="16" fill="hold" nodeType="withEffect">
                                  <p:stCondLst>
                                    <p:cond delay="0"/>
                                  </p:stCondLst>
                                  <p:childTnLst>
                                    <p:set>
                                      <p:cBhvr>
                                        <p:cTn id="21" dur="1" fill="hold">
                                          <p:stCondLst>
                                            <p:cond delay="0"/>
                                          </p:stCondLst>
                                        </p:cTn>
                                        <p:tgtEl>
                                          <p:spTgt spid="3080"/>
                                        </p:tgtEl>
                                        <p:attrNameLst>
                                          <p:attrName>style.visibility</p:attrName>
                                        </p:attrNameLst>
                                      </p:cBhvr>
                                      <p:to>
                                        <p:strVal val="visible"/>
                                      </p:to>
                                    </p:set>
                                    <p:anim calcmode="lin" valueType="num">
                                      <p:cBhvr>
                                        <p:cTn id="22" dur="500" fill="hold"/>
                                        <p:tgtEl>
                                          <p:spTgt spid="3080"/>
                                        </p:tgtEl>
                                        <p:attrNameLst>
                                          <p:attrName>ppt_w</p:attrName>
                                        </p:attrNameLst>
                                      </p:cBhvr>
                                      <p:tavLst>
                                        <p:tav tm="0">
                                          <p:val>
                                            <p:fltVal val="0"/>
                                          </p:val>
                                        </p:tav>
                                        <p:tav tm="100000">
                                          <p:val>
                                            <p:strVal val="#ppt_w"/>
                                          </p:val>
                                        </p:tav>
                                      </p:tavLst>
                                    </p:anim>
                                    <p:anim calcmode="lin" valueType="num">
                                      <p:cBhvr>
                                        <p:cTn id="23" dur="500" fill="hold"/>
                                        <p:tgtEl>
                                          <p:spTgt spid="3080"/>
                                        </p:tgtEl>
                                        <p:attrNameLst>
                                          <p:attrName>ppt_h</p:attrName>
                                        </p:attrNameLst>
                                      </p:cBhvr>
                                      <p:tavLst>
                                        <p:tav tm="0">
                                          <p:val>
                                            <p:fltVal val="0"/>
                                          </p:val>
                                        </p:tav>
                                        <p:tav tm="100000">
                                          <p:val>
                                            <p:strVal val="#ppt_h"/>
                                          </p:val>
                                        </p:tav>
                                      </p:tavLst>
                                    </p:anim>
                                    <p:animEffect transition="in" filter="fade">
                                      <p:cBhvr>
                                        <p:cTn id="24" dur="500"/>
                                        <p:tgtEl>
                                          <p:spTgt spid="3080"/>
                                        </p:tgtEl>
                                      </p:cBhvr>
                                    </p:animEffect>
                                  </p:childTnLst>
                                </p:cTn>
                              </p:par>
                              <p:par>
                                <p:cTn id="25" presetID="53" presetClass="entr" presetSubtype="16"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p:cTn id="27" dur="500" fill="hold"/>
                                        <p:tgtEl>
                                          <p:spTgt spid="3077"/>
                                        </p:tgtEl>
                                        <p:attrNameLst>
                                          <p:attrName>ppt_w</p:attrName>
                                        </p:attrNameLst>
                                      </p:cBhvr>
                                      <p:tavLst>
                                        <p:tav tm="0">
                                          <p:val>
                                            <p:fltVal val="0"/>
                                          </p:val>
                                        </p:tav>
                                        <p:tav tm="100000">
                                          <p:val>
                                            <p:strVal val="#ppt_w"/>
                                          </p:val>
                                        </p:tav>
                                      </p:tavLst>
                                    </p:anim>
                                    <p:anim calcmode="lin" valueType="num">
                                      <p:cBhvr>
                                        <p:cTn id="28" dur="500" fill="hold"/>
                                        <p:tgtEl>
                                          <p:spTgt spid="3077"/>
                                        </p:tgtEl>
                                        <p:attrNameLst>
                                          <p:attrName>ppt_h</p:attrName>
                                        </p:attrNameLst>
                                      </p:cBhvr>
                                      <p:tavLst>
                                        <p:tav tm="0">
                                          <p:val>
                                            <p:fltVal val="0"/>
                                          </p:val>
                                        </p:tav>
                                        <p:tav tm="100000">
                                          <p:val>
                                            <p:strVal val="#ppt_h"/>
                                          </p:val>
                                        </p:tav>
                                      </p:tavLst>
                                    </p:anim>
                                    <p:animEffect transition="in" filter="fade">
                                      <p:cBhvr>
                                        <p:cTn id="29"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ohammad\Desktop\غبلی.jp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5240" y="3048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81000" y="0"/>
            <a:ext cx="8229600" cy="609600"/>
          </a:xfrm>
        </p:spPr>
        <p:txBody>
          <a:bodyPr>
            <a:normAutofit fontScale="90000"/>
          </a:bodyPr>
          <a:lstStyle/>
          <a:p>
            <a:r>
              <a:rPr lang="fa-IR" sz="4000" b="1" dirty="0" smtClean="0">
                <a:solidFill>
                  <a:srgbClr val="FF0000"/>
                </a:solidFill>
                <a:cs typeface="+mn-cs"/>
              </a:rPr>
              <a:t>رویکـــــــــــــــــــــــرد علمـــــــــــــــــــــــی</a:t>
            </a:r>
            <a:endParaRPr lang="en-US" sz="4000" b="1" dirty="0">
              <a:solidFill>
                <a:srgbClr val="FF0000"/>
              </a:solidFill>
              <a:cs typeface="+mn-cs"/>
            </a:endParaRPr>
          </a:p>
        </p:txBody>
      </p:sp>
      <p:sp>
        <p:nvSpPr>
          <p:cNvPr id="3" name="Content Placeholder 2"/>
          <p:cNvSpPr>
            <a:spLocks noGrp="1"/>
          </p:cNvSpPr>
          <p:nvPr>
            <p:ph idx="1"/>
          </p:nvPr>
        </p:nvSpPr>
        <p:spPr>
          <a:xfrm rot="5400000">
            <a:off x="5741591" y="3097609"/>
            <a:ext cx="6324600" cy="434182"/>
          </a:xfrm>
        </p:spPr>
        <p:txBody>
          <a:bodyPr>
            <a:normAutofit fontScale="85000" lnSpcReduction="20000"/>
          </a:bodyPr>
          <a:lstStyle/>
          <a:p>
            <a:pPr marL="0" indent="0" algn="r" rtl="1">
              <a:buNone/>
            </a:pPr>
            <a:r>
              <a:rPr lang="fa-IR" dirty="0" smtClean="0">
                <a:cs typeface="B Traffic" pitchFamily="2" charset="-78"/>
              </a:rPr>
              <a:t>رویکــــــــــــرد برنامه ی درســـــــــــــــی</a:t>
            </a:r>
            <a:endParaRPr lang="en-US" dirty="0">
              <a:cs typeface="B Traffic" pitchFamily="2" charset="-78"/>
            </a:endParaRPr>
          </a:p>
        </p:txBody>
      </p:sp>
      <p:sp>
        <p:nvSpPr>
          <p:cNvPr id="4" name="Down Arrow 3"/>
          <p:cNvSpPr/>
          <p:nvPr/>
        </p:nvSpPr>
        <p:spPr>
          <a:xfrm>
            <a:off x="4419600" y="388620"/>
            <a:ext cx="304800" cy="762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Left-Right Arrow 4"/>
          <p:cNvSpPr/>
          <p:nvPr/>
        </p:nvSpPr>
        <p:spPr>
          <a:xfrm>
            <a:off x="8382000" y="3406140"/>
            <a:ext cx="457200" cy="381000"/>
          </a:xfrm>
          <a:prstGeom prst="leftRightArrow">
            <a:avLst>
              <a:gd name="adj1" fmla="val 0"/>
              <a:gd name="adj2" fmla="val 50000"/>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Box 5"/>
          <p:cNvSpPr txBox="1"/>
          <p:nvPr/>
        </p:nvSpPr>
        <p:spPr>
          <a:xfrm>
            <a:off x="1131737" y="662940"/>
            <a:ext cx="7159332" cy="400110"/>
          </a:xfrm>
          <a:prstGeom prst="rect">
            <a:avLst/>
          </a:prstGeom>
          <a:noFill/>
        </p:spPr>
        <p:txBody>
          <a:bodyPr wrap="none" rtlCol="0">
            <a:spAutoFit/>
          </a:bodyPr>
          <a:lstStyle/>
          <a:p>
            <a:pPr algn="r" rtl="1"/>
            <a:r>
              <a:rPr lang="fa-IR" sz="2000" b="1" dirty="0" smtClean="0">
                <a:solidFill>
                  <a:srgbClr val="0070C0"/>
                </a:solidFill>
              </a:rPr>
              <a:t>هدف نهایی کتاب بخوانیم و کتاب کار آن کسب فنون و دانش خواندن و نوشتن است.</a:t>
            </a:r>
            <a:endParaRPr lang="en-US" sz="2000" b="1" dirty="0">
              <a:solidFill>
                <a:srgbClr val="0070C0"/>
              </a:solidFill>
            </a:endParaRPr>
          </a:p>
        </p:txBody>
      </p:sp>
      <p:pic>
        <p:nvPicPr>
          <p:cNvPr id="4099" name="Picture 3" descr="C:\Users\mohammad\Desktop\بنویسیم اول دبستان\14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3" y="1207830"/>
            <a:ext cx="4416447" cy="561969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mohammad\Desktop\pic\7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1207830"/>
            <a:ext cx="3962400" cy="5650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65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1000"/>
                                        <p:tgtEl>
                                          <p:spTgt spid="4099"/>
                                        </p:tgtEl>
                                      </p:cBhvr>
                                    </p:animEffect>
                                    <p:anim calcmode="lin" valueType="num">
                                      <p:cBhvr>
                                        <p:cTn id="8" dur="1000" fill="hold"/>
                                        <p:tgtEl>
                                          <p:spTgt spid="4099"/>
                                        </p:tgtEl>
                                        <p:attrNameLst>
                                          <p:attrName>ppt_x</p:attrName>
                                        </p:attrNameLst>
                                      </p:cBhvr>
                                      <p:tavLst>
                                        <p:tav tm="0">
                                          <p:val>
                                            <p:strVal val="#ppt_x"/>
                                          </p:val>
                                        </p:tav>
                                        <p:tav tm="100000">
                                          <p:val>
                                            <p:strVal val="#ppt_x"/>
                                          </p:val>
                                        </p:tav>
                                      </p:tavLst>
                                    </p:anim>
                                    <p:anim calcmode="lin" valueType="num">
                                      <p:cBhvr>
                                        <p:cTn id="9" dur="1000" fill="hold"/>
                                        <p:tgtEl>
                                          <p:spTgt spid="409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1000"/>
                                        <p:tgtEl>
                                          <p:spTgt spid="4100"/>
                                        </p:tgtEl>
                                      </p:cBhvr>
                                    </p:animEffect>
                                    <p:anim calcmode="lin" valueType="num">
                                      <p:cBhvr>
                                        <p:cTn id="13" dur="1000" fill="hold"/>
                                        <p:tgtEl>
                                          <p:spTgt spid="4100"/>
                                        </p:tgtEl>
                                        <p:attrNameLst>
                                          <p:attrName>ppt_x</p:attrName>
                                        </p:attrNameLst>
                                      </p:cBhvr>
                                      <p:tavLst>
                                        <p:tav tm="0">
                                          <p:val>
                                            <p:strVal val="#ppt_x"/>
                                          </p:val>
                                        </p:tav>
                                        <p:tav tm="100000">
                                          <p:val>
                                            <p:strVal val="#ppt_x"/>
                                          </p:val>
                                        </p:tav>
                                      </p:tavLst>
                                    </p:anim>
                                    <p:anim calcmode="lin" valueType="num">
                                      <p:cBhvr>
                                        <p:cTn id="14" dur="1000" fill="hold"/>
                                        <p:tgtEl>
                                          <p:spTgt spid="410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mohammad\Desktop\ایقا.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0"/>
            <a:ext cx="8229600" cy="411162"/>
          </a:xfrm>
        </p:spPr>
        <p:txBody>
          <a:bodyPr>
            <a:normAutofit fontScale="90000"/>
          </a:bodyPr>
          <a:lstStyle/>
          <a:p>
            <a:pPr lvl="2" algn="ctr" rtl="0">
              <a:spcBef>
                <a:spcPct val="0"/>
              </a:spcBef>
            </a:pPr>
            <a:r>
              <a:rPr lang="fa-IR" sz="2400" b="1" dirty="0" smtClean="0">
                <a:solidFill>
                  <a:srgbClr val="0070C0"/>
                </a:solidFill>
                <a:cs typeface="+mn-cs"/>
              </a:rPr>
              <a:t>رویکردی که دروس را به صورت یک سیستم یا نظام در نظر می گیرد .</a:t>
            </a:r>
            <a:endParaRPr lang="en-US" sz="2400" b="1" dirty="0">
              <a:solidFill>
                <a:srgbClr val="0070C0"/>
              </a:solidFill>
              <a:cs typeface="+mn-cs"/>
            </a:endParaRPr>
          </a:p>
        </p:txBody>
      </p:sp>
      <p:sp>
        <p:nvSpPr>
          <p:cNvPr id="3" name="Content Placeholder 2"/>
          <p:cNvSpPr>
            <a:spLocks noGrp="1"/>
          </p:cNvSpPr>
          <p:nvPr>
            <p:ph idx="1"/>
          </p:nvPr>
        </p:nvSpPr>
        <p:spPr>
          <a:xfrm rot="5400000">
            <a:off x="5356860" y="3101341"/>
            <a:ext cx="6857997" cy="655320"/>
          </a:xfrm>
        </p:spPr>
        <p:txBody>
          <a:bodyPr>
            <a:normAutofit fontScale="92500"/>
          </a:bodyPr>
          <a:lstStyle/>
          <a:p>
            <a:r>
              <a:rPr lang="fa-IR" dirty="0" smtClean="0">
                <a:cs typeface="B Traffic" pitchFamily="2" charset="-78"/>
              </a:rPr>
              <a:t>رویکـــــــــــــــرد برنامه ی درســــــــی</a:t>
            </a:r>
            <a:endParaRPr lang="en-US" dirty="0">
              <a:cs typeface="B Traffic" pitchFamily="2" charset="-78"/>
            </a:endParaRPr>
          </a:p>
        </p:txBody>
      </p:sp>
      <p:sp>
        <p:nvSpPr>
          <p:cNvPr id="4" name="Down Arrow 3"/>
          <p:cNvSpPr/>
          <p:nvPr/>
        </p:nvSpPr>
        <p:spPr>
          <a:xfrm>
            <a:off x="4343400" y="381000"/>
            <a:ext cx="381000" cy="762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454135" y="685800"/>
            <a:ext cx="7927865" cy="1631216"/>
          </a:xfrm>
          <a:prstGeom prst="rect">
            <a:avLst/>
          </a:prstGeom>
          <a:noFill/>
        </p:spPr>
        <p:txBody>
          <a:bodyPr wrap="square" rtlCol="0">
            <a:spAutoFit/>
          </a:bodyPr>
          <a:lstStyle/>
          <a:p>
            <a:pPr algn="r" rtl="1"/>
            <a:r>
              <a:rPr lang="fa-IR" sz="2000" b="1" dirty="0" smtClean="0">
                <a:solidFill>
                  <a:srgbClr val="CC0066"/>
                </a:solidFill>
              </a:rPr>
              <a:t>دروس فارسی به صورت حلقه های زنجیر به هم پیوسته است.</a:t>
            </a:r>
          </a:p>
          <a:p>
            <a:pPr algn="r" rtl="1"/>
            <a:endParaRPr lang="fa-IR" sz="2000" dirty="0">
              <a:cs typeface="B Traffic" pitchFamily="2" charset="-78"/>
            </a:endParaRPr>
          </a:p>
          <a:p>
            <a:pPr algn="r" rtl="1"/>
            <a:r>
              <a:rPr lang="fa-IR" sz="2000" dirty="0" smtClean="0">
                <a:cs typeface="B Traffic" pitchFamily="2" charset="-78"/>
              </a:rPr>
              <a:t>هدف نهایی درس بخوانیم                روان خوانی</a:t>
            </a:r>
          </a:p>
          <a:p>
            <a:pPr algn="r" rtl="1"/>
            <a:r>
              <a:rPr lang="fa-IR" sz="2000" dirty="0" smtClean="0">
                <a:cs typeface="B Traffic" pitchFamily="2" charset="-78"/>
              </a:rPr>
              <a:t>                                                                                   </a:t>
            </a:r>
            <a:r>
              <a:rPr lang="fa-IR" sz="1400" b="1" dirty="0" smtClean="0"/>
              <a:t>پیوند این دو باعث رسیدن به </a:t>
            </a:r>
            <a:r>
              <a:rPr lang="fa-IR" sz="1400" b="1" dirty="0" smtClean="0">
                <a:solidFill>
                  <a:srgbClr val="FF0000"/>
                </a:solidFill>
              </a:rPr>
              <a:t>هدف</a:t>
            </a:r>
            <a:r>
              <a:rPr lang="fa-IR" sz="1400" b="1" dirty="0" smtClean="0"/>
              <a:t> میشود.</a:t>
            </a:r>
          </a:p>
          <a:p>
            <a:pPr algn="r" rtl="1"/>
            <a:r>
              <a:rPr lang="fa-IR" sz="2000" dirty="0" smtClean="0">
                <a:cs typeface="B Traffic" pitchFamily="2" charset="-78"/>
              </a:rPr>
              <a:t>هدف نهایی درس بنویسیم              جمله نویسی</a:t>
            </a:r>
            <a:endParaRPr lang="en-US" sz="2000" dirty="0">
              <a:cs typeface="B Traffic" pitchFamily="2" charset="-78"/>
            </a:endParaRPr>
          </a:p>
        </p:txBody>
      </p:sp>
      <p:cxnSp>
        <p:nvCxnSpPr>
          <p:cNvPr id="11" name="Straight Arrow Connector 10"/>
          <p:cNvCxnSpPr/>
          <p:nvPr/>
        </p:nvCxnSpPr>
        <p:spPr>
          <a:xfrm flipH="1">
            <a:off x="5193005" y="2133600"/>
            <a:ext cx="762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181600" y="1524000"/>
            <a:ext cx="762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Left Brace 15"/>
          <p:cNvSpPr/>
          <p:nvPr/>
        </p:nvSpPr>
        <p:spPr>
          <a:xfrm>
            <a:off x="3953848" y="1410710"/>
            <a:ext cx="152400" cy="88832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Left Arrow 16"/>
          <p:cNvSpPr/>
          <p:nvPr/>
        </p:nvSpPr>
        <p:spPr>
          <a:xfrm>
            <a:off x="3503474" y="1734053"/>
            <a:ext cx="457200" cy="2416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Left-Right Arrow 19"/>
          <p:cNvSpPr/>
          <p:nvPr/>
        </p:nvSpPr>
        <p:spPr>
          <a:xfrm>
            <a:off x="8153400" y="4381500"/>
            <a:ext cx="457200" cy="381000"/>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5123" name="Picture 3" descr="C:\Users\mohammad\Desktop\بنویسیم اول دبستان\6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32568"/>
            <a:ext cx="2639081" cy="393203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mohammad\Desktop\pic\4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5279" y="2933740"/>
            <a:ext cx="2643187" cy="3924259"/>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mohammad\Desktop\pic\6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8466" y="2933741"/>
            <a:ext cx="2794934" cy="3924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496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5123"/>
                                        </p:tgtEl>
                                        <p:attrNameLst>
                                          <p:attrName>style.visibility</p:attrName>
                                        </p:attrNameLst>
                                      </p:cBhvr>
                                      <p:to>
                                        <p:strVal val="visible"/>
                                      </p:to>
                                    </p:set>
                                    <p:animEffect transition="in" filter="wipe(down)">
                                      <p:cBhvr>
                                        <p:cTn id="23" dur="580">
                                          <p:stCondLst>
                                            <p:cond delay="0"/>
                                          </p:stCondLst>
                                        </p:cTn>
                                        <p:tgtEl>
                                          <p:spTgt spid="5123"/>
                                        </p:tgtEl>
                                      </p:cBhvr>
                                    </p:animEffect>
                                    <p:anim calcmode="lin" valueType="num">
                                      <p:cBhvr>
                                        <p:cTn id="24"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29" dur="26">
                                          <p:stCondLst>
                                            <p:cond delay="650"/>
                                          </p:stCondLst>
                                        </p:cTn>
                                        <p:tgtEl>
                                          <p:spTgt spid="5123"/>
                                        </p:tgtEl>
                                      </p:cBhvr>
                                      <p:to x="100000" y="60000"/>
                                    </p:animScale>
                                    <p:animScale>
                                      <p:cBhvr>
                                        <p:cTn id="30" dur="166" decel="50000">
                                          <p:stCondLst>
                                            <p:cond delay="676"/>
                                          </p:stCondLst>
                                        </p:cTn>
                                        <p:tgtEl>
                                          <p:spTgt spid="5123"/>
                                        </p:tgtEl>
                                      </p:cBhvr>
                                      <p:to x="100000" y="100000"/>
                                    </p:animScale>
                                    <p:animScale>
                                      <p:cBhvr>
                                        <p:cTn id="31" dur="26">
                                          <p:stCondLst>
                                            <p:cond delay="1312"/>
                                          </p:stCondLst>
                                        </p:cTn>
                                        <p:tgtEl>
                                          <p:spTgt spid="5123"/>
                                        </p:tgtEl>
                                      </p:cBhvr>
                                      <p:to x="100000" y="80000"/>
                                    </p:animScale>
                                    <p:animScale>
                                      <p:cBhvr>
                                        <p:cTn id="32" dur="166" decel="50000">
                                          <p:stCondLst>
                                            <p:cond delay="1338"/>
                                          </p:stCondLst>
                                        </p:cTn>
                                        <p:tgtEl>
                                          <p:spTgt spid="5123"/>
                                        </p:tgtEl>
                                      </p:cBhvr>
                                      <p:to x="100000" y="100000"/>
                                    </p:animScale>
                                    <p:animScale>
                                      <p:cBhvr>
                                        <p:cTn id="33" dur="26">
                                          <p:stCondLst>
                                            <p:cond delay="1642"/>
                                          </p:stCondLst>
                                        </p:cTn>
                                        <p:tgtEl>
                                          <p:spTgt spid="5123"/>
                                        </p:tgtEl>
                                      </p:cBhvr>
                                      <p:to x="100000" y="90000"/>
                                    </p:animScale>
                                    <p:animScale>
                                      <p:cBhvr>
                                        <p:cTn id="34" dur="166" decel="50000">
                                          <p:stCondLst>
                                            <p:cond delay="1668"/>
                                          </p:stCondLst>
                                        </p:cTn>
                                        <p:tgtEl>
                                          <p:spTgt spid="5123"/>
                                        </p:tgtEl>
                                      </p:cBhvr>
                                      <p:to x="100000" y="100000"/>
                                    </p:animScale>
                                    <p:animScale>
                                      <p:cBhvr>
                                        <p:cTn id="35" dur="26">
                                          <p:stCondLst>
                                            <p:cond delay="1808"/>
                                          </p:stCondLst>
                                        </p:cTn>
                                        <p:tgtEl>
                                          <p:spTgt spid="5123"/>
                                        </p:tgtEl>
                                      </p:cBhvr>
                                      <p:to x="100000" y="95000"/>
                                    </p:animScale>
                                    <p:animScale>
                                      <p:cBhvr>
                                        <p:cTn id="36" dur="166" decel="50000">
                                          <p:stCondLst>
                                            <p:cond delay="1834"/>
                                          </p:stCondLst>
                                        </p:cTn>
                                        <p:tgtEl>
                                          <p:spTgt spid="5123"/>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5124"/>
                                        </p:tgtEl>
                                        <p:attrNameLst>
                                          <p:attrName>style.visibility</p:attrName>
                                        </p:attrNameLst>
                                      </p:cBhvr>
                                      <p:to>
                                        <p:strVal val="visible"/>
                                      </p:to>
                                    </p:set>
                                    <p:animEffect transition="in" filter="wipe(down)">
                                      <p:cBhvr>
                                        <p:cTn id="39" dur="580">
                                          <p:stCondLst>
                                            <p:cond delay="0"/>
                                          </p:stCondLst>
                                        </p:cTn>
                                        <p:tgtEl>
                                          <p:spTgt spid="5124"/>
                                        </p:tgtEl>
                                      </p:cBhvr>
                                    </p:animEffect>
                                    <p:anim calcmode="lin" valueType="num">
                                      <p:cBhvr>
                                        <p:cTn id="40" dur="1822" tmFilter="0,0; 0.14,0.36; 0.43,0.73; 0.71,0.91; 1.0,1.0">
                                          <p:stCondLst>
                                            <p:cond delay="0"/>
                                          </p:stCondLst>
                                        </p:cTn>
                                        <p:tgtEl>
                                          <p:spTgt spid="512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12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12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12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124"/>
                                        </p:tgtEl>
                                        <p:attrNameLst>
                                          <p:attrName>ppt_y</p:attrName>
                                        </p:attrNameLst>
                                      </p:cBhvr>
                                      <p:tavLst>
                                        <p:tav tm="0" fmla="#ppt_y-sin(pi*$)/81">
                                          <p:val>
                                            <p:fltVal val="0"/>
                                          </p:val>
                                        </p:tav>
                                        <p:tav tm="100000">
                                          <p:val>
                                            <p:fltVal val="1"/>
                                          </p:val>
                                        </p:tav>
                                      </p:tavLst>
                                    </p:anim>
                                    <p:animScale>
                                      <p:cBhvr>
                                        <p:cTn id="45" dur="26">
                                          <p:stCondLst>
                                            <p:cond delay="650"/>
                                          </p:stCondLst>
                                        </p:cTn>
                                        <p:tgtEl>
                                          <p:spTgt spid="5124"/>
                                        </p:tgtEl>
                                      </p:cBhvr>
                                      <p:to x="100000" y="60000"/>
                                    </p:animScale>
                                    <p:animScale>
                                      <p:cBhvr>
                                        <p:cTn id="46" dur="166" decel="50000">
                                          <p:stCondLst>
                                            <p:cond delay="676"/>
                                          </p:stCondLst>
                                        </p:cTn>
                                        <p:tgtEl>
                                          <p:spTgt spid="5124"/>
                                        </p:tgtEl>
                                      </p:cBhvr>
                                      <p:to x="100000" y="100000"/>
                                    </p:animScale>
                                    <p:animScale>
                                      <p:cBhvr>
                                        <p:cTn id="47" dur="26">
                                          <p:stCondLst>
                                            <p:cond delay="1312"/>
                                          </p:stCondLst>
                                        </p:cTn>
                                        <p:tgtEl>
                                          <p:spTgt spid="5124"/>
                                        </p:tgtEl>
                                      </p:cBhvr>
                                      <p:to x="100000" y="80000"/>
                                    </p:animScale>
                                    <p:animScale>
                                      <p:cBhvr>
                                        <p:cTn id="48" dur="166" decel="50000">
                                          <p:stCondLst>
                                            <p:cond delay="1338"/>
                                          </p:stCondLst>
                                        </p:cTn>
                                        <p:tgtEl>
                                          <p:spTgt spid="5124"/>
                                        </p:tgtEl>
                                      </p:cBhvr>
                                      <p:to x="100000" y="100000"/>
                                    </p:animScale>
                                    <p:animScale>
                                      <p:cBhvr>
                                        <p:cTn id="49" dur="26">
                                          <p:stCondLst>
                                            <p:cond delay="1642"/>
                                          </p:stCondLst>
                                        </p:cTn>
                                        <p:tgtEl>
                                          <p:spTgt spid="5124"/>
                                        </p:tgtEl>
                                      </p:cBhvr>
                                      <p:to x="100000" y="90000"/>
                                    </p:animScale>
                                    <p:animScale>
                                      <p:cBhvr>
                                        <p:cTn id="50" dur="166" decel="50000">
                                          <p:stCondLst>
                                            <p:cond delay="1668"/>
                                          </p:stCondLst>
                                        </p:cTn>
                                        <p:tgtEl>
                                          <p:spTgt spid="5124"/>
                                        </p:tgtEl>
                                      </p:cBhvr>
                                      <p:to x="100000" y="100000"/>
                                    </p:animScale>
                                    <p:animScale>
                                      <p:cBhvr>
                                        <p:cTn id="51" dur="26">
                                          <p:stCondLst>
                                            <p:cond delay="1808"/>
                                          </p:stCondLst>
                                        </p:cTn>
                                        <p:tgtEl>
                                          <p:spTgt spid="5124"/>
                                        </p:tgtEl>
                                      </p:cBhvr>
                                      <p:to x="100000" y="95000"/>
                                    </p:animScale>
                                    <p:animScale>
                                      <p:cBhvr>
                                        <p:cTn id="52" dur="166" decel="50000">
                                          <p:stCondLst>
                                            <p:cond delay="1834"/>
                                          </p:stCondLst>
                                        </p:cTn>
                                        <p:tgtEl>
                                          <p:spTgt spid="5124"/>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5125"/>
                                        </p:tgtEl>
                                        <p:attrNameLst>
                                          <p:attrName>style.visibility</p:attrName>
                                        </p:attrNameLst>
                                      </p:cBhvr>
                                      <p:to>
                                        <p:strVal val="visible"/>
                                      </p:to>
                                    </p:set>
                                    <p:animEffect transition="in" filter="wipe(down)">
                                      <p:cBhvr>
                                        <p:cTn id="55" dur="580">
                                          <p:stCondLst>
                                            <p:cond delay="0"/>
                                          </p:stCondLst>
                                        </p:cTn>
                                        <p:tgtEl>
                                          <p:spTgt spid="5125"/>
                                        </p:tgtEl>
                                      </p:cBhvr>
                                    </p:animEffect>
                                    <p:anim calcmode="lin" valueType="num">
                                      <p:cBhvr>
                                        <p:cTn id="56" dur="1822" tmFilter="0,0; 0.14,0.36; 0.43,0.73; 0.71,0.91; 1.0,1.0">
                                          <p:stCondLst>
                                            <p:cond delay="0"/>
                                          </p:stCondLst>
                                        </p:cTn>
                                        <p:tgtEl>
                                          <p:spTgt spid="5125"/>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125"/>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125"/>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125"/>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125"/>
                                        </p:tgtEl>
                                        <p:attrNameLst>
                                          <p:attrName>ppt_y</p:attrName>
                                        </p:attrNameLst>
                                      </p:cBhvr>
                                      <p:tavLst>
                                        <p:tav tm="0" fmla="#ppt_y-sin(pi*$)/81">
                                          <p:val>
                                            <p:fltVal val="0"/>
                                          </p:val>
                                        </p:tav>
                                        <p:tav tm="100000">
                                          <p:val>
                                            <p:fltVal val="1"/>
                                          </p:val>
                                        </p:tav>
                                      </p:tavLst>
                                    </p:anim>
                                    <p:animScale>
                                      <p:cBhvr>
                                        <p:cTn id="61" dur="26">
                                          <p:stCondLst>
                                            <p:cond delay="650"/>
                                          </p:stCondLst>
                                        </p:cTn>
                                        <p:tgtEl>
                                          <p:spTgt spid="5125"/>
                                        </p:tgtEl>
                                      </p:cBhvr>
                                      <p:to x="100000" y="60000"/>
                                    </p:animScale>
                                    <p:animScale>
                                      <p:cBhvr>
                                        <p:cTn id="62" dur="166" decel="50000">
                                          <p:stCondLst>
                                            <p:cond delay="676"/>
                                          </p:stCondLst>
                                        </p:cTn>
                                        <p:tgtEl>
                                          <p:spTgt spid="5125"/>
                                        </p:tgtEl>
                                      </p:cBhvr>
                                      <p:to x="100000" y="100000"/>
                                    </p:animScale>
                                    <p:animScale>
                                      <p:cBhvr>
                                        <p:cTn id="63" dur="26">
                                          <p:stCondLst>
                                            <p:cond delay="1312"/>
                                          </p:stCondLst>
                                        </p:cTn>
                                        <p:tgtEl>
                                          <p:spTgt spid="5125"/>
                                        </p:tgtEl>
                                      </p:cBhvr>
                                      <p:to x="100000" y="80000"/>
                                    </p:animScale>
                                    <p:animScale>
                                      <p:cBhvr>
                                        <p:cTn id="64" dur="166" decel="50000">
                                          <p:stCondLst>
                                            <p:cond delay="1338"/>
                                          </p:stCondLst>
                                        </p:cTn>
                                        <p:tgtEl>
                                          <p:spTgt spid="5125"/>
                                        </p:tgtEl>
                                      </p:cBhvr>
                                      <p:to x="100000" y="100000"/>
                                    </p:animScale>
                                    <p:animScale>
                                      <p:cBhvr>
                                        <p:cTn id="65" dur="26">
                                          <p:stCondLst>
                                            <p:cond delay="1642"/>
                                          </p:stCondLst>
                                        </p:cTn>
                                        <p:tgtEl>
                                          <p:spTgt spid="5125"/>
                                        </p:tgtEl>
                                      </p:cBhvr>
                                      <p:to x="100000" y="90000"/>
                                    </p:animScale>
                                    <p:animScale>
                                      <p:cBhvr>
                                        <p:cTn id="66" dur="166" decel="50000">
                                          <p:stCondLst>
                                            <p:cond delay="1668"/>
                                          </p:stCondLst>
                                        </p:cTn>
                                        <p:tgtEl>
                                          <p:spTgt spid="5125"/>
                                        </p:tgtEl>
                                      </p:cBhvr>
                                      <p:to x="100000" y="100000"/>
                                    </p:animScale>
                                    <p:animScale>
                                      <p:cBhvr>
                                        <p:cTn id="67" dur="26">
                                          <p:stCondLst>
                                            <p:cond delay="1808"/>
                                          </p:stCondLst>
                                        </p:cTn>
                                        <p:tgtEl>
                                          <p:spTgt spid="5125"/>
                                        </p:tgtEl>
                                      </p:cBhvr>
                                      <p:to x="100000" y="95000"/>
                                    </p:animScale>
                                    <p:animScale>
                                      <p:cBhvr>
                                        <p:cTn id="68" dur="166" decel="50000">
                                          <p:stCondLst>
                                            <p:cond delay="1834"/>
                                          </p:stCondLst>
                                        </p:cTn>
                                        <p:tgtEl>
                                          <p:spTgt spid="5125"/>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down)">
                                      <p:cBhvr>
                                        <p:cTn id="71" dur="580">
                                          <p:stCondLst>
                                            <p:cond delay="0"/>
                                          </p:stCondLst>
                                        </p:cTn>
                                        <p:tgtEl>
                                          <p:spTgt spid="17"/>
                                        </p:tgtEl>
                                      </p:cBhvr>
                                    </p:animEffect>
                                    <p:anim calcmode="lin" valueType="num">
                                      <p:cBhvr>
                                        <p:cTn id="72"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77" dur="26">
                                          <p:stCondLst>
                                            <p:cond delay="650"/>
                                          </p:stCondLst>
                                        </p:cTn>
                                        <p:tgtEl>
                                          <p:spTgt spid="17"/>
                                        </p:tgtEl>
                                      </p:cBhvr>
                                      <p:to x="100000" y="60000"/>
                                    </p:animScale>
                                    <p:animScale>
                                      <p:cBhvr>
                                        <p:cTn id="78" dur="166" decel="50000">
                                          <p:stCondLst>
                                            <p:cond delay="676"/>
                                          </p:stCondLst>
                                        </p:cTn>
                                        <p:tgtEl>
                                          <p:spTgt spid="17"/>
                                        </p:tgtEl>
                                      </p:cBhvr>
                                      <p:to x="100000" y="100000"/>
                                    </p:animScale>
                                    <p:animScale>
                                      <p:cBhvr>
                                        <p:cTn id="79" dur="26">
                                          <p:stCondLst>
                                            <p:cond delay="1312"/>
                                          </p:stCondLst>
                                        </p:cTn>
                                        <p:tgtEl>
                                          <p:spTgt spid="17"/>
                                        </p:tgtEl>
                                      </p:cBhvr>
                                      <p:to x="100000" y="80000"/>
                                    </p:animScale>
                                    <p:animScale>
                                      <p:cBhvr>
                                        <p:cTn id="80" dur="166" decel="50000">
                                          <p:stCondLst>
                                            <p:cond delay="1338"/>
                                          </p:stCondLst>
                                        </p:cTn>
                                        <p:tgtEl>
                                          <p:spTgt spid="17"/>
                                        </p:tgtEl>
                                      </p:cBhvr>
                                      <p:to x="100000" y="100000"/>
                                    </p:animScale>
                                    <p:animScale>
                                      <p:cBhvr>
                                        <p:cTn id="81" dur="26">
                                          <p:stCondLst>
                                            <p:cond delay="1642"/>
                                          </p:stCondLst>
                                        </p:cTn>
                                        <p:tgtEl>
                                          <p:spTgt spid="17"/>
                                        </p:tgtEl>
                                      </p:cBhvr>
                                      <p:to x="100000" y="90000"/>
                                    </p:animScale>
                                    <p:animScale>
                                      <p:cBhvr>
                                        <p:cTn id="82" dur="166" decel="50000">
                                          <p:stCondLst>
                                            <p:cond delay="1668"/>
                                          </p:stCondLst>
                                        </p:cTn>
                                        <p:tgtEl>
                                          <p:spTgt spid="17"/>
                                        </p:tgtEl>
                                      </p:cBhvr>
                                      <p:to x="100000" y="100000"/>
                                    </p:animScale>
                                    <p:animScale>
                                      <p:cBhvr>
                                        <p:cTn id="83" dur="26">
                                          <p:stCondLst>
                                            <p:cond delay="1808"/>
                                          </p:stCondLst>
                                        </p:cTn>
                                        <p:tgtEl>
                                          <p:spTgt spid="17"/>
                                        </p:tgtEl>
                                      </p:cBhvr>
                                      <p:to x="100000" y="95000"/>
                                    </p:animScale>
                                    <p:animScale>
                                      <p:cBhvr>
                                        <p:cTn id="84" dur="166" decel="50000">
                                          <p:stCondLst>
                                            <p:cond delay="1834"/>
                                          </p:stCondLst>
                                        </p:cTn>
                                        <p:tgtEl>
                                          <p:spTgt spid="17"/>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wipe(down)">
                                      <p:cBhvr>
                                        <p:cTn id="87" dur="580">
                                          <p:stCondLst>
                                            <p:cond delay="0"/>
                                          </p:stCondLst>
                                        </p:cTn>
                                        <p:tgtEl>
                                          <p:spTgt spid="16"/>
                                        </p:tgtEl>
                                      </p:cBhvr>
                                    </p:animEffect>
                                    <p:anim calcmode="lin" valueType="num">
                                      <p:cBhvr>
                                        <p:cTn id="8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93" dur="26">
                                          <p:stCondLst>
                                            <p:cond delay="650"/>
                                          </p:stCondLst>
                                        </p:cTn>
                                        <p:tgtEl>
                                          <p:spTgt spid="16"/>
                                        </p:tgtEl>
                                      </p:cBhvr>
                                      <p:to x="100000" y="60000"/>
                                    </p:animScale>
                                    <p:animScale>
                                      <p:cBhvr>
                                        <p:cTn id="94" dur="166" decel="50000">
                                          <p:stCondLst>
                                            <p:cond delay="676"/>
                                          </p:stCondLst>
                                        </p:cTn>
                                        <p:tgtEl>
                                          <p:spTgt spid="16"/>
                                        </p:tgtEl>
                                      </p:cBhvr>
                                      <p:to x="100000" y="100000"/>
                                    </p:animScale>
                                    <p:animScale>
                                      <p:cBhvr>
                                        <p:cTn id="95" dur="26">
                                          <p:stCondLst>
                                            <p:cond delay="1312"/>
                                          </p:stCondLst>
                                        </p:cTn>
                                        <p:tgtEl>
                                          <p:spTgt spid="16"/>
                                        </p:tgtEl>
                                      </p:cBhvr>
                                      <p:to x="100000" y="80000"/>
                                    </p:animScale>
                                    <p:animScale>
                                      <p:cBhvr>
                                        <p:cTn id="96" dur="166" decel="50000">
                                          <p:stCondLst>
                                            <p:cond delay="1338"/>
                                          </p:stCondLst>
                                        </p:cTn>
                                        <p:tgtEl>
                                          <p:spTgt spid="16"/>
                                        </p:tgtEl>
                                      </p:cBhvr>
                                      <p:to x="100000" y="100000"/>
                                    </p:animScale>
                                    <p:animScale>
                                      <p:cBhvr>
                                        <p:cTn id="97" dur="26">
                                          <p:stCondLst>
                                            <p:cond delay="1642"/>
                                          </p:stCondLst>
                                        </p:cTn>
                                        <p:tgtEl>
                                          <p:spTgt spid="16"/>
                                        </p:tgtEl>
                                      </p:cBhvr>
                                      <p:to x="100000" y="90000"/>
                                    </p:animScale>
                                    <p:animScale>
                                      <p:cBhvr>
                                        <p:cTn id="98" dur="166" decel="50000">
                                          <p:stCondLst>
                                            <p:cond delay="1668"/>
                                          </p:stCondLst>
                                        </p:cTn>
                                        <p:tgtEl>
                                          <p:spTgt spid="16"/>
                                        </p:tgtEl>
                                      </p:cBhvr>
                                      <p:to x="100000" y="100000"/>
                                    </p:animScale>
                                    <p:animScale>
                                      <p:cBhvr>
                                        <p:cTn id="99" dur="26">
                                          <p:stCondLst>
                                            <p:cond delay="1808"/>
                                          </p:stCondLst>
                                        </p:cTn>
                                        <p:tgtEl>
                                          <p:spTgt spid="16"/>
                                        </p:tgtEl>
                                      </p:cBhvr>
                                      <p:to x="100000" y="95000"/>
                                    </p:animScale>
                                    <p:animScale>
                                      <p:cBhvr>
                                        <p:cTn id="100" dur="166" decel="50000">
                                          <p:stCondLst>
                                            <p:cond delay="1834"/>
                                          </p:stCondLst>
                                        </p:cTn>
                                        <p:tgtEl>
                                          <p:spTgt spid="16"/>
                                        </p:tgtEl>
                                      </p:cBhvr>
                                      <p:to x="100000" y="100000"/>
                                    </p:animScale>
                                  </p:childTnLst>
                                </p:cTn>
                              </p:par>
                              <p:par>
                                <p:cTn id="101" presetID="26" presetClass="entr" presetSubtype="0" fill="hold" nodeType="withEffect">
                                  <p:stCondLst>
                                    <p:cond delay="0"/>
                                  </p:stCondLst>
                                  <p:childTnLst>
                                    <p:set>
                                      <p:cBhvr>
                                        <p:cTn id="102" dur="1" fill="hold">
                                          <p:stCondLst>
                                            <p:cond delay="0"/>
                                          </p:stCondLst>
                                        </p:cTn>
                                        <p:tgtEl>
                                          <p:spTgt spid="11"/>
                                        </p:tgtEl>
                                        <p:attrNameLst>
                                          <p:attrName>style.visibility</p:attrName>
                                        </p:attrNameLst>
                                      </p:cBhvr>
                                      <p:to>
                                        <p:strVal val="visible"/>
                                      </p:to>
                                    </p:set>
                                    <p:animEffect transition="in" filter="wipe(down)">
                                      <p:cBhvr>
                                        <p:cTn id="103" dur="580">
                                          <p:stCondLst>
                                            <p:cond delay="0"/>
                                          </p:stCondLst>
                                        </p:cTn>
                                        <p:tgtEl>
                                          <p:spTgt spid="11"/>
                                        </p:tgtEl>
                                      </p:cBhvr>
                                    </p:animEffect>
                                    <p:anim calcmode="lin" valueType="num">
                                      <p:cBhvr>
                                        <p:cTn id="10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9" dur="26">
                                          <p:stCondLst>
                                            <p:cond delay="650"/>
                                          </p:stCondLst>
                                        </p:cTn>
                                        <p:tgtEl>
                                          <p:spTgt spid="11"/>
                                        </p:tgtEl>
                                      </p:cBhvr>
                                      <p:to x="100000" y="60000"/>
                                    </p:animScale>
                                    <p:animScale>
                                      <p:cBhvr>
                                        <p:cTn id="110" dur="166" decel="50000">
                                          <p:stCondLst>
                                            <p:cond delay="676"/>
                                          </p:stCondLst>
                                        </p:cTn>
                                        <p:tgtEl>
                                          <p:spTgt spid="11"/>
                                        </p:tgtEl>
                                      </p:cBhvr>
                                      <p:to x="100000" y="100000"/>
                                    </p:animScale>
                                    <p:animScale>
                                      <p:cBhvr>
                                        <p:cTn id="111" dur="26">
                                          <p:stCondLst>
                                            <p:cond delay="1312"/>
                                          </p:stCondLst>
                                        </p:cTn>
                                        <p:tgtEl>
                                          <p:spTgt spid="11"/>
                                        </p:tgtEl>
                                      </p:cBhvr>
                                      <p:to x="100000" y="80000"/>
                                    </p:animScale>
                                    <p:animScale>
                                      <p:cBhvr>
                                        <p:cTn id="112" dur="166" decel="50000">
                                          <p:stCondLst>
                                            <p:cond delay="1338"/>
                                          </p:stCondLst>
                                        </p:cTn>
                                        <p:tgtEl>
                                          <p:spTgt spid="11"/>
                                        </p:tgtEl>
                                      </p:cBhvr>
                                      <p:to x="100000" y="100000"/>
                                    </p:animScale>
                                    <p:animScale>
                                      <p:cBhvr>
                                        <p:cTn id="113" dur="26">
                                          <p:stCondLst>
                                            <p:cond delay="1642"/>
                                          </p:stCondLst>
                                        </p:cTn>
                                        <p:tgtEl>
                                          <p:spTgt spid="11"/>
                                        </p:tgtEl>
                                      </p:cBhvr>
                                      <p:to x="100000" y="90000"/>
                                    </p:animScale>
                                    <p:animScale>
                                      <p:cBhvr>
                                        <p:cTn id="114" dur="166" decel="50000">
                                          <p:stCondLst>
                                            <p:cond delay="1668"/>
                                          </p:stCondLst>
                                        </p:cTn>
                                        <p:tgtEl>
                                          <p:spTgt spid="11"/>
                                        </p:tgtEl>
                                      </p:cBhvr>
                                      <p:to x="100000" y="100000"/>
                                    </p:animScale>
                                    <p:animScale>
                                      <p:cBhvr>
                                        <p:cTn id="115" dur="26">
                                          <p:stCondLst>
                                            <p:cond delay="1808"/>
                                          </p:stCondLst>
                                        </p:cTn>
                                        <p:tgtEl>
                                          <p:spTgt spid="11"/>
                                        </p:tgtEl>
                                      </p:cBhvr>
                                      <p:to x="100000" y="95000"/>
                                    </p:animScale>
                                    <p:animScale>
                                      <p:cBhvr>
                                        <p:cTn id="116" dur="166" decel="50000">
                                          <p:stCondLst>
                                            <p:cond delay="1834"/>
                                          </p:stCondLst>
                                        </p:cTn>
                                        <p:tgtEl>
                                          <p:spTgt spid="11"/>
                                        </p:tgtEl>
                                      </p:cBhvr>
                                      <p:to x="100000" y="100000"/>
                                    </p:animScale>
                                  </p:childTnLst>
                                </p:cTn>
                              </p:par>
                              <p:par>
                                <p:cTn id="117" presetID="26" presetClass="entr" presetSubtype="0" fill="hold" nodeType="withEffect">
                                  <p:stCondLst>
                                    <p:cond delay="0"/>
                                  </p:stCondLst>
                                  <p:childTnLst>
                                    <p:set>
                                      <p:cBhvr>
                                        <p:cTn id="118" dur="1" fill="hold">
                                          <p:stCondLst>
                                            <p:cond delay="0"/>
                                          </p:stCondLst>
                                        </p:cTn>
                                        <p:tgtEl>
                                          <p:spTgt spid="13"/>
                                        </p:tgtEl>
                                        <p:attrNameLst>
                                          <p:attrName>style.visibility</p:attrName>
                                        </p:attrNameLst>
                                      </p:cBhvr>
                                      <p:to>
                                        <p:strVal val="visible"/>
                                      </p:to>
                                    </p:set>
                                    <p:animEffect transition="in" filter="wipe(down)">
                                      <p:cBhvr>
                                        <p:cTn id="119" dur="580">
                                          <p:stCondLst>
                                            <p:cond delay="0"/>
                                          </p:stCondLst>
                                        </p:cTn>
                                        <p:tgtEl>
                                          <p:spTgt spid="13"/>
                                        </p:tgtEl>
                                      </p:cBhvr>
                                    </p:animEffect>
                                    <p:anim calcmode="lin" valueType="num">
                                      <p:cBhvr>
                                        <p:cTn id="12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25" dur="26">
                                          <p:stCondLst>
                                            <p:cond delay="650"/>
                                          </p:stCondLst>
                                        </p:cTn>
                                        <p:tgtEl>
                                          <p:spTgt spid="13"/>
                                        </p:tgtEl>
                                      </p:cBhvr>
                                      <p:to x="100000" y="60000"/>
                                    </p:animScale>
                                    <p:animScale>
                                      <p:cBhvr>
                                        <p:cTn id="126" dur="166" decel="50000">
                                          <p:stCondLst>
                                            <p:cond delay="676"/>
                                          </p:stCondLst>
                                        </p:cTn>
                                        <p:tgtEl>
                                          <p:spTgt spid="13"/>
                                        </p:tgtEl>
                                      </p:cBhvr>
                                      <p:to x="100000" y="100000"/>
                                    </p:animScale>
                                    <p:animScale>
                                      <p:cBhvr>
                                        <p:cTn id="127" dur="26">
                                          <p:stCondLst>
                                            <p:cond delay="1312"/>
                                          </p:stCondLst>
                                        </p:cTn>
                                        <p:tgtEl>
                                          <p:spTgt spid="13"/>
                                        </p:tgtEl>
                                      </p:cBhvr>
                                      <p:to x="100000" y="80000"/>
                                    </p:animScale>
                                    <p:animScale>
                                      <p:cBhvr>
                                        <p:cTn id="128" dur="166" decel="50000">
                                          <p:stCondLst>
                                            <p:cond delay="1338"/>
                                          </p:stCondLst>
                                        </p:cTn>
                                        <p:tgtEl>
                                          <p:spTgt spid="13"/>
                                        </p:tgtEl>
                                      </p:cBhvr>
                                      <p:to x="100000" y="100000"/>
                                    </p:animScale>
                                    <p:animScale>
                                      <p:cBhvr>
                                        <p:cTn id="129" dur="26">
                                          <p:stCondLst>
                                            <p:cond delay="1642"/>
                                          </p:stCondLst>
                                        </p:cTn>
                                        <p:tgtEl>
                                          <p:spTgt spid="13"/>
                                        </p:tgtEl>
                                      </p:cBhvr>
                                      <p:to x="100000" y="90000"/>
                                    </p:animScale>
                                    <p:animScale>
                                      <p:cBhvr>
                                        <p:cTn id="130" dur="166" decel="50000">
                                          <p:stCondLst>
                                            <p:cond delay="1668"/>
                                          </p:stCondLst>
                                        </p:cTn>
                                        <p:tgtEl>
                                          <p:spTgt spid="13"/>
                                        </p:tgtEl>
                                      </p:cBhvr>
                                      <p:to x="100000" y="100000"/>
                                    </p:animScale>
                                    <p:animScale>
                                      <p:cBhvr>
                                        <p:cTn id="131" dur="26">
                                          <p:stCondLst>
                                            <p:cond delay="1808"/>
                                          </p:stCondLst>
                                        </p:cTn>
                                        <p:tgtEl>
                                          <p:spTgt spid="13"/>
                                        </p:tgtEl>
                                      </p:cBhvr>
                                      <p:to x="100000" y="95000"/>
                                    </p:animScale>
                                    <p:animScale>
                                      <p:cBhvr>
                                        <p:cTn id="132"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mohammad\Desktop\pk\images.jpgSFGSFGSD.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53340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33251" y="183357"/>
            <a:ext cx="8229600" cy="411162"/>
          </a:xfrm>
        </p:spPr>
        <p:txBody>
          <a:bodyPr>
            <a:normAutofit fontScale="90000"/>
          </a:bodyPr>
          <a:lstStyle/>
          <a:p>
            <a:r>
              <a:rPr lang="fa-IR" b="1" dirty="0" smtClean="0">
                <a:solidFill>
                  <a:srgbClr val="FF0000"/>
                </a:solidFill>
                <a:cs typeface="+mn-cs"/>
              </a:rPr>
              <a:t>اهــــــــــــــداف </a:t>
            </a:r>
            <a:r>
              <a:rPr lang="fa-IR" b="1" dirty="0">
                <a:solidFill>
                  <a:srgbClr val="FF0000"/>
                </a:solidFill>
                <a:cs typeface="+mn-cs"/>
              </a:rPr>
              <a:t>برنامه </a:t>
            </a:r>
            <a:r>
              <a:rPr lang="fa-IR" b="1" dirty="0" smtClean="0">
                <a:solidFill>
                  <a:srgbClr val="FF0000"/>
                </a:solidFill>
                <a:cs typeface="+mn-cs"/>
              </a:rPr>
              <a:t>درســــــــــــــــــــــی</a:t>
            </a:r>
            <a:endParaRPr lang="en-US" b="1" dirty="0">
              <a:solidFill>
                <a:srgbClr val="FF0000"/>
              </a:solidFill>
              <a:cs typeface="+mn-cs"/>
            </a:endParaRPr>
          </a:p>
        </p:txBody>
      </p:sp>
      <p:sp>
        <p:nvSpPr>
          <p:cNvPr id="3" name="Content Placeholder 2"/>
          <p:cNvSpPr>
            <a:spLocks noGrp="1"/>
          </p:cNvSpPr>
          <p:nvPr>
            <p:ph idx="1"/>
          </p:nvPr>
        </p:nvSpPr>
        <p:spPr/>
        <p:txBody>
          <a:bodyPr/>
          <a:lstStyle/>
          <a:p>
            <a:pPr marL="4057650" lvl="8" indent="-514350" algn="r" rtl="1">
              <a:buAutoNum type="arabicPeriod"/>
            </a:pPr>
            <a:r>
              <a:rPr lang="fa-IR" sz="3200" dirty="0">
                <a:solidFill>
                  <a:srgbClr val="0000FF"/>
                </a:solidFill>
                <a:cs typeface="B Elham" pitchFamily="2" charset="-78"/>
              </a:rPr>
              <a:t>اقتصادی</a:t>
            </a:r>
          </a:p>
          <a:p>
            <a:pPr marL="4057650" lvl="8" indent="-514350" algn="r" rtl="1">
              <a:buAutoNum type="arabicPeriod"/>
            </a:pPr>
            <a:r>
              <a:rPr lang="fa-IR" sz="3200" dirty="0">
                <a:solidFill>
                  <a:srgbClr val="0000FF"/>
                </a:solidFill>
                <a:cs typeface="B Elham" pitchFamily="2" charset="-78"/>
              </a:rPr>
              <a:t>سیاسی</a:t>
            </a:r>
          </a:p>
          <a:p>
            <a:pPr marL="4057650" lvl="8" indent="-514350" algn="r" rtl="1">
              <a:buAutoNum type="arabicPeriod"/>
            </a:pPr>
            <a:r>
              <a:rPr lang="fa-IR" sz="3200" dirty="0">
                <a:solidFill>
                  <a:srgbClr val="0000FF"/>
                </a:solidFill>
                <a:cs typeface="B Elham" pitchFamily="2" charset="-78"/>
              </a:rPr>
              <a:t>مذهبی</a:t>
            </a:r>
          </a:p>
          <a:p>
            <a:pPr marL="4057650" lvl="8" indent="-514350" algn="r" rtl="1">
              <a:buAutoNum type="arabicPeriod"/>
            </a:pPr>
            <a:r>
              <a:rPr lang="fa-IR" sz="3200" dirty="0">
                <a:solidFill>
                  <a:srgbClr val="0000FF"/>
                </a:solidFill>
                <a:cs typeface="B Elham" pitchFamily="2" charset="-78"/>
              </a:rPr>
              <a:t>اخلاقی</a:t>
            </a:r>
          </a:p>
          <a:p>
            <a:pPr marL="4057650" lvl="8" indent="-514350" algn="r" rtl="1">
              <a:buAutoNum type="arabicPeriod"/>
            </a:pPr>
            <a:r>
              <a:rPr lang="fa-IR" sz="3200" dirty="0">
                <a:solidFill>
                  <a:srgbClr val="0000FF"/>
                </a:solidFill>
                <a:cs typeface="B Elham" pitchFamily="2" charset="-78"/>
              </a:rPr>
              <a:t>فرهنگی</a:t>
            </a:r>
          </a:p>
          <a:p>
            <a:pPr marL="4057650" lvl="8" indent="-514350" algn="r" rtl="1">
              <a:buAutoNum type="arabicPeriod"/>
            </a:pPr>
            <a:r>
              <a:rPr lang="fa-IR" sz="3200" dirty="0">
                <a:solidFill>
                  <a:srgbClr val="0000FF"/>
                </a:solidFill>
                <a:cs typeface="B Elham" pitchFamily="2" charset="-78"/>
              </a:rPr>
              <a:t>اجتماعی</a:t>
            </a:r>
          </a:p>
          <a:p>
            <a:pPr marL="4057650" lvl="8" indent="-514350" algn="r" rtl="1">
              <a:buAutoNum type="arabicPeriod"/>
            </a:pPr>
            <a:r>
              <a:rPr lang="fa-IR" sz="3200" dirty="0">
                <a:solidFill>
                  <a:srgbClr val="0000FF"/>
                </a:solidFill>
                <a:cs typeface="B Elham" pitchFamily="2" charset="-78"/>
              </a:rPr>
              <a:t>هنری</a:t>
            </a:r>
            <a:endParaRPr lang="en-US" sz="3200" dirty="0">
              <a:solidFill>
                <a:srgbClr val="0000FF"/>
              </a:solidFill>
              <a:cs typeface="B Elham" pitchFamily="2" charset="-78"/>
            </a:endParaRPr>
          </a:p>
          <a:p>
            <a:endParaRPr lang="en-US" dirty="0"/>
          </a:p>
        </p:txBody>
      </p:sp>
      <p:sp>
        <p:nvSpPr>
          <p:cNvPr id="4" name="Down Arrow 3"/>
          <p:cNvSpPr/>
          <p:nvPr/>
        </p:nvSpPr>
        <p:spPr>
          <a:xfrm>
            <a:off x="4343400" y="850946"/>
            <a:ext cx="457200" cy="6858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0093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1359</TotalTime>
  <Words>1873</Words>
  <Application>Microsoft Office PowerPoint</Application>
  <PresentationFormat>On-screen Show (4:3)</PresentationFormat>
  <Paragraphs>249</Paragraphs>
  <Slides>45</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45</vt:i4>
      </vt:variant>
    </vt:vector>
  </HeadingPairs>
  <TitlesOfParts>
    <vt:vector size="58" baseType="lpstr">
      <vt:lpstr>Adobe Heiti Std R</vt:lpstr>
      <vt:lpstr>Arial</vt:lpstr>
      <vt:lpstr>B Davat</vt:lpstr>
      <vt:lpstr>B Elham</vt:lpstr>
      <vt:lpstr>B Esfehan</vt:lpstr>
      <vt:lpstr>B Farnaz</vt:lpstr>
      <vt:lpstr>B Homa</vt:lpstr>
      <vt:lpstr>B Jadid</vt:lpstr>
      <vt:lpstr>B Nazanin</vt:lpstr>
      <vt:lpstr>B Traffic</vt:lpstr>
      <vt:lpstr>Calibri</vt:lpstr>
      <vt:lpstr>Times New Roman</vt:lpstr>
      <vt:lpstr>Office Theme</vt:lpstr>
      <vt:lpstr>تحلیل محتوا(1)</vt:lpstr>
      <vt:lpstr>PowerPoint Presentation</vt:lpstr>
      <vt:lpstr>رویکــــــــــــــــــــــرد برنامه ی درســــــــــــــی </vt:lpstr>
      <vt:lpstr>رویکرد مبتنی بر فرایند ذهنی و عقلی</vt:lpstr>
      <vt:lpstr>بررسی مسائل اجتماعی و فرایند های مبتنی بر آن </vt:lpstr>
      <vt:lpstr>رویکردی که به نیاز ها و علایق فراگیران تکیه دارد.</vt:lpstr>
      <vt:lpstr>رویکـــــــــــــــــــــــرد علمـــــــــــــــــــــــی</vt:lpstr>
      <vt:lpstr>رویکردی که دروس را به صورت یک سیستم یا نظام در نظر می گیرد .</vt:lpstr>
      <vt:lpstr>اهــــــــــــــداف برنامه درســــــــــــــــــــــی</vt:lpstr>
      <vt:lpstr>اهــــــــــــــــداف اقتصــــــــــــــــــــــــــــــــــــــــادی</vt:lpstr>
      <vt:lpstr>اهــــــــــــــداف سیاســــــــــــــــــــــی</vt:lpstr>
      <vt:lpstr>اهـــــــــــــــــــــــداف مذهبــــــــــــــــــــــــــــی</vt:lpstr>
      <vt:lpstr>اهــــــــــــــــــداف اخلاقـــــــــــــــــــــــــــی</vt:lpstr>
      <vt:lpstr>اهــــــــــــــــــــــــــــــــداف فرهنـــــــــــــــــــــــگی</vt:lpstr>
      <vt:lpstr>اهــــــــــــــــــــــــــــــــداف اجتماعــــــــــــــــــــــــــی</vt:lpstr>
      <vt:lpstr>اهــــــــــــــــــــــداف هــــــــــــــــــــــــــــــــــنری</vt:lpstr>
      <vt:lpstr>اصول حاکم بر برنامه درسی</vt:lpstr>
      <vt:lpstr>PowerPoint Presentation</vt:lpstr>
      <vt:lpstr>PowerPoint Presentation</vt:lpstr>
      <vt:lpstr>تقويت مهارت های حسی حرکتی</vt:lpstr>
      <vt:lpstr>PowerPoint Presentation</vt:lpstr>
      <vt:lpstr>خوانــــــــــدن و نوشــــــــــــــــــــتن </vt:lpstr>
      <vt:lpstr>روش های یاددهی یادگیری</vt:lpstr>
      <vt:lpstr>روش سخنرانـــــــــــــــــــی</vt:lpstr>
      <vt:lpstr>روش حفــــــــظ و تکـــــــــــــــــــرار</vt:lpstr>
      <vt:lpstr>روش پرســـــــــــش و پاســـــــــــــــــــخ</vt:lpstr>
      <vt:lpstr>روش نمایشـــــــــــــــــــــــــــــی</vt:lpstr>
      <vt:lpstr>روش ايفای نقــــــــــــــــــــــــــــــش</vt:lpstr>
      <vt:lpstr>روش گــــــــردش علمــــــــــــــــــــی</vt:lpstr>
      <vt:lpstr>نکته: همنشینی و به کارگیری همه ی روش ها با هم میتوانند یک آموزش مطلوب را رغم بزند.</vt:lpstr>
      <vt:lpstr>آشنایی با جداول توالی مفاهیم،مهارت ها،نگرش ها</vt:lpstr>
      <vt:lpstr>آشنایی با جداول توالی مفاهیم،مهارت ها،نگرش ها</vt:lpstr>
      <vt:lpstr>شرایـــــــــــــــــط ارزشیابـــــــــــــــی</vt:lpstr>
      <vt:lpstr>شرایـــــــــــــــــط ارزشیابـــــــــــــــی</vt:lpstr>
      <vt:lpstr>شرایــــــــط اجـــــــــــــــــــــــرا</vt:lpstr>
      <vt:lpstr>بررســــی یک درس از کتاب فارسی</vt:lpstr>
      <vt:lpstr>رویکــــــــــــــرد برنامه ی درســـــــــــــی</vt:lpstr>
      <vt:lpstr>اهــــــــــــــداف برنامه درســــــــــــــــــــــی</vt:lpstr>
      <vt:lpstr>اهــــــــــــــداف برنامه درســــــــــــــــــــــی</vt:lpstr>
      <vt:lpstr>اهــــــــــــــداف برنامه درســــــــــــــــــــــی</vt:lpstr>
      <vt:lpstr>اصول حاکـــــم بر برنامه ی درســــــــــــی</vt:lpstr>
      <vt:lpstr>روش یاددهـــــــــــی یادگــــــــــــیری</vt:lpstr>
      <vt:lpstr>آشنایی با جداول توالی مفاهیم،مهارت ها،نگرش ها</vt:lpstr>
      <vt:lpstr>شرایـــــــــــــــــــــــــــــــــــــــــــــــط ارزشــــــــــــــــــــــــــیابی</vt:lpstr>
      <vt:lpstr>شرایـــــــــــــــــــــط اجـــــــــــــــرا</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رویکرد مبتنی بر فرایند ذهنی و عقلی</dc:title>
  <dc:creator>mohammad</dc:creator>
  <cp:lastModifiedBy>Windows User</cp:lastModifiedBy>
  <cp:revision>145</cp:revision>
  <dcterms:created xsi:type="dcterms:W3CDTF">2006-08-16T00:00:00Z</dcterms:created>
  <dcterms:modified xsi:type="dcterms:W3CDTF">2020-04-19T04:54:09Z</dcterms:modified>
</cp:coreProperties>
</file>