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315" r:id="rId2"/>
    <p:sldId id="278" r:id="rId3"/>
    <p:sldId id="266" r:id="rId4"/>
    <p:sldId id="276" r:id="rId5"/>
    <p:sldId id="311" r:id="rId6"/>
    <p:sldId id="310" r:id="rId7"/>
    <p:sldId id="314" r:id="rId8"/>
    <p:sldId id="305" r:id="rId9"/>
    <p:sldId id="302" r:id="rId10"/>
    <p:sldId id="303" r:id="rId11"/>
    <p:sldId id="304" r:id="rId12"/>
    <p:sldId id="290" r:id="rId13"/>
    <p:sldId id="294" r:id="rId14"/>
    <p:sldId id="307" r:id="rId15"/>
    <p:sldId id="308" r:id="rId16"/>
    <p:sldId id="292" r:id="rId17"/>
    <p:sldId id="295" r:id="rId18"/>
    <p:sldId id="296" r:id="rId19"/>
    <p:sldId id="297" r:id="rId20"/>
    <p:sldId id="312" r:id="rId21"/>
    <p:sldId id="300" r:id="rId22"/>
    <p:sldId id="313" r:id="rId23"/>
    <p:sldId id="299" r:id="rId24"/>
    <p:sldId id="265" r:id="rId25"/>
    <p:sldId id="288" r:id="rId26"/>
    <p:sldId id="269" r:id="rId27"/>
    <p:sldId id="270" r:id="rId28"/>
    <p:sldId id="274" r:id="rId2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66FF"/>
    <a:srgbClr val="CC0066"/>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0" autoAdjust="0"/>
    <p:restoredTop sz="94660"/>
  </p:normalViewPr>
  <p:slideViewPr>
    <p:cSldViewPr snapToGrid="0">
      <p:cViewPr varScale="1">
        <p:scale>
          <a:sx n="116" d="100"/>
          <a:sy n="116" d="100"/>
        </p:scale>
        <p:origin x="39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F5CDD3-D5B8-466D-86E2-BB0B5C92054E}"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pPr rtl="1"/>
          <a:endParaRPr lang="fa-IR"/>
        </a:p>
      </dgm:t>
    </dgm:pt>
    <dgm:pt modelId="{4E9A5A8F-5465-4759-A0FE-18DCFA3FB251}">
      <dgm:prSet phldrT="[Text]"/>
      <dgm:spPr>
        <a:solidFill>
          <a:schemeClr val="accent4"/>
        </a:solidFill>
      </dgm:spPr>
      <dgm:t>
        <a:bodyPr/>
        <a:lstStyle/>
        <a:p>
          <a:pPr rtl="1"/>
          <a:r>
            <a:rPr lang="fa-IR" dirty="0" smtClean="0"/>
            <a:t>مبانی برنامه ریزی درسی</a:t>
          </a:r>
          <a:endParaRPr lang="fa-IR" dirty="0"/>
        </a:p>
      </dgm:t>
    </dgm:pt>
    <dgm:pt modelId="{966061C9-D9D2-440E-84C5-01E788A00A8E}" type="parTrans" cxnId="{F6E15320-34B6-472E-8F2B-ACE6DF4FCC86}">
      <dgm:prSet/>
      <dgm:spPr/>
      <dgm:t>
        <a:bodyPr/>
        <a:lstStyle/>
        <a:p>
          <a:pPr rtl="1"/>
          <a:endParaRPr lang="fa-IR"/>
        </a:p>
      </dgm:t>
    </dgm:pt>
    <dgm:pt modelId="{29666C63-5587-4FF6-80AE-B0CDA8899350}" type="sibTrans" cxnId="{F6E15320-34B6-472E-8F2B-ACE6DF4FCC86}">
      <dgm:prSet/>
      <dgm:spPr/>
      <dgm:t>
        <a:bodyPr/>
        <a:lstStyle/>
        <a:p>
          <a:pPr rtl="1"/>
          <a:endParaRPr lang="fa-IR"/>
        </a:p>
      </dgm:t>
    </dgm:pt>
    <dgm:pt modelId="{F8541478-A3E8-45B5-A9E8-E84E82B2ABCF}">
      <dgm:prSet phldrT="[Text]" custT="1"/>
      <dgm:spPr>
        <a:solidFill>
          <a:schemeClr val="accent4">
            <a:lumMod val="20000"/>
            <a:lumOff val="80000"/>
          </a:schemeClr>
        </a:solidFill>
      </dgm:spPr>
      <dgm:t>
        <a:bodyPr/>
        <a:lstStyle/>
        <a:p>
          <a:pPr rtl="1"/>
          <a:r>
            <a:rPr lang="fa-IR" sz="4100" dirty="0" smtClean="0">
              <a:solidFill>
                <a:srgbClr val="FF0000"/>
              </a:solidFill>
            </a:rPr>
            <a:t>مبانی فلسفی و مبانی دینی</a:t>
          </a:r>
        </a:p>
        <a:p>
          <a:pPr rtl="1"/>
          <a:r>
            <a:rPr lang="fa-IR" sz="2400" dirty="0" smtClean="0">
              <a:solidFill>
                <a:srgbClr val="FF0000"/>
              </a:solidFill>
            </a:rPr>
            <a:t>توجه به آنچه باید باشد. چیستی جهان و انسان و ارزش ها</a:t>
          </a:r>
          <a:endParaRPr lang="fa-IR" sz="2400" dirty="0">
            <a:solidFill>
              <a:srgbClr val="FF0000"/>
            </a:solidFill>
          </a:endParaRPr>
        </a:p>
      </dgm:t>
    </dgm:pt>
    <dgm:pt modelId="{FD96A45D-EE20-45FD-BA5E-C7094D43499D}" type="parTrans" cxnId="{0AE79ADB-68DA-4D2B-B6E2-A248C5717758}">
      <dgm:prSet/>
      <dgm:spPr/>
      <dgm:t>
        <a:bodyPr/>
        <a:lstStyle/>
        <a:p>
          <a:pPr rtl="1"/>
          <a:endParaRPr lang="fa-IR"/>
        </a:p>
      </dgm:t>
    </dgm:pt>
    <dgm:pt modelId="{75EBD950-2B3A-4BEF-BD0C-1FB3AB6DCE39}" type="sibTrans" cxnId="{0AE79ADB-68DA-4D2B-B6E2-A248C5717758}">
      <dgm:prSet/>
      <dgm:spPr/>
      <dgm:t>
        <a:bodyPr/>
        <a:lstStyle/>
        <a:p>
          <a:pPr rtl="1"/>
          <a:endParaRPr lang="fa-IR"/>
        </a:p>
      </dgm:t>
    </dgm:pt>
    <dgm:pt modelId="{D5009269-359E-429B-A19E-7EB168632B58}">
      <dgm:prSet phldrT="[Text]" custT="1"/>
      <dgm:spPr/>
      <dgm:t>
        <a:bodyPr/>
        <a:lstStyle/>
        <a:p>
          <a:pPr rtl="1"/>
          <a:r>
            <a:rPr lang="fa-IR" sz="4000" dirty="0" smtClean="0"/>
            <a:t>مبانی دانشی</a:t>
          </a:r>
        </a:p>
        <a:p>
          <a:pPr rtl="1"/>
          <a:r>
            <a:rPr lang="fa-IR" sz="2400" dirty="0" smtClean="0"/>
            <a:t>توجه به عنصر ارتباطی یعنی تجارب ومحتوای دانش بشری</a:t>
          </a:r>
          <a:endParaRPr lang="fa-IR" sz="2400" dirty="0"/>
        </a:p>
      </dgm:t>
    </dgm:pt>
    <dgm:pt modelId="{EC4C5C05-F5A7-4140-A219-E25426294306}" type="parTrans" cxnId="{8D7DCBA7-41A4-4397-995D-AE0709FF1782}">
      <dgm:prSet/>
      <dgm:spPr/>
      <dgm:t>
        <a:bodyPr/>
        <a:lstStyle/>
        <a:p>
          <a:pPr rtl="1"/>
          <a:endParaRPr lang="fa-IR"/>
        </a:p>
      </dgm:t>
    </dgm:pt>
    <dgm:pt modelId="{8F342933-1F08-4F01-B09E-0AB9F63A92C9}" type="sibTrans" cxnId="{8D7DCBA7-41A4-4397-995D-AE0709FF1782}">
      <dgm:prSet/>
      <dgm:spPr/>
      <dgm:t>
        <a:bodyPr/>
        <a:lstStyle/>
        <a:p>
          <a:pPr rtl="1"/>
          <a:endParaRPr lang="fa-IR"/>
        </a:p>
      </dgm:t>
    </dgm:pt>
    <dgm:pt modelId="{1D65018C-3EC2-4886-9561-AE8D5EEE7698}">
      <dgm:prSet phldrT="[Text]" custT="1"/>
      <dgm:spPr>
        <a:solidFill>
          <a:schemeClr val="accent1">
            <a:lumMod val="20000"/>
            <a:lumOff val="80000"/>
          </a:schemeClr>
        </a:solidFill>
      </dgm:spPr>
      <dgm:t>
        <a:bodyPr/>
        <a:lstStyle/>
        <a:p>
          <a:pPr rtl="1"/>
          <a:r>
            <a:rPr lang="fa-IR" sz="3600" dirty="0" smtClean="0">
              <a:solidFill>
                <a:srgbClr val="FF0000"/>
              </a:solidFill>
            </a:rPr>
            <a:t>مبانی روانشناختی</a:t>
          </a:r>
        </a:p>
        <a:p>
          <a:pPr rtl="1"/>
          <a:r>
            <a:rPr lang="fa-IR" sz="2400" dirty="0" smtClean="0">
              <a:solidFill>
                <a:srgbClr val="FF0000"/>
              </a:solidFill>
            </a:rPr>
            <a:t>توجه به ویژگی های یادگیرنده</a:t>
          </a:r>
          <a:endParaRPr lang="fa-IR" sz="2400" dirty="0">
            <a:solidFill>
              <a:srgbClr val="FF0000"/>
            </a:solidFill>
          </a:endParaRPr>
        </a:p>
      </dgm:t>
    </dgm:pt>
    <dgm:pt modelId="{85F66E01-1984-47A2-B084-A4C84B4E90D8}" type="parTrans" cxnId="{440E6F23-D4BF-4176-8F64-A706ED9D48E8}">
      <dgm:prSet/>
      <dgm:spPr/>
      <dgm:t>
        <a:bodyPr/>
        <a:lstStyle/>
        <a:p>
          <a:pPr rtl="1"/>
          <a:endParaRPr lang="fa-IR"/>
        </a:p>
      </dgm:t>
    </dgm:pt>
    <dgm:pt modelId="{05B3DEC4-77B4-498B-AF3C-6691CABD4B6E}" type="sibTrans" cxnId="{440E6F23-D4BF-4176-8F64-A706ED9D48E8}">
      <dgm:prSet/>
      <dgm:spPr/>
      <dgm:t>
        <a:bodyPr/>
        <a:lstStyle/>
        <a:p>
          <a:pPr rtl="1"/>
          <a:endParaRPr lang="fa-IR"/>
        </a:p>
      </dgm:t>
    </dgm:pt>
    <dgm:pt modelId="{D2E3BA5C-EADD-4D3F-A0DA-987273BB32E2}">
      <dgm:prSet phldrT="[Text]" custT="1"/>
      <dgm:spPr/>
      <dgm:t>
        <a:bodyPr/>
        <a:lstStyle/>
        <a:p>
          <a:pPr rtl="1"/>
          <a:r>
            <a:rPr lang="fa-IR" sz="3600" dirty="0" smtClean="0">
              <a:solidFill>
                <a:srgbClr val="FF0000"/>
              </a:solidFill>
            </a:rPr>
            <a:t>مبانی جامعه شناختی</a:t>
          </a:r>
        </a:p>
        <a:p>
          <a:pPr rtl="1"/>
          <a:r>
            <a:rPr lang="fa-IR" sz="2400" dirty="0" smtClean="0">
              <a:solidFill>
                <a:srgbClr val="FF0000"/>
              </a:solidFill>
            </a:rPr>
            <a:t>توجه به ویژگی های اجتماعی</a:t>
          </a:r>
          <a:endParaRPr lang="fa-IR" sz="2400" dirty="0">
            <a:solidFill>
              <a:srgbClr val="FF0000"/>
            </a:solidFill>
          </a:endParaRPr>
        </a:p>
      </dgm:t>
    </dgm:pt>
    <dgm:pt modelId="{AA9E9BCE-05B8-4447-9FAF-BA08B4582067}" type="parTrans" cxnId="{EBDE4B81-3243-49CD-9C89-F28A968A82D4}">
      <dgm:prSet/>
      <dgm:spPr/>
      <dgm:t>
        <a:bodyPr/>
        <a:lstStyle/>
        <a:p>
          <a:pPr rtl="1"/>
          <a:endParaRPr lang="fa-IR"/>
        </a:p>
      </dgm:t>
    </dgm:pt>
    <dgm:pt modelId="{9D50A4EF-AA2C-48C4-BD03-5D2AF6954A8C}" type="sibTrans" cxnId="{EBDE4B81-3243-49CD-9C89-F28A968A82D4}">
      <dgm:prSet/>
      <dgm:spPr/>
      <dgm:t>
        <a:bodyPr/>
        <a:lstStyle/>
        <a:p>
          <a:pPr rtl="1"/>
          <a:endParaRPr lang="fa-IR"/>
        </a:p>
      </dgm:t>
    </dgm:pt>
    <dgm:pt modelId="{6CFF6682-6A1C-47C2-81DB-CFC236E44314}" type="pres">
      <dgm:prSet presAssocID="{0CF5CDD3-D5B8-466D-86E2-BB0B5C92054E}" presName="Name0" presStyleCnt="0">
        <dgm:presLayoutVars>
          <dgm:chPref val="1"/>
          <dgm:dir/>
          <dgm:animOne val="branch"/>
          <dgm:animLvl val="lvl"/>
          <dgm:resizeHandles/>
        </dgm:presLayoutVars>
      </dgm:prSet>
      <dgm:spPr/>
      <dgm:t>
        <a:bodyPr/>
        <a:lstStyle/>
        <a:p>
          <a:pPr rtl="1"/>
          <a:endParaRPr lang="fa-IR"/>
        </a:p>
      </dgm:t>
    </dgm:pt>
    <dgm:pt modelId="{DD87EA06-409C-4E1E-B044-E9B6D2E5D4D5}" type="pres">
      <dgm:prSet presAssocID="{4E9A5A8F-5465-4759-A0FE-18DCFA3FB251}" presName="vertOne" presStyleCnt="0"/>
      <dgm:spPr/>
    </dgm:pt>
    <dgm:pt modelId="{C9FEA7C2-E86B-4212-A216-2AABDF24DC1C}" type="pres">
      <dgm:prSet presAssocID="{4E9A5A8F-5465-4759-A0FE-18DCFA3FB251}" presName="txOne" presStyleLbl="node0" presStyleIdx="0" presStyleCnt="1">
        <dgm:presLayoutVars>
          <dgm:chPref val="3"/>
        </dgm:presLayoutVars>
      </dgm:prSet>
      <dgm:spPr/>
      <dgm:t>
        <a:bodyPr/>
        <a:lstStyle/>
        <a:p>
          <a:pPr rtl="1"/>
          <a:endParaRPr lang="fa-IR"/>
        </a:p>
      </dgm:t>
    </dgm:pt>
    <dgm:pt modelId="{0ED24300-7F93-4EF3-BB5D-48FFA65982A1}" type="pres">
      <dgm:prSet presAssocID="{4E9A5A8F-5465-4759-A0FE-18DCFA3FB251}" presName="parTransOne" presStyleCnt="0"/>
      <dgm:spPr/>
    </dgm:pt>
    <dgm:pt modelId="{C12FC0C1-FCDA-4478-914B-2FAD4DEE3CA1}" type="pres">
      <dgm:prSet presAssocID="{4E9A5A8F-5465-4759-A0FE-18DCFA3FB251}" presName="horzOne" presStyleCnt="0"/>
      <dgm:spPr/>
    </dgm:pt>
    <dgm:pt modelId="{01621FDA-A916-47C2-BC14-FBD1416D63EB}" type="pres">
      <dgm:prSet presAssocID="{F8541478-A3E8-45B5-A9E8-E84E82B2ABCF}" presName="vertTwo" presStyleCnt="0"/>
      <dgm:spPr/>
    </dgm:pt>
    <dgm:pt modelId="{3CAF4211-3442-48E1-B3EE-725653E843EA}" type="pres">
      <dgm:prSet presAssocID="{F8541478-A3E8-45B5-A9E8-E84E82B2ABCF}" presName="txTwo" presStyleLbl="node2" presStyleIdx="0" presStyleCnt="2">
        <dgm:presLayoutVars>
          <dgm:chPref val="3"/>
        </dgm:presLayoutVars>
      </dgm:prSet>
      <dgm:spPr/>
      <dgm:t>
        <a:bodyPr/>
        <a:lstStyle/>
        <a:p>
          <a:pPr rtl="1"/>
          <a:endParaRPr lang="fa-IR"/>
        </a:p>
      </dgm:t>
    </dgm:pt>
    <dgm:pt modelId="{0DA15A68-0D5A-4E24-9B80-2EC4692B3DCE}" type="pres">
      <dgm:prSet presAssocID="{F8541478-A3E8-45B5-A9E8-E84E82B2ABCF}" presName="parTransTwo" presStyleCnt="0"/>
      <dgm:spPr/>
    </dgm:pt>
    <dgm:pt modelId="{8B7852CF-ED23-4345-9651-019FDE321044}" type="pres">
      <dgm:prSet presAssocID="{F8541478-A3E8-45B5-A9E8-E84E82B2ABCF}" presName="horzTwo" presStyleCnt="0"/>
      <dgm:spPr/>
    </dgm:pt>
    <dgm:pt modelId="{09FCF442-3C8C-4B5C-9F5A-0290ABADDF45}" type="pres">
      <dgm:prSet presAssocID="{D5009269-359E-429B-A19E-7EB168632B58}" presName="vertThree" presStyleCnt="0"/>
      <dgm:spPr/>
    </dgm:pt>
    <dgm:pt modelId="{EFEF22A7-0C36-4670-B636-314AC40D7E56}" type="pres">
      <dgm:prSet presAssocID="{D5009269-359E-429B-A19E-7EB168632B58}" presName="txThree" presStyleLbl="node3" presStyleIdx="0" presStyleCnt="2">
        <dgm:presLayoutVars>
          <dgm:chPref val="3"/>
        </dgm:presLayoutVars>
      </dgm:prSet>
      <dgm:spPr/>
      <dgm:t>
        <a:bodyPr/>
        <a:lstStyle/>
        <a:p>
          <a:pPr rtl="1"/>
          <a:endParaRPr lang="fa-IR"/>
        </a:p>
      </dgm:t>
    </dgm:pt>
    <dgm:pt modelId="{A3BC2D74-744A-4C84-A334-EF54F7973427}" type="pres">
      <dgm:prSet presAssocID="{D5009269-359E-429B-A19E-7EB168632B58}" presName="horzThree" presStyleCnt="0"/>
      <dgm:spPr/>
    </dgm:pt>
    <dgm:pt modelId="{330EDE7F-DF16-4C51-8DE5-40D769A5AF53}" type="pres">
      <dgm:prSet presAssocID="{75EBD950-2B3A-4BEF-BD0C-1FB3AB6DCE39}" presName="sibSpaceTwo" presStyleCnt="0"/>
      <dgm:spPr/>
    </dgm:pt>
    <dgm:pt modelId="{5F4683FD-DED7-44DD-8451-CD5FC62BBB6C}" type="pres">
      <dgm:prSet presAssocID="{1D65018C-3EC2-4886-9561-AE8D5EEE7698}" presName="vertTwo" presStyleCnt="0"/>
      <dgm:spPr/>
    </dgm:pt>
    <dgm:pt modelId="{BD8A386C-2C57-426B-AE5B-B3B4E29F8BA7}" type="pres">
      <dgm:prSet presAssocID="{1D65018C-3EC2-4886-9561-AE8D5EEE7698}" presName="txTwo" presStyleLbl="node2" presStyleIdx="1" presStyleCnt="2">
        <dgm:presLayoutVars>
          <dgm:chPref val="3"/>
        </dgm:presLayoutVars>
      </dgm:prSet>
      <dgm:spPr/>
      <dgm:t>
        <a:bodyPr/>
        <a:lstStyle/>
        <a:p>
          <a:pPr rtl="1"/>
          <a:endParaRPr lang="fa-IR"/>
        </a:p>
      </dgm:t>
    </dgm:pt>
    <dgm:pt modelId="{81E1DEB7-D40D-4C47-99DB-9365FF7339CC}" type="pres">
      <dgm:prSet presAssocID="{1D65018C-3EC2-4886-9561-AE8D5EEE7698}" presName="parTransTwo" presStyleCnt="0"/>
      <dgm:spPr/>
    </dgm:pt>
    <dgm:pt modelId="{659F58F6-FF3B-4783-93A8-459EA4BAE794}" type="pres">
      <dgm:prSet presAssocID="{1D65018C-3EC2-4886-9561-AE8D5EEE7698}" presName="horzTwo" presStyleCnt="0"/>
      <dgm:spPr/>
    </dgm:pt>
    <dgm:pt modelId="{897CF735-5435-450F-9468-A4D626F8A523}" type="pres">
      <dgm:prSet presAssocID="{D2E3BA5C-EADD-4D3F-A0DA-987273BB32E2}" presName="vertThree" presStyleCnt="0"/>
      <dgm:spPr/>
    </dgm:pt>
    <dgm:pt modelId="{692576D2-68C0-4D07-A235-7621EE0D3EB9}" type="pres">
      <dgm:prSet presAssocID="{D2E3BA5C-EADD-4D3F-A0DA-987273BB32E2}" presName="txThree" presStyleLbl="node3" presStyleIdx="1" presStyleCnt="2">
        <dgm:presLayoutVars>
          <dgm:chPref val="3"/>
        </dgm:presLayoutVars>
      </dgm:prSet>
      <dgm:spPr/>
      <dgm:t>
        <a:bodyPr/>
        <a:lstStyle/>
        <a:p>
          <a:pPr rtl="1"/>
          <a:endParaRPr lang="fa-IR"/>
        </a:p>
      </dgm:t>
    </dgm:pt>
    <dgm:pt modelId="{0AAE95AD-EE98-41D7-A92B-2FFA9A89A895}" type="pres">
      <dgm:prSet presAssocID="{D2E3BA5C-EADD-4D3F-A0DA-987273BB32E2}" presName="horzThree" presStyleCnt="0"/>
      <dgm:spPr/>
    </dgm:pt>
  </dgm:ptLst>
  <dgm:cxnLst>
    <dgm:cxn modelId="{F6E15320-34B6-472E-8F2B-ACE6DF4FCC86}" srcId="{0CF5CDD3-D5B8-466D-86E2-BB0B5C92054E}" destId="{4E9A5A8F-5465-4759-A0FE-18DCFA3FB251}" srcOrd="0" destOrd="0" parTransId="{966061C9-D9D2-440E-84C5-01E788A00A8E}" sibTransId="{29666C63-5587-4FF6-80AE-B0CDA8899350}"/>
    <dgm:cxn modelId="{195EB491-D623-4451-8C58-1E0EB73F9D74}" type="presOf" srcId="{D2E3BA5C-EADD-4D3F-A0DA-987273BB32E2}" destId="{692576D2-68C0-4D07-A235-7621EE0D3EB9}" srcOrd="0" destOrd="0" presId="urn:microsoft.com/office/officeart/2005/8/layout/hierarchy4"/>
    <dgm:cxn modelId="{9CB2B78D-B8EF-40BE-A22A-E826A63E39BE}" type="presOf" srcId="{0CF5CDD3-D5B8-466D-86E2-BB0B5C92054E}" destId="{6CFF6682-6A1C-47C2-81DB-CFC236E44314}" srcOrd="0" destOrd="0" presId="urn:microsoft.com/office/officeart/2005/8/layout/hierarchy4"/>
    <dgm:cxn modelId="{440E6F23-D4BF-4176-8F64-A706ED9D48E8}" srcId="{4E9A5A8F-5465-4759-A0FE-18DCFA3FB251}" destId="{1D65018C-3EC2-4886-9561-AE8D5EEE7698}" srcOrd="1" destOrd="0" parTransId="{85F66E01-1984-47A2-B084-A4C84B4E90D8}" sibTransId="{05B3DEC4-77B4-498B-AF3C-6691CABD4B6E}"/>
    <dgm:cxn modelId="{5FCB5BC0-CC75-4E54-97CC-CE4A39B539D0}" type="presOf" srcId="{1D65018C-3EC2-4886-9561-AE8D5EEE7698}" destId="{BD8A386C-2C57-426B-AE5B-B3B4E29F8BA7}" srcOrd="0" destOrd="0" presId="urn:microsoft.com/office/officeart/2005/8/layout/hierarchy4"/>
    <dgm:cxn modelId="{EBDE4B81-3243-49CD-9C89-F28A968A82D4}" srcId="{1D65018C-3EC2-4886-9561-AE8D5EEE7698}" destId="{D2E3BA5C-EADD-4D3F-A0DA-987273BB32E2}" srcOrd="0" destOrd="0" parTransId="{AA9E9BCE-05B8-4447-9FAF-BA08B4582067}" sibTransId="{9D50A4EF-AA2C-48C4-BD03-5D2AF6954A8C}"/>
    <dgm:cxn modelId="{0AE79ADB-68DA-4D2B-B6E2-A248C5717758}" srcId="{4E9A5A8F-5465-4759-A0FE-18DCFA3FB251}" destId="{F8541478-A3E8-45B5-A9E8-E84E82B2ABCF}" srcOrd="0" destOrd="0" parTransId="{FD96A45D-EE20-45FD-BA5E-C7094D43499D}" sibTransId="{75EBD950-2B3A-4BEF-BD0C-1FB3AB6DCE39}"/>
    <dgm:cxn modelId="{2ED12C7A-C153-4D4D-A69D-D806B3CB280D}" type="presOf" srcId="{D5009269-359E-429B-A19E-7EB168632B58}" destId="{EFEF22A7-0C36-4670-B636-314AC40D7E56}" srcOrd="0" destOrd="0" presId="urn:microsoft.com/office/officeart/2005/8/layout/hierarchy4"/>
    <dgm:cxn modelId="{8D7DCBA7-41A4-4397-995D-AE0709FF1782}" srcId="{F8541478-A3E8-45B5-A9E8-E84E82B2ABCF}" destId="{D5009269-359E-429B-A19E-7EB168632B58}" srcOrd="0" destOrd="0" parTransId="{EC4C5C05-F5A7-4140-A219-E25426294306}" sibTransId="{8F342933-1F08-4F01-B09E-0AB9F63A92C9}"/>
    <dgm:cxn modelId="{6D4138A0-ED63-4CDC-85F0-5CF6AF39A009}" type="presOf" srcId="{F8541478-A3E8-45B5-A9E8-E84E82B2ABCF}" destId="{3CAF4211-3442-48E1-B3EE-725653E843EA}" srcOrd="0" destOrd="0" presId="urn:microsoft.com/office/officeart/2005/8/layout/hierarchy4"/>
    <dgm:cxn modelId="{AAE0E30E-9CCA-42B2-8FC9-ED11DEBA0954}" type="presOf" srcId="{4E9A5A8F-5465-4759-A0FE-18DCFA3FB251}" destId="{C9FEA7C2-E86B-4212-A216-2AABDF24DC1C}" srcOrd="0" destOrd="0" presId="urn:microsoft.com/office/officeart/2005/8/layout/hierarchy4"/>
    <dgm:cxn modelId="{E461C260-71FE-4EFB-937C-536B2F6687E3}" type="presParOf" srcId="{6CFF6682-6A1C-47C2-81DB-CFC236E44314}" destId="{DD87EA06-409C-4E1E-B044-E9B6D2E5D4D5}" srcOrd="0" destOrd="0" presId="urn:microsoft.com/office/officeart/2005/8/layout/hierarchy4"/>
    <dgm:cxn modelId="{B54C17D0-E4CD-46D6-A262-5D631BD4FA5A}" type="presParOf" srcId="{DD87EA06-409C-4E1E-B044-E9B6D2E5D4D5}" destId="{C9FEA7C2-E86B-4212-A216-2AABDF24DC1C}" srcOrd="0" destOrd="0" presId="urn:microsoft.com/office/officeart/2005/8/layout/hierarchy4"/>
    <dgm:cxn modelId="{772E15E3-9336-453F-A331-7CA4C82DD492}" type="presParOf" srcId="{DD87EA06-409C-4E1E-B044-E9B6D2E5D4D5}" destId="{0ED24300-7F93-4EF3-BB5D-48FFA65982A1}" srcOrd="1" destOrd="0" presId="urn:microsoft.com/office/officeart/2005/8/layout/hierarchy4"/>
    <dgm:cxn modelId="{2DA05B64-20D8-4140-AADC-A9D13B1A1568}" type="presParOf" srcId="{DD87EA06-409C-4E1E-B044-E9B6D2E5D4D5}" destId="{C12FC0C1-FCDA-4478-914B-2FAD4DEE3CA1}" srcOrd="2" destOrd="0" presId="urn:microsoft.com/office/officeart/2005/8/layout/hierarchy4"/>
    <dgm:cxn modelId="{FA1EDE3A-7B94-4710-9611-3D49CC8F5F71}" type="presParOf" srcId="{C12FC0C1-FCDA-4478-914B-2FAD4DEE3CA1}" destId="{01621FDA-A916-47C2-BC14-FBD1416D63EB}" srcOrd="0" destOrd="0" presId="urn:microsoft.com/office/officeart/2005/8/layout/hierarchy4"/>
    <dgm:cxn modelId="{E1CFF3E6-8DC3-46A5-8D94-0753C01D06D6}" type="presParOf" srcId="{01621FDA-A916-47C2-BC14-FBD1416D63EB}" destId="{3CAF4211-3442-48E1-B3EE-725653E843EA}" srcOrd="0" destOrd="0" presId="urn:microsoft.com/office/officeart/2005/8/layout/hierarchy4"/>
    <dgm:cxn modelId="{4262DE88-2F0D-4F2E-B2C1-69F62014117F}" type="presParOf" srcId="{01621FDA-A916-47C2-BC14-FBD1416D63EB}" destId="{0DA15A68-0D5A-4E24-9B80-2EC4692B3DCE}" srcOrd="1" destOrd="0" presId="urn:microsoft.com/office/officeart/2005/8/layout/hierarchy4"/>
    <dgm:cxn modelId="{F3E27D54-E1F3-4716-83AC-A824632EB8F8}" type="presParOf" srcId="{01621FDA-A916-47C2-BC14-FBD1416D63EB}" destId="{8B7852CF-ED23-4345-9651-019FDE321044}" srcOrd="2" destOrd="0" presId="urn:microsoft.com/office/officeart/2005/8/layout/hierarchy4"/>
    <dgm:cxn modelId="{EE82790E-564C-4717-A874-4DCEE09ADCA5}" type="presParOf" srcId="{8B7852CF-ED23-4345-9651-019FDE321044}" destId="{09FCF442-3C8C-4B5C-9F5A-0290ABADDF45}" srcOrd="0" destOrd="0" presId="urn:microsoft.com/office/officeart/2005/8/layout/hierarchy4"/>
    <dgm:cxn modelId="{D8F558F6-7299-4144-8F9C-43E1A38B7F27}" type="presParOf" srcId="{09FCF442-3C8C-4B5C-9F5A-0290ABADDF45}" destId="{EFEF22A7-0C36-4670-B636-314AC40D7E56}" srcOrd="0" destOrd="0" presId="urn:microsoft.com/office/officeart/2005/8/layout/hierarchy4"/>
    <dgm:cxn modelId="{7A627B91-6D5C-4A1C-9F70-17373D94DA0D}" type="presParOf" srcId="{09FCF442-3C8C-4B5C-9F5A-0290ABADDF45}" destId="{A3BC2D74-744A-4C84-A334-EF54F7973427}" srcOrd="1" destOrd="0" presId="urn:microsoft.com/office/officeart/2005/8/layout/hierarchy4"/>
    <dgm:cxn modelId="{48BDE55A-0F0C-4A69-B01B-3B708C0E99AD}" type="presParOf" srcId="{C12FC0C1-FCDA-4478-914B-2FAD4DEE3CA1}" destId="{330EDE7F-DF16-4C51-8DE5-40D769A5AF53}" srcOrd="1" destOrd="0" presId="urn:microsoft.com/office/officeart/2005/8/layout/hierarchy4"/>
    <dgm:cxn modelId="{AAE9B1CD-7805-4432-991A-6292EB83DE67}" type="presParOf" srcId="{C12FC0C1-FCDA-4478-914B-2FAD4DEE3CA1}" destId="{5F4683FD-DED7-44DD-8451-CD5FC62BBB6C}" srcOrd="2" destOrd="0" presId="urn:microsoft.com/office/officeart/2005/8/layout/hierarchy4"/>
    <dgm:cxn modelId="{B3CF6ACC-5405-4504-9BA6-BBD13D8D386C}" type="presParOf" srcId="{5F4683FD-DED7-44DD-8451-CD5FC62BBB6C}" destId="{BD8A386C-2C57-426B-AE5B-B3B4E29F8BA7}" srcOrd="0" destOrd="0" presId="urn:microsoft.com/office/officeart/2005/8/layout/hierarchy4"/>
    <dgm:cxn modelId="{941A8755-1F58-460F-A6CE-ECAA3C3D0A4A}" type="presParOf" srcId="{5F4683FD-DED7-44DD-8451-CD5FC62BBB6C}" destId="{81E1DEB7-D40D-4C47-99DB-9365FF7339CC}" srcOrd="1" destOrd="0" presId="urn:microsoft.com/office/officeart/2005/8/layout/hierarchy4"/>
    <dgm:cxn modelId="{BC220D77-0927-43AF-ABE5-A8D2F32D3A81}" type="presParOf" srcId="{5F4683FD-DED7-44DD-8451-CD5FC62BBB6C}" destId="{659F58F6-FF3B-4783-93A8-459EA4BAE794}" srcOrd="2" destOrd="0" presId="urn:microsoft.com/office/officeart/2005/8/layout/hierarchy4"/>
    <dgm:cxn modelId="{73BA6330-7ACF-45DE-BD36-EF703AF6964A}" type="presParOf" srcId="{659F58F6-FF3B-4783-93A8-459EA4BAE794}" destId="{897CF735-5435-450F-9468-A4D626F8A523}" srcOrd="0" destOrd="0" presId="urn:microsoft.com/office/officeart/2005/8/layout/hierarchy4"/>
    <dgm:cxn modelId="{37DDD2DC-B10E-4654-915C-9378AEF54F09}" type="presParOf" srcId="{897CF735-5435-450F-9468-A4D626F8A523}" destId="{692576D2-68C0-4D07-A235-7621EE0D3EB9}" srcOrd="0" destOrd="0" presId="urn:microsoft.com/office/officeart/2005/8/layout/hierarchy4"/>
    <dgm:cxn modelId="{F8BD049D-1908-425F-A089-D48EB45CC90A}" type="presParOf" srcId="{897CF735-5435-450F-9468-A4D626F8A523}" destId="{0AAE95AD-EE98-41D7-A92B-2FFA9A89A895}"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F5CDD3-D5B8-466D-86E2-BB0B5C92054E}"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pPr rtl="1"/>
          <a:endParaRPr lang="fa-IR"/>
        </a:p>
      </dgm:t>
    </dgm:pt>
    <dgm:pt modelId="{4E9A5A8F-5465-4759-A0FE-18DCFA3FB251}">
      <dgm:prSet phldrT="[Text]"/>
      <dgm:spPr>
        <a:solidFill>
          <a:schemeClr val="accent4"/>
        </a:solidFill>
      </dgm:spPr>
      <dgm:t>
        <a:bodyPr/>
        <a:lstStyle/>
        <a:p>
          <a:pPr rtl="1"/>
          <a:r>
            <a:rPr lang="fa-IR" dirty="0" smtClean="0"/>
            <a:t>مبانی برنامه ریزی درسی</a:t>
          </a:r>
          <a:endParaRPr lang="fa-IR" dirty="0"/>
        </a:p>
      </dgm:t>
    </dgm:pt>
    <dgm:pt modelId="{966061C9-D9D2-440E-84C5-01E788A00A8E}" type="parTrans" cxnId="{F6E15320-34B6-472E-8F2B-ACE6DF4FCC86}">
      <dgm:prSet/>
      <dgm:spPr/>
      <dgm:t>
        <a:bodyPr/>
        <a:lstStyle/>
        <a:p>
          <a:pPr rtl="1"/>
          <a:endParaRPr lang="fa-IR"/>
        </a:p>
      </dgm:t>
    </dgm:pt>
    <dgm:pt modelId="{29666C63-5587-4FF6-80AE-B0CDA8899350}" type="sibTrans" cxnId="{F6E15320-34B6-472E-8F2B-ACE6DF4FCC86}">
      <dgm:prSet/>
      <dgm:spPr/>
      <dgm:t>
        <a:bodyPr/>
        <a:lstStyle/>
        <a:p>
          <a:pPr rtl="1"/>
          <a:endParaRPr lang="fa-IR"/>
        </a:p>
      </dgm:t>
    </dgm:pt>
    <dgm:pt modelId="{F8541478-A3E8-45B5-A9E8-E84E82B2ABCF}">
      <dgm:prSet phldrT="[Text]"/>
      <dgm:spPr>
        <a:solidFill>
          <a:schemeClr val="accent4">
            <a:lumMod val="20000"/>
            <a:lumOff val="80000"/>
          </a:schemeClr>
        </a:solidFill>
      </dgm:spPr>
      <dgm:t>
        <a:bodyPr/>
        <a:lstStyle/>
        <a:p>
          <a:pPr rtl="1"/>
          <a:r>
            <a:rPr lang="fa-IR" dirty="0" smtClean="0">
              <a:solidFill>
                <a:srgbClr val="FF0000"/>
              </a:solidFill>
            </a:rPr>
            <a:t>مبانی فلسفی</a:t>
          </a:r>
          <a:endParaRPr lang="fa-IR" dirty="0">
            <a:solidFill>
              <a:srgbClr val="FF0000"/>
            </a:solidFill>
          </a:endParaRPr>
        </a:p>
      </dgm:t>
    </dgm:pt>
    <dgm:pt modelId="{FD96A45D-EE20-45FD-BA5E-C7094D43499D}" type="parTrans" cxnId="{0AE79ADB-68DA-4D2B-B6E2-A248C5717758}">
      <dgm:prSet/>
      <dgm:spPr/>
      <dgm:t>
        <a:bodyPr/>
        <a:lstStyle/>
        <a:p>
          <a:pPr rtl="1"/>
          <a:endParaRPr lang="fa-IR"/>
        </a:p>
      </dgm:t>
    </dgm:pt>
    <dgm:pt modelId="{75EBD950-2B3A-4BEF-BD0C-1FB3AB6DCE39}" type="sibTrans" cxnId="{0AE79ADB-68DA-4D2B-B6E2-A248C5717758}">
      <dgm:prSet/>
      <dgm:spPr/>
      <dgm:t>
        <a:bodyPr/>
        <a:lstStyle/>
        <a:p>
          <a:pPr rtl="1"/>
          <a:endParaRPr lang="fa-IR"/>
        </a:p>
      </dgm:t>
    </dgm:pt>
    <dgm:pt modelId="{1D65018C-3EC2-4886-9561-AE8D5EEE7698}">
      <dgm:prSet phldrT="[Text]"/>
      <dgm:spPr>
        <a:solidFill>
          <a:schemeClr val="accent1">
            <a:lumMod val="20000"/>
            <a:lumOff val="80000"/>
          </a:schemeClr>
        </a:solidFill>
      </dgm:spPr>
      <dgm:t>
        <a:bodyPr/>
        <a:lstStyle/>
        <a:p>
          <a:pPr rtl="1"/>
          <a:r>
            <a:rPr lang="fa-IR" dirty="0" smtClean="0">
              <a:solidFill>
                <a:srgbClr val="FF0000"/>
              </a:solidFill>
            </a:rPr>
            <a:t>مبانی روانشناختی</a:t>
          </a:r>
          <a:endParaRPr lang="fa-IR" dirty="0">
            <a:solidFill>
              <a:srgbClr val="FF0000"/>
            </a:solidFill>
          </a:endParaRPr>
        </a:p>
      </dgm:t>
    </dgm:pt>
    <dgm:pt modelId="{85F66E01-1984-47A2-B084-A4C84B4E90D8}" type="parTrans" cxnId="{440E6F23-D4BF-4176-8F64-A706ED9D48E8}">
      <dgm:prSet/>
      <dgm:spPr/>
      <dgm:t>
        <a:bodyPr/>
        <a:lstStyle/>
        <a:p>
          <a:pPr rtl="1"/>
          <a:endParaRPr lang="fa-IR"/>
        </a:p>
      </dgm:t>
    </dgm:pt>
    <dgm:pt modelId="{05B3DEC4-77B4-498B-AF3C-6691CABD4B6E}" type="sibTrans" cxnId="{440E6F23-D4BF-4176-8F64-A706ED9D48E8}">
      <dgm:prSet/>
      <dgm:spPr/>
      <dgm:t>
        <a:bodyPr/>
        <a:lstStyle/>
        <a:p>
          <a:pPr rtl="1"/>
          <a:endParaRPr lang="fa-IR"/>
        </a:p>
      </dgm:t>
    </dgm:pt>
    <dgm:pt modelId="{D2E3BA5C-EADD-4D3F-A0DA-987273BB32E2}">
      <dgm:prSet phldrT="[Text]"/>
      <dgm:spPr/>
      <dgm:t>
        <a:bodyPr/>
        <a:lstStyle/>
        <a:p>
          <a:pPr rtl="1"/>
          <a:r>
            <a:rPr lang="fa-IR" dirty="0" smtClean="0">
              <a:solidFill>
                <a:srgbClr val="FF0000"/>
              </a:solidFill>
            </a:rPr>
            <a:t>مبانی جامعه شناختی</a:t>
          </a:r>
          <a:endParaRPr lang="fa-IR" dirty="0">
            <a:solidFill>
              <a:srgbClr val="FF0000"/>
            </a:solidFill>
          </a:endParaRPr>
        </a:p>
      </dgm:t>
    </dgm:pt>
    <dgm:pt modelId="{AA9E9BCE-05B8-4447-9FAF-BA08B4582067}" type="parTrans" cxnId="{EBDE4B81-3243-49CD-9C89-F28A968A82D4}">
      <dgm:prSet/>
      <dgm:spPr/>
      <dgm:t>
        <a:bodyPr/>
        <a:lstStyle/>
        <a:p>
          <a:pPr rtl="1"/>
          <a:endParaRPr lang="fa-IR"/>
        </a:p>
      </dgm:t>
    </dgm:pt>
    <dgm:pt modelId="{9D50A4EF-AA2C-48C4-BD03-5D2AF6954A8C}" type="sibTrans" cxnId="{EBDE4B81-3243-49CD-9C89-F28A968A82D4}">
      <dgm:prSet/>
      <dgm:spPr/>
      <dgm:t>
        <a:bodyPr/>
        <a:lstStyle/>
        <a:p>
          <a:pPr rtl="1"/>
          <a:endParaRPr lang="fa-IR"/>
        </a:p>
      </dgm:t>
    </dgm:pt>
    <dgm:pt modelId="{6CFF6682-6A1C-47C2-81DB-CFC236E44314}" type="pres">
      <dgm:prSet presAssocID="{0CF5CDD3-D5B8-466D-86E2-BB0B5C92054E}" presName="Name0" presStyleCnt="0">
        <dgm:presLayoutVars>
          <dgm:chPref val="1"/>
          <dgm:dir/>
          <dgm:animOne val="branch"/>
          <dgm:animLvl val="lvl"/>
          <dgm:resizeHandles/>
        </dgm:presLayoutVars>
      </dgm:prSet>
      <dgm:spPr/>
      <dgm:t>
        <a:bodyPr/>
        <a:lstStyle/>
        <a:p>
          <a:pPr rtl="1"/>
          <a:endParaRPr lang="fa-IR"/>
        </a:p>
      </dgm:t>
    </dgm:pt>
    <dgm:pt modelId="{DD87EA06-409C-4E1E-B044-E9B6D2E5D4D5}" type="pres">
      <dgm:prSet presAssocID="{4E9A5A8F-5465-4759-A0FE-18DCFA3FB251}" presName="vertOne" presStyleCnt="0"/>
      <dgm:spPr/>
    </dgm:pt>
    <dgm:pt modelId="{C9FEA7C2-E86B-4212-A216-2AABDF24DC1C}" type="pres">
      <dgm:prSet presAssocID="{4E9A5A8F-5465-4759-A0FE-18DCFA3FB251}" presName="txOne" presStyleLbl="node0" presStyleIdx="0" presStyleCnt="1">
        <dgm:presLayoutVars>
          <dgm:chPref val="3"/>
        </dgm:presLayoutVars>
      </dgm:prSet>
      <dgm:spPr/>
      <dgm:t>
        <a:bodyPr/>
        <a:lstStyle/>
        <a:p>
          <a:pPr rtl="1"/>
          <a:endParaRPr lang="fa-IR"/>
        </a:p>
      </dgm:t>
    </dgm:pt>
    <dgm:pt modelId="{0ED24300-7F93-4EF3-BB5D-48FFA65982A1}" type="pres">
      <dgm:prSet presAssocID="{4E9A5A8F-5465-4759-A0FE-18DCFA3FB251}" presName="parTransOne" presStyleCnt="0"/>
      <dgm:spPr/>
    </dgm:pt>
    <dgm:pt modelId="{C12FC0C1-FCDA-4478-914B-2FAD4DEE3CA1}" type="pres">
      <dgm:prSet presAssocID="{4E9A5A8F-5465-4759-A0FE-18DCFA3FB251}" presName="horzOne" presStyleCnt="0"/>
      <dgm:spPr/>
    </dgm:pt>
    <dgm:pt modelId="{01621FDA-A916-47C2-BC14-FBD1416D63EB}" type="pres">
      <dgm:prSet presAssocID="{F8541478-A3E8-45B5-A9E8-E84E82B2ABCF}" presName="vertTwo" presStyleCnt="0"/>
      <dgm:spPr/>
    </dgm:pt>
    <dgm:pt modelId="{3CAF4211-3442-48E1-B3EE-725653E843EA}" type="pres">
      <dgm:prSet presAssocID="{F8541478-A3E8-45B5-A9E8-E84E82B2ABCF}" presName="txTwo" presStyleLbl="node2" presStyleIdx="0" presStyleCnt="2" custScaleX="202690" custLinFactNeighborX="61273" custLinFactNeighborY="754">
        <dgm:presLayoutVars>
          <dgm:chPref val="3"/>
        </dgm:presLayoutVars>
      </dgm:prSet>
      <dgm:spPr/>
      <dgm:t>
        <a:bodyPr/>
        <a:lstStyle/>
        <a:p>
          <a:pPr rtl="1"/>
          <a:endParaRPr lang="fa-IR"/>
        </a:p>
      </dgm:t>
    </dgm:pt>
    <dgm:pt modelId="{8B7852CF-ED23-4345-9651-019FDE321044}" type="pres">
      <dgm:prSet presAssocID="{F8541478-A3E8-45B5-A9E8-E84E82B2ABCF}" presName="horzTwo" presStyleCnt="0"/>
      <dgm:spPr/>
    </dgm:pt>
    <dgm:pt modelId="{330EDE7F-DF16-4C51-8DE5-40D769A5AF53}" type="pres">
      <dgm:prSet presAssocID="{75EBD950-2B3A-4BEF-BD0C-1FB3AB6DCE39}" presName="sibSpaceTwo" presStyleCnt="0"/>
      <dgm:spPr/>
    </dgm:pt>
    <dgm:pt modelId="{5F4683FD-DED7-44DD-8451-CD5FC62BBB6C}" type="pres">
      <dgm:prSet presAssocID="{1D65018C-3EC2-4886-9561-AE8D5EEE7698}" presName="vertTwo" presStyleCnt="0"/>
      <dgm:spPr/>
    </dgm:pt>
    <dgm:pt modelId="{BD8A386C-2C57-426B-AE5B-B3B4E29F8BA7}" type="pres">
      <dgm:prSet presAssocID="{1D65018C-3EC2-4886-9561-AE8D5EEE7698}" presName="txTwo" presStyleLbl="node2" presStyleIdx="1" presStyleCnt="2" custLinFactX="-76237" custLinFactY="94829" custLinFactNeighborX="-100000" custLinFactNeighborY="100000">
        <dgm:presLayoutVars>
          <dgm:chPref val="3"/>
        </dgm:presLayoutVars>
      </dgm:prSet>
      <dgm:spPr/>
      <dgm:t>
        <a:bodyPr/>
        <a:lstStyle/>
        <a:p>
          <a:pPr rtl="1"/>
          <a:endParaRPr lang="fa-IR"/>
        </a:p>
      </dgm:t>
    </dgm:pt>
    <dgm:pt modelId="{81E1DEB7-D40D-4C47-99DB-9365FF7339CC}" type="pres">
      <dgm:prSet presAssocID="{1D65018C-3EC2-4886-9561-AE8D5EEE7698}" presName="parTransTwo" presStyleCnt="0"/>
      <dgm:spPr/>
    </dgm:pt>
    <dgm:pt modelId="{659F58F6-FF3B-4783-93A8-459EA4BAE794}" type="pres">
      <dgm:prSet presAssocID="{1D65018C-3EC2-4886-9561-AE8D5EEE7698}" presName="horzTwo" presStyleCnt="0"/>
      <dgm:spPr/>
    </dgm:pt>
    <dgm:pt modelId="{897CF735-5435-450F-9468-A4D626F8A523}" type="pres">
      <dgm:prSet presAssocID="{D2E3BA5C-EADD-4D3F-A0DA-987273BB32E2}" presName="vertThree" presStyleCnt="0"/>
      <dgm:spPr/>
    </dgm:pt>
    <dgm:pt modelId="{692576D2-68C0-4D07-A235-7621EE0D3EB9}" type="pres">
      <dgm:prSet presAssocID="{D2E3BA5C-EADD-4D3F-A0DA-987273BB32E2}" presName="txThree" presStyleLbl="node3" presStyleIdx="0" presStyleCnt="1" custLinFactNeighborY="-482">
        <dgm:presLayoutVars>
          <dgm:chPref val="3"/>
        </dgm:presLayoutVars>
      </dgm:prSet>
      <dgm:spPr/>
      <dgm:t>
        <a:bodyPr/>
        <a:lstStyle/>
        <a:p>
          <a:pPr rtl="1"/>
          <a:endParaRPr lang="fa-IR"/>
        </a:p>
      </dgm:t>
    </dgm:pt>
    <dgm:pt modelId="{0AAE95AD-EE98-41D7-A92B-2FFA9A89A895}" type="pres">
      <dgm:prSet presAssocID="{D2E3BA5C-EADD-4D3F-A0DA-987273BB32E2}" presName="horzThree" presStyleCnt="0"/>
      <dgm:spPr/>
    </dgm:pt>
  </dgm:ptLst>
  <dgm:cxnLst>
    <dgm:cxn modelId="{F6E15320-34B6-472E-8F2B-ACE6DF4FCC86}" srcId="{0CF5CDD3-D5B8-466D-86E2-BB0B5C92054E}" destId="{4E9A5A8F-5465-4759-A0FE-18DCFA3FB251}" srcOrd="0" destOrd="0" parTransId="{966061C9-D9D2-440E-84C5-01E788A00A8E}" sibTransId="{29666C63-5587-4FF6-80AE-B0CDA8899350}"/>
    <dgm:cxn modelId="{440E6F23-D4BF-4176-8F64-A706ED9D48E8}" srcId="{4E9A5A8F-5465-4759-A0FE-18DCFA3FB251}" destId="{1D65018C-3EC2-4886-9561-AE8D5EEE7698}" srcOrd="1" destOrd="0" parTransId="{85F66E01-1984-47A2-B084-A4C84B4E90D8}" sibTransId="{05B3DEC4-77B4-498B-AF3C-6691CABD4B6E}"/>
    <dgm:cxn modelId="{FB938F2B-4D45-4A26-B3D8-8ACAD4694CF5}" type="presOf" srcId="{0CF5CDD3-D5B8-466D-86E2-BB0B5C92054E}" destId="{6CFF6682-6A1C-47C2-81DB-CFC236E44314}" srcOrd="0" destOrd="0" presId="urn:microsoft.com/office/officeart/2005/8/layout/hierarchy4"/>
    <dgm:cxn modelId="{EBDE4B81-3243-49CD-9C89-F28A968A82D4}" srcId="{1D65018C-3EC2-4886-9561-AE8D5EEE7698}" destId="{D2E3BA5C-EADD-4D3F-A0DA-987273BB32E2}" srcOrd="0" destOrd="0" parTransId="{AA9E9BCE-05B8-4447-9FAF-BA08B4582067}" sibTransId="{9D50A4EF-AA2C-48C4-BD03-5D2AF6954A8C}"/>
    <dgm:cxn modelId="{B203FA7E-BDA4-4AF0-942F-A204C9122ABF}" type="presOf" srcId="{1D65018C-3EC2-4886-9561-AE8D5EEE7698}" destId="{BD8A386C-2C57-426B-AE5B-B3B4E29F8BA7}" srcOrd="0" destOrd="0" presId="urn:microsoft.com/office/officeart/2005/8/layout/hierarchy4"/>
    <dgm:cxn modelId="{8B8933AC-5FF2-433D-BB65-0941CB88D3AA}" type="presOf" srcId="{D2E3BA5C-EADD-4D3F-A0DA-987273BB32E2}" destId="{692576D2-68C0-4D07-A235-7621EE0D3EB9}" srcOrd="0" destOrd="0" presId="urn:microsoft.com/office/officeart/2005/8/layout/hierarchy4"/>
    <dgm:cxn modelId="{0AE79ADB-68DA-4D2B-B6E2-A248C5717758}" srcId="{4E9A5A8F-5465-4759-A0FE-18DCFA3FB251}" destId="{F8541478-A3E8-45B5-A9E8-E84E82B2ABCF}" srcOrd="0" destOrd="0" parTransId="{FD96A45D-EE20-45FD-BA5E-C7094D43499D}" sibTransId="{75EBD950-2B3A-4BEF-BD0C-1FB3AB6DCE39}"/>
    <dgm:cxn modelId="{BB06C3FD-6A77-4EBF-BE56-4D59614EE0E0}" type="presOf" srcId="{4E9A5A8F-5465-4759-A0FE-18DCFA3FB251}" destId="{C9FEA7C2-E86B-4212-A216-2AABDF24DC1C}" srcOrd="0" destOrd="0" presId="urn:microsoft.com/office/officeart/2005/8/layout/hierarchy4"/>
    <dgm:cxn modelId="{630FE48B-4B30-4155-B23C-E4149107D66F}" type="presOf" srcId="{F8541478-A3E8-45B5-A9E8-E84E82B2ABCF}" destId="{3CAF4211-3442-48E1-B3EE-725653E843EA}" srcOrd="0" destOrd="0" presId="urn:microsoft.com/office/officeart/2005/8/layout/hierarchy4"/>
    <dgm:cxn modelId="{8CF1CA77-75E6-41E2-BEE1-1CD595A42DD8}" type="presParOf" srcId="{6CFF6682-6A1C-47C2-81DB-CFC236E44314}" destId="{DD87EA06-409C-4E1E-B044-E9B6D2E5D4D5}" srcOrd="0" destOrd="0" presId="urn:microsoft.com/office/officeart/2005/8/layout/hierarchy4"/>
    <dgm:cxn modelId="{F5122ABD-7F6A-4615-9401-41EBD8657F94}" type="presParOf" srcId="{DD87EA06-409C-4E1E-B044-E9B6D2E5D4D5}" destId="{C9FEA7C2-E86B-4212-A216-2AABDF24DC1C}" srcOrd="0" destOrd="0" presId="urn:microsoft.com/office/officeart/2005/8/layout/hierarchy4"/>
    <dgm:cxn modelId="{58CCB630-01BE-42F4-9097-D7E9FB211E9D}" type="presParOf" srcId="{DD87EA06-409C-4E1E-B044-E9B6D2E5D4D5}" destId="{0ED24300-7F93-4EF3-BB5D-48FFA65982A1}" srcOrd="1" destOrd="0" presId="urn:microsoft.com/office/officeart/2005/8/layout/hierarchy4"/>
    <dgm:cxn modelId="{49F30F47-598F-43AB-9758-8F0F096BE52B}" type="presParOf" srcId="{DD87EA06-409C-4E1E-B044-E9B6D2E5D4D5}" destId="{C12FC0C1-FCDA-4478-914B-2FAD4DEE3CA1}" srcOrd="2" destOrd="0" presId="urn:microsoft.com/office/officeart/2005/8/layout/hierarchy4"/>
    <dgm:cxn modelId="{08D4ADA5-20B2-4594-BDBF-D4B9A809C2AA}" type="presParOf" srcId="{C12FC0C1-FCDA-4478-914B-2FAD4DEE3CA1}" destId="{01621FDA-A916-47C2-BC14-FBD1416D63EB}" srcOrd="0" destOrd="0" presId="urn:microsoft.com/office/officeart/2005/8/layout/hierarchy4"/>
    <dgm:cxn modelId="{8E26A89D-3447-4617-B78F-7D0B3F62DB76}" type="presParOf" srcId="{01621FDA-A916-47C2-BC14-FBD1416D63EB}" destId="{3CAF4211-3442-48E1-B3EE-725653E843EA}" srcOrd="0" destOrd="0" presId="urn:microsoft.com/office/officeart/2005/8/layout/hierarchy4"/>
    <dgm:cxn modelId="{6B4C8B0F-C168-40F4-BE08-44BB0BE9B166}" type="presParOf" srcId="{01621FDA-A916-47C2-BC14-FBD1416D63EB}" destId="{8B7852CF-ED23-4345-9651-019FDE321044}" srcOrd="1" destOrd="0" presId="urn:microsoft.com/office/officeart/2005/8/layout/hierarchy4"/>
    <dgm:cxn modelId="{9F6FD12F-2BE9-4897-83C5-9641EE6D6812}" type="presParOf" srcId="{C12FC0C1-FCDA-4478-914B-2FAD4DEE3CA1}" destId="{330EDE7F-DF16-4C51-8DE5-40D769A5AF53}" srcOrd="1" destOrd="0" presId="urn:microsoft.com/office/officeart/2005/8/layout/hierarchy4"/>
    <dgm:cxn modelId="{14DD38CB-F2B2-4DBD-8E40-5266D85988EF}" type="presParOf" srcId="{C12FC0C1-FCDA-4478-914B-2FAD4DEE3CA1}" destId="{5F4683FD-DED7-44DD-8451-CD5FC62BBB6C}" srcOrd="2" destOrd="0" presId="urn:microsoft.com/office/officeart/2005/8/layout/hierarchy4"/>
    <dgm:cxn modelId="{7C7D5460-D8A1-4B75-860E-050BFF3E7F10}" type="presParOf" srcId="{5F4683FD-DED7-44DD-8451-CD5FC62BBB6C}" destId="{BD8A386C-2C57-426B-AE5B-B3B4E29F8BA7}" srcOrd="0" destOrd="0" presId="urn:microsoft.com/office/officeart/2005/8/layout/hierarchy4"/>
    <dgm:cxn modelId="{76E23D10-891B-4DD6-A8B3-90F7A77CEEF9}" type="presParOf" srcId="{5F4683FD-DED7-44DD-8451-CD5FC62BBB6C}" destId="{81E1DEB7-D40D-4C47-99DB-9365FF7339CC}" srcOrd="1" destOrd="0" presId="urn:microsoft.com/office/officeart/2005/8/layout/hierarchy4"/>
    <dgm:cxn modelId="{AEAA9C67-A642-4F5B-BCFD-8F4A766CA483}" type="presParOf" srcId="{5F4683FD-DED7-44DD-8451-CD5FC62BBB6C}" destId="{659F58F6-FF3B-4783-93A8-459EA4BAE794}" srcOrd="2" destOrd="0" presId="urn:microsoft.com/office/officeart/2005/8/layout/hierarchy4"/>
    <dgm:cxn modelId="{263B6452-1B07-4AC8-B3E4-9005F7952013}" type="presParOf" srcId="{659F58F6-FF3B-4783-93A8-459EA4BAE794}" destId="{897CF735-5435-450F-9468-A4D626F8A523}" srcOrd="0" destOrd="0" presId="urn:microsoft.com/office/officeart/2005/8/layout/hierarchy4"/>
    <dgm:cxn modelId="{980281C7-3A11-44C0-9C64-C03CFF3FA417}" type="presParOf" srcId="{897CF735-5435-450F-9468-A4D626F8A523}" destId="{692576D2-68C0-4D07-A235-7621EE0D3EB9}" srcOrd="0" destOrd="0" presId="urn:microsoft.com/office/officeart/2005/8/layout/hierarchy4"/>
    <dgm:cxn modelId="{7C69B2CD-427F-464A-B7B8-604ADBCDD24C}" type="presParOf" srcId="{897CF735-5435-450F-9468-A4D626F8A523}" destId="{0AAE95AD-EE98-41D7-A92B-2FFA9A89A895}"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F5CDD3-D5B8-466D-86E2-BB0B5C92054E}"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pPr rtl="1"/>
          <a:endParaRPr lang="fa-IR"/>
        </a:p>
      </dgm:t>
    </dgm:pt>
    <dgm:pt modelId="{4E9A5A8F-5465-4759-A0FE-18DCFA3FB251}">
      <dgm:prSet phldrT="[Text]"/>
      <dgm:spPr>
        <a:solidFill>
          <a:schemeClr val="accent4"/>
        </a:solidFill>
      </dgm:spPr>
      <dgm:t>
        <a:bodyPr/>
        <a:lstStyle/>
        <a:p>
          <a:pPr rtl="1"/>
          <a:r>
            <a:rPr lang="fa-IR" dirty="0" smtClean="0"/>
            <a:t>منابع تعیین هدف ها در برنامه ریزی درسی</a:t>
          </a:r>
          <a:endParaRPr lang="fa-IR" dirty="0"/>
        </a:p>
      </dgm:t>
    </dgm:pt>
    <dgm:pt modelId="{966061C9-D9D2-440E-84C5-01E788A00A8E}" type="parTrans" cxnId="{F6E15320-34B6-472E-8F2B-ACE6DF4FCC86}">
      <dgm:prSet/>
      <dgm:spPr/>
      <dgm:t>
        <a:bodyPr/>
        <a:lstStyle/>
        <a:p>
          <a:pPr rtl="1"/>
          <a:endParaRPr lang="fa-IR"/>
        </a:p>
      </dgm:t>
    </dgm:pt>
    <dgm:pt modelId="{29666C63-5587-4FF6-80AE-B0CDA8899350}" type="sibTrans" cxnId="{F6E15320-34B6-472E-8F2B-ACE6DF4FCC86}">
      <dgm:prSet/>
      <dgm:spPr/>
      <dgm:t>
        <a:bodyPr/>
        <a:lstStyle/>
        <a:p>
          <a:pPr rtl="1"/>
          <a:endParaRPr lang="fa-IR"/>
        </a:p>
      </dgm:t>
    </dgm:pt>
    <dgm:pt modelId="{F8541478-A3E8-45B5-A9E8-E84E82B2ABCF}">
      <dgm:prSet phldrT="[Text]"/>
      <dgm:spPr>
        <a:solidFill>
          <a:schemeClr val="accent4">
            <a:lumMod val="20000"/>
            <a:lumOff val="80000"/>
          </a:schemeClr>
        </a:solidFill>
      </dgm:spPr>
      <dgm:t>
        <a:bodyPr/>
        <a:lstStyle/>
        <a:p>
          <a:pPr rtl="1"/>
          <a:r>
            <a:rPr lang="fa-IR" dirty="0" smtClean="0">
              <a:solidFill>
                <a:srgbClr val="FF0000"/>
              </a:solidFill>
            </a:rPr>
            <a:t>نظام اعتقادی و ارزشی (فلسفه)</a:t>
          </a:r>
          <a:endParaRPr lang="fa-IR" dirty="0">
            <a:solidFill>
              <a:srgbClr val="FF0000"/>
            </a:solidFill>
          </a:endParaRPr>
        </a:p>
      </dgm:t>
    </dgm:pt>
    <dgm:pt modelId="{FD96A45D-EE20-45FD-BA5E-C7094D43499D}" type="parTrans" cxnId="{0AE79ADB-68DA-4D2B-B6E2-A248C5717758}">
      <dgm:prSet/>
      <dgm:spPr/>
      <dgm:t>
        <a:bodyPr/>
        <a:lstStyle/>
        <a:p>
          <a:pPr rtl="1"/>
          <a:endParaRPr lang="fa-IR"/>
        </a:p>
      </dgm:t>
    </dgm:pt>
    <dgm:pt modelId="{75EBD950-2B3A-4BEF-BD0C-1FB3AB6DCE39}" type="sibTrans" cxnId="{0AE79ADB-68DA-4D2B-B6E2-A248C5717758}">
      <dgm:prSet/>
      <dgm:spPr/>
      <dgm:t>
        <a:bodyPr/>
        <a:lstStyle/>
        <a:p>
          <a:pPr rtl="1"/>
          <a:endParaRPr lang="fa-IR"/>
        </a:p>
      </dgm:t>
    </dgm:pt>
    <dgm:pt modelId="{7E6F0269-2137-4F99-95AF-79CA5C0659C4}">
      <dgm:prSet phldrT="[Text]"/>
      <dgm:spPr/>
      <dgm:t>
        <a:bodyPr/>
        <a:lstStyle/>
        <a:p>
          <a:pPr rtl="1"/>
          <a:r>
            <a:rPr lang="fa-IR" dirty="0" smtClean="0"/>
            <a:t>ماهیت دانش</a:t>
          </a:r>
          <a:endParaRPr lang="fa-IR" dirty="0"/>
        </a:p>
      </dgm:t>
    </dgm:pt>
    <dgm:pt modelId="{36E3C0EC-A954-4B22-8AF5-85FF7DADDFEB}" type="parTrans" cxnId="{5B10675C-0441-4AE2-960F-CA459752325E}">
      <dgm:prSet/>
      <dgm:spPr/>
      <dgm:t>
        <a:bodyPr/>
        <a:lstStyle/>
        <a:p>
          <a:pPr rtl="1"/>
          <a:endParaRPr lang="fa-IR"/>
        </a:p>
      </dgm:t>
    </dgm:pt>
    <dgm:pt modelId="{BC0908D2-6B9A-483A-AAA7-5943D68E528D}" type="sibTrans" cxnId="{5B10675C-0441-4AE2-960F-CA459752325E}">
      <dgm:prSet/>
      <dgm:spPr/>
      <dgm:t>
        <a:bodyPr/>
        <a:lstStyle/>
        <a:p>
          <a:pPr rtl="1"/>
          <a:endParaRPr lang="fa-IR"/>
        </a:p>
      </dgm:t>
    </dgm:pt>
    <dgm:pt modelId="{D5009269-359E-429B-A19E-7EB168632B58}">
      <dgm:prSet phldrT="[Text]"/>
      <dgm:spPr/>
      <dgm:t>
        <a:bodyPr/>
        <a:lstStyle/>
        <a:p>
          <a:pPr rtl="1"/>
          <a:r>
            <a:rPr lang="fa-IR" dirty="0" smtClean="0"/>
            <a:t>ماهیت یادگیری</a:t>
          </a:r>
          <a:endParaRPr lang="fa-IR" dirty="0"/>
        </a:p>
      </dgm:t>
    </dgm:pt>
    <dgm:pt modelId="{EC4C5C05-F5A7-4140-A219-E25426294306}" type="parTrans" cxnId="{8D7DCBA7-41A4-4397-995D-AE0709FF1782}">
      <dgm:prSet/>
      <dgm:spPr/>
      <dgm:t>
        <a:bodyPr/>
        <a:lstStyle/>
        <a:p>
          <a:pPr rtl="1"/>
          <a:endParaRPr lang="fa-IR"/>
        </a:p>
      </dgm:t>
    </dgm:pt>
    <dgm:pt modelId="{8F342933-1F08-4F01-B09E-0AB9F63A92C9}" type="sibTrans" cxnId="{8D7DCBA7-41A4-4397-995D-AE0709FF1782}">
      <dgm:prSet/>
      <dgm:spPr/>
      <dgm:t>
        <a:bodyPr/>
        <a:lstStyle/>
        <a:p>
          <a:pPr rtl="1"/>
          <a:endParaRPr lang="fa-IR"/>
        </a:p>
      </dgm:t>
    </dgm:pt>
    <dgm:pt modelId="{1D65018C-3EC2-4886-9561-AE8D5EEE7698}">
      <dgm:prSet phldrT="[Text]"/>
      <dgm:spPr>
        <a:solidFill>
          <a:schemeClr val="accent1">
            <a:lumMod val="20000"/>
            <a:lumOff val="80000"/>
          </a:schemeClr>
        </a:solidFill>
      </dgm:spPr>
      <dgm:t>
        <a:bodyPr/>
        <a:lstStyle/>
        <a:p>
          <a:pPr rtl="1"/>
          <a:r>
            <a:rPr lang="fa-IR" dirty="0" smtClean="0">
              <a:solidFill>
                <a:srgbClr val="FF0000"/>
              </a:solidFill>
            </a:rPr>
            <a:t>ماهیت جامعه</a:t>
          </a:r>
          <a:endParaRPr lang="fa-IR" dirty="0">
            <a:solidFill>
              <a:srgbClr val="FF0000"/>
            </a:solidFill>
          </a:endParaRPr>
        </a:p>
      </dgm:t>
    </dgm:pt>
    <dgm:pt modelId="{85F66E01-1984-47A2-B084-A4C84B4E90D8}" type="parTrans" cxnId="{440E6F23-D4BF-4176-8F64-A706ED9D48E8}">
      <dgm:prSet/>
      <dgm:spPr/>
      <dgm:t>
        <a:bodyPr/>
        <a:lstStyle/>
        <a:p>
          <a:pPr rtl="1"/>
          <a:endParaRPr lang="fa-IR"/>
        </a:p>
      </dgm:t>
    </dgm:pt>
    <dgm:pt modelId="{05B3DEC4-77B4-498B-AF3C-6691CABD4B6E}" type="sibTrans" cxnId="{440E6F23-D4BF-4176-8F64-A706ED9D48E8}">
      <dgm:prSet/>
      <dgm:spPr/>
      <dgm:t>
        <a:bodyPr/>
        <a:lstStyle/>
        <a:p>
          <a:pPr rtl="1"/>
          <a:endParaRPr lang="fa-IR"/>
        </a:p>
      </dgm:t>
    </dgm:pt>
    <dgm:pt modelId="{D2E3BA5C-EADD-4D3F-A0DA-987273BB32E2}">
      <dgm:prSet phldrT="[Text]"/>
      <dgm:spPr/>
      <dgm:t>
        <a:bodyPr/>
        <a:lstStyle/>
        <a:p>
          <a:pPr rtl="1"/>
          <a:r>
            <a:rPr lang="fa-IR" dirty="0" smtClean="0"/>
            <a:t>ماهیت یادگیرنده</a:t>
          </a:r>
          <a:endParaRPr lang="fa-IR" dirty="0"/>
        </a:p>
      </dgm:t>
    </dgm:pt>
    <dgm:pt modelId="{AA9E9BCE-05B8-4447-9FAF-BA08B4582067}" type="parTrans" cxnId="{EBDE4B81-3243-49CD-9C89-F28A968A82D4}">
      <dgm:prSet/>
      <dgm:spPr/>
      <dgm:t>
        <a:bodyPr/>
        <a:lstStyle/>
        <a:p>
          <a:pPr rtl="1"/>
          <a:endParaRPr lang="fa-IR"/>
        </a:p>
      </dgm:t>
    </dgm:pt>
    <dgm:pt modelId="{9D50A4EF-AA2C-48C4-BD03-5D2AF6954A8C}" type="sibTrans" cxnId="{EBDE4B81-3243-49CD-9C89-F28A968A82D4}">
      <dgm:prSet/>
      <dgm:spPr/>
      <dgm:t>
        <a:bodyPr/>
        <a:lstStyle/>
        <a:p>
          <a:pPr rtl="1"/>
          <a:endParaRPr lang="fa-IR"/>
        </a:p>
      </dgm:t>
    </dgm:pt>
    <dgm:pt modelId="{6CFF6682-6A1C-47C2-81DB-CFC236E44314}" type="pres">
      <dgm:prSet presAssocID="{0CF5CDD3-D5B8-466D-86E2-BB0B5C92054E}" presName="Name0" presStyleCnt="0">
        <dgm:presLayoutVars>
          <dgm:chPref val="1"/>
          <dgm:dir/>
          <dgm:animOne val="branch"/>
          <dgm:animLvl val="lvl"/>
          <dgm:resizeHandles/>
        </dgm:presLayoutVars>
      </dgm:prSet>
      <dgm:spPr/>
      <dgm:t>
        <a:bodyPr/>
        <a:lstStyle/>
        <a:p>
          <a:pPr rtl="1"/>
          <a:endParaRPr lang="fa-IR"/>
        </a:p>
      </dgm:t>
    </dgm:pt>
    <dgm:pt modelId="{DD87EA06-409C-4E1E-B044-E9B6D2E5D4D5}" type="pres">
      <dgm:prSet presAssocID="{4E9A5A8F-5465-4759-A0FE-18DCFA3FB251}" presName="vertOne" presStyleCnt="0"/>
      <dgm:spPr/>
    </dgm:pt>
    <dgm:pt modelId="{C9FEA7C2-E86B-4212-A216-2AABDF24DC1C}" type="pres">
      <dgm:prSet presAssocID="{4E9A5A8F-5465-4759-A0FE-18DCFA3FB251}" presName="txOne" presStyleLbl="node0" presStyleIdx="0" presStyleCnt="1">
        <dgm:presLayoutVars>
          <dgm:chPref val="3"/>
        </dgm:presLayoutVars>
      </dgm:prSet>
      <dgm:spPr/>
      <dgm:t>
        <a:bodyPr/>
        <a:lstStyle/>
        <a:p>
          <a:pPr rtl="1"/>
          <a:endParaRPr lang="fa-IR"/>
        </a:p>
      </dgm:t>
    </dgm:pt>
    <dgm:pt modelId="{0ED24300-7F93-4EF3-BB5D-48FFA65982A1}" type="pres">
      <dgm:prSet presAssocID="{4E9A5A8F-5465-4759-A0FE-18DCFA3FB251}" presName="parTransOne" presStyleCnt="0"/>
      <dgm:spPr/>
    </dgm:pt>
    <dgm:pt modelId="{C12FC0C1-FCDA-4478-914B-2FAD4DEE3CA1}" type="pres">
      <dgm:prSet presAssocID="{4E9A5A8F-5465-4759-A0FE-18DCFA3FB251}" presName="horzOne" presStyleCnt="0"/>
      <dgm:spPr/>
    </dgm:pt>
    <dgm:pt modelId="{01621FDA-A916-47C2-BC14-FBD1416D63EB}" type="pres">
      <dgm:prSet presAssocID="{F8541478-A3E8-45B5-A9E8-E84E82B2ABCF}" presName="vertTwo" presStyleCnt="0"/>
      <dgm:spPr/>
    </dgm:pt>
    <dgm:pt modelId="{3CAF4211-3442-48E1-B3EE-725653E843EA}" type="pres">
      <dgm:prSet presAssocID="{F8541478-A3E8-45B5-A9E8-E84E82B2ABCF}" presName="txTwo" presStyleLbl="node2" presStyleIdx="0" presStyleCnt="2">
        <dgm:presLayoutVars>
          <dgm:chPref val="3"/>
        </dgm:presLayoutVars>
      </dgm:prSet>
      <dgm:spPr/>
      <dgm:t>
        <a:bodyPr/>
        <a:lstStyle/>
        <a:p>
          <a:pPr rtl="1"/>
          <a:endParaRPr lang="fa-IR"/>
        </a:p>
      </dgm:t>
    </dgm:pt>
    <dgm:pt modelId="{0DA15A68-0D5A-4E24-9B80-2EC4692B3DCE}" type="pres">
      <dgm:prSet presAssocID="{F8541478-A3E8-45B5-A9E8-E84E82B2ABCF}" presName="parTransTwo" presStyleCnt="0"/>
      <dgm:spPr/>
    </dgm:pt>
    <dgm:pt modelId="{8B7852CF-ED23-4345-9651-019FDE321044}" type="pres">
      <dgm:prSet presAssocID="{F8541478-A3E8-45B5-A9E8-E84E82B2ABCF}" presName="horzTwo" presStyleCnt="0"/>
      <dgm:spPr/>
    </dgm:pt>
    <dgm:pt modelId="{33D46467-A691-4965-9D96-8A8B16B894CE}" type="pres">
      <dgm:prSet presAssocID="{7E6F0269-2137-4F99-95AF-79CA5C0659C4}" presName="vertThree" presStyleCnt="0"/>
      <dgm:spPr/>
    </dgm:pt>
    <dgm:pt modelId="{7507A4A7-404B-4E36-99EF-7D1ADCB2E66D}" type="pres">
      <dgm:prSet presAssocID="{7E6F0269-2137-4F99-95AF-79CA5C0659C4}" presName="txThree" presStyleLbl="node3" presStyleIdx="0" presStyleCnt="3">
        <dgm:presLayoutVars>
          <dgm:chPref val="3"/>
        </dgm:presLayoutVars>
      </dgm:prSet>
      <dgm:spPr/>
      <dgm:t>
        <a:bodyPr/>
        <a:lstStyle/>
        <a:p>
          <a:pPr rtl="1"/>
          <a:endParaRPr lang="fa-IR"/>
        </a:p>
      </dgm:t>
    </dgm:pt>
    <dgm:pt modelId="{6613BF32-D847-42A4-9360-A9D4DCEDC824}" type="pres">
      <dgm:prSet presAssocID="{7E6F0269-2137-4F99-95AF-79CA5C0659C4}" presName="horzThree" presStyleCnt="0"/>
      <dgm:spPr/>
    </dgm:pt>
    <dgm:pt modelId="{17FB81E8-7F3D-4BFF-BC1B-FAC3BD846CA3}" type="pres">
      <dgm:prSet presAssocID="{BC0908D2-6B9A-483A-AAA7-5943D68E528D}" presName="sibSpaceThree" presStyleCnt="0"/>
      <dgm:spPr/>
    </dgm:pt>
    <dgm:pt modelId="{09FCF442-3C8C-4B5C-9F5A-0290ABADDF45}" type="pres">
      <dgm:prSet presAssocID="{D5009269-359E-429B-A19E-7EB168632B58}" presName="vertThree" presStyleCnt="0"/>
      <dgm:spPr/>
    </dgm:pt>
    <dgm:pt modelId="{EFEF22A7-0C36-4670-B636-314AC40D7E56}" type="pres">
      <dgm:prSet presAssocID="{D5009269-359E-429B-A19E-7EB168632B58}" presName="txThree" presStyleLbl="node3" presStyleIdx="1" presStyleCnt="3">
        <dgm:presLayoutVars>
          <dgm:chPref val="3"/>
        </dgm:presLayoutVars>
      </dgm:prSet>
      <dgm:spPr/>
      <dgm:t>
        <a:bodyPr/>
        <a:lstStyle/>
        <a:p>
          <a:pPr rtl="1"/>
          <a:endParaRPr lang="fa-IR"/>
        </a:p>
      </dgm:t>
    </dgm:pt>
    <dgm:pt modelId="{A3BC2D74-744A-4C84-A334-EF54F7973427}" type="pres">
      <dgm:prSet presAssocID="{D5009269-359E-429B-A19E-7EB168632B58}" presName="horzThree" presStyleCnt="0"/>
      <dgm:spPr/>
    </dgm:pt>
    <dgm:pt modelId="{330EDE7F-DF16-4C51-8DE5-40D769A5AF53}" type="pres">
      <dgm:prSet presAssocID="{75EBD950-2B3A-4BEF-BD0C-1FB3AB6DCE39}" presName="sibSpaceTwo" presStyleCnt="0"/>
      <dgm:spPr/>
    </dgm:pt>
    <dgm:pt modelId="{5F4683FD-DED7-44DD-8451-CD5FC62BBB6C}" type="pres">
      <dgm:prSet presAssocID="{1D65018C-3EC2-4886-9561-AE8D5EEE7698}" presName="vertTwo" presStyleCnt="0"/>
      <dgm:spPr/>
    </dgm:pt>
    <dgm:pt modelId="{BD8A386C-2C57-426B-AE5B-B3B4E29F8BA7}" type="pres">
      <dgm:prSet presAssocID="{1D65018C-3EC2-4886-9561-AE8D5EEE7698}" presName="txTwo" presStyleLbl="node2" presStyleIdx="1" presStyleCnt="2">
        <dgm:presLayoutVars>
          <dgm:chPref val="3"/>
        </dgm:presLayoutVars>
      </dgm:prSet>
      <dgm:spPr/>
      <dgm:t>
        <a:bodyPr/>
        <a:lstStyle/>
        <a:p>
          <a:pPr rtl="1"/>
          <a:endParaRPr lang="fa-IR"/>
        </a:p>
      </dgm:t>
    </dgm:pt>
    <dgm:pt modelId="{81E1DEB7-D40D-4C47-99DB-9365FF7339CC}" type="pres">
      <dgm:prSet presAssocID="{1D65018C-3EC2-4886-9561-AE8D5EEE7698}" presName="parTransTwo" presStyleCnt="0"/>
      <dgm:spPr/>
    </dgm:pt>
    <dgm:pt modelId="{659F58F6-FF3B-4783-93A8-459EA4BAE794}" type="pres">
      <dgm:prSet presAssocID="{1D65018C-3EC2-4886-9561-AE8D5EEE7698}" presName="horzTwo" presStyleCnt="0"/>
      <dgm:spPr/>
    </dgm:pt>
    <dgm:pt modelId="{897CF735-5435-450F-9468-A4D626F8A523}" type="pres">
      <dgm:prSet presAssocID="{D2E3BA5C-EADD-4D3F-A0DA-987273BB32E2}" presName="vertThree" presStyleCnt="0"/>
      <dgm:spPr/>
    </dgm:pt>
    <dgm:pt modelId="{692576D2-68C0-4D07-A235-7621EE0D3EB9}" type="pres">
      <dgm:prSet presAssocID="{D2E3BA5C-EADD-4D3F-A0DA-987273BB32E2}" presName="txThree" presStyleLbl="node3" presStyleIdx="2" presStyleCnt="3">
        <dgm:presLayoutVars>
          <dgm:chPref val="3"/>
        </dgm:presLayoutVars>
      </dgm:prSet>
      <dgm:spPr/>
      <dgm:t>
        <a:bodyPr/>
        <a:lstStyle/>
        <a:p>
          <a:pPr rtl="1"/>
          <a:endParaRPr lang="fa-IR"/>
        </a:p>
      </dgm:t>
    </dgm:pt>
    <dgm:pt modelId="{0AAE95AD-EE98-41D7-A92B-2FFA9A89A895}" type="pres">
      <dgm:prSet presAssocID="{D2E3BA5C-EADD-4D3F-A0DA-987273BB32E2}" presName="horzThree" presStyleCnt="0"/>
      <dgm:spPr/>
    </dgm:pt>
  </dgm:ptLst>
  <dgm:cxnLst>
    <dgm:cxn modelId="{440E6F23-D4BF-4176-8F64-A706ED9D48E8}" srcId="{4E9A5A8F-5465-4759-A0FE-18DCFA3FB251}" destId="{1D65018C-3EC2-4886-9561-AE8D5EEE7698}" srcOrd="1" destOrd="0" parTransId="{85F66E01-1984-47A2-B084-A4C84B4E90D8}" sibTransId="{05B3DEC4-77B4-498B-AF3C-6691CABD4B6E}"/>
    <dgm:cxn modelId="{8D7DCBA7-41A4-4397-995D-AE0709FF1782}" srcId="{F8541478-A3E8-45B5-A9E8-E84E82B2ABCF}" destId="{D5009269-359E-429B-A19E-7EB168632B58}" srcOrd="1" destOrd="0" parTransId="{EC4C5C05-F5A7-4140-A219-E25426294306}" sibTransId="{8F342933-1F08-4F01-B09E-0AB9F63A92C9}"/>
    <dgm:cxn modelId="{95B66711-791F-44C4-A518-194678D14029}" type="presOf" srcId="{F8541478-A3E8-45B5-A9E8-E84E82B2ABCF}" destId="{3CAF4211-3442-48E1-B3EE-725653E843EA}" srcOrd="0" destOrd="0" presId="urn:microsoft.com/office/officeart/2005/8/layout/hierarchy4"/>
    <dgm:cxn modelId="{BCECF1AE-922C-48E5-A43F-6B0BA4313724}" type="presOf" srcId="{0CF5CDD3-D5B8-466D-86E2-BB0B5C92054E}" destId="{6CFF6682-6A1C-47C2-81DB-CFC236E44314}" srcOrd="0" destOrd="0" presId="urn:microsoft.com/office/officeart/2005/8/layout/hierarchy4"/>
    <dgm:cxn modelId="{EBDE4B81-3243-49CD-9C89-F28A968A82D4}" srcId="{1D65018C-3EC2-4886-9561-AE8D5EEE7698}" destId="{D2E3BA5C-EADD-4D3F-A0DA-987273BB32E2}" srcOrd="0" destOrd="0" parTransId="{AA9E9BCE-05B8-4447-9FAF-BA08B4582067}" sibTransId="{9D50A4EF-AA2C-48C4-BD03-5D2AF6954A8C}"/>
    <dgm:cxn modelId="{0762AEA6-E531-4EE0-BB25-AF27111351F9}" type="presOf" srcId="{4E9A5A8F-5465-4759-A0FE-18DCFA3FB251}" destId="{C9FEA7C2-E86B-4212-A216-2AABDF24DC1C}" srcOrd="0" destOrd="0" presId="urn:microsoft.com/office/officeart/2005/8/layout/hierarchy4"/>
    <dgm:cxn modelId="{66CB3115-48C8-4508-B997-FB8407F5034A}" type="presOf" srcId="{1D65018C-3EC2-4886-9561-AE8D5EEE7698}" destId="{BD8A386C-2C57-426B-AE5B-B3B4E29F8BA7}" srcOrd="0" destOrd="0" presId="urn:microsoft.com/office/officeart/2005/8/layout/hierarchy4"/>
    <dgm:cxn modelId="{0AE79ADB-68DA-4D2B-B6E2-A248C5717758}" srcId="{4E9A5A8F-5465-4759-A0FE-18DCFA3FB251}" destId="{F8541478-A3E8-45B5-A9E8-E84E82B2ABCF}" srcOrd="0" destOrd="0" parTransId="{FD96A45D-EE20-45FD-BA5E-C7094D43499D}" sibTransId="{75EBD950-2B3A-4BEF-BD0C-1FB3AB6DCE39}"/>
    <dgm:cxn modelId="{39F0B4DC-1115-45ED-B77A-D8BC2C1DF964}" type="presOf" srcId="{D2E3BA5C-EADD-4D3F-A0DA-987273BB32E2}" destId="{692576D2-68C0-4D07-A235-7621EE0D3EB9}" srcOrd="0" destOrd="0" presId="urn:microsoft.com/office/officeart/2005/8/layout/hierarchy4"/>
    <dgm:cxn modelId="{71A73057-C779-4986-A295-F247518226B3}" type="presOf" srcId="{7E6F0269-2137-4F99-95AF-79CA5C0659C4}" destId="{7507A4A7-404B-4E36-99EF-7D1ADCB2E66D}" srcOrd="0" destOrd="0" presId="urn:microsoft.com/office/officeart/2005/8/layout/hierarchy4"/>
    <dgm:cxn modelId="{ECA581D0-F4DA-4D01-A9E9-2AC2FD8CFBD0}" type="presOf" srcId="{D5009269-359E-429B-A19E-7EB168632B58}" destId="{EFEF22A7-0C36-4670-B636-314AC40D7E56}" srcOrd="0" destOrd="0" presId="urn:microsoft.com/office/officeart/2005/8/layout/hierarchy4"/>
    <dgm:cxn modelId="{5B10675C-0441-4AE2-960F-CA459752325E}" srcId="{F8541478-A3E8-45B5-A9E8-E84E82B2ABCF}" destId="{7E6F0269-2137-4F99-95AF-79CA5C0659C4}" srcOrd="0" destOrd="0" parTransId="{36E3C0EC-A954-4B22-8AF5-85FF7DADDFEB}" sibTransId="{BC0908D2-6B9A-483A-AAA7-5943D68E528D}"/>
    <dgm:cxn modelId="{F6E15320-34B6-472E-8F2B-ACE6DF4FCC86}" srcId="{0CF5CDD3-D5B8-466D-86E2-BB0B5C92054E}" destId="{4E9A5A8F-5465-4759-A0FE-18DCFA3FB251}" srcOrd="0" destOrd="0" parTransId="{966061C9-D9D2-440E-84C5-01E788A00A8E}" sibTransId="{29666C63-5587-4FF6-80AE-B0CDA8899350}"/>
    <dgm:cxn modelId="{24178AB9-79BE-4B3F-B732-E6A79A5AF1E1}" type="presParOf" srcId="{6CFF6682-6A1C-47C2-81DB-CFC236E44314}" destId="{DD87EA06-409C-4E1E-B044-E9B6D2E5D4D5}" srcOrd="0" destOrd="0" presId="urn:microsoft.com/office/officeart/2005/8/layout/hierarchy4"/>
    <dgm:cxn modelId="{9E8217CD-1CBB-41C2-A6D0-62F322E85145}" type="presParOf" srcId="{DD87EA06-409C-4E1E-B044-E9B6D2E5D4D5}" destId="{C9FEA7C2-E86B-4212-A216-2AABDF24DC1C}" srcOrd="0" destOrd="0" presId="urn:microsoft.com/office/officeart/2005/8/layout/hierarchy4"/>
    <dgm:cxn modelId="{8967C30B-3ABD-4F81-9095-4ADB7C312D55}" type="presParOf" srcId="{DD87EA06-409C-4E1E-B044-E9B6D2E5D4D5}" destId="{0ED24300-7F93-4EF3-BB5D-48FFA65982A1}" srcOrd="1" destOrd="0" presId="urn:microsoft.com/office/officeart/2005/8/layout/hierarchy4"/>
    <dgm:cxn modelId="{5E6A5A40-1CDA-406B-A743-DD3F8ACF83F5}" type="presParOf" srcId="{DD87EA06-409C-4E1E-B044-E9B6D2E5D4D5}" destId="{C12FC0C1-FCDA-4478-914B-2FAD4DEE3CA1}" srcOrd="2" destOrd="0" presId="urn:microsoft.com/office/officeart/2005/8/layout/hierarchy4"/>
    <dgm:cxn modelId="{BDAC9AB7-5E24-43C8-87FE-B985E45155AE}" type="presParOf" srcId="{C12FC0C1-FCDA-4478-914B-2FAD4DEE3CA1}" destId="{01621FDA-A916-47C2-BC14-FBD1416D63EB}" srcOrd="0" destOrd="0" presId="urn:microsoft.com/office/officeart/2005/8/layout/hierarchy4"/>
    <dgm:cxn modelId="{01CB8E10-E901-4131-9D70-25D59D58C32F}" type="presParOf" srcId="{01621FDA-A916-47C2-BC14-FBD1416D63EB}" destId="{3CAF4211-3442-48E1-B3EE-725653E843EA}" srcOrd="0" destOrd="0" presId="urn:microsoft.com/office/officeart/2005/8/layout/hierarchy4"/>
    <dgm:cxn modelId="{E3131A62-BA46-4E7B-B91E-2B70B1CF092E}" type="presParOf" srcId="{01621FDA-A916-47C2-BC14-FBD1416D63EB}" destId="{0DA15A68-0D5A-4E24-9B80-2EC4692B3DCE}" srcOrd="1" destOrd="0" presId="urn:microsoft.com/office/officeart/2005/8/layout/hierarchy4"/>
    <dgm:cxn modelId="{8645F5BD-C342-48D8-BD6F-5AEE3AEFB998}" type="presParOf" srcId="{01621FDA-A916-47C2-BC14-FBD1416D63EB}" destId="{8B7852CF-ED23-4345-9651-019FDE321044}" srcOrd="2" destOrd="0" presId="urn:microsoft.com/office/officeart/2005/8/layout/hierarchy4"/>
    <dgm:cxn modelId="{796C2A91-55AE-4C6B-A512-FAEDBB7282A9}" type="presParOf" srcId="{8B7852CF-ED23-4345-9651-019FDE321044}" destId="{33D46467-A691-4965-9D96-8A8B16B894CE}" srcOrd="0" destOrd="0" presId="urn:microsoft.com/office/officeart/2005/8/layout/hierarchy4"/>
    <dgm:cxn modelId="{0ED83BA7-EF98-4BC3-8F0D-BBD68DCF91D0}" type="presParOf" srcId="{33D46467-A691-4965-9D96-8A8B16B894CE}" destId="{7507A4A7-404B-4E36-99EF-7D1ADCB2E66D}" srcOrd="0" destOrd="0" presId="urn:microsoft.com/office/officeart/2005/8/layout/hierarchy4"/>
    <dgm:cxn modelId="{04C25BB0-975E-4AD1-B413-5EBA6105574E}" type="presParOf" srcId="{33D46467-A691-4965-9D96-8A8B16B894CE}" destId="{6613BF32-D847-42A4-9360-A9D4DCEDC824}" srcOrd="1" destOrd="0" presId="urn:microsoft.com/office/officeart/2005/8/layout/hierarchy4"/>
    <dgm:cxn modelId="{CA45625C-811E-4E60-BDB0-4896D49B2280}" type="presParOf" srcId="{8B7852CF-ED23-4345-9651-019FDE321044}" destId="{17FB81E8-7F3D-4BFF-BC1B-FAC3BD846CA3}" srcOrd="1" destOrd="0" presId="urn:microsoft.com/office/officeart/2005/8/layout/hierarchy4"/>
    <dgm:cxn modelId="{93743524-E2E7-4CC4-B0AB-F590677A26BB}" type="presParOf" srcId="{8B7852CF-ED23-4345-9651-019FDE321044}" destId="{09FCF442-3C8C-4B5C-9F5A-0290ABADDF45}" srcOrd="2" destOrd="0" presId="urn:microsoft.com/office/officeart/2005/8/layout/hierarchy4"/>
    <dgm:cxn modelId="{07E98E8D-B16F-49FB-9E4B-BCA5625D4F84}" type="presParOf" srcId="{09FCF442-3C8C-4B5C-9F5A-0290ABADDF45}" destId="{EFEF22A7-0C36-4670-B636-314AC40D7E56}" srcOrd="0" destOrd="0" presId="urn:microsoft.com/office/officeart/2005/8/layout/hierarchy4"/>
    <dgm:cxn modelId="{84E76474-B93C-4317-9D78-4B3F5715602A}" type="presParOf" srcId="{09FCF442-3C8C-4B5C-9F5A-0290ABADDF45}" destId="{A3BC2D74-744A-4C84-A334-EF54F7973427}" srcOrd="1" destOrd="0" presId="urn:microsoft.com/office/officeart/2005/8/layout/hierarchy4"/>
    <dgm:cxn modelId="{E67756B6-C712-480C-A666-B44592BAAD1B}" type="presParOf" srcId="{C12FC0C1-FCDA-4478-914B-2FAD4DEE3CA1}" destId="{330EDE7F-DF16-4C51-8DE5-40D769A5AF53}" srcOrd="1" destOrd="0" presId="urn:microsoft.com/office/officeart/2005/8/layout/hierarchy4"/>
    <dgm:cxn modelId="{AB2A8949-0DF2-4185-B655-EDC8C9BD2050}" type="presParOf" srcId="{C12FC0C1-FCDA-4478-914B-2FAD4DEE3CA1}" destId="{5F4683FD-DED7-44DD-8451-CD5FC62BBB6C}" srcOrd="2" destOrd="0" presId="urn:microsoft.com/office/officeart/2005/8/layout/hierarchy4"/>
    <dgm:cxn modelId="{7DBE523C-AA0C-4D1D-A184-93C77B5DC113}" type="presParOf" srcId="{5F4683FD-DED7-44DD-8451-CD5FC62BBB6C}" destId="{BD8A386C-2C57-426B-AE5B-B3B4E29F8BA7}" srcOrd="0" destOrd="0" presId="urn:microsoft.com/office/officeart/2005/8/layout/hierarchy4"/>
    <dgm:cxn modelId="{EA45AA7C-7849-422D-B614-B002FD168EB1}" type="presParOf" srcId="{5F4683FD-DED7-44DD-8451-CD5FC62BBB6C}" destId="{81E1DEB7-D40D-4C47-99DB-9365FF7339CC}" srcOrd="1" destOrd="0" presId="urn:microsoft.com/office/officeart/2005/8/layout/hierarchy4"/>
    <dgm:cxn modelId="{52DB5D49-147B-40E4-B0B6-866F4AF82203}" type="presParOf" srcId="{5F4683FD-DED7-44DD-8451-CD5FC62BBB6C}" destId="{659F58F6-FF3B-4783-93A8-459EA4BAE794}" srcOrd="2" destOrd="0" presId="urn:microsoft.com/office/officeart/2005/8/layout/hierarchy4"/>
    <dgm:cxn modelId="{531FAF57-0329-4964-8F91-9D4DAE5A4971}" type="presParOf" srcId="{659F58F6-FF3B-4783-93A8-459EA4BAE794}" destId="{897CF735-5435-450F-9468-A4D626F8A523}" srcOrd="0" destOrd="0" presId="urn:microsoft.com/office/officeart/2005/8/layout/hierarchy4"/>
    <dgm:cxn modelId="{5EE38EF1-3328-48D2-BEDA-A8996C8F2007}" type="presParOf" srcId="{897CF735-5435-450F-9468-A4D626F8A523}" destId="{692576D2-68C0-4D07-A235-7621EE0D3EB9}" srcOrd="0" destOrd="0" presId="urn:microsoft.com/office/officeart/2005/8/layout/hierarchy4"/>
    <dgm:cxn modelId="{B367308A-0E09-4D16-BB2A-F62FF56EEE5F}" type="presParOf" srcId="{897CF735-5435-450F-9468-A4D626F8A523}" destId="{0AAE95AD-EE98-41D7-A92B-2FFA9A89A895}"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FEA7C2-E86B-4212-A216-2AABDF24DC1C}">
      <dsp:nvSpPr>
        <dsp:cNvPr id="0" name=""/>
        <dsp:cNvSpPr/>
      </dsp:nvSpPr>
      <dsp:spPr>
        <a:xfrm>
          <a:off x="4137" y="3128"/>
          <a:ext cx="11199207" cy="1674812"/>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rtl="1">
            <a:lnSpc>
              <a:spcPct val="90000"/>
            </a:lnSpc>
            <a:spcBef>
              <a:spcPct val="0"/>
            </a:spcBef>
            <a:spcAft>
              <a:spcPct val="35000"/>
            </a:spcAft>
          </a:pPr>
          <a:r>
            <a:rPr lang="fa-IR" sz="6500" kern="1200" dirty="0" smtClean="0"/>
            <a:t>مبانی برنامه ریزی درسی</a:t>
          </a:r>
          <a:endParaRPr lang="fa-IR" sz="6500" kern="1200" dirty="0"/>
        </a:p>
      </dsp:txBody>
      <dsp:txXfrm>
        <a:off x="53191" y="52182"/>
        <a:ext cx="11101099" cy="1576704"/>
      </dsp:txXfrm>
    </dsp:sp>
    <dsp:sp modelId="{3CAF4211-3442-48E1-B3EE-725653E843EA}">
      <dsp:nvSpPr>
        <dsp:cNvPr id="0" name=""/>
        <dsp:cNvSpPr/>
      </dsp:nvSpPr>
      <dsp:spPr>
        <a:xfrm>
          <a:off x="4137" y="1871927"/>
          <a:ext cx="5373900" cy="1674812"/>
        </a:xfrm>
        <a:prstGeom prst="roundRect">
          <a:avLst>
            <a:gd name="adj" fmla="val 10000"/>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ctr" defTabSz="1822450" rtl="1">
            <a:lnSpc>
              <a:spcPct val="90000"/>
            </a:lnSpc>
            <a:spcBef>
              <a:spcPct val="0"/>
            </a:spcBef>
            <a:spcAft>
              <a:spcPct val="35000"/>
            </a:spcAft>
          </a:pPr>
          <a:r>
            <a:rPr lang="fa-IR" sz="4100" kern="1200" dirty="0" smtClean="0">
              <a:solidFill>
                <a:srgbClr val="FF0000"/>
              </a:solidFill>
            </a:rPr>
            <a:t>مبانی فلسفی و مبانی دینی</a:t>
          </a:r>
        </a:p>
        <a:p>
          <a:pPr lvl="0" algn="ctr" defTabSz="1822450" rtl="1">
            <a:lnSpc>
              <a:spcPct val="90000"/>
            </a:lnSpc>
            <a:spcBef>
              <a:spcPct val="0"/>
            </a:spcBef>
            <a:spcAft>
              <a:spcPct val="35000"/>
            </a:spcAft>
          </a:pPr>
          <a:r>
            <a:rPr lang="fa-IR" sz="2400" kern="1200" dirty="0" smtClean="0">
              <a:solidFill>
                <a:srgbClr val="FF0000"/>
              </a:solidFill>
            </a:rPr>
            <a:t>توجه به آنچه باید باشد. چیستی جهان و انسان و ارزش ها</a:t>
          </a:r>
          <a:endParaRPr lang="fa-IR" sz="2400" kern="1200" dirty="0">
            <a:solidFill>
              <a:srgbClr val="FF0000"/>
            </a:solidFill>
          </a:endParaRPr>
        </a:p>
      </dsp:txBody>
      <dsp:txXfrm>
        <a:off x="53191" y="1920981"/>
        <a:ext cx="5275792" cy="1576704"/>
      </dsp:txXfrm>
    </dsp:sp>
    <dsp:sp modelId="{EFEF22A7-0C36-4670-B636-314AC40D7E56}">
      <dsp:nvSpPr>
        <dsp:cNvPr id="0" name=""/>
        <dsp:cNvSpPr/>
      </dsp:nvSpPr>
      <dsp:spPr>
        <a:xfrm>
          <a:off x="4137" y="3740725"/>
          <a:ext cx="5373900" cy="1674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kern="1200" dirty="0" smtClean="0"/>
            <a:t>مبانی دانشی</a:t>
          </a:r>
        </a:p>
        <a:p>
          <a:pPr lvl="0" algn="ctr" defTabSz="1778000" rtl="1">
            <a:lnSpc>
              <a:spcPct val="90000"/>
            </a:lnSpc>
            <a:spcBef>
              <a:spcPct val="0"/>
            </a:spcBef>
            <a:spcAft>
              <a:spcPct val="35000"/>
            </a:spcAft>
          </a:pPr>
          <a:r>
            <a:rPr lang="fa-IR" sz="2400" kern="1200" dirty="0" smtClean="0"/>
            <a:t>توجه به عنصر ارتباطی یعنی تجارب ومحتوای دانش بشری</a:t>
          </a:r>
          <a:endParaRPr lang="fa-IR" sz="2400" kern="1200" dirty="0"/>
        </a:p>
      </dsp:txBody>
      <dsp:txXfrm>
        <a:off x="53191" y="3789779"/>
        <a:ext cx="5275792" cy="1576704"/>
      </dsp:txXfrm>
    </dsp:sp>
    <dsp:sp modelId="{BD8A386C-2C57-426B-AE5B-B3B4E29F8BA7}">
      <dsp:nvSpPr>
        <dsp:cNvPr id="0" name=""/>
        <dsp:cNvSpPr/>
      </dsp:nvSpPr>
      <dsp:spPr>
        <a:xfrm>
          <a:off x="5829444" y="1871927"/>
          <a:ext cx="5373900" cy="1674812"/>
        </a:xfrm>
        <a:prstGeom prst="roundRect">
          <a:avLst>
            <a:gd name="adj" fmla="val 10000"/>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kern="1200" dirty="0" smtClean="0">
              <a:solidFill>
                <a:srgbClr val="FF0000"/>
              </a:solidFill>
            </a:rPr>
            <a:t>مبانی روانشناختی</a:t>
          </a:r>
        </a:p>
        <a:p>
          <a:pPr lvl="0" algn="ctr" defTabSz="1600200" rtl="1">
            <a:lnSpc>
              <a:spcPct val="90000"/>
            </a:lnSpc>
            <a:spcBef>
              <a:spcPct val="0"/>
            </a:spcBef>
            <a:spcAft>
              <a:spcPct val="35000"/>
            </a:spcAft>
          </a:pPr>
          <a:r>
            <a:rPr lang="fa-IR" sz="2400" kern="1200" dirty="0" smtClean="0">
              <a:solidFill>
                <a:srgbClr val="FF0000"/>
              </a:solidFill>
            </a:rPr>
            <a:t>توجه به ویژگی های یادگیرنده</a:t>
          </a:r>
          <a:endParaRPr lang="fa-IR" sz="2400" kern="1200" dirty="0">
            <a:solidFill>
              <a:srgbClr val="FF0000"/>
            </a:solidFill>
          </a:endParaRPr>
        </a:p>
      </dsp:txBody>
      <dsp:txXfrm>
        <a:off x="5878498" y="1920981"/>
        <a:ext cx="5275792" cy="1576704"/>
      </dsp:txXfrm>
    </dsp:sp>
    <dsp:sp modelId="{692576D2-68C0-4D07-A235-7621EE0D3EB9}">
      <dsp:nvSpPr>
        <dsp:cNvPr id="0" name=""/>
        <dsp:cNvSpPr/>
      </dsp:nvSpPr>
      <dsp:spPr>
        <a:xfrm>
          <a:off x="5829444" y="3740725"/>
          <a:ext cx="5373900" cy="1674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kern="1200" dirty="0" smtClean="0">
              <a:solidFill>
                <a:srgbClr val="FF0000"/>
              </a:solidFill>
            </a:rPr>
            <a:t>مبانی جامعه شناختی</a:t>
          </a:r>
        </a:p>
        <a:p>
          <a:pPr lvl="0" algn="ctr" defTabSz="1600200" rtl="1">
            <a:lnSpc>
              <a:spcPct val="90000"/>
            </a:lnSpc>
            <a:spcBef>
              <a:spcPct val="0"/>
            </a:spcBef>
            <a:spcAft>
              <a:spcPct val="35000"/>
            </a:spcAft>
          </a:pPr>
          <a:r>
            <a:rPr lang="fa-IR" sz="2400" kern="1200" dirty="0" smtClean="0">
              <a:solidFill>
                <a:srgbClr val="FF0000"/>
              </a:solidFill>
            </a:rPr>
            <a:t>توجه به ویژگی های اجتماعی</a:t>
          </a:r>
          <a:endParaRPr lang="fa-IR" sz="2400" kern="1200" dirty="0">
            <a:solidFill>
              <a:srgbClr val="FF0000"/>
            </a:solidFill>
          </a:endParaRPr>
        </a:p>
      </dsp:txBody>
      <dsp:txXfrm>
        <a:off x="5878498" y="3789779"/>
        <a:ext cx="5275792" cy="15767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FEA7C2-E86B-4212-A216-2AABDF24DC1C}">
      <dsp:nvSpPr>
        <dsp:cNvPr id="0" name=""/>
        <dsp:cNvSpPr/>
      </dsp:nvSpPr>
      <dsp:spPr>
        <a:xfrm>
          <a:off x="2039" y="1947"/>
          <a:ext cx="8123920" cy="1709208"/>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rtl="1">
            <a:lnSpc>
              <a:spcPct val="90000"/>
            </a:lnSpc>
            <a:spcBef>
              <a:spcPct val="0"/>
            </a:spcBef>
            <a:spcAft>
              <a:spcPct val="35000"/>
            </a:spcAft>
          </a:pPr>
          <a:r>
            <a:rPr lang="fa-IR" sz="6500" kern="1200" dirty="0" smtClean="0"/>
            <a:t>مبانی برنامه ریزی درسی</a:t>
          </a:r>
          <a:endParaRPr lang="fa-IR" sz="6500" kern="1200" dirty="0"/>
        </a:p>
      </dsp:txBody>
      <dsp:txXfrm>
        <a:off x="52100" y="52008"/>
        <a:ext cx="8023798" cy="1609086"/>
      </dsp:txXfrm>
    </dsp:sp>
    <dsp:sp modelId="{3CAF4211-3442-48E1-B3EE-725653E843EA}">
      <dsp:nvSpPr>
        <dsp:cNvPr id="0" name=""/>
        <dsp:cNvSpPr/>
      </dsp:nvSpPr>
      <dsp:spPr>
        <a:xfrm>
          <a:off x="1606951" y="1867616"/>
          <a:ext cx="5282789" cy="1709208"/>
        </a:xfrm>
        <a:prstGeom prst="roundRect">
          <a:avLst>
            <a:gd name="adj" fmla="val 10000"/>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kern="1200" dirty="0" smtClean="0">
              <a:solidFill>
                <a:srgbClr val="FF0000"/>
              </a:solidFill>
            </a:rPr>
            <a:t>مبانی فلسفی</a:t>
          </a:r>
          <a:endParaRPr lang="fa-IR" sz="4400" kern="1200" dirty="0">
            <a:solidFill>
              <a:srgbClr val="FF0000"/>
            </a:solidFill>
          </a:endParaRPr>
        </a:p>
      </dsp:txBody>
      <dsp:txXfrm>
        <a:off x="1657012" y="1917677"/>
        <a:ext cx="5182667" cy="1609086"/>
      </dsp:txXfrm>
    </dsp:sp>
    <dsp:sp modelId="{BD8A386C-2C57-426B-AE5B-B3B4E29F8BA7}">
      <dsp:nvSpPr>
        <dsp:cNvPr id="0" name=""/>
        <dsp:cNvSpPr/>
      </dsp:nvSpPr>
      <dsp:spPr>
        <a:xfrm>
          <a:off x="918356" y="3619128"/>
          <a:ext cx="2606339" cy="1709208"/>
        </a:xfrm>
        <a:prstGeom prst="roundRect">
          <a:avLst>
            <a:gd name="adj" fmla="val 10000"/>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kern="1200" dirty="0" smtClean="0">
              <a:solidFill>
                <a:srgbClr val="FF0000"/>
              </a:solidFill>
            </a:rPr>
            <a:t>مبانی روانشناختی</a:t>
          </a:r>
          <a:endParaRPr lang="fa-IR" sz="4400" kern="1200" dirty="0">
            <a:solidFill>
              <a:srgbClr val="FF0000"/>
            </a:solidFill>
          </a:endParaRPr>
        </a:p>
      </dsp:txBody>
      <dsp:txXfrm>
        <a:off x="968417" y="3669189"/>
        <a:ext cx="2506217" cy="1609086"/>
      </dsp:txXfrm>
    </dsp:sp>
    <dsp:sp modelId="{692576D2-68C0-4D07-A235-7621EE0D3EB9}">
      <dsp:nvSpPr>
        <dsp:cNvPr id="0" name=""/>
        <dsp:cNvSpPr/>
      </dsp:nvSpPr>
      <dsp:spPr>
        <a:xfrm>
          <a:off x="5511691" y="3699272"/>
          <a:ext cx="2606339" cy="17092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lvl="0" algn="ctr" defTabSz="1911350" rtl="1">
            <a:lnSpc>
              <a:spcPct val="90000"/>
            </a:lnSpc>
            <a:spcBef>
              <a:spcPct val="0"/>
            </a:spcBef>
            <a:spcAft>
              <a:spcPct val="35000"/>
            </a:spcAft>
          </a:pPr>
          <a:r>
            <a:rPr lang="fa-IR" sz="4300" kern="1200" dirty="0" smtClean="0">
              <a:solidFill>
                <a:srgbClr val="FF0000"/>
              </a:solidFill>
            </a:rPr>
            <a:t>مبانی جامعه شناختی</a:t>
          </a:r>
          <a:endParaRPr lang="fa-IR" sz="4300" kern="1200" dirty="0">
            <a:solidFill>
              <a:srgbClr val="FF0000"/>
            </a:solidFill>
          </a:endParaRPr>
        </a:p>
      </dsp:txBody>
      <dsp:txXfrm>
        <a:off x="5561752" y="3749333"/>
        <a:ext cx="2506217" cy="16090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FEA7C2-E86B-4212-A216-2AABDF24DC1C}">
      <dsp:nvSpPr>
        <dsp:cNvPr id="0" name=""/>
        <dsp:cNvSpPr/>
      </dsp:nvSpPr>
      <dsp:spPr>
        <a:xfrm>
          <a:off x="932" y="1947"/>
          <a:ext cx="8126134" cy="1709208"/>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t>منابع تعیین هدف ها در برنامه ریزی درسی</a:t>
          </a:r>
          <a:endParaRPr lang="fa-IR" sz="4700" kern="1200" dirty="0"/>
        </a:p>
      </dsp:txBody>
      <dsp:txXfrm>
        <a:off x="50993" y="52008"/>
        <a:ext cx="8026012" cy="1609086"/>
      </dsp:txXfrm>
    </dsp:sp>
    <dsp:sp modelId="{3CAF4211-3442-48E1-B3EE-725653E843EA}">
      <dsp:nvSpPr>
        <dsp:cNvPr id="0" name=""/>
        <dsp:cNvSpPr/>
      </dsp:nvSpPr>
      <dsp:spPr>
        <a:xfrm>
          <a:off x="932" y="1854729"/>
          <a:ext cx="5308242" cy="1709208"/>
        </a:xfrm>
        <a:prstGeom prst="roundRect">
          <a:avLst>
            <a:gd name="adj" fmla="val 10000"/>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solidFill>
                <a:srgbClr val="FF0000"/>
              </a:solidFill>
            </a:rPr>
            <a:t>نظام اعتقادی و ارزشی (فلسفه)</a:t>
          </a:r>
          <a:endParaRPr lang="fa-IR" sz="4700" kern="1200" dirty="0">
            <a:solidFill>
              <a:srgbClr val="FF0000"/>
            </a:solidFill>
          </a:endParaRPr>
        </a:p>
      </dsp:txBody>
      <dsp:txXfrm>
        <a:off x="50993" y="1904790"/>
        <a:ext cx="5208120" cy="1609086"/>
      </dsp:txXfrm>
    </dsp:sp>
    <dsp:sp modelId="{7507A4A7-404B-4E36-99EF-7D1ADCB2E66D}">
      <dsp:nvSpPr>
        <dsp:cNvPr id="0" name=""/>
        <dsp:cNvSpPr/>
      </dsp:nvSpPr>
      <dsp:spPr>
        <a:xfrm>
          <a:off x="932" y="3707511"/>
          <a:ext cx="2599531" cy="17092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t>ماهیت دانش</a:t>
          </a:r>
          <a:endParaRPr lang="fa-IR" sz="4700" kern="1200" dirty="0"/>
        </a:p>
      </dsp:txBody>
      <dsp:txXfrm>
        <a:off x="50993" y="3757572"/>
        <a:ext cx="2499409" cy="1609086"/>
      </dsp:txXfrm>
    </dsp:sp>
    <dsp:sp modelId="{EFEF22A7-0C36-4670-B636-314AC40D7E56}">
      <dsp:nvSpPr>
        <dsp:cNvPr id="0" name=""/>
        <dsp:cNvSpPr/>
      </dsp:nvSpPr>
      <dsp:spPr>
        <a:xfrm>
          <a:off x="2709644" y="3707511"/>
          <a:ext cx="2599531" cy="17092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t>ماهیت یادگیری</a:t>
          </a:r>
          <a:endParaRPr lang="fa-IR" sz="4700" kern="1200" dirty="0"/>
        </a:p>
      </dsp:txBody>
      <dsp:txXfrm>
        <a:off x="2759705" y="3757572"/>
        <a:ext cx="2499409" cy="1609086"/>
      </dsp:txXfrm>
    </dsp:sp>
    <dsp:sp modelId="{BD8A386C-2C57-426B-AE5B-B3B4E29F8BA7}">
      <dsp:nvSpPr>
        <dsp:cNvPr id="0" name=""/>
        <dsp:cNvSpPr/>
      </dsp:nvSpPr>
      <dsp:spPr>
        <a:xfrm>
          <a:off x="5527536" y="1854729"/>
          <a:ext cx="2599531" cy="1709208"/>
        </a:xfrm>
        <a:prstGeom prst="roundRect">
          <a:avLst>
            <a:gd name="adj" fmla="val 10000"/>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solidFill>
                <a:srgbClr val="FF0000"/>
              </a:solidFill>
            </a:rPr>
            <a:t>ماهیت جامعه</a:t>
          </a:r>
          <a:endParaRPr lang="fa-IR" sz="4700" kern="1200" dirty="0">
            <a:solidFill>
              <a:srgbClr val="FF0000"/>
            </a:solidFill>
          </a:endParaRPr>
        </a:p>
      </dsp:txBody>
      <dsp:txXfrm>
        <a:off x="5577597" y="1904790"/>
        <a:ext cx="2499409" cy="1609086"/>
      </dsp:txXfrm>
    </dsp:sp>
    <dsp:sp modelId="{692576D2-68C0-4D07-A235-7621EE0D3EB9}">
      <dsp:nvSpPr>
        <dsp:cNvPr id="0" name=""/>
        <dsp:cNvSpPr/>
      </dsp:nvSpPr>
      <dsp:spPr>
        <a:xfrm>
          <a:off x="5527536" y="3707511"/>
          <a:ext cx="2599531" cy="17092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t>ماهیت یادگیرنده</a:t>
          </a:r>
          <a:endParaRPr lang="fa-IR" sz="4700" kern="1200" dirty="0"/>
        </a:p>
      </dsp:txBody>
      <dsp:txXfrm>
        <a:off x="5577597" y="3757572"/>
        <a:ext cx="2499409" cy="160908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217E6E49-EAE8-4E30-905C-273AAFAE8B2A}" type="datetimeFigureOut">
              <a:rPr lang="fa-IR" smtClean="0"/>
              <a:t>28/08/1441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3783826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17E6E49-EAE8-4E30-905C-273AAFAE8B2A}" type="datetimeFigureOut">
              <a:rPr lang="fa-IR" smtClean="0"/>
              <a:t>28/08/1441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495881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17E6E49-EAE8-4E30-905C-273AAFAE8B2A}" type="datetimeFigureOut">
              <a:rPr lang="fa-IR" smtClean="0"/>
              <a:t>28/08/1441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1573931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17E6E49-EAE8-4E30-905C-273AAFAE8B2A}" type="datetimeFigureOut">
              <a:rPr lang="fa-IR" smtClean="0"/>
              <a:t>28/08/1441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959370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7E6E49-EAE8-4E30-905C-273AAFAE8B2A}" type="datetimeFigureOut">
              <a:rPr lang="fa-IR" smtClean="0"/>
              <a:t>28/08/1441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3283351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217E6E49-EAE8-4E30-905C-273AAFAE8B2A}" type="datetimeFigureOut">
              <a:rPr lang="fa-IR" smtClean="0"/>
              <a:t>28/08/1441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2571504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217E6E49-EAE8-4E30-905C-273AAFAE8B2A}" type="datetimeFigureOut">
              <a:rPr lang="fa-IR" smtClean="0"/>
              <a:t>28/08/1441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7146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217E6E49-EAE8-4E30-905C-273AAFAE8B2A}" type="datetimeFigureOut">
              <a:rPr lang="fa-IR" smtClean="0"/>
              <a:t>28/08/1441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82768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6E49-EAE8-4E30-905C-273AAFAE8B2A}" type="datetimeFigureOut">
              <a:rPr lang="fa-IR" smtClean="0"/>
              <a:t>28/08/1441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2067089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7E6E49-EAE8-4E30-905C-273AAFAE8B2A}" type="datetimeFigureOut">
              <a:rPr lang="fa-IR" smtClean="0"/>
              <a:t>28/08/1441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1933400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7E6E49-EAE8-4E30-905C-273AAFAE8B2A}" type="datetimeFigureOut">
              <a:rPr lang="fa-IR" smtClean="0"/>
              <a:t>28/08/1441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3026842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17E6E49-EAE8-4E30-905C-273AAFAE8B2A}" type="datetimeFigureOut">
              <a:rPr lang="fa-IR" smtClean="0"/>
              <a:t>28/08/1441</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3098094-15B6-4FB6-B2EC-76BDE020ABB9}" type="slidenum">
              <a:rPr lang="fa-IR" smtClean="0"/>
              <a:t>‹#›</a:t>
            </a:fld>
            <a:endParaRPr lang="fa-IR"/>
          </a:p>
        </p:txBody>
      </p:sp>
    </p:spTree>
    <p:extLst>
      <p:ext uri="{BB962C8B-B14F-4D97-AF65-F5344CB8AC3E}">
        <p14:creationId xmlns:p14="http://schemas.microsoft.com/office/powerpoint/2010/main" val="1965001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801" y="1079157"/>
            <a:ext cx="9144000" cy="1104513"/>
          </a:xfrm>
        </p:spPr>
        <p:txBody>
          <a:bodyPr/>
          <a:lstStyle/>
          <a:p>
            <a:r>
              <a:rPr lang="fa-IR" b="1" dirty="0" smtClean="0">
                <a:solidFill>
                  <a:srgbClr val="FF00FF"/>
                </a:solidFill>
                <a:cs typeface="B Nazanin" panose="00000400000000000000" pitchFamily="2" charset="-78"/>
              </a:rPr>
              <a:t>برنامه ریزی درسی</a:t>
            </a:r>
            <a:endParaRPr lang="en-US" b="1" dirty="0">
              <a:solidFill>
                <a:srgbClr val="FF00FF"/>
              </a:solidFill>
              <a:cs typeface="B Nazanin" panose="00000400000000000000" pitchFamily="2" charset="-78"/>
            </a:endParaRPr>
          </a:p>
        </p:txBody>
      </p:sp>
      <p:sp>
        <p:nvSpPr>
          <p:cNvPr id="3" name="Subtitle 2"/>
          <p:cNvSpPr>
            <a:spLocks noGrp="1"/>
          </p:cNvSpPr>
          <p:nvPr>
            <p:ph type="subTitle" idx="1"/>
          </p:nvPr>
        </p:nvSpPr>
        <p:spPr>
          <a:xfrm>
            <a:off x="1828801" y="3569087"/>
            <a:ext cx="9144000" cy="1655762"/>
          </a:xfrm>
        </p:spPr>
        <p:txBody>
          <a:bodyPr>
            <a:normAutofit/>
          </a:bodyPr>
          <a:lstStyle/>
          <a:p>
            <a:r>
              <a:rPr lang="fa-IR" sz="3600" b="1" dirty="0" smtClean="0">
                <a:solidFill>
                  <a:srgbClr val="7030A0"/>
                </a:solidFill>
                <a:cs typeface="B Nazanin" panose="00000400000000000000" pitchFamily="2" charset="-78"/>
              </a:rPr>
              <a:t>مدرس : معصومه داوری</a:t>
            </a:r>
            <a:endParaRPr lang="en-US" sz="3600" b="1" dirty="0">
              <a:solidFill>
                <a:srgbClr val="7030A0"/>
              </a:solidFill>
              <a:cs typeface="B Nazanin" panose="00000400000000000000" pitchFamily="2" charset="-78"/>
            </a:endParaRPr>
          </a:p>
        </p:txBody>
      </p:sp>
    </p:spTree>
    <p:extLst>
      <p:ext uri="{BB962C8B-B14F-4D97-AF65-F5344CB8AC3E}">
        <p14:creationId xmlns:p14="http://schemas.microsoft.com/office/powerpoint/2010/main" val="23450293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3080" y="5620974"/>
            <a:ext cx="10517748" cy="734096"/>
          </a:xfrm>
          <a:solidFill>
            <a:srgbClr val="92D050"/>
          </a:solidFill>
        </p:spPr>
        <p:txBody>
          <a:bodyPr>
            <a:normAutofit fontScale="90000"/>
          </a:bodyPr>
          <a:lstStyle/>
          <a:p>
            <a:pPr lvl="0"/>
            <a:r>
              <a:rPr lang="fa-IR" sz="2800" dirty="0" smtClean="0"/>
              <a:t>فتحی واجارگاه،کورش. اصول </a:t>
            </a:r>
            <a:r>
              <a:rPr lang="fa-IR" sz="2400" dirty="0" smtClean="0"/>
              <a:t>مبانی برنامه ریزی درسی</a:t>
            </a:r>
            <a:br>
              <a:rPr lang="fa-IR" sz="2400" dirty="0" smtClean="0"/>
            </a:br>
            <a:r>
              <a:rPr lang="fa-IR" sz="2800" dirty="0"/>
              <a:t>یار محمدیان، محمدحسین. مبانی و اصول برنامه ریزی درسی</a:t>
            </a:r>
          </a:p>
        </p:txBody>
      </p:sp>
      <p:graphicFrame>
        <p:nvGraphicFramePr>
          <p:cNvPr id="4" name="Diagram 3"/>
          <p:cNvGraphicFramePr/>
          <p:nvPr>
            <p:extLst>
              <p:ext uri="{D42A27DB-BD31-4B8C-83A1-F6EECF244321}">
                <p14:modId xmlns:p14="http://schemas.microsoft.com/office/powerpoint/2010/main" val="3773790371"/>
              </p:ext>
            </p:extLst>
          </p:nvPr>
        </p:nvGraphicFramePr>
        <p:xfrm>
          <a:off x="2250941" y="112809"/>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159476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51669" y="5896552"/>
            <a:ext cx="6937420" cy="540912"/>
          </a:xfrm>
          <a:solidFill>
            <a:srgbClr val="92D050"/>
          </a:solidFill>
        </p:spPr>
        <p:txBody>
          <a:bodyPr>
            <a:normAutofit/>
          </a:bodyPr>
          <a:lstStyle/>
          <a:p>
            <a:r>
              <a:rPr lang="fa-IR" sz="2800" dirty="0" smtClean="0"/>
              <a:t>ملکی، حسن. برنامه  ریزی درسی (راهنمای عمل)</a:t>
            </a:r>
            <a:endParaRPr lang="fa-IR" sz="2800" dirty="0"/>
          </a:p>
        </p:txBody>
      </p:sp>
      <p:graphicFrame>
        <p:nvGraphicFramePr>
          <p:cNvPr id="4" name="Diagram 3"/>
          <p:cNvGraphicFramePr/>
          <p:nvPr>
            <p:extLst/>
          </p:nvPr>
        </p:nvGraphicFramePr>
        <p:xfrm>
          <a:off x="2250941" y="112809"/>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69111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8422" y="215076"/>
            <a:ext cx="5558307" cy="510638"/>
          </a:xfrm>
          <a:solidFill>
            <a:srgbClr val="92D050"/>
          </a:solidFill>
        </p:spPr>
        <p:txBody>
          <a:bodyPr>
            <a:noAutofit/>
          </a:bodyPr>
          <a:lstStyle/>
          <a:p>
            <a:pPr algn="ctr"/>
            <a:r>
              <a:rPr lang="fa-IR" sz="3200" dirty="0" smtClean="0"/>
              <a:t>مبانی و منابع تعیین اهداف و جایگاه آنها</a:t>
            </a:r>
            <a:endParaRPr lang="fa-IR" sz="32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9233" y="112045"/>
            <a:ext cx="4358327" cy="3236462"/>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234" y="3627953"/>
            <a:ext cx="4345160" cy="3063031"/>
          </a:xfrm>
          <a:prstGeom prst="rect">
            <a:avLst/>
          </a:prstGeom>
        </p:spPr>
      </p:pic>
      <p:sp>
        <p:nvSpPr>
          <p:cNvPr id="3" name="Rectangle 2"/>
          <p:cNvSpPr/>
          <p:nvPr/>
        </p:nvSpPr>
        <p:spPr>
          <a:xfrm>
            <a:off x="5009881" y="1147904"/>
            <a:ext cx="6994577" cy="4801314"/>
          </a:xfrm>
          <a:prstGeom prst="rect">
            <a:avLst/>
          </a:prstGeom>
        </p:spPr>
        <p:txBody>
          <a:bodyPr wrap="square">
            <a:spAutoFit/>
          </a:bodyPr>
          <a:lstStyle/>
          <a:p>
            <a:pPr algn="just"/>
            <a:r>
              <a:rPr lang="fa-IR" sz="2400" b="1" dirty="0">
                <a:solidFill>
                  <a:srgbClr val="CC0066"/>
                </a:solidFill>
                <a:latin typeface="Tahoma" panose="020B0604030504040204" pitchFamily="34" charset="0"/>
                <a:cs typeface="B Nazanin" panose="00000400000000000000" pitchFamily="2" charset="-78"/>
              </a:rPr>
              <a:t>نظام اعتقادی و ارزشی(فلسفه) </a:t>
            </a:r>
            <a:endParaRPr lang="fa-IR" sz="2400" b="1" dirty="0" smtClean="0">
              <a:solidFill>
                <a:srgbClr val="CC0066"/>
              </a:solidFill>
              <a:latin typeface="Tahoma" panose="020B0604030504040204" pitchFamily="34" charset="0"/>
              <a:cs typeface="B Nazanin" panose="00000400000000000000" pitchFamily="2" charset="-78"/>
            </a:endParaRPr>
          </a:p>
          <a:p>
            <a:pPr algn="just"/>
            <a:r>
              <a:rPr lang="fa-IR" b="1" dirty="0" smtClean="0">
                <a:solidFill>
                  <a:srgbClr val="0070C0"/>
                </a:solidFill>
                <a:latin typeface="Tahoma" panose="020B0604030504040204" pitchFamily="34" charset="0"/>
                <a:cs typeface="B Nazanin" panose="00000400000000000000" pitchFamily="2" charset="-78"/>
              </a:rPr>
              <a:t>دو مدل نشان داده شده منابع و مبانی برنامه ریزی درسی و جایگاه آنها را از نظر تایلر و مولف</a:t>
            </a:r>
            <a:r>
              <a:rPr lang="fa-IR" b="1" dirty="0">
                <a:solidFill>
                  <a:srgbClr val="0070C0"/>
                </a:solidFill>
                <a:latin typeface="Tahoma" panose="020B0604030504040204" pitchFamily="34" charset="0"/>
                <a:cs typeface="B Nazanin" panose="00000400000000000000" pitchFamily="2" charset="-78"/>
              </a:rPr>
              <a:t> کتاب منبع( مقدمات برنامه ریزی درسی تالیف آقای دکتر حسن ملکی</a:t>
            </a:r>
            <a:r>
              <a:rPr lang="fa-IR" b="1" dirty="0" smtClean="0">
                <a:solidFill>
                  <a:srgbClr val="0070C0"/>
                </a:solidFill>
                <a:latin typeface="Tahoma" panose="020B0604030504040204" pitchFamily="34" charset="0"/>
                <a:cs typeface="B Nazanin" panose="00000400000000000000" pitchFamily="2" charset="-78"/>
              </a:rPr>
              <a:t>) مورد مقایسه قرار داده است.</a:t>
            </a:r>
            <a:endParaRPr lang="fa-IR" b="1" dirty="0">
              <a:solidFill>
                <a:srgbClr val="0070C0"/>
              </a:solidFill>
              <a:cs typeface="B Nazanin" panose="00000400000000000000" pitchFamily="2" charset="-78"/>
            </a:endParaRPr>
          </a:p>
          <a:p>
            <a:pPr algn="just"/>
            <a:r>
              <a:rPr lang="fa-IR" b="1" dirty="0" smtClean="0">
                <a:solidFill>
                  <a:srgbClr val="0070C0"/>
                </a:solidFill>
                <a:latin typeface="Tahoma" panose="020B0604030504040204" pitchFamily="34" charset="0"/>
                <a:cs typeface="B Nazanin" panose="00000400000000000000" pitchFamily="2" charset="-78"/>
              </a:rPr>
              <a:t>بر </a:t>
            </a:r>
            <a:r>
              <a:rPr lang="fa-IR" b="1" dirty="0">
                <a:solidFill>
                  <a:srgbClr val="0070C0"/>
                </a:solidFill>
                <a:latin typeface="Tahoma" panose="020B0604030504040204" pitchFamily="34" charset="0"/>
                <a:cs typeface="B Nazanin" panose="00000400000000000000" pitchFamily="2" charset="-78"/>
              </a:rPr>
              <a:t>اساس مدل ارائه شده توسط </a:t>
            </a:r>
            <a:r>
              <a:rPr lang="fa-IR" b="1" dirty="0" smtClean="0">
                <a:solidFill>
                  <a:srgbClr val="0070C0"/>
                </a:solidFill>
                <a:latin typeface="Tahoma" panose="020B0604030504040204" pitchFamily="34" charset="0"/>
                <a:cs typeface="B Nazanin" panose="00000400000000000000" pitchFamily="2" charset="-78"/>
              </a:rPr>
              <a:t>«مولف» نظام </a:t>
            </a:r>
            <a:r>
              <a:rPr lang="fa-IR" b="1" dirty="0">
                <a:solidFill>
                  <a:srgbClr val="0070C0"/>
                </a:solidFill>
                <a:latin typeface="Tahoma" panose="020B0604030504040204" pitchFamily="34" charset="0"/>
                <a:cs typeface="B Nazanin" panose="00000400000000000000" pitchFamily="2" charset="-78"/>
              </a:rPr>
              <a:t>اعتقادی و ارزشی در راس هرم مفهومی برنامه درسی قرار دارد و به جهت بخشی فلسفه تربیتی و تاثیر گذاری آن در همه تصمیم گیری های برنامه درسی اعتقاد دارد و بقیه معیارهای دیگر از آن الهام می گیرند. </a:t>
            </a:r>
            <a:r>
              <a:rPr lang="fa-IR" b="1" dirty="0" smtClean="0">
                <a:solidFill>
                  <a:srgbClr val="0070C0"/>
                </a:solidFill>
                <a:latin typeface="Tahoma" panose="020B0604030504040204" pitchFamily="34" charset="0"/>
                <a:cs typeface="B Nazanin" panose="00000400000000000000" pitchFamily="2" charset="-78"/>
              </a:rPr>
              <a:t>در مدل تایلر اهمیت فلسفه تربیتی به عنوان صافی و فیلتر در نظر گرفته شده است. لذا ابتدا بر اساس مبانی و منابع دیگر اهداف انتخاب و در صورت سازگار بودن با فلسفه تعلیم و تربیت به عنوان هدف آموزشی تعیین می شود.</a:t>
            </a:r>
          </a:p>
          <a:p>
            <a:pPr algn="just"/>
            <a:endParaRPr lang="fa-IR" sz="2000" dirty="0">
              <a:solidFill>
                <a:srgbClr val="000000"/>
              </a:solidFill>
              <a:latin typeface="Tahoma" panose="020B0604030504040204" pitchFamily="34" charset="0"/>
              <a:cs typeface="B Zar" panose="00000400000000000000" pitchFamily="2" charset="-78"/>
            </a:endParaRPr>
          </a:p>
          <a:p>
            <a:pPr algn="just"/>
            <a:r>
              <a:rPr lang="fa-IR" sz="2000" b="1" dirty="0" smtClean="0">
                <a:solidFill>
                  <a:srgbClr val="C00000"/>
                </a:solidFill>
                <a:latin typeface="Tahoma" panose="020B0604030504040204" pitchFamily="34" charset="0"/>
                <a:cs typeface="B Nazanin" panose="00000400000000000000" pitchFamily="2" charset="-78"/>
              </a:rPr>
              <a:t>در خصوص اهمیت فلسفه تربیتی در تعیین اهداف آموزشی برای مثال می توان موضوع «فمینیسم» را مطرح نمود. در نگاه جهانی این مفهوم به معنای «برابری جنسیتی» می باشد. این معنا در نظام اعتقادی و فلسفه تربیتی کشور ما مورد قبول نمی باشد. لذا این موضوع نمی تواند به عنوان هدف آموزشی در نظر گرفته شود. </a:t>
            </a:r>
            <a:endParaRPr lang="fa-IR" sz="2000" b="1" dirty="0">
              <a:solidFill>
                <a:srgbClr val="C00000"/>
              </a:solidFill>
              <a:latin typeface="Tahoma" panose="020B0604030504040204" pitchFamily="34" charset="0"/>
              <a:cs typeface="B Nazanin" panose="00000400000000000000" pitchFamily="2" charset="-78"/>
            </a:endParaRPr>
          </a:p>
        </p:txBody>
      </p:sp>
    </p:spTree>
    <p:extLst>
      <p:ext uri="{BB962C8B-B14F-4D97-AF65-F5344CB8AC3E}">
        <p14:creationId xmlns:p14="http://schemas.microsoft.com/office/powerpoint/2010/main" val="32670246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6367" y="642183"/>
            <a:ext cx="11294772" cy="3600986"/>
          </a:xfrm>
          <a:prstGeom prst="rect">
            <a:avLst/>
          </a:prstGeom>
        </p:spPr>
        <p:txBody>
          <a:bodyPr wrap="square">
            <a:spAutoFit/>
          </a:bodyPr>
          <a:lstStyle/>
          <a:p>
            <a:r>
              <a:rPr lang="fa-IR" sz="2400" b="1" dirty="0">
                <a:solidFill>
                  <a:srgbClr val="CC0066"/>
                </a:solidFill>
                <a:latin typeface="Calibri" panose="020F0502020204030204" pitchFamily="34" charset="0"/>
                <a:ea typeface="Calibri" panose="020F0502020204030204" pitchFamily="34" charset="0"/>
                <a:cs typeface="B Nazanin" panose="00000400000000000000" pitchFamily="2" charset="-78"/>
              </a:rPr>
              <a:t>نظام اعتقادی و ارزشی(فلسفه تربیتی</a:t>
            </a:r>
            <a:r>
              <a:rPr lang="fa-IR" sz="2400" b="1" dirty="0" smtClean="0">
                <a:solidFill>
                  <a:srgbClr val="CC0066"/>
                </a:solidFill>
                <a:latin typeface="Calibri" panose="020F0502020204030204" pitchFamily="34" charset="0"/>
                <a:ea typeface="Calibri" panose="020F0502020204030204" pitchFamily="34" charset="0"/>
                <a:cs typeface="B Nazanin" panose="00000400000000000000" pitchFamily="2" charset="-78"/>
              </a:rPr>
              <a:t>):</a:t>
            </a:r>
          </a:p>
          <a:p>
            <a:r>
              <a:rPr lang="fa-IR" sz="2400" b="1" dirty="0" smtClean="0">
                <a:solidFill>
                  <a:srgbClr val="CC0066"/>
                </a:solidFill>
                <a:latin typeface="Calibri" panose="020F0502020204030204" pitchFamily="34" charset="0"/>
                <a:ea typeface="Calibri" panose="020F0502020204030204" pitchFamily="34" charset="0"/>
                <a:cs typeface="B Nazanin" panose="00000400000000000000" pitchFamily="2" charset="-78"/>
              </a:rPr>
              <a:t> </a:t>
            </a:r>
            <a:r>
              <a:rPr lang="fa-IR" sz="2000" b="1" dirty="0" smtClean="0">
                <a:latin typeface="Calibri" panose="020F0502020204030204" pitchFamily="34" charset="0"/>
                <a:ea typeface="Calibri" panose="020F0502020204030204" pitchFamily="34" charset="0"/>
                <a:cs typeface="B Nazanin" panose="00000400000000000000" pitchFamily="2" charset="-78"/>
              </a:rPr>
              <a:t>به نظر نگارنده(مولف کتاب درسی منبع) نظام </a:t>
            </a:r>
            <a:r>
              <a:rPr lang="fa-IR" sz="2000" b="1" dirty="0">
                <a:latin typeface="Calibri" panose="020F0502020204030204" pitchFamily="34" charset="0"/>
                <a:ea typeface="Calibri" panose="020F0502020204030204" pitchFamily="34" charset="0"/>
                <a:cs typeface="B Nazanin" panose="00000400000000000000" pitchFamily="2" charset="-78"/>
              </a:rPr>
              <a:t>ارزشی </a:t>
            </a:r>
            <a:r>
              <a:rPr lang="fa-IR" sz="2000" b="1" dirty="0" smtClean="0">
                <a:latin typeface="Calibri" panose="020F0502020204030204" pitchFamily="34" charset="0"/>
                <a:ea typeface="Calibri" panose="020F0502020204030204" pitchFamily="34" charset="0"/>
                <a:cs typeface="B Nazanin" panose="00000400000000000000" pitchFamily="2" charset="-78"/>
              </a:rPr>
              <a:t>به عنوان یکی </a:t>
            </a:r>
            <a:r>
              <a:rPr lang="fa-IR" sz="2000" b="1" dirty="0">
                <a:latin typeface="Calibri" panose="020F0502020204030204" pitchFamily="34" charset="0"/>
                <a:ea typeface="Calibri" panose="020F0502020204030204" pitchFamily="34" charset="0"/>
                <a:cs typeface="B Nazanin" panose="00000400000000000000" pitchFamily="2" charset="-78"/>
              </a:rPr>
              <a:t>از منابع برنامه </a:t>
            </a:r>
            <a:r>
              <a:rPr lang="fa-IR" sz="2000" b="1" dirty="0" smtClean="0">
                <a:latin typeface="Calibri" panose="020F0502020204030204" pitchFamily="34" charset="0"/>
                <a:ea typeface="Calibri" panose="020F0502020204030204" pitchFamily="34" charset="0"/>
                <a:cs typeface="B Nazanin" panose="00000400000000000000" pitchFamily="2" charset="-78"/>
              </a:rPr>
              <a:t>درسی، موقعیت بالاتری نسبت به </a:t>
            </a:r>
            <a:r>
              <a:rPr lang="fa-IR" sz="2000" b="1" dirty="0">
                <a:latin typeface="Calibri" panose="020F0502020204030204" pitchFamily="34" charset="0"/>
                <a:ea typeface="Calibri" panose="020F0502020204030204" pitchFamily="34" charset="0"/>
                <a:cs typeface="B Nazanin" panose="00000400000000000000" pitchFamily="2" charset="-78"/>
              </a:rPr>
              <a:t>منابع دیگر </a:t>
            </a:r>
            <a:r>
              <a:rPr lang="fa-IR" sz="2000" b="1" dirty="0" smtClean="0">
                <a:latin typeface="Calibri" panose="020F0502020204030204" pitchFamily="34" charset="0"/>
                <a:ea typeface="Calibri" panose="020F0502020204030204" pitchFamily="34" charset="0"/>
                <a:cs typeface="B Nazanin" panose="00000400000000000000" pitchFamily="2" charset="-78"/>
              </a:rPr>
              <a:t>دارد.</a:t>
            </a:r>
            <a:endParaRPr lang="en-US" sz="2000" b="1" dirty="0">
              <a:latin typeface="Calibri" panose="020F0502020204030204" pitchFamily="34" charset="0"/>
              <a:ea typeface="Calibri" panose="020F0502020204030204" pitchFamily="34" charset="0"/>
              <a:cs typeface="B Nazanin" panose="00000400000000000000" pitchFamily="2" charset="-78"/>
            </a:endParaRPr>
          </a:p>
          <a:p>
            <a:r>
              <a:rPr lang="fa-IR" sz="2000" b="1" dirty="0">
                <a:solidFill>
                  <a:srgbClr val="0070C0"/>
                </a:solidFill>
                <a:latin typeface="Calibri" panose="020F0502020204030204" pitchFamily="34" charset="0"/>
                <a:ea typeface="Calibri" panose="020F0502020204030204" pitchFamily="34" charset="0"/>
                <a:cs typeface="B Nazanin" panose="00000400000000000000" pitchFamily="2" charset="-78"/>
              </a:rPr>
              <a:t>هر کدام از فلسفه </a:t>
            </a:r>
            <a:r>
              <a:rPr lang="fa-IR" sz="2000" b="1" dirty="0" smtClean="0">
                <a:solidFill>
                  <a:srgbClr val="0070C0"/>
                </a:solidFill>
                <a:latin typeface="Calibri" panose="020F0502020204030204" pitchFamily="34" charset="0"/>
                <a:ea typeface="Calibri" panose="020F0502020204030204" pitchFamily="34" charset="0"/>
                <a:cs typeface="B Nazanin" panose="00000400000000000000" pitchFamily="2" charset="-78"/>
              </a:rPr>
              <a:t>های تربیتی دیدگاه های معینی </a:t>
            </a:r>
            <a:r>
              <a:rPr lang="fa-IR" sz="2000" b="1" dirty="0">
                <a:solidFill>
                  <a:srgbClr val="0070C0"/>
                </a:solidFill>
                <a:latin typeface="Calibri" panose="020F0502020204030204" pitchFamily="34" charset="0"/>
                <a:ea typeface="Calibri" panose="020F0502020204030204" pitchFamily="34" charset="0"/>
                <a:cs typeface="B Nazanin" panose="00000400000000000000" pitchFamily="2" charset="-78"/>
              </a:rPr>
              <a:t>در باره اهداف تعلیم و تربیت دارند. </a:t>
            </a:r>
            <a:endParaRPr lang="en-US" sz="2000" b="1" dirty="0">
              <a:solidFill>
                <a:srgbClr val="0070C0"/>
              </a:solidFill>
              <a:latin typeface="Calibri" panose="020F0502020204030204" pitchFamily="34" charset="0"/>
              <a:ea typeface="Calibri" panose="020F0502020204030204" pitchFamily="34" charset="0"/>
              <a:cs typeface="B Nazanin" panose="00000400000000000000" pitchFamily="2" charset="-78"/>
            </a:endParaRPr>
          </a:p>
          <a:p>
            <a:pPr marL="457200"/>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پایدارگرایی: </a:t>
            </a:r>
            <a:r>
              <a:rPr lang="fa-IR" sz="2400" dirty="0">
                <a:latin typeface="Calibri" panose="020F0502020204030204" pitchFamily="34" charset="0"/>
                <a:ea typeface="Calibri" panose="020F0502020204030204" pitchFamily="34" charset="0"/>
                <a:cs typeface="B Nazanin" panose="00000400000000000000" pitchFamily="2" charset="-78"/>
              </a:rPr>
              <a:t>پرورش عقل را هدف اساسی تلقی می کند.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457200"/>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ماهیت گرایی: </a:t>
            </a:r>
            <a:r>
              <a:rPr lang="fa-IR" sz="2400" dirty="0">
                <a:latin typeface="Calibri" panose="020F0502020204030204" pitchFamily="34" charset="0"/>
                <a:ea typeface="Calibri" panose="020F0502020204030204" pitchFamily="34" charset="0"/>
                <a:cs typeface="B Nazanin" panose="00000400000000000000" pitchFamily="2" charset="-78"/>
              </a:rPr>
              <a:t>تسلط بر مفاهیم و اصول یک ماده درسی، به عنوان هدف های اساسی نگاه می کند.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457200"/>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پیشرفت گرایی: </a:t>
            </a:r>
            <a:r>
              <a:rPr lang="fa-IR" sz="2400" dirty="0">
                <a:latin typeface="Calibri" panose="020F0502020204030204" pitchFamily="34" charset="0"/>
                <a:ea typeface="Calibri" panose="020F0502020204030204" pitchFamily="34" charset="0"/>
                <a:cs typeface="B Nazanin" panose="00000400000000000000" pitchFamily="2" charset="-78"/>
              </a:rPr>
              <a:t>به توسعه زندگی اجتماعی دموکراتیک، به عنوان هدف های اساسی نگاه می کند.</a:t>
            </a:r>
            <a:endParaRPr lang="en-US" sz="2400" dirty="0">
              <a:latin typeface="Calibri" panose="020F0502020204030204" pitchFamily="34" charset="0"/>
              <a:ea typeface="Calibri" panose="020F0502020204030204" pitchFamily="34" charset="0"/>
              <a:cs typeface="B Nazanin" panose="00000400000000000000" pitchFamily="2" charset="-78"/>
            </a:endParaRPr>
          </a:p>
          <a:p>
            <a:pPr marL="457200"/>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بازسازی گرایی:</a:t>
            </a:r>
            <a:r>
              <a:rPr lang="fa-IR" sz="2400" dirty="0">
                <a:latin typeface="Calibri" panose="020F0502020204030204" pitchFamily="34" charset="0"/>
                <a:ea typeface="Calibri" panose="020F0502020204030204" pitchFamily="34" charset="0"/>
                <a:cs typeface="B Nazanin" panose="00000400000000000000" pitchFamily="2" charset="-78"/>
              </a:rPr>
              <a:t> بر تغییر و اصلاح اجتماعی به عنوان هدف های اساسی نگاه می کنند.</a:t>
            </a:r>
            <a:endParaRPr lang="en-US" sz="2400" dirty="0">
              <a:latin typeface="Calibri" panose="020F0502020204030204" pitchFamily="34" charset="0"/>
              <a:ea typeface="Calibri" panose="020F0502020204030204" pitchFamily="34" charset="0"/>
              <a:cs typeface="B Nazanin" panose="00000400000000000000" pitchFamily="2" charset="-78"/>
            </a:endParaRPr>
          </a:p>
          <a:p>
            <a:endParaRPr lang="fa-IR" sz="2400" dirty="0" smtClean="0">
              <a:latin typeface="Calibri" panose="020F0502020204030204" pitchFamily="34" charset="0"/>
              <a:ea typeface="Calibri" panose="020F0502020204030204" pitchFamily="34" charset="0"/>
              <a:cs typeface="B Nazanin" panose="00000400000000000000" pitchFamily="2" charset="-78"/>
            </a:endParaRPr>
          </a:p>
          <a:p>
            <a:r>
              <a:rPr lang="fa-IR" sz="2000" b="1" dirty="0" smtClean="0">
                <a:solidFill>
                  <a:srgbClr val="0066FF"/>
                </a:solidFill>
                <a:latin typeface="Calibri" panose="020F0502020204030204" pitchFamily="34" charset="0"/>
                <a:ea typeface="Calibri" panose="020F0502020204030204" pitchFamily="34" charset="0"/>
                <a:cs typeface="B Nazanin" panose="00000400000000000000" pitchFamily="2" charset="-78"/>
              </a:rPr>
              <a:t>برای </a:t>
            </a:r>
            <a:r>
              <a:rPr lang="fa-IR" sz="2000" b="1" dirty="0">
                <a:solidFill>
                  <a:srgbClr val="0066FF"/>
                </a:solidFill>
                <a:latin typeface="Calibri" panose="020F0502020204030204" pitchFamily="34" charset="0"/>
                <a:ea typeface="Calibri" panose="020F0502020204030204" pitchFamily="34" charset="0"/>
                <a:cs typeface="B Nazanin" panose="00000400000000000000" pitchFamily="2" charset="-78"/>
              </a:rPr>
              <a:t>تسهیل در دسترسی، جدول </a:t>
            </a:r>
            <a:r>
              <a:rPr lang="fa-IR" sz="2000" b="1" dirty="0" smtClean="0">
                <a:solidFill>
                  <a:srgbClr val="0066FF"/>
                </a:solidFill>
                <a:latin typeface="Calibri" panose="020F0502020204030204" pitchFamily="34" charset="0"/>
                <a:ea typeface="Calibri" panose="020F0502020204030204" pitchFamily="34" charset="0"/>
                <a:cs typeface="B Nazanin" panose="00000400000000000000" pitchFamily="2" charset="-78"/>
              </a:rPr>
              <a:t>های کتاب </a:t>
            </a:r>
            <a:r>
              <a:rPr lang="fa-IR" sz="2000" b="1" dirty="0">
                <a:solidFill>
                  <a:srgbClr val="0066FF"/>
                </a:solidFill>
                <a:latin typeface="Calibri" panose="020F0502020204030204" pitchFamily="34" charset="0"/>
                <a:ea typeface="Calibri" panose="020F0502020204030204" pitchFamily="34" charset="0"/>
                <a:cs typeface="B Nazanin" panose="00000400000000000000" pitchFamily="2" charset="-78"/>
              </a:rPr>
              <a:t>در اسلایدهای بعدی آورده شده اند.</a:t>
            </a:r>
            <a:endParaRPr lang="fa-IR" sz="2000" b="1" dirty="0" smtClean="0">
              <a:solidFill>
                <a:srgbClr val="0066FF"/>
              </a:solidFill>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7982635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330824" y="1171978"/>
            <a:ext cx="5861176" cy="3928056"/>
          </a:xfrm>
          <a:prstGeom prst="rect">
            <a:avLst/>
          </a:prstGeom>
        </p:spPr>
      </p:pic>
      <p:pic>
        <p:nvPicPr>
          <p:cNvPr id="4" name="Picture 3"/>
          <p:cNvPicPr>
            <a:picLocks noChangeAspect="1"/>
          </p:cNvPicPr>
          <p:nvPr/>
        </p:nvPicPr>
        <p:blipFill>
          <a:blip r:embed="rId3"/>
          <a:stretch>
            <a:fillRect/>
          </a:stretch>
        </p:blipFill>
        <p:spPr>
          <a:xfrm>
            <a:off x="103031" y="0"/>
            <a:ext cx="5855594" cy="6927780"/>
          </a:xfrm>
          <a:prstGeom prst="rect">
            <a:avLst/>
          </a:prstGeom>
        </p:spPr>
      </p:pic>
    </p:spTree>
    <p:extLst>
      <p:ext uri="{BB962C8B-B14F-4D97-AF65-F5344CB8AC3E}">
        <p14:creationId xmlns:p14="http://schemas.microsoft.com/office/powerpoint/2010/main" val="11054708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5989" y="2403709"/>
            <a:ext cx="5088315" cy="2369880"/>
          </a:xfrm>
          <a:prstGeom prst="rect">
            <a:avLst/>
          </a:prstGeom>
          <a:solidFill>
            <a:schemeClr val="accent2"/>
          </a:solidFill>
        </p:spPr>
        <p:txBody>
          <a:bodyPr wrap="square" rtlCol="1">
            <a:spAutoFit/>
          </a:bodyPr>
          <a:lstStyle/>
          <a:p>
            <a:pPr algn="just"/>
            <a:r>
              <a:rPr lang="fa-IR" b="1" dirty="0" smtClean="0">
                <a:solidFill>
                  <a:srgbClr val="C00000"/>
                </a:solidFill>
              </a:rPr>
              <a:t>دانشجوی گرامی: نیازی به حفظ جدول نمی باشد. از این جدول برای انجام تکلیف داده شده استفاده نمایید.</a:t>
            </a:r>
          </a:p>
          <a:p>
            <a:pPr algn="just"/>
            <a:r>
              <a:rPr lang="fa-IR" sz="4000" b="1" dirty="0" smtClean="0">
                <a:solidFill>
                  <a:srgbClr val="0066FF"/>
                </a:solidFill>
              </a:rPr>
              <a:t>تکلیف: </a:t>
            </a:r>
          </a:p>
          <a:p>
            <a:pPr algn="just"/>
            <a:r>
              <a:rPr lang="fa-IR" b="1" dirty="0" smtClean="0">
                <a:solidFill>
                  <a:srgbClr val="C00000"/>
                </a:solidFill>
              </a:rPr>
              <a:t>به نظر شما ویژگی های اهداف و محتوا در هر کدام از فلسف های تربیتی چه می باشند. شما می توانید بر اساس مطالبی که در فایل اول جدول الگوهای طراحی آموزشی آموختید، این مقایسه را بر اساس مطالب جدول انجام دهید.</a:t>
            </a:r>
            <a:endParaRPr lang="fa-IR" b="1" dirty="0">
              <a:solidFill>
                <a:srgbClr val="C00000"/>
              </a:solidFill>
            </a:endParaRPr>
          </a:p>
        </p:txBody>
      </p:sp>
      <p:pic>
        <p:nvPicPr>
          <p:cNvPr id="5" name="Picture 4"/>
          <p:cNvPicPr>
            <a:picLocks noChangeAspect="1"/>
          </p:cNvPicPr>
          <p:nvPr/>
        </p:nvPicPr>
        <p:blipFill>
          <a:blip r:embed="rId2"/>
          <a:stretch>
            <a:fillRect/>
          </a:stretch>
        </p:blipFill>
        <p:spPr>
          <a:xfrm>
            <a:off x="5589430" y="0"/>
            <a:ext cx="6418783" cy="6858000"/>
          </a:xfrm>
          <a:prstGeom prst="rect">
            <a:avLst/>
          </a:prstGeom>
        </p:spPr>
      </p:pic>
    </p:spTree>
    <p:extLst>
      <p:ext uri="{BB962C8B-B14F-4D97-AF65-F5344CB8AC3E}">
        <p14:creationId xmlns:p14="http://schemas.microsoft.com/office/powerpoint/2010/main" val="12557727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930332" y="137498"/>
            <a:ext cx="9067412" cy="3417071"/>
          </a:xfrm>
          <a:prstGeom prst="rect">
            <a:avLst/>
          </a:prstGeom>
        </p:spPr>
      </p:pic>
      <p:sp>
        <p:nvSpPr>
          <p:cNvPr id="6" name="TextBox 5"/>
          <p:cNvSpPr txBox="1"/>
          <p:nvPr/>
        </p:nvSpPr>
        <p:spPr>
          <a:xfrm>
            <a:off x="566672" y="3747752"/>
            <a:ext cx="9994005" cy="2369880"/>
          </a:xfrm>
          <a:prstGeom prst="rect">
            <a:avLst/>
          </a:prstGeom>
          <a:solidFill>
            <a:schemeClr val="accent4">
              <a:lumMod val="20000"/>
              <a:lumOff val="80000"/>
            </a:schemeClr>
          </a:solidFill>
        </p:spPr>
        <p:txBody>
          <a:bodyPr wrap="square" rtlCol="1">
            <a:spAutoFit/>
          </a:bodyPr>
          <a:lstStyle/>
          <a:p>
            <a:r>
              <a:rPr lang="fa-IR" sz="2400" b="1" dirty="0" smtClean="0">
                <a:solidFill>
                  <a:srgbClr val="0066FF"/>
                </a:solidFill>
              </a:rPr>
              <a:t>سه خانواده نظریه های یادگیری:</a:t>
            </a:r>
          </a:p>
          <a:p>
            <a:r>
              <a:rPr lang="fa-IR" sz="2400" b="1" dirty="0" smtClean="0">
                <a:solidFill>
                  <a:srgbClr val="7030A0"/>
                </a:solidFill>
              </a:rPr>
              <a:t>1- نظریه های یادگیری محرک – پاسخ </a:t>
            </a:r>
          </a:p>
          <a:p>
            <a:r>
              <a:rPr lang="fa-IR" sz="2400" b="1" dirty="0" smtClean="0">
                <a:solidFill>
                  <a:srgbClr val="7030A0"/>
                </a:solidFill>
              </a:rPr>
              <a:t>2- نظریه های میدانی</a:t>
            </a:r>
          </a:p>
          <a:p>
            <a:r>
              <a:rPr lang="fa-IR" sz="2400" b="1" dirty="0" smtClean="0">
                <a:solidFill>
                  <a:srgbClr val="7030A0"/>
                </a:solidFill>
              </a:rPr>
              <a:t>3- نظریه اجتماعی</a:t>
            </a:r>
          </a:p>
          <a:p>
            <a:endParaRPr lang="fa-IR" sz="2400" dirty="0"/>
          </a:p>
          <a:p>
            <a:pPr algn="ctr"/>
            <a:r>
              <a:rPr lang="fa-IR" sz="2800" b="1" dirty="0" smtClean="0">
                <a:solidFill>
                  <a:srgbClr val="FF0000"/>
                </a:solidFill>
              </a:rPr>
              <a:t>با مراجعه به صفحات 99-97 در ارتباط با این نظریه ها مطالعه بیشتری بنمایید.</a:t>
            </a:r>
            <a:endParaRPr lang="fa-IR" sz="2800" b="1" dirty="0">
              <a:solidFill>
                <a:srgbClr val="FF0000"/>
              </a:solidFill>
            </a:endParaRPr>
          </a:p>
        </p:txBody>
      </p:sp>
    </p:spTree>
    <p:extLst>
      <p:ext uri="{BB962C8B-B14F-4D97-AF65-F5344CB8AC3E}">
        <p14:creationId xmlns:p14="http://schemas.microsoft.com/office/powerpoint/2010/main" val="15492502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400023" y="110812"/>
            <a:ext cx="7424938" cy="3989084"/>
          </a:xfrm>
          <a:prstGeom prst="rect">
            <a:avLst/>
          </a:prstGeom>
        </p:spPr>
      </p:pic>
      <p:pic>
        <p:nvPicPr>
          <p:cNvPr id="6" name="Picture 5"/>
          <p:cNvPicPr>
            <a:picLocks noChangeAspect="1"/>
          </p:cNvPicPr>
          <p:nvPr/>
        </p:nvPicPr>
        <p:blipFill>
          <a:blip r:embed="rId3"/>
          <a:stretch>
            <a:fillRect/>
          </a:stretch>
        </p:blipFill>
        <p:spPr>
          <a:xfrm>
            <a:off x="3400023" y="4099896"/>
            <a:ext cx="7424938" cy="2756951"/>
          </a:xfrm>
          <a:prstGeom prst="rect">
            <a:avLst/>
          </a:prstGeom>
        </p:spPr>
      </p:pic>
    </p:spTree>
    <p:extLst>
      <p:ext uri="{BB962C8B-B14F-4D97-AF65-F5344CB8AC3E}">
        <p14:creationId xmlns:p14="http://schemas.microsoft.com/office/powerpoint/2010/main" val="37724936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156101" y="0"/>
            <a:ext cx="6035900" cy="6858000"/>
          </a:xfrm>
          <a:prstGeom prst="rect">
            <a:avLst/>
          </a:prstGeom>
        </p:spPr>
      </p:pic>
      <p:pic>
        <p:nvPicPr>
          <p:cNvPr id="3" name="Picture 2"/>
          <p:cNvPicPr>
            <a:picLocks noChangeAspect="1"/>
          </p:cNvPicPr>
          <p:nvPr/>
        </p:nvPicPr>
        <p:blipFill>
          <a:blip r:embed="rId3"/>
          <a:stretch>
            <a:fillRect/>
          </a:stretch>
        </p:blipFill>
        <p:spPr>
          <a:xfrm>
            <a:off x="-46284" y="157765"/>
            <a:ext cx="6202385" cy="6542469"/>
          </a:xfrm>
          <a:prstGeom prst="rect">
            <a:avLst/>
          </a:prstGeom>
        </p:spPr>
      </p:pic>
    </p:spTree>
    <p:extLst>
      <p:ext uri="{BB962C8B-B14F-4D97-AF65-F5344CB8AC3E}">
        <p14:creationId xmlns:p14="http://schemas.microsoft.com/office/powerpoint/2010/main" val="8007541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31830" y="410648"/>
            <a:ext cx="8908423" cy="4594660"/>
          </a:xfrm>
          <a:prstGeom prst="rect">
            <a:avLst/>
          </a:prstGeom>
        </p:spPr>
      </p:pic>
      <p:sp>
        <p:nvSpPr>
          <p:cNvPr id="3" name="TextBox 2"/>
          <p:cNvSpPr txBox="1"/>
          <p:nvPr/>
        </p:nvSpPr>
        <p:spPr>
          <a:xfrm>
            <a:off x="1588661" y="5005308"/>
            <a:ext cx="9594760" cy="1200329"/>
          </a:xfrm>
          <a:prstGeom prst="rect">
            <a:avLst/>
          </a:prstGeom>
          <a:solidFill>
            <a:schemeClr val="accent4">
              <a:lumMod val="20000"/>
              <a:lumOff val="80000"/>
            </a:schemeClr>
          </a:solidFill>
        </p:spPr>
        <p:txBody>
          <a:bodyPr wrap="square" rtlCol="1">
            <a:spAutoFit/>
          </a:bodyPr>
          <a:lstStyle/>
          <a:p>
            <a:r>
              <a:rPr lang="fa-IR" sz="3200" b="1" dirty="0" smtClean="0">
                <a:solidFill>
                  <a:srgbClr val="0066FF"/>
                </a:solidFill>
                <a:cs typeface="B Zar" panose="00000400000000000000" pitchFamily="2" charset="-78"/>
              </a:rPr>
              <a:t>تکلیف</a:t>
            </a:r>
            <a:r>
              <a:rPr lang="fa-IR" sz="3200" b="1" dirty="0" smtClean="0">
                <a:solidFill>
                  <a:srgbClr val="CC0066"/>
                </a:solidFill>
                <a:cs typeface="B Nazanin" panose="00000400000000000000" pitchFamily="2" charset="-78"/>
              </a:rPr>
              <a:t>:</a:t>
            </a:r>
            <a:r>
              <a:rPr lang="fa-IR" sz="2000" b="1" dirty="0" smtClean="0">
                <a:solidFill>
                  <a:srgbClr val="CC0066"/>
                </a:solidFill>
                <a:cs typeface="B Nazanin" panose="00000400000000000000" pitchFamily="2" charset="-78"/>
              </a:rPr>
              <a:t> در یکی از کتاب های درسی دوره ابتدایی بخش کوتاهی از محتوا را انتخاب کنید.</a:t>
            </a:r>
          </a:p>
          <a:p>
            <a:r>
              <a:rPr lang="fa-IR" sz="2000" b="1" dirty="0" smtClean="0">
                <a:solidFill>
                  <a:srgbClr val="CC0066"/>
                </a:solidFill>
                <a:cs typeface="B Nazanin" panose="00000400000000000000" pitchFamily="2" charset="-78"/>
              </a:rPr>
              <a:t>اهداف مهارتی و نگرشی آن بخش را مشخص نمایید؟</a:t>
            </a:r>
          </a:p>
          <a:p>
            <a:r>
              <a:rPr lang="fa-IR" sz="2000" b="1" dirty="0" smtClean="0">
                <a:solidFill>
                  <a:srgbClr val="CC0066"/>
                </a:solidFill>
                <a:cs typeface="B Nazanin" panose="00000400000000000000" pitchFamily="2" charset="-78"/>
              </a:rPr>
              <a:t>برای یک موضوع معینی از آن کتاب، مفاهیم و اصول آن موضوع درسی را تعیین کنید؟</a:t>
            </a:r>
            <a:endParaRPr lang="fa-IR" sz="2000" b="1" dirty="0">
              <a:solidFill>
                <a:srgbClr val="CC0066"/>
              </a:solidFill>
              <a:cs typeface="B Nazanin" panose="00000400000000000000" pitchFamily="2" charset="-78"/>
            </a:endParaRPr>
          </a:p>
        </p:txBody>
      </p:sp>
      <p:sp>
        <p:nvSpPr>
          <p:cNvPr id="4" name="Rectangle 3"/>
          <p:cNvSpPr/>
          <p:nvPr/>
        </p:nvSpPr>
        <p:spPr>
          <a:xfrm>
            <a:off x="1588661" y="3865689"/>
            <a:ext cx="6215936" cy="646331"/>
          </a:xfrm>
          <a:prstGeom prst="rect">
            <a:avLst/>
          </a:prstGeom>
        </p:spPr>
        <p:txBody>
          <a:bodyPr wrap="square">
            <a:spAutoFit/>
          </a:bodyPr>
          <a:lstStyle/>
          <a:p>
            <a:r>
              <a:rPr lang="fa-IR" dirty="0">
                <a:cs typeface="B Zar" panose="00000400000000000000" pitchFamily="2" charset="-78"/>
              </a:rPr>
              <a:t>برای مثال اغلب روش های تحقیق در علوم تجربی از نوع تحقیقات تجربی و آزمایشگاهی </a:t>
            </a:r>
            <a:r>
              <a:rPr lang="fa-IR" dirty="0" smtClean="0">
                <a:cs typeface="B Zar" panose="00000400000000000000" pitchFamily="2" charset="-78"/>
              </a:rPr>
              <a:t>و </a:t>
            </a:r>
            <a:r>
              <a:rPr lang="fa-IR" dirty="0">
                <a:cs typeface="B Zar" panose="00000400000000000000" pitchFamily="2" charset="-78"/>
              </a:rPr>
              <a:t>در علوم تربیتی از نوع نیمه </a:t>
            </a:r>
            <a:r>
              <a:rPr lang="fa-IR" dirty="0" smtClean="0">
                <a:cs typeface="B Zar" panose="00000400000000000000" pitchFamily="2" charset="-78"/>
              </a:rPr>
              <a:t>تجربی و تحقیقات کیفی می </a:t>
            </a:r>
            <a:r>
              <a:rPr lang="fa-IR" dirty="0">
                <a:cs typeface="B Zar" panose="00000400000000000000" pitchFamily="2" charset="-78"/>
              </a:rPr>
              <a:t>باشند.</a:t>
            </a:r>
            <a:endParaRPr lang="fa-IR" dirty="0"/>
          </a:p>
        </p:txBody>
      </p:sp>
    </p:spTree>
    <p:extLst>
      <p:ext uri="{BB962C8B-B14F-4D97-AF65-F5344CB8AC3E}">
        <p14:creationId xmlns:p14="http://schemas.microsoft.com/office/powerpoint/2010/main" val="4630856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78435" y="5058357"/>
            <a:ext cx="5473521" cy="1323439"/>
          </a:xfrm>
          <a:prstGeom prst="rect">
            <a:avLst/>
          </a:prstGeom>
          <a:solidFill>
            <a:srgbClr val="00B0F0"/>
          </a:solidFill>
        </p:spPr>
        <p:txBody>
          <a:bodyPr wrap="square" rtlCol="1">
            <a:spAutoFit/>
          </a:bodyPr>
          <a:lstStyle/>
          <a:p>
            <a:pPr algn="just"/>
            <a:r>
              <a:rPr lang="fa-IR" sz="1600" dirty="0" smtClean="0">
                <a:cs typeface="Nazanin" panose="00000400000000000000" pitchFamily="2" charset="-78"/>
              </a:rPr>
              <a:t>ارزشیابی تشخیصی:</a:t>
            </a:r>
          </a:p>
          <a:p>
            <a:pPr marL="342900" indent="-342900" algn="just">
              <a:buFont typeface="Arial" panose="020B0604020202020204" pitchFamily="34" charset="0"/>
              <a:buChar char="•"/>
            </a:pPr>
            <a:r>
              <a:rPr lang="fa-IR" sz="1600" dirty="0" smtClean="0">
                <a:cs typeface="Nazanin" panose="00000400000000000000" pitchFamily="2" charset="-78"/>
              </a:rPr>
              <a:t>گام های اساسی در برنامه ریزی درسی را به ترتیب نام برید؟</a:t>
            </a:r>
          </a:p>
          <a:p>
            <a:pPr marL="342900" indent="-342900" algn="just">
              <a:buFont typeface="Arial" panose="020B0604020202020204" pitchFamily="34" charset="0"/>
              <a:buChar char="•"/>
            </a:pPr>
            <a:r>
              <a:rPr lang="fa-IR" sz="1600" dirty="0" smtClean="0">
                <a:cs typeface="Nazanin" panose="00000400000000000000" pitchFamily="2" charset="-78"/>
              </a:rPr>
              <a:t>در مرحله طراحی برنامه درسی چه اقداماتی صورت می گیرد؟</a:t>
            </a:r>
          </a:p>
        </p:txBody>
      </p:sp>
      <p:sp>
        <p:nvSpPr>
          <p:cNvPr id="4" name="TextBox 3"/>
          <p:cNvSpPr txBox="1"/>
          <p:nvPr/>
        </p:nvSpPr>
        <p:spPr>
          <a:xfrm>
            <a:off x="10496280" y="101558"/>
            <a:ext cx="1107583" cy="369332"/>
          </a:xfrm>
          <a:prstGeom prst="rect">
            <a:avLst/>
          </a:prstGeom>
          <a:noFill/>
        </p:spPr>
        <p:txBody>
          <a:bodyPr wrap="square" rtlCol="1">
            <a:spAutoFit/>
          </a:bodyPr>
          <a:lstStyle/>
          <a:p>
            <a:r>
              <a:rPr lang="fa-IR" dirty="0" smtClean="0"/>
              <a:t>بسمه تعالی</a:t>
            </a:r>
            <a:endParaRPr lang="fa-IR" dirty="0"/>
          </a:p>
        </p:txBody>
      </p:sp>
      <p:sp>
        <p:nvSpPr>
          <p:cNvPr id="3" name="TextBox 2"/>
          <p:cNvSpPr txBox="1"/>
          <p:nvPr/>
        </p:nvSpPr>
        <p:spPr>
          <a:xfrm>
            <a:off x="7214314" y="1221949"/>
            <a:ext cx="4752303" cy="3570208"/>
          </a:xfrm>
          <a:prstGeom prst="rect">
            <a:avLst/>
          </a:prstGeom>
          <a:solidFill>
            <a:schemeClr val="bg2"/>
          </a:solidFill>
        </p:spPr>
        <p:txBody>
          <a:bodyPr wrap="square" rtlCol="1">
            <a:spAutoFit/>
          </a:bodyPr>
          <a:lstStyle/>
          <a:p>
            <a:pPr algn="just"/>
            <a:r>
              <a:rPr lang="fa-IR" sz="1600" b="1" dirty="0">
                <a:cs typeface="Nazanin" panose="00000400000000000000" pitchFamily="2" charset="-78"/>
              </a:rPr>
              <a:t>هدف </a:t>
            </a:r>
            <a:r>
              <a:rPr lang="fa-IR" sz="1600" b="1" dirty="0" smtClean="0">
                <a:cs typeface="Nazanin" panose="00000400000000000000" pitchFamily="2" charset="-78"/>
              </a:rPr>
              <a:t>کلی1:آشنایی با فرایند تعیین </a:t>
            </a:r>
            <a:r>
              <a:rPr lang="fa-IR" sz="1600" b="1" dirty="0">
                <a:cs typeface="Nazanin" panose="00000400000000000000" pitchFamily="2" charset="-78"/>
              </a:rPr>
              <a:t>اهداف برنامه </a:t>
            </a:r>
            <a:r>
              <a:rPr lang="fa-IR" sz="1600" b="1" dirty="0" smtClean="0">
                <a:cs typeface="Nazanin" panose="00000400000000000000" pitchFamily="2" charset="-78"/>
              </a:rPr>
              <a:t>درسی</a:t>
            </a:r>
          </a:p>
          <a:p>
            <a:pPr algn="just"/>
            <a:endParaRPr lang="fa-IR" sz="1600" b="1" dirty="0">
              <a:cs typeface="Nazanin" panose="00000400000000000000" pitchFamily="2" charset="-78"/>
            </a:endParaRPr>
          </a:p>
          <a:p>
            <a:pPr algn="just"/>
            <a:r>
              <a:rPr lang="fa-IR" sz="1600" b="1" dirty="0">
                <a:cs typeface="Nazanin" panose="00000400000000000000" pitchFamily="2" charset="-78"/>
              </a:rPr>
              <a:t>اهداف جزئی:</a:t>
            </a:r>
          </a:p>
          <a:p>
            <a:pPr marL="342900" indent="-342900" algn="just">
              <a:buFont typeface="Wingdings" panose="05000000000000000000" pitchFamily="2" charset="2"/>
              <a:buChar char="v"/>
            </a:pPr>
            <a:r>
              <a:rPr lang="fa-IR" sz="1600" b="1" dirty="0">
                <a:cs typeface="Nazanin" panose="00000400000000000000" pitchFamily="2" charset="-78"/>
              </a:rPr>
              <a:t>پی بردن </a:t>
            </a:r>
            <a:r>
              <a:rPr lang="fa-IR" sz="1600" b="1" dirty="0" smtClean="0">
                <a:cs typeface="Nazanin" panose="00000400000000000000" pitchFamily="2" charset="-78"/>
              </a:rPr>
              <a:t>به اهمیت </a:t>
            </a:r>
            <a:r>
              <a:rPr lang="fa-IR" sz="1600" b="1" dirty="0">
                <a:cs typeface="Nazanin" panose="00000400000000000000" pitchFamily="2" charset="-78"/>
              </a:rPr>
              <a:t>تعیین اهداف در برنامه درسی </a:t>
            </a:r>
          </a:p>
          <a:p>
            <a:pPr marL="342900" indent="-342900" algn="just">
              <a:buFont typeface="Wingdings" panose="05000000000000000000" pitchFamily="2" charset="2"/>
              <a:buChar char="v"/>
            </a:pPr>
            <a:r>
              <a:rPr lang="fa-IR" sz="1600" b="1" dirty="0">
                <a:cs typeface="Nazanin" panose="00000400000000000000" pitchFamily="2" charset="-78"/>
              </a:rPr>
              <a:t>آشنایی با </a:t>
            </a:r>
            <a:r>
              <a:rPr lang="fa-IR" sz="1600" b="1" dirty="0" smtClean="0">
                <a:cs typeface="Nazanin" panose="00000400000000000000" pitchFamily="2" charset="-78"/>
              </a:rPr>
              <a:t>اصول و معیارهای </a:t>
            </a:r>
            <a:r>
              <a:rPr lang="fa-IR" sz="1600" b="1" dirty="0">
                <a:cs typeface="Nazanin" panose="00000400000000000000" pitchFamily="2" charset="-78"/>
              </a:rPr>
              <a:t>انتخاب اهداف در برنامه درسی</a:t>
            </a:r>
          </a:p>
          <a:p>
            <a:pPr marL="342900" indent="-342900" algn="just">
              <a:buFont typeface="Wingdings" panose="05000000000000000000" pitchFamily="2" charset="2"/>
              <a:buChar char="v"/>
            </a:pPr>
            <a:r>
              <a:rPr lang="fa-IR" sz="1600" b="1" dirty="0">
                <a:cs typeface="Nazanin" panose="00000400000000000000" pitchFamily="2" charset="-78"/>
              </a:rPr>
              <a:t>آشنایی با </a:t>
            </a:r>
            <a:r>
              <a:rPr lang="fa-IR" sz="1600" b="1" dirty="0" smtClean="0">
                <a:cs typeface="Nazanin" panose="00000400000000000000" pitchFamily="2" charset="-78"/>
              </a:rPr>
              <a:t>منابع و مبانی برای </a:t>
            </a:r>
            <a:r>
              <a:rPr lang="fa-IR" sz="1600" b="1" dirty="0">
                <a:cs typeface="Nazanin" panose="00000400000000000000" pitchFamily="2" charset="-78"/>
              </a:rPr>
              <a:t>تعیین هدف های برنامه درسی</a:t>
            </a:r>
          </a:p>
          <a:p>
            <a:pPr marL="342900" indent="-342900" algn="just">
              <a:buFont typeface="Wingdings" panose="05000000000000000000" pitchFamily="2" charset="2"/>
              <a:buChar char="v"/>
            </a:pPr>
            <a:r>
              <a:rPr lang="fa-IR" sz="1600" b="1" dirty="0">
                <a:cs typeface="Nazanin" panose="00000400000000000000" pitchFamily="2" charset="-78"/>
              </a:rPr>
              <a:t>آشنایی با سلسله مراتب اهداف آموزشی در برنامه درسی</a:t>
            </a:r>
          </a:p>
          <a:p>
            <a:pPr marL="342900" indent="-342900" algn="just">
              <a:buFont typeface="Wingdings" panose="05000000000000000000" pitchFamily="2" charset="2"/>
              <a:buChar char="v"/>
            </a:pPr>
            <a:r>
              <a:rPr lang="fa-IR" sz="1600" b="1" dirty="0">
                <a:cs typeface="Nazanin" panose="00000400000000000000" pitchFamily="2" charset="-78"/>
              </a:rPr>
              <a:t>آشنایی با </a:t>
            </a:r>
            <a:r>
              <a:rPr lang="fa-IR" sz="1600" b="1" dirty="0" smtClean="0">
                <a:cs typeface="Nazanin" panose="00000400000000000000" pitchFamily="2" charset="-78"/>
              </a:rPr>
              <a:t>حیطه های اهداف آموزشی</a:t>
            </a:r>
            <a:endParaRPr lang="fa-IR" sz="1600" b="1" dirty="0">
              <a:cs typeface="Nazanin" panose="00000400000000000000" pitchFamily="2" charset="-78"/>
            </a:endParaRPr>
          </a:p>
          <a:p>
            <a:endParaRPr lang="fa-IR" b="1" dirty="0"/>
          </a:p>
        </p:txBody>
      </p:sp>
      <p:sp>
        <p:nvSpPr>
          <p:cNvPr id="5" name="TextBox 4"/>
          <p:cNvSpPr txBox="1"/>
          <p:nvPr/>
        </p:nvSpPr>
        <p:spPr>
          <a:xfrm>
            <a:off x="1159099" y="1221949"/>
            <a:ext cx="4919730" cy="2831544"/>
          </a:xfrm>
          <a:prstGeom prst="rect">
            <a:avLst/>
          </a:prstGeom>
          <a:solidFill>
            <a:schemeClr val="accent6">
              <a:lumMod val="20000"/>
              <a:lumOff val="80000"/>
            </a:schemeClr>
          </a:solidFill>
        </p:spPr>
        <p:txBody>
          <a:bodyPr wrap="square" rtlCol="1">
            <a:spAutoFit/>
          </a:bodyPr>
          <a:lstStyle/>
          <a:p>
            <a:pPr algn="just"/>
            <a:r>
              <a:rPr lang="fa-IR" sz="1600" b="1" dirty="0">
                <a:cs typeface="Nazanin" panose="00000400000000000000" pitchFamily="2" charset="-78"/>
              </a:rPr>
              <a:t>هدف کلی2 </a:t>
            </a:r>
            <a:r>
              <a:rPr lang="fa-IR" sz="1600" b="1" dirty="0" smtClean="0">
                <a:cs typeface="Nazanin" panose="00000400000000000000" pitchFamily="2" charset="-78"/>
              </a:rPr>
              <a:t>:آشنایی </a:t>
            </a:r>
            <a:r>
              <a:rPr lang="fa-IR" sz="1600" b="1" dirty="0">
                <a:cs typeface="Nazanin" panose="00000400000000000000" pitchFamily="2" charset="-78"/>
              </a:rPr>
              <a:t>با نیازسنجی </a:t>
            </a:r>
            <a:endParaRPr lang="fa-IR" sz="1600" b="1" dirty="0" smtClean="0">
              <a:cs typeface="Nazanin" panose="00000400000000000000" pitchFamily="2" charset="-78"/>
            </a:endParaRPr>
          </a:p>
          <a:p>
            <a:pPr algn="just"/>
            <a:endParaRPr lang="fa-IR" sz="1600" b="1" dirty="0">
              <a:cs typeface="Nazanin" panose="00000400000000000000" pitchFamily="2" charset="-78"/>
            </a:endParaRPr>
          </a:p>
          <a:p>
            <a:pPr algn="just"/>
            <a:r>
              <a:rPr lang="fa-IR" sz="1600" b="1" dirty="0">
                <a:cs typeface="Nazanin" panose="00000400000000000000" pitchFamily="2" charset="-78"/>
              </a:rPr>
              <a:t>اهداف جزئی:</a:t>
            </a:r>
          </a:p>
          <a:p>
            <a:pPr marL="342900" indent="-342900" algn="just">
              <a:buFont typeface="Wingdings" panose="05000000000000000000" pitchFamily="2" charset="2"/>
              <a:buChar char="q"/>
            </a:pPr>
            <a:r>
              <a:rPr lang="fa-IR" sz="1600" b="1" dirty="0">
                <a:cs typeface="Nazanin" panose="00000400000000000000" pitchFamily="2" charset="-78"/>
              </a:rPr>
              <a:t>آشنایی با </a:t>
            </a:r>
            <a:r>
              <a:rPr lang="fa-IR" sz="1600" b="1" dirty="0">
                <a:latin typeface="Calibri" panose="020F0502020204030204" pitchFamily="34" charset="0"/>
                <a:ea typeface="Calibri" panose="020F0502020204030204" pitchFamily="34" charset="0"/>
                <a:cs typeface="Nazanin" panose="00000400000000000000" pitchFamily="2" charset="-78"/>
              </a:rPr>
              <a:t>تعاریف نیاز و نیازسنجی </a:t>
            </a:r>
          </a:p>
          <a:p>
            <a:pPr marL="342900" indent="-342900" algn="just">
              <a:buFont typeface="Wingdings" panose="05000000000000000000" pitchFamily="2" charset="2"/>
              <a:buChar char="q"/>
            </a:pPr>
            <a:r>
              <a:rPr lang="fa-IR" sz="1600" b="1" dirty="0">
                <a:cs typeface="Nazanin" panose="00000400000000000000" pitchFamily="2" charset="-78"/>
              </a:rPr>
              <a:t>پی بردن به اهمیت و ضرورت نیازسنجی</a:t>
            </a:r>
          </a:p>
          <a:p>
            <a:pPr marL="342900" indent="-342900" algn="just">
              <a:buFont typeface="Wingdings" panose="05000000000000000000" pitchFamily="2" charset="2"/>
              <a:buChar char="q"/>
            </a:pPr>
            <a:r>
              <a:rPr lang="fa-IR" sz="1600" b="1" dirty="0">
                <a:cs typeface="Nazanin" panose="00000400000000000000" pitchFamily="2" charset="-78"/>
              </a:rPr>
              <a:t>آشنایی با کارکردهای نیازسنجی در برنامه ریزی درسی</a:t>
            </a:r>
          </a:p>
          <a:p>
            <a:pPr marL="342900" indent="-342900" algn="just">
              <a:buFont typeface="Wingdings" panose="05000000000000000000" pitchFamily="2" charset="2"/>
              <a:buChar char="q"/>
            </a:pPr>
            <a:r>
              <a:rPr lang="fa-IR" sz="1600" b="1" dirty="0">
                <a:cs typeface="Nazanin" panose="00000400000000000000" pitchFamily="2" charset="-78"/>
              </a:rPr>
              <a:t>آشنایی </a:t>
            </a:r>
            <a:r>
              <a:rPr lang="fa-IR" sz="1600" b="1" dirty="0" smtClean="0">
                <a:cs typeface="Nazanin" panose="00000400000000000000" pitchFamily="2" charset="-78"/>
              </a:rPr>
              <a:t>باانواع </a:t>
            </a:r>
            <a:r>
              <a:rPr lang="fa-IR" sz="1600" b="1" dirty="0">
                <a:cs typeface="Nazanin" panose="00000400000000000000" pitchFamily="2" charset="-78"/>
              </a:rPr>
              <a:t>کلی روش های نیازسنجی</a:t>
            </a:r>
          </a:p>
          <a:p>
            <a:pPr marL="342900" indent="-342900" algn="just">
              <a:buFont typeface="Wingdings" panose="05000000000000000000" pitchFamily="2" charset="2"/>
              <a:buChar char="q"/>
            </a:pPr>
            <a:r>
              <a:rPr lang="fa-IR" sz="1600" b="1" dirty="0">
                <a:cs typeface="Nazanin" panose="00000400000000000000" pitchFamily="2" charset="-78"/>
              </a:rPr>
              <a:t>مقایسه مولفه های نیازسنجی در برنامه ریزی درسی</a:t>
            </a:r>
          </a:p>
          <a:p>
            <a:endParaRPr lang="fa-IR" dirty="0"/>
          </a:p>
        </p:txBody>
      </p:sp>
      <p:sp>
        <p:nvSpPr>
          <p:cNvPr id="7" name="TextBox 6"/>
          <p:cNvSpPr txBox="1"/>
          <p:nvPr/>
        </p:nvSpPr>
        <p:spPr>
          <a:xfrm>
            <a:off x="1036751" y="4996801"/>
            <a:ext cx="5164426" cy="1446550"/>
          </a:xfrm>
          <a:prstGeom prst="rect">
            <a:avLst/>
          </a:prstGeom>
          <a:solidFill>
            <a:schemeClr val="accent6">
              <a:lumMod val="40000"/>
              <a:lumOff val="60000"/>
            </a:schemeClr>
          </a:solidFill>
        </p:spPr>
        <p:txBody>
          <a:bodyPr wrap="square" rtlCol="1">
            <a:spAutoFit/>
          </a:bodyPr>
          <a:lstStyle/>
          <a:p>
            <a:pPr algn="just"/>
            <a:r>
              <a:rPr lang="fa-IR" sz="2400" b="1" dirty="0" smtClean="0">
                <a:solidFill>
                  <a:srgbClr val="FF0000"/>
                </a:solidFill>
                <a:cs typeface="B Zar" panose="00000400000000000000" pitchFamily="2" charset="-78"/>
              </a:rPr>
              <a:t>قابل توجه دانشجویان گرامی: </a:t>
            </a:r>
            <a:r>
              <a:rPr lang="fa-IR" sz="2000" dirty="0" smtClean="0">
                <a:cs typeface="B Zar" panose="00000400000000000000" pitchFamily="2" charset="-78"/>
              </a:rPr>
              <a:t>در متن برخی اسلایدها تکالیفی ارائه شده است. انجام این تکالیف به صورت گروهی(2-3نفره) خواهد بود. انجام و ارائه تکالیف بخشی از </a:t>
            </a:r>
            <a:r>
              <a:rPr lang="fa-IR" sz="2400" b="1" u="sng" dirty="0" smtClean="0">
                <a:solidFill>
                  <a:srgbClr val="FF0000"/>
                </a:solidFill>
                <a:cs typeface="B Zar" panose="00000400000000000000" pitchFamily="2" charset="-78"/>
              </a:rPr>
              <a:t>ارزشیابی تکوینی</a:t>
            </a:r>
            <a:r>
              <a:rPr lang="fa-IR" sz="2000" dirty="0" smtClean="0">
                <a:cs typeface="B Zar" panose="00000400000000000000" pitchFamily="2" charset="-78"/>
              </a:rPr>
              <a:t> این واحد درسی می باشد.</a:t>
            </a:r>
            <a:endParaRPr lang="fa-IR" sz="2000" dirty="0">
              <a:cs typeface="B Zar" panose="00000400000000000000" pitchFamily="2" charset="-78"/>
            </a:endParaRPr>
          </a:p>
        </p:txBody>
      </p:sp>
      <p:sp>
        <p:nvSpPr>
          <p:cNvPr id="8" name="TextBox 7"/>
          <p:cNvSpPr txBox="1"/>
          <p:nvPr/>
        </p:nvSpPr>
        <p:spPr>
          <a:xfrm>
            <a:off x="2846231" y="286224"/>
            <a:ext cx="6980349" cy="646331"/>
          </a:xfrm>
          <a:prstGeom prst="rect">
            <a:avLst/>
          </a:prstGeom>
          <a:solidFill>
            <a:srgbClr val="FFFF00"/>
          </a:solidFill>
        </p:spPr>
        <p:txBody>
          <a:bodyPr wrap="square" rtlCol="1">
            <a:spAutoFit/>
          </a:bodyPr>
          <a:lstStyle/>
          <a:p>
            <a:r>
              <a:rPr lang="fa-IR" sz="3600" b="1" dirty="0" smtClean="0">
                <a:solidFill>
                  <a:srgbClr val="FF0000"/>
                </a:solidFill>
                <a:cs typeface="B Davat" panose="00000400000000000000" pitchFamily="2" charset="-78"/>
              </a:rPr>
              <a:t>موضوع درس: تعیین اهداف در برنامه ریزی درسی</a:t>
            </a:r>
            <a:endParaRPr lang="fa-IR" sz="3600" b="1" dirty="0">
              <a:solidFill>
                <a:srgbClr val="FF0000"/>
              </a:solidFill>
              <a:cs typeface="B Davat" panose="00000400000000000000" pitchFamily="2" charset="-78"/>
            </a:endParaRPr>
          </a:p>
        </p:txBody>
      </p:sp>
    </p:spTree>
    <p:extLst>
      <p:ext uri="{BB962C8B-B14F-4D97-AF65-F5344CB8AC3E}">
        <p14:creationId xmlns:p14="http://schemas.microsoft.com/office/powerpoint/2010/main" val="16937497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44744" y="141668"/>
            <a:ext cx="4816698" cy="5970865"/>
          </a:xfrm>
          <a:prstGeom prst="rect">
            <a:avLst/>
          </a:prstGeom>
          <a:solidFill>
            <a:schemeClr val="bg2"/>
          </a:solidFill>
        </p:spPr>
        <p:txBody>
          <a:bodyPr wrap="square" rtlCol="1">
            <a:spAutoFit/>
          </a:bodyPr>
          <a:lstStyle/>
          <a:p>
            <a:pPr algn="just"/>
            <a:r>
              <a:rPr lang="fa-IR" sz="2000" b="1" dirty="0" smtClean="0">
                <a:solidFill>
                  <a:srgbClr val="CC0066"/>
                </a:solidFill>
                <a:cs typeface="B Zar" panose="00000400000000000000" pitchFamily="2" charset="-78"/>
              </a:rPr>
              <a:t>در زیر با برخی از مهارت های یادگیری که قبلا شما در مبانی آموزش علوم یاد گرفته اید، آشنا می شوید:</a:t>
            </a:r>
          </a:p>
          <a:p>
            <a:pPr algn="just"/>
            <a:endParaRPr lang="fa-IR" sz="2000" b="1" dirty="0" smtClean="0">
              <a:solidFill>
                <a:srgbClr val="CC0066"/>
              </a:solidFill>
              <a:cs typeface="B Zar" panose="00000400000000000000" pitchFamily="2" charset="-78"/>
            </a:endParaRPr>
          </a:p>
          <a:p>
            <a:pPr marL="285750" indent="-285750" algn="just">
              <a:buFont typeface="Arial" panose="020B0604020202020204" pitchFamily="34" charset="0"/>
              <a:buChar char="•"/>
            </a:pPr>
            <a:r>
              <a:rPr lang="fa-IR" sz="1600" b="1" dirty="0" smtClean="0">
                <a:solidFill>
                  <a:srgbClr val="0066FF"/>
                </a:solidFill>
                <a:cs typeface="B Nazanin" panose="00000400000000000000" pitchFamily="2" charset="-78"/>
              </a:rPr>
              <a:t>با </a:t>
            </a:r>
            <a:r>
              <a:rPr lang="fa-IR" sz="1600" b="1" dirty="0">
                <a:solidFill>
                  <a:srgbClr val="0066FF"/>
                </a:solidFill>
                <a:cs typeface="B Nazanin" panose="00000400000000000000" pitchFamily="2" charset="-78"/>
              </a:rPr>
              <a:t>مشاهده ریشه افشان و راست ،تفاوت ها و شباهت های آنها را در یک </a:t>
            </a:r>
            <a:r>
              <a:rPr lang="fa-IR" sz="1600" b="1" dirty="0" smtClean="0">
                <a:solidFill>
                  <a:srgbClr val="0066FF"/>
                </a:solidFill>
                <a:cs typeface="B Nazanin" panose="00000400000000000000" pitchFamily="2" charset="-78"/>
              </a:rPr>
              <a:t>جدول </a:t>
            </a:r>
            <a:r>
              <a:rPr lang="fa-IR" sz="1600" b="1" dirty="0">
                <a:solidFill>
                  <a:srgbClr val="0066FF"/>
                </a:solidFill>
                <a:cs typeface="B Nazanin" panose="00000400000000000000" pitchFamily="2" charset="-78"/>
              </a:rPr>
              <a:t>نشان دهید</a:t>
            </a:r>
            <a:r>
              <a:rPr lang="fa-IR" sz="1600" b="1" dirty="0" smtClean="0">
                <a:solidFill>
                  <a:srgbClr val="0066FF"/>
                </a:solidFill>
                <a:cs typeface="B Nazanin" panose="00000400000000000000" pitchFamily="2" charset="-78"/>
              </a:rPr>
              <a:t>؟ (مهارت مشاهده کردن)</a:t>
            </a:r>
          </a:p>
          <a:p>
            <a:pPr marL="285750" indent="-285750" algn="just">
              <a:buFont typeface="Arial" panose="020B0604020202020204" pitchFamily="34" charset="0"/>
              <a:buChar char="•"/>
            </a:pPr>
            <a:r>
              <a:rPr lang="fa-IR" sz="1600" b="1" dirty="0">
                <a:solidFill>
                  <a:srgbClr val="0066FF"/>
                </a:solidFill>
                <a:cs typeface="B Nazanin" panose="00000400000000000000" pitchFamily="2" charset="-78"/>
              </a:rPr>
              <a:t>وزن اشیای مختلف داده شده را به وسیله ترازو تعیین کنید</a:t>
            </a:r>
            <a:r>
              <a:rPr lang="fa-IR" sz="1600" b="1" dirty="0" smtClean="0">
                <a:solidFill>
                  <a:srgbClr val="0066FF"/>
                </a:solidFill>
                <a:cs typeface="B Nazanin" panose="00000400000000000000" pitchFamily="2" charset="-78"/>
              </a:rPr>
              <a:t>. (مهارت اندازه گیری)</a:t>
            </a:r>
          </a:p>
          <a:p>
            <a:pPr marL="285750" indent="-285750" algn="just">
              <a:buFont typeface="Arial" panose="020B0604020202020204" pitchFamily="34" charset="0"/>
              <a:buChar char="•"/>
            </a:pPr>
            <a:r>
              <a:rPr lang="fa-IR" sz="1600" b="1" dirty="0">
                <a:solidFill>
                  <a:srgbClr val="0066FF"/>
                </a:solidFill>
                <a:cs typeface="B Nazanin" panose="00000400000000000000" pitchFamily="2" charset="-78"/>
              </a:rPr>
              <a:t>قسمتهای مختلف دستگاه گوارش را روی شکل نامگذاری </a:t>
            </a:r>
            <a:r>
              <a:rPr lang="fa-IR" sz="1600" b="1" dirty="0" smtClean="0">
                <a:solidFill>
                  <a:srgbClr val="0066FF"/>
                </a:solidFill>
                <a:cs typeface="B Nazanin" panose="00000400000000000000" pitchFamily="2" charset="-78"/>
              </a:rPr>
              <a:t>کنید؟(مهارت برقراری ارتباط)</a:t>
            </a:r>
          </a:p>
          <a:p>
            <a:pPr marL="285750" indent="-285750" algn="just">
              <a:buFont typeface="Arial" panose="020B0604020202020204" pitchFamily="34" charset="0"/>
              <a:buChar char="•"/>
            </a:pPr>
            <a:r>
              <a:rPr lang="fa-IR" sz="1600" b="1" dirty="0">
                <a:solidFill>
                  <a:srgbClr val="0066FF"/>
                </a:solidFill>
                <a:cs typeface="B Nazanin" panose="00000400000000000000" pitchFamily="2" charset="-78"/>
              </a:rPr>
              <a:t>میکروسکوپ را برای مشاهده یک سلول درلام آماده شده تنظیم کنید؟(مهارتی- کاربرد ابزار</a:t>
            </a:r>
            <a:r>
              <a:rPr lang="fa-IR" sz="1600" b="1" dirty="0" smtClean="0">
                <a:solidFill>
                  <a:srgbClr val="0066FF"/>
                </a:solidFill>
                <a:cs typeface="B Nazanin" panose="00000400000000000000" pitchFamily="2" charset="-78"/>
              </a:rPr>
              <a:t>)</a:t>
            </a:r>
          </a:p>
          <a:p>
            <a:pPr marL="285750" indent="-285750" algn="just">
              <a:buFont typeface="Arial" panose="020B0604020202020204" pitchFamily="34" charset="0"/>
              <a:buChar char="•"/>
            </a:pPr>
            <a:r>
              <a:rPr lang="fa-IR" sz="1600" b="1" dirty="0">
                <a:solidFill>
                  <a:srgbClr val="0066FF"/>
                </a:solidFill>
                <a:cs typeface="B Nazanin" panose="00000400000000000000" pitchFamily="2" charset="-78"/>
              </a:rPr>
              <a:t>با انتخاب مبنای مناسب ،</a:t>
            </a:r>
            <a:r>
              <a:rPr lang="ar-SA" sz="1600" b="1" dirty="0">
                <a:solidFill>
                  <a:srgbClr val="0066FF"/>
                </a:solidFill>
                <a:cs typeface="B Nazanin" panose="00000400000000000000" pitchFamily="2" charset="-78"/>
              </a:rPr>
              <a:t>انواع برگ های داده شده زیررا طبقه بندي </a:t>
            </a:r>
            <a:r>
              <a:rPr lang="ar-SA" sz="1600" b="1" dirty="0" smtClean="0">
                <a:solidFill>
                  <a:srgbClr val="0066FF"/>
                </a:solidFill>
                <a:cs typeface="B Nazanin" panose="00000400000000000000" pitchFamily="2" charset="-78"/>
              </a:rPr>
              <a:t>كنید</a:t>
            </a:r>
            <a:r>
              <a:rPr lang="fa-IR" sz="1600" b="1" dirty="0" smtClean="0">
                <a:solidFill>
                  <a:srgbClr val="0066FF"/>
                </a:solidFill>
                <a:cs typeface="B Nazanin" panose="00000400000000000000" pitchFamily="2" charset="-78"/>
              </a:rPr>
              <a:t>؟ (مهارت طبقه بندی کردن)</a:t>
            </a:r>
          </a:p>
          <a:p>
            <a:pPr marL="285750" indent="-285750" algn="just">
              <a:buFont typeface="Arial" panose="020B0604020202020204" pitchFamily="34" charset="0"/>
              <a:buChar char="•"/>
            </a:pPr>
            <a:r>
              <a:rPr lang="fa-IR" sz="1600" b="1" dirty="0">
                <a:solidFill>
                  <a:srgbClr val="0066FF"/>
                </a:solidFill>
                <a:cs typeface="B Nazanin" panose="00000400000000000000" pitchFamily="2" charset="-78"/>
              </a:rPr>
              <a:t>مقداری یخ روی آب قرار میدهیم روی آب می ایستد </a:t>
            </a:r>
            <a:r>
              <a:rPr lang="fa-IR" sz="1600" b="1" dirty="0" smtClean="0">
                <a:solidFill>
                  <a:srgbClr val="0066FF"/>
                </a:solidFill>
                <a:cs typeface="B Nazanin" panose="00000400000000000000" pitchFamily="2" charset="-78"/>
              </a:rPr>
              <a:t>چرا؟(مهارت استنباط کردن)</a:t>
            </a:r>
          </a:p>
          <a:p>
            <a:pPr marL="285750" indent="-285750" algn="just">
              <a:buFont typeface="Arial" panose="020B0604020202020204" pitchFamily="34" charset="0"/>
              <a:buChar char="•"/>
            </a:pPr>
            <a:r>
              <a:rPr lang="fa-IR" sz="1600" b="1" dirty="0">
                <a:solidFill>
                  <a:srgbClr val="0066FF"/>
                </a:solidFill>
                <a:cs typeface="B Nazanin" panose="00000400000000000000" pitchFamily="2" charset="-78"/>
              </a:rPr>
              <a:t>اگر گرگ های یک منطقه نابود شود چه اثراتی روی زنجیره غذایی ایجاد خواهد کرد</a:t>
            </a:r>
            <a:r>
              <a:rPr lang="fa-IR" sz="1600" b="1" dirty="0" smtClean="0">
                <a:solidFill>
                  <a:srgbClr val="0066FF"/>
                </a:solidFill>
                <a:cs typeface="B Nazanin" panose="00000400000000000000" pitchFamily="2" charset="-78"/>
              </a:rPr>
              <a:t>؟ (مهارت پیش بینی کردن)</a:t>
            </a:r>
          </a:p>
          <a:p>
            <a:pPr marL="285750" indent="-285750" algn="just">
              <a:buFont typeface="Arial" panose="020B0604020202020204" pitchFamily="34" charset="0"/>
              <a:buChar char="•"/>
            </a:pPr>
            <a:r>
              <a:rPr lang="fa-IR" sz="1600" b="1" dirty="0">
                <a:solidFill>
                  <a:srgbClr val="0066FF"/>
                </a:solidFill>
                <a:cs typeface="B Nazanin" panose="00000400000000000000" pitchFamily="2" charset="-78"/>
              </a:rPr>
              <a:t>چه عواملی بر رشد گیاهان تاثیر دارند؟(مهارت حدس زدن)</a:t>
            </a:r>
            <a:endParaRPr lang="en-US" sz="1600" b="1" dirty="0">
              <a:solidFill>
                <a:srgbClr val="0066FF"/>
              </a:solidFill>
              <a:cs typeface="B Nazanin" panose="00000400000000000000" pitchFamily="2" charset="-78"/>
            </a:endParaRPr>
          </a:p>
          <a:p>
            <a:pPr marL="285750" lvl="0" indent="-285750" algn="just">
              <a:buFont typeface="Arial" panose="020B0604020202020204" pitchFamily="34" charset="0"/>
              <a:buChar char="•"/>
            </a:pPr>
            <a:r>
              <a:rPr lang="fa-IR" sz="1600" b="1" dirty="0" smtClean="0">
                <a:solidFill>
                  <a:srgbClr val="0066FF"/>
                </a:solidFill>
                <a:cs typeface="B Nazanin" panose="00000400000000000000" pitchFamily="2" charset="-78"/>
              </a:rPr>
              <a:t>چه </a:t>
            </a:r>
            <a:r>
              <a:rPr lang="fa-IR" sz="1600" b="1" dirty="0">
                <a:solidFill>
                  <a:srgbClr val="0066FF"/>
                </a:solidFill>
                <a:cs typeface="B Nazanin" panose="00000400000000000000" pitchFamily="2" charset="-78"/>
              </a:rPr>
              <a:t>رابطه ای میان رنگ اجسام و و میزان انرژی تابشی آنها وجود دارد ؟ (فرضیه سازی)</a:t>
            </a:r>
            <a:endParaRPr lang="en-US" sz="1600" b="1" dirty="0">
              <a:solidFill>
                <a:srgbClr val="0066FF"/>
              </a:solidFill>
              <a:cs typeface="B Nazanin" panose="00000400000000000000" pitchFamily="2" charset="-78"/>
            </a:endParaRPr>
          </a:p>
          <a:p>
            <a:pPr marL="285750" indent="-285750" algn="just">
              <a:buFont typeface="Arial" panose="020B0604020202020204" pitchFamily="34" charset="0"/>
              <a:buChar char="•"/>
            </a:pPr>
            <a:r>
              <a:rPr lang="ar-SA" sz="1600" b="1" dirty="0" smtClean="0">
                <a:solidFill>
                  <a:srgbClr val="0066FF"/>
                </a:solidFill>
                <a:cs typeface="B Nazanin" panose="00000400000000000000" pitchFamily="2" charset="-78"/>
              </a:rPr>
              <a:t>درباره </a:t>
            </a:r>
            <a:r>
              <a:rPr lang="ar-SA" sz="1600" b="1" dirty="0">
                <a:solidFill>
                  <a:srgbClr val="0066FF"/>
                </a:solidFill>
                <a:cs typeface="B Nazanin" panose="00000400000000000000" pitchFamily="2" charset="-78"/>
              </a:rPr>
              <a:t>ی انواع چوب وکار برد انها گزارش تهیه </a:t>
            </a:r>
            <a:r>
              <a:rPr lang="ar-SA" sz="1600" b="1" dirty="0" smtClean="0">
                <a:solidFill>
                  <a:srgbClr val="0066FF"/>
                </a:solidFill>
                <a:cs typeface="B Nazanin" panose="00000400000000000000" pitchFamily="2" charset="-78"/>
              </a:rPr>
              <a:t>کنید.</a:t>
            </a:r>
            <a:r>
              <a:rPr lang="fa-IR" sz="1600" b="1" dirty="0" smtClean="0">
                <a:solidFill>
                  <a:srgbClr val="0066FF"/>
                </a:solidFill>
                <a:cs typeface="B Nazanin" panose="00000400000000000000" pitchFamily="2" charset="-78"/>
              </a:rPr>
              <a:t>(مهارت گردآوری اطلاعات)</a:t>
            </a:r>
            <a:endParaRPr lang="en-US" sz="1600" b="1" dirty="0">
              <a:solidFill>
                <a:srgbClr val="0066FF"/>
              </a:solidFill>
              <a:cs typeface="B Nazanin" panose="00000400000000000000" pitchFamily="2" charset="-78"/>
            </a:endParaRPr>
          </a:p>
          <a:p>
            <a:pPr algn="just"/>
            <a:endParaRPr lang="fa-IR" dirty="0">
              <a:cs typeface="B Zar" panose="00000400000000000000" pitchFamily="2" charset="-78"/>
            </a:endParaRPr>
          </a:p>
        </p:txBody>
      </p:sp>
      <p:sp>
        <p:nvSpPr>
          <p:cNvPr id="3" name="TextBox 2"/>
          <p:cNvSpPr txBox="1"/>
          <p:nvPr/>
        </p:nvSpPr>
        <p:spPr>
          <a:xfrm>
            <a:off x="785610" y="141668"/>
            <a:ext cx="4675031" cy="2400657"/>
          </a:xfrm>
          <a:prstGeom prst="rect">
            <a:avLst/>
          </a:prstGeom>
          <a:solidFill>
            <a:schemeClr val="accent4">
              <a:lumMod val="40000"/>
              <a:lumOff val="60000"/>
            </a:schemeClr>
          </a:solidFill>
        </p:spPr>
        <p:txBody>
          <a:bodyPr wrap="square" rtlCol="1">
            <a:spAutoFit/>
          </a:bodyPr>
          <a:lstStyle/>
          <a:p>
            <a:r>
              <a:rPr lang="fa-IR" sz="2400" b="1" dirty="0" smtClean="0">
                <a:solidFill>
                  <a:srgbClr val="CC0066"/>
                </a:solidFill>
              </a:rPr>
              <a:t>مثال برای مفاهیم و اصول:</a:t>
            </a:r>
          </a:p>
          <a:p>
            <a:r>
              <a:rPr lang="fa-IR" b="1" dirty="0" smtClean="0">
                <a:solidFill>
                  <a:srgbClr val="7030A0"/>
                </a:solidFill>
                <a:cs typeface="B Nazanin" panose="00000400000000000000" pitchFamily="2" charset="-78"/>
              </a:rPr>
              <a:t>در درس نیرو و انواع آن، نیرو، اصطکاک، گرانش هر کدام یک مفهوم می باشند.</a:t>
            </a:r>
          </a:p>
          <a:p>
            <a:r>
              <a:rPr lang="fa-IR" b="1" dirty="0" smtClean="0">
                <a:solidFill>
                  <a:srgbClr val="7030A0"/>
                </a:solidFill>
                <a:cs typeface="B Nazanin" panose="00000400000000000000" pitchFamily="2" charset="-78"/>
              </a:rPr>
              <a:t>هر اندازه سطح تماس کمتر باشد، میزان اصطکاک کمتر می باشد، یک اصل علمی در نظر گرفته می باشد.</a:t>
            </a:r>
          </a:p>
          <a:p>
            <a:r>
              <a:rPr lang="fa-IR" b="1" dirty="0" smtClean="0">
                <a:solidFill>
                  <a:srgbClr val="7030A0"/>
                </a:solidFill>
                <a:cs typeface="B Nazanin" panose="00000400000000000000" pitchFamily="2" charset="-78"/>
              </a:rPr>
              <a:t>در یک اهرم هر چقدر باززوی محرک بیشتر باشد بر نیروی مقاوم بزرگتری می توان غلبه کرد، یک اصل علمی می باشد.</a:t>
            </a:r>
          </a:p>
        </p:txBody>
      </p:sp>
      <p:sp>
        <p:nvSpPr>
          <p:cNvPr id="4" name="TextBox 3"/>
          <p:cNvSpPr txBox="1"/>
          <p:nvPr/>
        </p:nvSpPr>
        <p:spPr>
          <a:xfrm>
            <a:off x="785610" y="2756079"/>
            <a:ext cx="4778062" cy="3477875"/>
          </a:xfrm>
          <a:prstGeom prst="rect">
            <a:avLst/>
          </a:prstGeom>
          <a:noFill/>
        </p:spPr>
        <p:txBody>
          <a:bodyPr wrap="square" rtlCol="1">
            <a:spAutoFit/>
          </a:bodyPr>
          <a:lstStyle/>
          <a:p>
            <a:pPr algn="just"/>
            <a:r>
              <a:rPr lang="fa-IR" sz="2000" b="1" dirty="0" smtClean="0">
                <a:solidFill>
                  <a:srgbClr val="0066FF"/>
                </a:solidFill>
                <a:cs typeface="B Zar" panose="00000400000000000000" pitchFamily="2" charset="-78"/>
              </a:rPr>
              <a:t>موارد زیر جزو نگرش های ضروری در آموزش محسوب می شوند:</a:t>
            </a:r>
          </a:p>
          <a:p>
            <a:pPr algn="just"/>
            <a:r>
              <a:rPr lang="ar-SA" b="1" dirty="0" smtClean="0">
                <a:solidFill>
                  <a:srgbClr val="CC0066"/>
                </a:solidFill>
                <a:cs typeface="B Nazanin" panose="00000400000000000000" pitchFamily="2" charset="-78"/>
              </a:rPr>
              <a:t>توجه </a:t>
            </a:r>
            <a:r>
              <a:rPr lang="ar-SA" b="1" dirty="0">
                <a:solidFill>
                  <a:srgbClr val="CC0066"/>
                </a:solidFill>
                <a:cs typeface="B Nazanin" panose="00000400000000000000" pitchFamily="2" charset="-78"/>
              </a:rPr>
              <a:t>به قانونمندي و نظم موجود در پديده هاي طبيعت و پي بردن به وجود خالق آن ها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قدر داني از مواهب طبيعي به عنوان نعمت هاي الهي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‌تمايـل به همـكاري گروهي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صبـر و حوصله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مسئوليت پـذيري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درستكاري و راستگويي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تصميم گيري مسئولانه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احترام گذاشتن به عقايد ديگران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انعطاف پذيري در انديشيدن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دوري از تعصب نابجا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تمايل به يادگيري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كنجكاوي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علاقه مندي به كار و تلاش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حساسيت نسبت به حفظ بهداشت جسم و حفظ محيط زيست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ميل به صرفه جويي در مصرف ماده و انرژي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دارا بودن تفكر نقاد و خلاق </a:t>
            </a:r>
            <a:r>
              <a:rPr lang="fa-IR" b="1" dirty="0">
                <a:solidFill>
                  <a:srgbClr val="CC0066"/>
                </a:solidFill>
                <a:cs typeface="B Nazanin" panose="00000400000000000000" pitchFamily="2" charset="-78"/>
              </a:rPr>
              <a:t>،</a:t>
            </a:r>
            <a:r>
              <a:rPr lang="ar-SA" b="1" dirty="0">
                <a:solidFill>
                  <a:srgbClr val="CC0066"/>
                </a:solidFill>
                <a:cs typeface="B Nazanin" panose="00000400000000000000" pitchFamily="2" charset="-78"/>
              </a:rPr>
              <a:t>اعتماد به نفس</a:t>
            </a:r>
            <a:endParaRPr lang="fa-IR" b="1" dirty="0">
              <a:solidFill>
                <a:srgbClr val="CC0066"/>
              </a:solidFill>
              <a:cs typeface="B Nazanin" panose="00000400000000000000" pitchFamily="2" charset="-78"/>
            </a:endParaRPr>
          </a:p>
        </p:txBody>
      </p:sp>
    </p:spTree>
    <p:extLst>
      <p:ext uri="{BB962C8B-B14F-4D97-AF65-F5344CB8AC3E}">
        <p14:creationId xmlns:p14="http://schemas.microsoft.com/office/powerpoint/2010/main" val="28902422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96259" y="1"/>
            <a:ext cx="5095741" cy="4989670"/>
          </a:xfrm>
          <a:prstGeom prst="rect">
            <a:avLst/>
          </a:prstGeom>
        </p:spPr>
      </p:pic>
      <p:pic>
        <p:nvPicPr>
          <p:cNvPr id="3" name="Picture 2"/>
          <p:cNvPicPr>
            <a:picLocks noChangeAspect="1"/>
          </p:cNvPicPr>
          <p:nvPr/>
        </p:nvPicPr>
        <p:blipFill>
          <a:blip r:embed="rId3"/>
          <a:stretch>
            <a:fillRect/>
          </a:stretch>
        </p:blipFill>
        <p:spPr>
          <a:xfrm>
            <a:off x="1918139" y="819869"/>
            <a:ext cx="5022760" cy="3477295"/>
          </a:xfrm>
          <a:prstGeom prst="rect">
            <a:avLst/>
          </a:prstGeom>
        </p:spPr>
      </p:pic>
      <p:sp>
        <p:nvSpPr>
          <p:cNvPr id="4" name="TextBox 3"/>
          <p:cNvSpPr txBox="1"/>
          <p:nvPr/>
        </p:nvSpPr>
        <p:spPr>
          <a:xfrm>
            <a:off x="0" y="15388"/>
            <a:ext cx="7096259" cy="830997"/>
          </a:xfrm>
          <a:prstGeom prst="rect">
            <a:avLst/>
          </a:prstGeom>
          <a:solidFill>
            <a:srgbClr val="92D050"/>
          </a:solidFill>
        </p:spPr>
        <p:txBody>
          <a:bodyPr wrap="square" rtlCol="1">
            <a:spAutoFit/>
          </a:bodyPr>
          <a:lstStyle/>
          <a:p>
            <a:pPr algn="just"/>
            <a:r>
              <a:rPr lang="fa-IR" sz="1600" b="1" dirty="0" smtClean="0">
                <a:solidFill>
                  <a:srgbClr val="7030A0"/>
                </a:solidFill>
                <a:cs typeface="B Nazanin" panose="00000400000000000000" pitchFamily="2" charset="-78"/>
              </a:rPr>
              <a:t>حیطه روانی حرکتی: اهداف یادگیری از نوع مهارت کاربرد ابزاریا انجام حرکات خاص که نیازمند دستیابی به سطوح یادگیری در حیطه روانی جرکتی هستند در این حیطه قرار می گیرند. مثل، آشنایی با نحوه کاربرد میکروسکوپ، نوشتن با مداد در کلاس های آمادگی، کوبیدن میخ با چکش، رقص و ....</a:t>
            </a:r>
            <a:endParaRPr lang="fa-IR" sz="1600" b="1" dirty="0">
              <a:solidFill>
                <a:srgbClr val="7030A0"/>
              </a:solidFill>
              <a:cs typeface="B Nazanin" panose="00000400000000000000" pitchFamily="2" charset="-78"/>
            </a:endParaRPr>
          </a:p>
        </p:txBody>
      </p:sp>
      <p:sp>
        <p:nvSpPr>
          <p:cNvPr id="5" name="TextBox 4"/>
          <p:cNvSpPr txBox="1"/>
          <p:nvPr/>
        </p:nvSpPr>
        <p:spPr>
          <a:xfrm>
            <a:off x="0" y="4464033"/>
            <a:ext cx="7096259" cy="1077218"/>
          </a:xfrm>
          <a:prstGeom prst="rect">
            <a:avLst/>
          </a:prstGeom>
          <a:noFill/>
        </p:spPr>
        <p:txBody>
          <a:bodyPr wrap="square" rtlCol="1">
            <a:spAutoFit/>
          </a:bodyPr>
          <a:lstStyle/>
          <a:p>
            <a:pPr algn="just"/>
            <a:r>
              <a:rPr lang="fa-IR" sz="1600" b="1" dirty="0" smtClean="0">
                <a:solidFill>
                  <a:srgbClr val="CC0066"/>
                </a:solidFill>
                <a:cs typeface="B Nazanin" panose="00000400000000000000" pitchFamily="2" charset="-78"/>
              </a:rPr>
              <a:t>گرایش ها و ارزش ها در حیطه عاطفی قرار می گیرند. اهداف این حیطه اغلب جزو اهداف غایی یا آرمانی محسوب می شوند. در اغلب کلاس ها دستیابی به این اهداف مطابق با سطوح یادگیری این حیطه تدریس نمی شود. بنابر این، تربیت دانش آموزان دچار وقفه شده و این سبب خسارت های زیادی در نظام آموزشی خواهد گردید.</a:t>
            </a:r>
            <a:endParaRPr lang="fa-IR" sz="1600" b="1" dirty="0">
              <a:solidFill>
                <a:srgbClr val="CC0066"/>
              </a:solidFill>
              <a:cs typeface="B Nazanin" panose="00000400000000000000" pitchFamily="2" charset="-78"/>
            </a:endParaRPr>
          </a:p>
        </p:txBody>
      </p:sp>
      <p:sp>
        <p:nvSpPr>
          <p:cNvPr id="7" name="TextBox 6"/>
          <p:cNvSpPr txBox="1"/>
          <p:nvPr/>
        </p:nvSpPr>
        <p:spPr>
          <a:xfrm>
            <a:off x="7096259" y="4989671"/>
            <a:ext cx="5095741" cy="830997"/>
          </a:xfrm>
          <a:prstGeom prst="rect">
            <a:avLst/>
          </a:prstGeom>
          <a:solidFill>
            <a:schemeClr val="accent4">
              <a:lumMod val="20000"/>
              <a:lumOff val="80000"/>
            </a:schemeClr>
          </a:solidFill>
        </p:spPr>
        <p:txBody>
          <a:bodyPr wrap="square" rtlCol="1">
            <a:spAutoFit/>
          </a:bodyPr>
          <a:lstStyle/>
          <a:p>
            <a:pPr algn="just"/>
            <a:r>
              <a:rPr lang="fa-IR" sz="1600" b="1" dirty="0" smtClean="0">
                <a:solidFill>
                  <a:srgbClr val="0066FF"/>
                </a:solidFill>
                <a:cs typeface="B Nazanin" panose="00000400000000000000" pitchFamily="2" charset="-78"/>
              </a:rPr>
              <a:t>دسته بندی ارائه شده بر اساس کتاب منبع می باشد. مفاهیم، اطلاعات و مهارت های شناختی(موارد الف و ب) اغلب جزو حیطه شناختی محسوب می شوند.</a:t>
            </a:r>
            <a:endParaRPr lang="fa-IR" sz="1600" b="1" dirty="0">
              <a:solidFill>
                <a:srgbClr val="0066FF"/>
              </a:solidFill>
              <a:cs typeface="B Nazanin" panose="00000400000000000000" pitchFamily="2" charset="-78"/>
            </a:endParaRPr>
          </a:p>
        </p:txBody>
      </p:sp>
      <p:sp>
        <p:nvSpPr>
          <p:cNvPr id="8" name="TextBox 7"/>
          <p:cNvSpPr txBox="1"/>
          <p:nvPr/>
        </p:nvSpPr>
        <p:spPr>
          <a:xfrm>
            <a:off x="1046205" y="5666217"/>
            <a:ext cx="8461419" cy="1077218"/>
          </a:xfrm>
          <a:prstGeom prst="rect">
            <a:avLst/>
          </a:prstGeom>
          <a:solidFill>
            <a:schemeClr val="accent4">
              <a:lumMod val="20000"/>
              <a:lumOff val="80000"/>
            </a:schemeClr>
          </a:solidFill>
        </p:spPr>
        <p:txBody>
          <a:bodyPr wrap="square" rtlCol="1">
            <a:spAutoFit/>
          </a:bodyPr>
          <a:lstStyle/>
          <a:p>
            <a:pPr algn="ctr"/>
            <a:r>
              <a:rPr lang="fa-IR" sz="3200" b="1" dirty="0" smtClean="0">
                <a:solidFill>
                  <a:srgbClr val="FF0000"/>
                </a:solidFill>
              </a:rPr>
              <a:t>تکلیف:</a:t>
            </a:r>
          </a:p>
          <a:p>
            <a:r>
              <a:rPr lang="fa-IR" sz="1600" b="1" dirty="0" smtClean="0">
                <a:solidFill>
                  <a:srgbClr val="7030A0"/>
                </a:solidFill>
                <a:cs typeface="B Nazanin" panose="00000400000000000000" pitchFamily="2" charset="-78"/>
              </a:rPr>
              <a:t>بر اساس موضوع درسی که به دلخواه انتخاب می کنید، برای هر کدام از حیطه های شناختی، روانی حرکتی و عاطفی دو هدف مناسب بنوسید؟ آشنایی با نوشتن این نوع اهداف برای معلمان لازم و ضروری می باشد.</a:t>
            </a:r>
            <a:endParaRPr lang="fa-IR" sz="1600" b="1" dirty="0">
              <a:solidFill>
                <a:srgbClr val="7030A0"/>
              </a:solidFill>
              <a:cs typeface="B Nazanin" panose="00000400000000000000" pitchFamily="2" charset="-78"/>
            </a:endParaRPr>
          </a:p>
        </p:txBody>
      </p:sp>
    </p:spTree>
    <p:extLst>
      <p:ext uri="{BB962C8B-B14F-4D97-AF65-F5344CB8AC3E}">
        <p14:creationId xmlns:p14="http://schemas.microsoft.com/office/powerpoint/2010/main" val="3636933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4457" y="618186"/>
            <a:ext cx="9803216" cy="4801314"/>
          </a:xfrm>
          <a:prstGeom prst="rect">
            <a:avLst/>
          </a:prstGeom>
          <a:solidFill>
            <a:schemeClr val="accent4">
              <a:lumMod val="40000"/>
              <a:lumOff val="60000"/>
            </a:schemeClr>
          </a:solidFill>
        </p:spPr>
        <p:txBody>
          <a:bodyPr wrap="square" rtlCol="1">
            <a:spAutoFit/>
          </a:bodyPr>
          <a:lstStyle/>
          <a:p>
            <a:pPr algn="just"/>
            <a:r>
              <a:rPr lang="fa-IR" sz="2400" b="1" dirty="0" smtClean="0">
                <a:solidFill>
                  <a:srgbClr val="CC0066"/>
                </a:solidFill>
                <a:cs typeface="B Nazanin" panose="00000400000000000000" pitchFamily="2" charset="-78"/>
              </a:rPr>
              <a:t>اهداف در حیطه شناختی:</a:t>
            </a:r>
          </a:p>
          <a:p>
            <a:pPr marL="285750" indent="-285750" algn="just">
              <a:buFont typeface="Arial" panose="020B0604020202020204" pitchFamily="34" charset="0"/>
              <a:buChar char="•"/>
            </a:pPr>
            <a:r>
              <a:rPr lang="fa-IR" b="1" dirty="0" smtClean="0">
                <a:solidFill>
                  <a:srgbClr val="0066FF"/>
                </a:solidFill>
                <a:cs typeface="B Zar" panose="00000400000000000000" pitchFamily="2" charset="-78"/>
              </a:rPr>
              <a:t>آشنایی </a:t>
            </a:r>
            <a:r>
              <a:rPr lang="fa-IR" b="1" dirty="0">
                <a:solidFill>
                  <a:srgbClr val="0066FF"/>
                </a:solidFill>
                <a:cs typeface="B Zar" panose="00000400000000000000" pitchFamily="2" charset="-78"/>
              </a:rPr>
              <a:t>با اهمیت نیروی اصطکاک</a:t>
            </a:r>
            <a:endParaRPr lang="en-US" b="1" dirty="0">
              <a:solidFill>
                <a:srgbClr val="0066FF"/>
              </a:solidFill>
              <a:cs typeface="B Zar" panose="00000400000000000000" pitchFamily="2" charset="-78"/>
            </a:endParaRPr>
          </a:p>
          <a:p>
            <a:pPr marL="285750" indent="-285750" algn="just">
              <a:buFont typeface="Arial" panose="020B0604020202020204" pitchFamily="34" charset="0"/>
              <a:buChar char="•"/>
            </a:pPr>
            <a:r>
              <a:rPr lang="fa-IR" b="1" dirty="0" smtClean="0">
                <a:solidFill>
                  <a:srgbClr val="0066FF"/>
                </a:solidFill>
                <a:cs typeface="B Zar" panose="00000400000000000000" pitchFamily="2" charset="-78"/>
              </a:rPr>
              <a:t>آشنایی با انواع فعل</a:t>
            </a:r>
          </a:p>
          <a:p>
            <a:pPr marL="285750" indent="-285750" algn="just">
              <a:buFont typeface="Arial" panose="020B0604020202020204" pitchFamily="34" charset="0"/>
              <a:buChar char="•"/>
            </a:pPr>
            <a:r>
              <a:rPr lang="fa-IR" b="1" dirty="0" smtClean="0">
                <a:solidFill>
                  <a:srgbClr val="0066FF"/>
                </a:solidFill>
                <a:cs typeface="B Zar" panose="00000400000000000000" pitchFamily="2" charset="-78"/>
              </a:rPr>
              <a:t>پی بردن به اهمیت آب در زندگی </a:t>
            </a:r>
          </a:p>
          <a:p>
            <a:pPr algn="just"/>
            <a:endParaRPr lang="fa-IR" dirty="0">
              <a:cs typeface="B Zar" panose="00000400000000000000" pitchFamily="2" charset="-78"/>
            </a:endParaRPr>
          </a:p>
          <a:p>
            <a:pPr algn="just"/>
            <a:r>
              <a:rPr lang="fa-IR" sz="2400" b="1" dirty="0" smtClean="0">
                <a:solidFill>
                  <a:srgbClr val="CC0066"/>
                </a:solidFill>
                <a:cs typeface="B Nazanin" panose="00000400000000000000" pitchFamily="2" charset="-78"/>
              </a:rPr>
              <a:t>اهداف در حیطه روانی - حرکتی:</a:t>
            </a:r>
          </a:p>
          <a:p>
            <a:pPr marL="285750" indent="-285750" algn="just">
              <a:buFont typeface="Arial" panose="020B0604020202020204" pitchFamily="34" charset="0"/>
              <a:buChar char="•"/>
            </a:pPr>
            <a:r>
              <a:rPr lang="fa-IR" b="1" dirty="0" smtClean="0">
                <a:solidFill>
                  <a:srgbClr val="0066FF"/>
                </a:solidFill>
                <a:cs typeface="B Zar" panose="00000400000000000000" pitchFamily="2" charset="-78"/>
              </a:rPr>
              <a:t>آشنایی با نحوه استفاده از مداد و نوشتن حروف و کلمات</a:t>
            </a:r>
          </a:p>
          <a:p>
            <a:pPr marL="285750" indent="-285750" algn="just">
              <a:buFont typeface="Arial" panose="020B0604020202020204" pitchFamily="34" charset="0"/>
              <a:buChar char="•"/>
            </a:pPr>
            <a:r>
              <a:rPr lang="fa-IR" b="1" dirty="0" smtClean="0">
                <a:solidFill>
                  <a:srgbClr val="0066FF"/>
                </a:solidFill>
                <a:cs typeface="B Zar" panose="00000400000000000000" pitchFamily="2" charset="-78"/>
              </a:rPr>
              <a:t>آشنایی با نحوه استفاده از چکش در ضربه به میخ</a:t>
            </a:r>
          </a:p>
          <a:p>
            <a:pPr marL="285750" indent="-285750" algn="just">
              <a:buFont typeface="Arial" panose="020B0604020202020204" pitchFamily="34" charset="0"/>
              <a:buChar char="•"/>
            </a:pPr>
            <a:r>
              <a:rPr lang="fa-IR" b="1" dirty="0" smtClean="0">
                <a:solidFill>
                  <a:srgbClr val="0066FF"/>
                </a:solidFill>
                <a:cs typeface="B Zar" panose="00000400000000000000" pitchFamily="2" charset="-78"/>
              </a:rPr>
              <a:t>آشنایی با نحوه استفاده از میکروسکوپ</a:t>
            </a:r>
          </a:p>
          <a:p>
            <a:pPr algn="just"/>
            <a:endParaRPr lang="fa-IR" dirty="0">
              <a:cs typeface="B Zar" panose="00000400000000000000" pitchFamily="2" charset="-78"/>
            </a:endParaRPr>
          </a:p>
          <a:p>
            <a:pPr algn="just"/>
            <a:r>
              <a:rPr lang="fa-IR" sz="2400" b="1" dirty="0" smtClean="0">
                <a:solidFill>
                  <a:srgbClr val="CC0066"/>
                </a:solidFill>
                <a:cs typeface="B Nazanin" panose="00000400000000000000" pitchFamily="2" charset="-78"/>
              </a:rPr>
              <a:t>اهداف در حیطه عاطفی: </a:t>
            </a:r>
          </a:p>
          <a:p>
            <a:pPr algn="just"/>
            <a:r>
              <a:rPr lang="fa-IR" b="1" dirty="0" smtClean="0">
                <a:solidFill>
                  <a:srgbClr val="00B050"/>
                </a:solidFill>
                <a:cs typeface="B Zar" panose="00000400000000000000" pitchFamily="2" charset="-78"/>
              </a:rPr>
              <a:t>اهداف این حیطه، ضمن اینکه بعد شناختی دارند ولی از این نظر در این حیطه</a:t>
            </a:r>
          </a:p>
          <a:p>
            <a:pPr algn="just"/>
            <a:r>
              <a:rPr lang="fa-IR" b="1" dirty="0" smtClean="0">
                <a:solidFill>
                  <a:srgbClr val="00B050"/>
                </a:solidFill>
                <a:cs typeface="B Zar" panose="00000400000000000000" pitchFamily="2" charset="-78"/>
              </a:rPr>
              <a:t> قرار می گیرند که لازه عمل به راه ها ایجاد و داشتن باور و عمل کردن به آنها می باشد. </a:t>
            </a:r>
          </a:p>
          <a:p>
            <a:pPr marL="285750" indent="-285750" algn="just">
              <a:buFont typeface="Arial" panose="020B0604020202020204" pitchFamily="34" charset="0"/>
              <a:buChar char="•"/>
            </a:pPr>
            <a:r>
              <a:rPr lang="fa-IR" b="1" dirty="0" smtClean="0">
                <a:solidFill>
                  <a:srgbClr val="0066FF"/>
                </a:solidFill>
                <a:cs typeface="B Zar" panose="00000400000000000000" pitchFamily="2" charset="-78"/>
              </a:rPr>
              <a:t>آشنایی با راه های صرفه جویی در مصرف آب</a:t>
            </a:r>
          </a:p>
          <a:p>
            <a:pPr marL="285750" indent="-285750" algn="just">
              <a:buFont typeface="Arial" panose="020B0604020202020204" pitchFamily="34" charset="0"/>
              <a:buChar char="•"/>
            </a:pPr>
            <a:r>
              <a:rPr lang="fa-IR" b="1" dirty="0" smtClean="0">
                <a:solidFill>
                  <a:srgbClr val="0066FF"/>
                </a:solidFill>
                <a:cs typeface="B Zar" panose="00000400000000000000" pitchFamily="2" charset="-78"/>
              </a:rPr>
              <a:t>آشنایی با روش های پیشگیری از بیماری های قلبی و عروقی</a:t>
            </a:r>
          </a:p>
          <a:p>
            <a:pPr marL="285750" indent="-285750" algn="just">
              <a:buFont typeface="Arial" panose="020B0604020202020204" pitchFamily="34" charset="0"/>
              <a:buChar char="•"/>
            </a:pPr>
            <a:r>
              <a:rPr lang="fa-IR" b="1" dirty="0" smtClean="0">
                <a:solidFill>
                  <a:srgbClr val="0066FF"/>
                </a:solidFill>
                <a:cs typeface="B Zar" panose="00000400000000000000" pitchFamily="2" charset="-78"/>
              </a:rPr>
              <a:t>آشنایی با هنجارهای کار گروهی</a:t>
            </a:r>
            <a:endParaRPr lang="fa-IR" b="1" dirty="0">
              <a:solidFill>
                <a:srgbClr val="0066FF"/>
              </a:solidFill>
              <a:cs typeface="B Zar" panose="00000400000000000000" pitchFamily="2" charset="-78"/>
            </a:endParaRPr>
          </a:p>
        </p:txBody>
      </p:sp>
    </p:spTree>
    <p:extLst>
      <p:ext uri="{BB962C8B-B14F-4D97-AF65-F5344CB8AC3E}">
        <p14:creationId xmlns:p14="http://schemas.microsoft.com/office/powerpoint/2010/main" val="18999385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15978" y="0"/>
            <a:ext cx="7776022" cy="4399792"/>
          </a:xfrm>
          <a:prstGeom prst="rect">
            <a:avLst/>
          </a:prstGeom>
        </p:spPr>
      </p:pic>
      <p:pic>
        <p:nvPicPr>
          <p:cNvPr id="3" name="Picture 2"/>
          <p:cNvPicPr>
            <a:picLocks noChangeAspect="1"/>
          </p:cNvPicPr>
          <p:nvPr/>
        </p:nvPicPr>
        <p:blipFill>
          <a:blip r:embed="rId3"/>
          <a:stretch>
            <a:fillRect/>
          </a:stretch>
        </p:blipFill>
        <p:spPr>
          <a:xfrm>
            <a:off x="4415978" y="4399792"/>
            <a:ext cx="7772510" cy="2001008"/>
          </a:xfrm>
          <a:prstGeom prst="rect">
            <a:avLst/>
          </a:prstGeom>
        </p:spPr>
      </p:pic>
    </p:spTree>
    <p:extLst>
      <p:ext uri="{BB962C8B-B14F-4D97-AF65-F5344CB8AC3E}">
        <p14:creationId xmlns:p14="http://schemas.microsoft.com/office/powerpoint/2010/main" val="2459921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52283" y="343779"/>
            <a:ext cx="9968248" cy="5970865"/>
          </a:xfrm>
          <a:prstGeom prst="rect">
            <a:avLst/>
          </a:prstGeom>
          <a:noFill/>
        </p:spPr>
        <p:txBody>
          <a:bodyPr wrap="square" rtlCol="1">
            <a:spAutoFit/>
          </a:bodyPr>
          <a:lstStyle/>
          <a:p>
            <a:endParaRPr lang="fa-IR" sz="2000" b="1" dirty="0" smtClean="0">
              <a:cs typeface="Nazanin" panose="00000400000000000000" pitchFamily="2" charset="-78"/>
            </a:endParaRPr>
          </a:p>
          <a:p>
            <a:pPr algn="ctr"/>
            <a:r>
              <a:rPr lang="fa-IR" sz="3200" b="1" dirty="0" smtClean="0">
                <a:solidFill>
                  <a:srgbClr val="CC0066"/>
                </a:solidFill>
                <a:cs typeface="B Nazanin" panose="00000400000000000000" pitchFamily="2" charset="-78"/>
              </a:rPr>
              <a:t>نیازسنجی </a:t>
            </a:r>
            <a:r>
              <a:rPr lang="en-US" sz="3200" b="1" dirty="0" smtClean="0">
                <a:solidFill>
                  <a:srgbClr val="CC0066"/>
                </a:solidFill>
                <a:cs typeface="B Nazanin" panose="00000400000000000000" pitchFamily="2" charset="-78"/>
              </a:rPr>
              <a:t>Need Assessment</a:t>
            </a:r>
            <a:r>
              <a:rPr lang="fa-IR" sz="3200" b="1" dirty="0" smtClean="0">
                <a:solidFill>
                  <a:srgbClr val="CC0066"/>
                </a:solidFill>
                <a:cs typeface="B Nazanin" panose="00000400000000000000" pitchFamily="2" charset="-78"/>
              </a:rPr>
              <a:t> :</a:t>
            </a:r>
          </a:p>
          <a:p>
            <a:pPr marL="0" lvl="2" algn="ctr"/>
            <a:r>
              <a:rPr lang="fa-IR" sz="2400" b="1" dirty="0">
                <a:solidFill>
                  <a:schemeClr val="accent6"/>
                </a:solidFill>
                <a:cs typeface="B Nazanin" panose="00000400000000000000" pitchFamily="2" charset="-78"/>
              </a:rPr>
              <a:t>«نیازسنجی به عنوان یک مولفه مهم برنامه ریزی درسی »</a:t>
            </a:r>
          </a:p>
          <a:p>
            <a:endParaRPr lang="fa-IR" sz="2000" b="1" dirty="0" smtClean="0">
              <a:cs typeface="Nazanin" panose="00000400000000000000" pitchFamily="2" charset="-78"/>
            </a:endParaRPr>
          </a:p>
          <a:p>
            <a:r>
              <a:rPr lang="fa-IR" sz="2400" b="1" dirty="0" smtClean="0">
                <a:solidFill>
                  <a:srgbClr val="FF0000"/>
                </a:solidFill>
                <a:cs typeface="B Nazanin" panose="00000400000000000000" pitchFamily="2" charset="-78"/>
              </a:rPr>
              <a:t>بنابر این پاسخ به سوالات زیر مهم می باشد:</a:t>
            </a:r>
          </a:p>
          <a:p>
            <a:pPr marL="342900" indent="-342900">
              <a:buFont typeface="Wingdings" panose="05000000000000000000" pitchFamily="2" charset="2"/>
              <a:buChar char="v"/>
            </a:pPr>
            <a:r>
              <a:rPr lang="fa-IR" b="1" dirty="0">
                <a:solidFill>
                  <a:srgbClr val="0070C0"/>
                </a:solidFill>
                <a:cs typeface="B Nazanin" panose="00000400000000000000" pitchFamily="2" charset="-78"/>
              </a:rPr>
              <a:t>بر اساس منابع و مبانی در تعیین اهداف، کدام اهداف برای آموزش در مدارس ضروری است؟</a:t>
            </a:r>
          </a:p>
          <a:p>
            <a:pPr marL="342900" indent="-342900">
              <a:buFont typeface="Wingdings" panose="05000000000000000000" pitchFamily="2" charset="2"/>
              <a:buChar char="v"/>
            </a:pPr>
            <a:r>
              <a:rPr lang="fa-IR" b="1" dirty="0" smtClean="0">
                <a:solidFill>
                  <a:srgbClr val="0070C0"/>
                </a:solidFill>
                <a:cs typeface="B Nazanin" panose="00000400000000000000" pitchFamily="2" charset="-78"/>
              </a:rPr>
              <a:t>با توجه به رشد و گسترش شتابنده علم و دانش و پیشرفت های سریع علمی و نیز با توجه نمودن به محدودیت های یادگیری آدمی، گزینش کدام نوع محتوا لازم و ضروری است. </a:t>
            </a:r>
          </a:p>
          <a:p>
            <a:pPr marL="285750" indent="-285750">
              <a:buFont typeface="Wingdings" panose="05000000000000000000" pitchFamily="2" charset="2"/>
              <a:buChar char="v"/>
            </a:pPr>
            <a:r>
              <a:rPr lang="fa-IR" b="1" dirty="0" smtClean="0">
                <a:solidFill>
                  <a:srgbClr val="0070C0"/>
                </a:solidFill>
                <a:cs typeface="B Nazanin" panose="00000400000000000000" pitchFamily="2" charset="-78"/>
              </a:rPr>
              <a:t>چه چیزباید در مدارس آموخته شود؟</a:t>
            </a:r>
          </a:p>
          <a:p>
            <a:pPr marL="285750" indent="-285750">
              <a:buFont typeface="Wingdings" panose="05000000000000000000" pitchFamily="2" charset="2"/>
              <a:buChar char="v"/>
            </a:pPr>
            <a:r>
              <a:rPr lang="fa-IR" b="1" dirty="0" smtClean="0">
                <a:solidFill>
                  <a:srgbClr val="0070C0"/>
                </a:solidFill>
                <a:cs typeface="B Nazanin" panose="00000400000000000000" pitchFamily="2" charset="-78"/>
              </a:rPr>
              <a:t>کدام موضوع یا محتوا ارزشمند است؟</a:t>
            </a:r>
          </a:p>
          <a:p>
            <a:pPr marL="285750" indent="-285750">
              <a:buFont typeface="Wingdings" panose="05000000000000000000" pitchFamily="2" charset="2"/>
              <a:buChar char="v"/>
            </a:pPr>
            <a:r>
              <a:rPr lang="fa-IR" b="1" dirty="0" smtClean="0">
                <a:solidFill>
                  <a:srgbClr val="0070C0"/>
                </a:solidFill>
                <a:cs typeface="B Nazanin" panose="00000400000000000000" pitchFamily="2" charset="-78"/>
              </a:rPr>
              <a:t>چه ملاک هایی باید برای گزینش موضوعات جهت گنجانده شدن در برنامه های درسی مورد استفاده قرار گیرد؟ </a:t>
            </a:r>
          </a:p>
          <a:p>
            <a:pPr marL="285750" indent="-285750">
              <a:buFont typeface="Wingdings" panose="05000000000000000000" pitchFamily="2" charset="2"/>
              <a:buChar char="v"/>
            </a:pPr>
            <a:r>
              <a:rPr lang="fa-IR" b="1" dirty="0" smtClean="0">
                <a:solidFill>
                  <a:srgbClr val="0070C0"/>
                </a:solidFill>
                <a:cs typeface="B Nazanin" panose="00000400000000000000" pitchFamily="2" charset="-78"/>
              </a:rPr>
              <a:t>چه کسانی باید در این فرایند مشارکت داشته باشند؟ </a:t>
            </a:r>
          </a:p>
          <a:p>
            <a:endParaRPr lang="fa-IR" sz="2000" dirty="0" smtClean="0">
              <a:cs typeface="Nazanin" panose="00000400000000000000" pitchFamily="2" charset="-78"/>
            </a:endParaRPr>
          </a:p>
          <a:p>
            <a:pPr marL="285750" indent="-285750">
              <a:buFontTx/>
              <a:buChar char="-"/>
            </a:pPr>
            <a:r>
              <a:rPr lang="fa-IR" sz="2400" b="1" dirty="0" smtClean="0">
                <a:solidFill>
                  <a:srgbClr val="FF0000"/>
                </a:solidFill>
                <a:cs typeface="B Nazanin" panose="00000400000000000000" pitchFamily="2" charset="-78"/>
              </a:rPr>
              <a:t>با توجه به این سوالات نیازسنجی </a:t>
            </a:r>
            <a:r>
              <a:rPr lang="fa-IR" sz="2400" b="1" dirty="0">
                <a:solidFill>
                  <a:srgbClr val="FF0000"/>
                </a:solidFill>
                <a:cs typeface="B Nazanin" panose="00000400000000000000" pitchFamily="2" charset="-78"/>
              </a:rPr>
              <a:t>به عنوان یک </a:t>
            </a:r>
            <a:r>
              <a:rPr lang="fa-IR" sz="2400" b="1" dirty="0" smtClean="0">
                <a:solidFill>
                  <a:srgbClr val="FF0000"/>
                </a:solidFill>
                <a:cs typeface="B Nazanin" panose="00000400000000000000" pitchFamily="2" charset="-78"/>
              </a:rPr>
              <a:t>مؤلفه </a:t>
            </a:r>
            <a:r>
              <a:rPr lang="fa-IR" sz="2400" b="1" dirty="0">
                <a:solidFill>
                  <a:srgbClr val="FF0000"/>
                </a:solidFill>
                <a:cs typeface="B Nazanin" panose="00000400000000000000" pitchFamily="2" charset="-78"/>
              </a:rPr>
              <a:t>مهم برنامه ریزی </a:t>
            </a:r>
            <a:r>
              <a:rPr lang="fa-IR" sz="2400" b="1" dirty="0" smtClean="0">
                <a:solidFill>
                  <a:srgbClr val="FF0000"/>
                </a:solidFill>
                <a:cs typeface="B Nazanin" panose="00000400000000000000" pitchFamily="2" charset="-78"/>
              </a:rPr>
              <a:t>درسی مورد توجه برنامه ریزان درسی می باشد.</a:t>
            </a:r>
          </a:p>
          <a:p>
            <a:pPr lvl="2" algn="ctr"/>
            <a:endParaRPr lang="fa-IR" sz="2000" dirty="0" smtClean="0">
              <a:cs typeface="Nazanin" panose="00000400000000000000" pitchFamily="2" charset="-78"/>
            </a:endParaRPr>
          </a:p>
          <a:p>
            <a:pPr lvl="2" algn="ctr"/>
            <a:endParaRPr lang="fa-IR" sz="2400" b="1" dirty="0">
              <a:solidFill>
                <a:schemeClr val="accent6"/>
              </a:solidFill>
              <a:cs typeface="Nazanin" panose="00000400000000000000" pitchFamily="2" charset="-78"/>
            </a:endParaRPr>
          </a:p>
          <a:p>
            <a:pPr lvl="2" algn="ctr"/>
            <a:endParaRPr lang="fa-IR" sz="2400" b="1" dirty="0">
              <a:solidFill>
                <a:schemeClr val="accent6"/>
              </a:solidFill>
              <a:cs typeface="Nazanin" panose="00000400000000000000" pitchFamily="2" charset="-78"/>
            </a:endParaRPr>
          </a:p>
        </p:txBody>
      </p:sp>
    </p:spTree>
    <p:extLst>
      <p:ext uri="{BB962C8B-B14F-4D97-AF65-F5344CB8AC3E}">
        <p14:creationId xmlns:p14="http://schemas.microsoft.com/office/powerpoint/2010/main" val="14289930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4836" y="291566"/>
            <a:ext cx="11367566" cy="6340197"/>
          </a:xfrm>
          <a:prstGeom prst="rect">
            <a:avLst/>
          </a:prstGeom>
          <a:noFill/>
        </p:spPr>
        <p:txBody>
          <a:bodyPr wrap="square" rtlCol="1">
            <a:spAutoFit/>
          </a:bodyPr>
          <a:lstStyle/>
          <a:p>
            <a:r>
              <a:rPr lang="fa-IR" sz="2800" b="1" dirty="0" smtClean="0">
                <a:solidFill>
                  <a:srgbClr val="FF0000"/>
                </a:solidFill>
                <a:cs typeface="B Nazanin" panose="00000400000000000000" pitchFamily="2" charset="-78"/>
              </a:rPr>
              <a:t>روش های تعیین هدف های برنامه درسی:</a:t>
            </a:r>
          </a:p>
          <a:p>
            <a:endParaRPr lang="fa-IR" sz="2400" b="1" dirty="0" smtClean="0">
              <a:cs typeface="Nazanin" panose="00000400000000000000" pitchFamily="2" charset="-78"/>
            </a:endParaRPr>
          </a:p>
          <a:p>
            <a:r>
              <a:rPr lang="fa-IR" sz="2400" dirty="0" smtClean="0">
                <a:solidFill>
                  <a:srgbClr val="0066FF"/>
                </a:solidFill>
                <a:cs typeface="B Nazanin" panose="00000400000000000000" pitchFamily="2" charset="-78"/>
              </a:rPr>
              <a:t>روش حدسی یا  سلیقه ای </a:t>
            </a:r>
            <a:r>
              <a:rPr lang="en-US" sz="2400" dirty="0" smtClean="0">
                <a:solidFill>
                  <a:srgbClr val="0066FF"/>
                </a:solidFill>
                <a:cs typeface="B Nazanin" panose="00000400000000000000" pitchFamily="2" charset="-78"/>
              </a:rPr>
              <a:t>opinion based</a:t>
            </a:r>
            <a:r>
              <a:rPr lang="fa-IR" sz="2400" dirty="0" smtClean="0">
                <a:solidFill>
                  <a:srgbClr val="0066FF"/>
                </a:solidFill>
                <a:cs typeface="B Nazanin" panose="00000400000000000000" pitchFamily="2" charset="-78"/>
              </a:rPr>
              <a:t> – بر پایه توان و تخصص افراد مشروعیت یافته اهداف تعیین می شود. زود بازده، کم هزینه و در نظام های استبدادی مرسوم است.</a:t>
            </a:r>
          </a:p>
          <a:p>
            <a:endParaRPr lang="fa-IR" sz="2400" dirty="0" smtClean="0">
              <a:cs typeface="Nazanin" panose="00000400000000000000" pitchFamily="2" charset="-78"/>
            </a:endParaRPr>
          </a:p>
          <a:p>
            <a:r>
              <a:rPr lang="fa-IR" sz="2400" b="1" dirty="0" smtClean="0">
                <a:solidFill>
                  <a:srgbClr val="00B050"/>
                </a:solidFill>
                <a:cs typeface="B Nazanin" panose="00000400000000000000" pitchFamily="2" charset="-78"/>
              </a:rPr>
              <a:t>روش توافقی </a:t>
            </a:r>
            <a:r>
              <a:rPr lang="en-US" sz="2400" b="1" dirty="0" smtClean="0">
                <a:solidFill>
                  <a:srgbClr val="00B050"/>
                </a:solidFill>
                <a:cs typeface="B Nazanin" panose="00000400000000000000" pitchFamily="2" charset="-78"/>
              </a:rPr>
              <a:t>consensus based</a:t>
            </a:r>
            <a:r>
              <a:rPr lang="fa-IR" sz="2400" b="1" dirty="0" smtClean="0">
                <a:solidFill>
                  <a:srgbClr val="00B050"/>
                </a:solidFill>
                <a:cs typeface="B Nazanin" panose="00000400000000000000" pitchFamily="2" charset="-78"/>
              </a:rPr>
              <a:t> – بر اساس طیف نسبتا وسیعی از جمیع نظرات صاحب نظران و متخصصان اهداف تعیین می شوند. و به دو شکل بحث حضوری تا دستیابی به توافق و ارسال اهداف به صاحب نظران و چردآوری نظرات و اصلاح هدفها تا رسیدن به توافق جمعی</a:t>
            </a:r>
          </a:p>
          <a:p>
            <a:endParaRPr lang="fa-IR" sz="2400" dirty="0" smtClean="0">
              <a:cs typeface="Nazanin" panose="00000400000000000000" pitchFamily="2" charset="-78"/>
            </a:endParaRPr>
          </a:p>
          <a:p>
            <a:r>
              <a:rPr lang="fa-IR" sz="2400" b="1" dirty="0" smtClean="0">
                <a:solidFill>
                  <a:srgbClr val="CC0066"/>
                </a:solidFill>
                <a:cs typeface="B Nazanin" panose="00000400000000000000" pitchFamily="2" charset="-78"/>
              </a:rPr>
              <a:t>روش اکتشافی </a:t>
            </a:r>
            <a:r>
              <a:rPr lang="en-US" sz="2400" b="1" dirty="0" smtClean="0">
                <a:solidFill>
                  <a:srgbClr val="CC0066"/>
                </a:solidFill>
                <a:cs typeface="B Nazanin" panose="00000400000000000000" pitchFamily="2" charset="-78"/>
              </a:rPr>
              <a:t>explanatory based</a:t>
            </a:r>
            <a:r>
              <a:rPr lang="fa-IR" sz="2400" b="1" dirty="0" smtClean="0">
                <a:solidFill>
                  <a:srgbClr val="CC0066"/>
                </a:solidFill>
                <a:cs typeface="B Nazanin" panose="00000400000000000000" pitchFamily="2" charset="-78"/>
              </a:rPr>
              <a:t> – اخذ اهداف از منابع بیرونی ، توجه به اعتبار منابع مهم است. </a:t>
            </a:r>
          </a:p>
          <a:p>
            <a:endParaRPr lang="fa-IR" sz="2400" dirty="0" smtClean="0">
              <a:cs typeface="Nazanin" panose="00000400000000000000" pitchFamily="2" charset="-78"/>
            </a:endParaRPr>
          </a:p>
          <a:p>
            <a:r>
              <a:rPr lang="fa-IR" sz="2400" b="1" dirty="0" smtClean="0">
                <a:solidFill>
                  <a:srgbClr val="00B0F0"/>
                </a:solidFill>
                <a:cs typeface="B Nazanin" panose="00000400000000000000" pitchFamily="2" charset="-78"/>
              </a:rPr>
              <a:t>روش تحلیلی </a:t>
            </a:r>
            <a:r>
              <a:rPr lang="en-US" sz="2400" b="1" dirty="0" smtClean="0">
                <a:solidFill>
                  <a:srgbClr val="00B0F0"/>
                </a:solidFill>
                <a:cs typeface="B Nazanin" panose="00000400000000000000" pitchFamily="2" charset="-78"/>
              </a:rPr>
              <a:t>analytical based </a:t>
            </a:r>
            <a:r>
              <a:rPr lang="fa-IR" sz="2400" b="1" dirty="0" smtClean="0">
                <a:solidFill>
                  <a:srgbClr val="00B0F0"/>
                </a:solidFill>
                <a:cs typeface="B Nazanin" panose="00000400000000000000" pitchFamily="2" charset="-78"/>
              </a:rPr>
              <a:t>- تحلیل وضعیت جامعه و نیازهای اجتماعی، شناخت مشکلات آموزشی و تعیین اهداف</a:t>
            </a:r>
          </a:p>
          <a:p>
            <a:endParaRPr lang="fa-IR" sz="2400" dirty="0" smtClean="0">
              <a:cs typeface="Nazanin" panose="00000400000000000000" pitchFamily="2" charset="-78"/>
            </a:endParaRPr>
          </a:p>
          <a:p>
            <a:r>
              <a:rPr lang="fa-IR" sz="2400" b="1" dirty="0" smtClean="0">
                <a:solidFill>
                  <a:srgbClr val="CC3300"/>
                </a:solidFill>
                <a:cs typeface="B Nazanin" panose="00000400000000000000" pitchFamily="2" charset="-78"/>
              </a:rPr>
              <a:t>روش تلفیقی </a:t>
            </a:r>
            <a:r>
              <a:rPr lang="en-US" sz="2400" b="1" dirty="0" smtClean="0">
                <a:solidFill>
                  <a:srgbClr val="CC3300"/>
                </a:solidFill>
                <a:cs typeface="B Nazanin" panose="00000400000000000000" pitchFamily="2" charset="-78"/>
              </a:rPr>
              <a:t>integrated based</a:t>
            </a:r>
            <a:r>
              <a:rPr lang="fa-IR" sz="2400" b="1" dirty="0" smtClean="0">
                <a:solidFill>
                  <a:srgbClr val="CC3300"/>
                </a:solidFill>
                <a:cs typeface="B Nazanin" panose="00000400000000000000" pitchFamily="2" charset="-78"/>
              </a:rPr>
              <a:t> – توجه به اطلاعات تمام منابع، شناسایی اهداف و توجه به ملاک های اهمیت، مطابقت و تناسب، و انتخاب اهداف</a:t>
            </a:r>
          </a:p>
          <a:p>
            <a:pPr lvl="5" algn="ctr"/>
            <a:r>
              <a:rPr lang="fa-IR" b="1" dirty="0" smtClean="0">
                <a:solidFill>
                  <a:srgbClr val="FF00FF"/>
                </a:solidFill>
                <a:cs typeface="B Nazanin" panose="00000400000000000000" pitchFamily="2" charset="-78"/>
              </a:rPr>
              <a:t>منبع: دکتر موسی پور و دکتر یارمحمدیان</a:t>
            </a:r>
            <a:endParaRPr lang="fa-IR" b="1" dirty="0">
              <a:solidFill>
                <a:srgbClr val="FF00FF"/>
              </a:solidFill>
              <a:cs typeface="B Nazanin" panose="00000400000000000000" pitchFamily="2" charset="-78"/>
            </a:endParaRPr>
          </a:p>
        </p:txBody>
      </p:sp>
    </p:spTree>
    <p:extLst>
      <p:ext uri="{BB962C8B-B14F-4D97-AF65-F5344CB8AC3E}">
        <p14:creationId xmlns:p14="http://schemas.microsoft.com/office/powerpoint/2010/main" val="612870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8941" y="270456"/>
            <a:ext cx="11822806" cy="6627455"/>
          </a:xfrm>
          <a:prstGeom prst="rect">
            <a:avLst/>
          </a:prstGeom>
        </p:spPr>
        <p:txBody>
          <a:bodyPr wrap="square">
            <a:spAutoFit/>
          </a:bodyPr>
          <a:lstStyle/>
          <a:p>
            <a:pPr algn="ctr">
              <a:lnSpc>
                <a:spcPct val="115000"/>
              </a:lnSpc>
              <a:spcAft>
                <a:spcPts val="1000"/>
              </a:spcAft>
            </a:pPr>
            <a:r>
              <a:rPr lang="fa-IR" sz="2800" b="1" dirty="0" smtClean="0">
                <a:solidFill>
                  <a:srgbClr val="CC0066"/>
                </a:solidFill>
                <a:latin typeface="Calibri" panose="020F0502020204030204" pitchFamily="34" charset="0"/>
                <a:ea typeface="Calibri" panose="020F0502020204030204" pitchFamily="34" charset="0"/>
                <a:cs typeface="B Nazanin" panose="00000400000000000000" pitchFamily="2" charset="-78"/>
              </a:rPr>
              <a:t>تعاریف </a:t>
            </a:r>
            <a:r>
              <a:rPr lang="fa-IR" sz="2800" b="1" dirty="0">
                <a:solidFill>
                  <a:srgbClr val="CC0066"/>
                </a:solidFill>
                <a:latin typeface="Calibri" panose="020F0502020204030204" pitchFamily="34" charset="0"/>
                <a:ea typeface="Calibri" panose="020F0502020204030204" pitchFamily="34" charset="0"/>
                <a:cs typeface="B Nazanin" panose="00000400000000000000" pitchFamily="2" charset="-78"/>
              </a:rPr>
              <a:t>نیاز و نیازسنجی</a:t>
            </a:r>
            <a:r>
              <a:rPr lang="fa-IR" sz="2800" b="1" dirty="0" smtClean="0">
                <a:solidFill>
                  <a:srgbClr val="CC0066"/>
                </a:solidFill>
                <a:latin typeface="Calibri" panose="020F0502020204030204" pitchFamily="34" charset="0"/>
                <a:ea typeface="Calibri" panose="020F0502020204030204" pitchFamily="34" charset="0"/>
                <a:cs typeface="B Nazanin" panose="00000400000000000000" pitchFamily="2" charset="-78"/>
              </a:rPr>
              <a:t>:</a:t>
            </a:r>
          </a:p>
          <a:p>
            <a:pPr algn="ctr">
              <a:lnSpc>
                <a:spcPct val="115000"/>
              </a:lnSpc>
              <a:spcAft>
                <a:spcPts val="1000"/>
              </a:spcAft>
            </a:pPr>
            <a:r>
              <a:rPr lang="fa-IR" sz="2400" b="1" dirty="0">
                <a:solidFill>
                  <a:srgbClr val="0066FF"/>
                </a:solidFill>
                <a:latin typeface="Times New Roman" panose="02020603050405020304" pitchFamily="18" charset="0"/>
                <a:ea typeface="Times New Roman" panose="02020603050405020304" pitchFamily="18" charset="0"/>
                <a:cs typeface="B Nazanin" panose="00000400000000000000" pitchFamily="2" charset="-78"/>
              </a:rPr>
              <a:t>نیازسنجی:</a:t>
            </a:r>
            <a:r>
              <a:rPr lang="fa-IR" sz="2400" b="1" dirty="0">
                <a:solidFill>
                  <a:srgbClr val="0066FF"/>
                </a:solidFill>
                <a:latin typeface="Calibri" panose="020F0502020204030204" pitchFamily="34" charset="0"/>
                <a:ea typeface="Times New Roman" panose="02020603050405020304" pitchFamily="18" charset="0"/>
                <a:cs typeface="B Nazanin" panose="00000400000000000000" pitchFamily="2" charset="-78"/>
              </a:rPr>
              <a:t> فرایند جمع آوری و تحلیل اطلاعات در باره نیازها و اولویت ها برای عمل</a:t>
            </a:r>
          </a:p>
          <a:p>
            <a:pPr>
              <a:lnSpc>
                <a:spcPct val="115000"/>
              </a:lnSpc>
              <a:spcAft>
                <a:spcPts val="1000"/>
              </a:spcAft>
            </a:pPr>
            <a:r>
              <a:rPr lang="fa-IR" sz="2400" b="1" dirty="0" smtClean="0">
                <a:latin typeface="Calibri" panose="020F0502020204030204" pitchFamily="34" charset="0"/>
                <a:ea typeface="Calibri" panose="020F0502020204030204" pitchFamily="34" charset="0"/>
                <a:cs typeface="B Nazanin" panose="00000400000000000000" pitchFamily="2" charset="-78"/>
              </a:rPr>
              <a:t>در زیر بر اساس روش نیازسنجی برای نیاز سه نوع تعریف مطرح شده است:</a:t>
            </a:r>
            <a:endParaRPr lang="en-US" sz="2400" b="1" dirty="0">
              <a:latin typeface="Calibri" panose="020F0502020204030204" pitchFamily="34" charset="0"/>
              <a:ea typeface="Calibri" panose="020F0502020204030204" pitchFamily="34" charset="0"/>
              <a:cs typeface="Arial" panose="020B0604020202020204" pitchFamily="34" charset="0"/>
            </a:endParaRPr>
          </a:p>
          <a:p>
            <a:pPr algn="justLow">
              <a:lnSpc>
                <a:spcPct val="115000"/>
              </a:lnSpc>
              <a:spcAft>
                <a:spcPts val="1000"/>
              </a:spcAft>
            </a:pPr>
            <a:r>
              <a:rPr lang="fa-IR" dirty="0">
                <a:solidFill>
                  <a:srgbClr val="C00000"/>
                </a:solidFill>
                <a:latin typeface="Calibri" panose="020F0502020204030204" pitchFamily="34" charset="0"/>
                <a:ea typeface="Times New Roman" panose="02020603050405020304" pitchFamily="18" charset="0"/>
                <a:cs typeface="B Nazanin" panose="00000400000000000000" pitchFamily="2" charset="-78"/>
              </a:rPr>
              <a:t>*</a:t>
            </a:r>
            <a:r>
              <a:rPr lang="fa-IR" sz="20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نیاز به عنوان خواست یا ترجیح – آنچه برای افراد مهم تلقی می شود.</a:t>
            </a:r>
            <a:endParaRPr lang="en-US" sz="2000" b="1" dirty="0">
              <a:solidFill>
                <a:srgbClr val="FF0000"/>
              </a:solidFill>
              <a:latin typeface="Calibri" panose="020F0502020204030204" pitchFamily="34" charset="0"/>
              <a:ea typeface="Calibri" panose="020F0502020204030204" pitchFamily="34" charset="0"/>
              <a:cs typeface="B Nazanin" panose="00000400000000000000" pitchFamily="2" charset="-78"/>
            </a:endParaRPr>
          </a:p>
          <a:p>
            <a:pPr algn="justLow"/>
            <a:r>
              <a:rPr lang="fa-IR" b="1" dirty="0" smtClean="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نیازسنجی </a:t>
            </a:r>
            <a:r>
              <a:rPr lang="fa-IR" b="1" dirty="0">
                <a:solidFill>
                  <a:srgbClr val="0070C0"/>
                </a:solidFill>
                <a:latin typeface="Times New Roman" panose="02020603050405020304" pitchFamily="18" charset="0"/>
                <a:ea typeface="Times New Roman" panose="02020603050405020304" pitchFamily="18" charset="0"/>
                <a:cs typeface="Sakkal Majalla" panose="02000000000000000000" pitchFamily="2" charset="-78"/>
              </a:rPr>
              <a:t>–</a:t>
            </a:r>
            <a:r>
              <a:rPr lang="fa-IR"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 فرایند جمع آوری نظرات و عقاید و ترجیحات افراد در خصوص نیازها </a:t>
            </a:r>
            <a:r>
              <a:rPr lang="fa-IR" b="1" dirty="0" smtClean="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و </a:t>
            </a:r>
            <a:r>
              <a:rPr lang="fa-IR"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ایجاد توافق میان نظرات مختلف در باره نیازها و اولویت </a:t>
            </a:r>
            <a:r>
              <a:rPr lang="fa-IR" b="1" dirty="0" smtClean="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آنها</a:t>
            </a:r>
          </a:p>
          <a:p>
            <a:pPr algn="justLow"/>
            <a:endParaRPr lang="en-US" b="1" dirty="0">
              <a:solidFill>
                <a:srgbClr val="0070C0"/>
              </a:solidFill>
              <a:latin typeface="Times New Roman" panose="02020603050405020304" pitchFamily="18" charset="0"/>
              <a:ea typeface="Times New Roman" panose="02020603050405020304" pitchFamily="18" charset="0"/>
            </a:endParaRPr>
          </a:p>
          <a:p>
            <a:pPr algn="justLow"/>
            <a:r>
              <a:rPr lang="fa-IR" sz="2000" b="1" dirty="0">
                <a:solidFill>
                  <a:srgbClr val="00B050"/>
                </a:solidFill>
                <a:latin typeface="Arial" panose="020B0604020202020204" pitchFamily="34" charset="0"/>
                <a:ea typeface="Times New Roman" panose="02020603050405020304" pitchFamily="18" charset="0"/>
                <a:cs typeface="B Nazanin" panose="00000400000000000000" pitchFamily="2" charset="-78"/>
              </a:rPr>
              <a:t>روش های جمع آوری </a:t>
            </a:r>
            <a:r>
              <a:rPr lang="fa-IR" sz="2000" b="1" dirty="0" smtClean="0">
                <a:solidFill>
                  <a:srgbClr val="00B050"/>
                </a:solidFill>
                <a:latin typeface="Arial" panose="020B0604020202020204" pitchFamily="34" charset="0"/>
                <a:ea typeface="Times New Roman" panose="02020603050405020304" pitchFamily="18" charset="0"/>
                <a:cs typeface="B Nazanin" panose="00000400000000000000" pitchFamily="2" charset="-78"/>
              </a:rPr>
              <a:t>اطلاعات (</a:t>
            </a:r>
            <a:r>
              <a:rPr lang="fa-IR" sz="2000" b="1" dirty="0" smtClean="0">
                <a:solidFill>
                  <a:srgbClr val="00B050"/>
                </a:solidFill>
                <a:latin typeface="Calibri" panose="020F0502020204030204" pitchFamily="34" charset="0"/>
                <a:ea typeface="Times New Roman" panose="02020603050405020304" pitchFamily="18" charset="0"/>
                <a:cs typeface="B Nazanin" panose="00000400000000000000" pitchFamily="2" charset="-78"/>
              </a:rPr>
              <a:t>تکنیک </a:t>
            </a:r>
            <a:r>
              <a:rPr lang="fa-IR" sz="2000" b="1" dirty="0">
                <a:solidFill>
                  <a:srgbClr val="00B050"/>
                </a:solidFill>
                <a:latin typeface="Calibri" panose="020F0502020204030204" pitchFamily="34" charset="0"/>
                <a:ea typeface="Times New Roman" panose="02020603050405020304" pitchFamily="18" charset="0"/>
                <a:cs typeface="B Nazanin" panose="00000400000000000000" pitchFamily="2" charset="-78"/>
              </a:rPr>
              <a:t>های توافق </a:t>
            </a:r>
            <a:r>
              <a:rPr lang="fa-IR" sz="2000" b="1" dirty="0" smtClean="0">
                <a:solidFill>
                  <a:srgbClr val="00B050"/>
                </a:solidFill>
                <a:latin typeface="Calibri" panose="020F0502020204030204" pitchFamily="34" charset="0"/>
                <a:ea typeface="Times New Roman" panose="02020603050405020304" pitchFamily="18" charset="0"/>
                <a:cs typeface="B Nazanin" panose="00000400000000000000" pitchFamily="2" charset="-78"/>
              </a:rPr>
              <a:t>محور):</a:t>
            </a:r>
            <a:endParaRPr lang="fa-IR" sz="2000" b="1" dirty="0">
              <a:solidFill>
                <a:srgbClr val="00B050"/>
              </a:solidFill>
              <a:latin typeface="Calibri" panose="020F0502020204030204" pitchFamily="34" charset="0"/>
              <a:ea typeface="Times New Roman" panose="02020603050405020304" pitchFamily="18" charset="0"/>
              <a:cs typeface="B Nazanin" panose="00000400000000000000" pitchFamily="2" charset="-78"/>
            </a:endParaRPr>
          </a:p>
          <a:p>
            <a:pPr>
              <a:lnSpc>
                <a:spcPct val="90000"/>
              </a:lnSpc>
              <a:spcAft>
                <a:spcPts val="1000"/>
              </a:spcAft>
            </a:pPr>
            <a:r>
              <a:rPr lang="fa-IR" b="1" dirty="0">
                <a:solidFill>
                  <a:srgbClr val="002060"/>
                </a:solidFill>
                <a:latin typeface="Calibri" panose="020F0502020204030204" pitchFamily="34" charset="0"/>
                <a:ea typeface="Times New Roman" panose="02020603050405020304" pitchFamily="18" charset="0"/>
                <a:cs typeface="B Nazanin" panose="00000400000000000000" pitchFamily="2" charset="-78"/>
              </a:rPr>
              <a:t>در این نوع روش های نیازسنجی ، سنجش نظرات و ترجیح افراد مختلف بخصوص صاحب نظران اساس کار است. در این تکنیک سعی می شود تا میان نظرات مختلف در مورد نیازها نوعی توافق برقرار و عناوین اهداف و یا نیازهای مشخص شده مبنای برنامه قرار می گیرد.</a:t>
            </a:r>
            <a:endParaRPr lang="en-US" b="1" dirty="0">
              <a:solidFill>
                <a:srgbClr val="002060"/>
              </a:solidFill>
              <a:latin typeface="Calibri" panose="020F0502020204030204" pitchFamily="34" charset="0"/>
              <a:ea typeface="Calibri" panose="020F0502020204030204" pitchFamily="34" charset="0"/>
              <a:cs typeface="B Nazanin" panose="00000400000000000000" pitchFamily="2" charset="-78"/>
            </a:endParaRPr>
          </a:p>
          <a:p>
            <a:pPr>
              <a:lnSpc>
                <a:spcPct val="90000"/>
              </a:lnSpc>
              <a:spcAft>
                <a:spcPts val="1000"/>
              </a:spcAft>
            </a:pPr>
            <a:r>
              <a:rPr lang="fa-IR" b="1" dirty="0">
                <a:solidFill>
                  <a:srgbClr val="002060"/>
                </a:solidFill>
                <a:latin typeface="Calibri" panose="020F0502020204030204" pitchFamily="34" charset="0"/>
                <a:ea typeface="Times New Roman" panose="02020603050405020304" pitchFamily="18" charset="0"/>
                <a:cs typeface="B Nazanin" panose="00000400000000000000" pitchFamily="2" charset="-78"/>
              </a:rPr>
              <a:t>»  مصاحبه با افراد کلیدی جامعه 	»  بررسی نظرات کارشناسان	»  بحث های گروهی متمرکز      »  بررسی نظرات عموم مردم جامعه</a:t>
            </a:r>
            <a:endParaRPr lang="en-US" b="1"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endParaRPr>
          </a:p>
          <a:p>
            <a:pPr algn="justLow"/>
            <a:r>
              <a:rPr lang="fa-IR" dirty="0" smtClean="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a:t>
            </a:r>
            <a:r>
              <a:rPr lang="fa-IR" sz="20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نیاز به عنوان نوعی عیب و نقصان – نقص در </a:t>
            </a:r>
            <a:r>
              <a:rPr lang="fa-IR" sz="2000" b="1" dirty="0" smtClean="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برنامه های درسی و یادگیری</a:t>
            </a:r>
            <a:endParaRPr lang="en-US" sz="20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endParaRPr>
          </a:p>
          <a:p>
            <a:pPr algn="justLow"/>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 نیازسنجی </a:t>
            </a:r>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akkal Majalla" panose="02000000000000000000" pitchFamily="2" charset="-78"/>
              </a:rPr>
              <a:t>–</a:t>
            </a:r>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 فرایند شناخت مسائل </a:t>
            </a:r>
            <a:r>
              <a:rPr lang="fa-IR" dirty="0" smtClean="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و مشکلات </a:t>
            </a:r>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موجود در عملکرد </a:t>
            </a:r>
            <a:r>
              <a:rPr lang="fa-IR" dirty="0" smtClean="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آموزشی، </a:t>
            </a:r>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پیشنهاد اقدامات اصلاحی و تعیین اولویت ها برای اجرا است.</a:t>
            </a:r>
            <a:endParaRPr lang="en-US"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gn="justLow"/>
            <a:endParaRPr lang="fa-IR" dirty="0" smtClean="0">
              <a:latin typeface="Times New Roman" panose="02020603050405020304" pitchFamily="18" charset="0"/>
              <a:ea typeface="Times New Roman" panose="02020603050405020304" pitchFamily="18" charset="0"/>
              <a:cs typeface="B Nazanin" panose="00000400000000000000" pitchFamily="2" charset="-78"/>
            </a:endParaRPr>
          </a:p>
          <a:p>
            <a:pPr algn="justLow"/>
            <a:r>
              <a:rPr lang="fa-IR" dirty="0" smtClean="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a:t>
            </a:r>
            <a:r>
              <a:rPr lang="fa-IR" sz="20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نیاز به عنوان فاصله وضع مطلوب و وضع </a:t>
            </a:r>
            <a:r>
              <a:rPr lang="fa-IR" sz="2000" b="1" dirty="0" smtClean="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موجود.</a:t>
            </a:r>
            <a:endParaRPr lang="en-US" sz="20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endParaRPr>
          </a:p>
          <a:p>
            <a:pPr marL="285750" indent="-285750" algn="justLow">
              <a:lnSpc>
                <a:spcPct val="115000"/>
              </a:lnSpc>
              <a:spcAft>
                <a:spcPts val="1000"/>
              </a:spcAft>
              <a:buFontTx/>
              <a:buChar char="-"/>
            </a:pPr>
            <a:r>
              <a:rPr lang="fa-IR" dirty="0" smtClean="0">
                <a:solidFill>
                  <a:srgbClr val="0070C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Nazanin" panose="00000400000000000000" pitchFamily="2" charset="-78"/>
              </a:rPr>
              <a:t>نیازسنجی </a:t>
            </a:r>
            <a:r>
              <a:rPr lang="fa-IR" dirty="0">
                <a:solidFill>
                  <a:srgbClr val="0070C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Sakkal Majalla" panose="02000000000000000000" pitchFamily="2" charset="-78"/>
              </a:rPr>
              <a:t>–</a:t>
            </a:r>
            <a:r>
              <a:rPr lang="fa-IR" dirty="0">
                <a:solidFill>
                  <a:srgbClr val="0070C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Nazanin" panose="00000400000000000000" pitchFamily="2" charset="-78"/>
              </a:rPr>
              <a:t> تعیین هدف ها ، مشخص کردن وضع موجود و اندازه گیری فاصله بین وضع موجود (عملکردها) و وضع مطلوب(اهداف) و تعیین اولویت ها برای اقدام و اجرا است</a:t>
            </a:r>
            <a:r>
              <a:rPr lang="fa-IR" dirty="0" smtClean="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Nazanin" panose="00000400000000000000" pitchFamily="2" charset="-78"/>
              </a:rPr>
              <a:t>.</a:t>
            </a:r>
          </a:p>
          <a:p>
            <a:pPr algn="ctr">
              <a:lnSpc>
                <a:spcPct val="115000"/>
              </a:lnSpc>
              <a:spcBef>
                <a:spcPts val="1000"/>
              </a:spcBef>
            </a:pPr>
            <a:endParaRPr lang="fa-IR" sz="2400" b="1" dirty="0" smtClean="0">
              <a:solidFill>
                <a:srgbClr val="FF0000"/>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2991724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200" b="1" dirty="0" smtClean="0">
                <a:solidFill>
                  <a:srgbClr val="FF0000"/>
                </a:solidFill>
                <a:cs typeface="B Nazanin" panose="00000400000000000000" pitchFamily="2" charset="-78"/>
              </a:rPr>
              <a:t>کارکردهای نیازسنجی در برنامه ریزی درسی</a:t>
            </a:r>
            <a:endParaRPr lang="en-US" sz="3200" b="1" dirty="0">
              <a:solidFill>
                <a:srgbClr val="FF0000"/>
              </a:solidFill>
              <a:cs typeface="B Nazanin" panose="00000400000000000000" pitchFamily="2" charset="-78"/>
            </a:endParaRPr>
          </a:p>
        </p:txBody>
      </p:sp>
      <p:sp>
        <p:nvSpPr>
          <p:cNvPr id="3" name="Content Placeholder 2"/>
          <p:cNvSpPr>
            <a:spLocks noGrp="1"/>
          </p:cNvSpPr>
          <p:nvPr>
            <p:ph idx="1"/>
          </p:nvPr>
        </p:nvSpPr>
        <p:spPr>
          <a:xfrm>
            <a:off x="386367" y="1825625"/>
            <a:ext cx="11552348" cy="4351338"/>
          </a:xfrm>
        </p:spPr>
        <p:txBody>
          <a:bodyPr>
            <a:normAutofit/>
          </a:bodyPr>
          <a:lstStyle/>
          <a:p>
            <a:pPr algn="r" rtl="1">
              <a:buAutoNum type="arabicPeriod"/>
            </a:pPr>
            <a:r>
              <a:rPr lang="fa-IR" sz="2400" b="1" dirty="0" smtClean="0">
                <a:solidFill>
                  <a:srgbClr val="0066FF"/>
                </a:solidFill>
                <a:cs typeface="B Nazanin" panose="00000400000000000000" pitchFamily="2" charset="-78"/>
              </a:rPr>
              <a:t>فراهم سازی اطلاعات مورد نیاز برای برنامه ریزی درسی</a:t>
            </a:r>
          </a:p>
          <a:p>
            <a:pPr algn="r" rtl="1">
              <a:buAutoNum type="arabicPeriod"/>
            </a:pPr>
            <a:r>
              <a:rPr lang="fa-IR" sz="2400" b="1" dirty="0" smtClean="0">
                <a:solidFill>
                  <a:srgbClr val="0066FF"/>
                </a:solidFill>
                <a:cs typeface="B Nazanin" panose="00000400000000000000" pitchFamily="2" charset="-78"/>
              </a:rPr>
              <a:t>ارزیابی و سنجش میزان انطباق برنامه درسی با نیازهای دارای اولویت</a:t>
            </a:r>
          </a:p>
          <a:p>
            <a:pPr algn="r" rtl="1">
              <a:buAutoNum type="arabicPeriod"/>
            </a:pPr>
            <a:r>
              <a:rPr lang="fa-IR" sz="2400" b="1" dirty="0" smtClean="0">
                <a:solidFill>
                  <a:srgbClr val="0066FF"/>
                </a:solidFill>
                <a:cs typeface="B Nazanin" panose="00000400000000000000" pitchFamily="2" charset="-78"/>
              </a:rPr>
              <a:t>پاسخگو و مسئول نمودن مؤسسات و نظام های برنامه ریزی درسی </a:t>
            </a:r>
          </a:p>
          <a:p>
            <a:pPr algn="r" rtl="1">
              <a:buAutoNum type="arabicPeriod"/>
            </a:pPr>
            <a:r>
              <a:rPr lang="fa-IR" sz="2400" b="1" dirty="0" smtClean="0">
                <a:solidFill>
                  <a:srgbClr val="0066FF"/>
                </a:solidFill>
                <a:cs typeface="B Nazanin" panose="00000400000000000000" pitchFamily="2" charset="-78"/>
              </a:rPr>
              <a:t>هماهنگی و همسویی با تغییرات</a:t>
            </a:r>
          </a:p>
          <a:p>
            <a:pPr algn="r" rtl="1">
              <a:buAutoNum type="arabicPeriod"/>
            </a:pPr>
            <a:r>
              <a:rPr lang="fa-IR" sz="2400" b="1" dirty="0" smtClean="0">
                <a:solidFill>
                  <a:srgbClr val="0066FF"/>
                </a:solidFill>
                <a:cs typeface="B Nazanin" panose="00000400000000000000" pitchFamily="2" charset="-78"/>
              </a:rPr>
              <a:t>شناسایی ضعف ها و مسایل اساسی برنامه درسی</a:t>
            </a:r>
          </a:p>
          <a:p>
            <a:pPr algn="r" rtl="1">
              <a:buAutoNum type="arabicPeriod"/>
            </a:pPr>
            <a:r>
              <a:rPr lang="fa-IR" sz="2400" b="1" dirty="0" smtClean="0">
                <a:solidFill>
                  <a:srgbClr val="0066FF"/>
                </a:solidFill>
                <a:cs typeface="B Nazanin" panose="00000400000000000000" pitchFamily="2" charset="-78"/>
              </a:rPr>
              <a:t>مسأله یابی و شناسایی مشکلات موجود در فرآیند اجرای برنامه درسی</a:t>
            </a:r>
          </a:p>
          <a:p>
            <a:pPr algn="r" rtl="1">
              <a:buAutoNum type="arabicPeriod"/>
            </a:pPr>
            <a:r>
              <a:rPr lang="fa-IR" sz="2400" b="1" dirty="0" smtClean="0">
                <a:solidFill>
                  <a:srgbClr val="0066FF"/>
                </a:solidFill>
                <a:cs typeface="B Nazanin" panose="00000400000000000000" pitchFamily="2" charset="-78"/>
              </a:rPr>
              <a:t>تحقق برنامه ریزی درسی مشارکتی: جلب ایده ها و نظرات گروههای مختلف اجتماعی (والدین، متخصصان، معلمان، دانش آموزان و ...)</a:t>
            </a:r>
            <a:endParaRPr lang="en-US" sz="2400" b="1" dirty="0">
              <a:solidFill>
                <a:srgbClr val="0066FF"/>
              </a:solidFill>
              <a:cs typeface="B Nazanin" panose="00000400000000000000" pitchFamily="2" charset="-78"/>
            </a:endParaRPr>
          </a:p>
        </p:txBody>
      </p:sp>
    </p:spTree>
    <p:extLst>
      <p:ext uri="{BB962C8B-B14F-4D97-AF65-F5344CB8AC3E}">
        <p14:creationId xmlns:p14="http://schemas.microsoft.com/office/powerpoint/2010/main" val="1392654615"/>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rot="16200000">
            <a:off x="-701899" y="889882"/>
            <a:ext cx="6988032" cy="5208267"/>
          </a:xfrm>
          <a:prstGeom prst="rect">
            <a:avLst/>
          </a:prstGeom>
        </p:spPr>
      </p:pic>
      <p:sp>
        <p:nvSpPr>
          <p:cNvPr id="3" name="Content Placeholder 2"/>
          <p:cNvSpPr txBox="1">
            <a:spLocks/>
          </p:cNvSpPr>
          <p:nvPr/>
        </p:nvSpPr>
        <p:spPr>
          <a:xfrm>
            <a:off x="5924282" y="862885"/>
            <a:ext cx="6150732" cy="2292439"/>
          </a:xfrm>
          <a:prstGeom prst="rect">
            <a:avLst/>
          </a:prstGeom>
        </p:spPr>
        <p:txBody>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a-IR" sz="1800" b="1" dirty="0" smtClean="0">
                <a:solidFill>
                  <a:srgbClr val="00B050"/>
                </a:solidFill>
                <a:cs typeface="B Nazanin" panose="00000400000000000000" pitchFamily="2" charset="-78"/>
              </a:rPr>
              <a:t>نیازسنجی برای تدوین برنامه درسی جدید:</a:t>
            </a:r>
          </a:p>
          <a:p>
            <a:pPr marL="0" indent="0">
              <a:buNone/>
            </a:pPr>
            <a:r>
              <a:rPr lang="fa-IR" sz="1800" b="1" dirty="0" smtClean="0">
                <a:solidFill>
                  <a:srgbClr val="0070C0"/>
                </a:solidFill>
                <a:cs typeface="B Nazanin" panose="00000400000000000000" pitchFamily="2" charset="-78"/>
              </a:rPr>
              <a:t>انگیزه اصلی مشخص کردن جهت گیری های کلی برنامه درسی، تعیین هدف و سیاست گذاری</a:t>
            </a:r>
          </a:p>
          <a:p>
            <a:r>
              <a:rPr lang="fa-IR" sz="1800" b="1" dirty="0" smtClean="0">
                <a:solidFill>
                  <a:srgbClr val="00B050"/>
                </a:solidFill>
                <a:cs typeface="B Nazanin" panose="00000400000000000000" pitchFamily="2" charset="-78"/>
              </a:rPr>
              <a:t>نیازسنجی برای برنامه درسی موجود: </a:t>
            </a:r>
          </a:p>
          <a:p>
            <a:pPr marL="0" indent="0">
              <a:buNone/>
            </a:pPr>
            <a:r>
              <a:rPr lang="fa-IR" sz="1800" b="1" dirty="0" smtClean="0">
                <a:solidFill>
                  <a:srgbClr val="0070C0"/>
                </a:solidFill>
                <a:cs typeface="B Nazanin" panose="00000400000000000000" pitchFamily="2" charset="-78"/>
              </a:rPr>
              <a:t>هدف اصلی کسب اطلاعات در مورد هدفهای عقیم و محقق نشده = ارزشیابی</a:t>
            </a:r>
            <a:endParaRPr lang="en-US" sz="1800" b="1" dirty="0">
              <a:solidFill>
                <a:srgbClr val="0070C0"/>
              </a:solidFill>
            </a:endParaRPr>
          </a:p>
        </p:txBody>
      </p:sp>
      <p:sp>
        <p:nvSpPr>
          <p:cNvPr id="4" name="Title 1"/>
          <p:cNvSpPr txBox="1">
            <a:spLocks/>
          </p:cNvSpPr>
          <p:nvPr/>
        </p:nvSpPr>
        <p:spPr>
          <a:xfrm>
            <a:off x="7289440" y="262094"/>
            <a:ext cx="4669664" cy="600791"/>
          </a:xfrm>
          <a:prstGeom prst="rect">
            <a:avLst/>
          </a:prstGeom>
        </p:spPr>
        <p:txBody>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200" b="1" dirty="0" smtClean="0">
                <a:solidFill>
                  <a:srgbClr val="FF0000"/>
                </a:solidFill>
                <a:cs typeface="B Nazanin" panose="00000400000000000000" pitchFamily="2" charset="-78"/>
              </a:rPr>
              <a:t>هدف از نیازسنجی</a:t>
            </a:r>
            <a:endParaRPr lang="en-US" sz="3200" b="1" dirty="0">
              <a:solidFill>
                <a:srgbClr val="FF0000"/>
              </a:solidFill>
              <a:cs typeface="B Nazanin" panose="00000400000000000000" pitchFamily="2" charset="-78"/>
            </a:endParaRPr>
          </a:p>
        </p:txBody>
      </p:sp>
      <p:sp>
        <p:nvSpPr>
          <p:cNvPr id="5" name="Content Placeholder 2"/>
          <p:cNvSpPr txBox="1">
            <a:spLocks/>
          </p:cNvSpPr>
          <p:nvPr/>
        </p:nvSpPr>
        <p:spPr>
          <a:xfrm>
            <a:off x="6041269" y="2792859"/>
            <a:ext cx="6150731" cy="2640169"/>
          </a:xfrm>
          <a:prstGeom prst="rect">
            <a:avLst/>
          </a:prstGeom>
        </p:spPr>
        <p:txBody>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a-IR" b="1" dirty="0" smtClean="0">
                <a:solidFill>
                  <a:srgbClr val="CC0066"/>
                </a:solidFill>
                <a:cs typeface="B Nazanin" panose="00000400000000000000" pitchFamily="2" charset="-78"/>
              </a:rPr>
              <a:t>داده های مورد نیاز:</a:t>
            </a:r>
          </a:p>
          <a:p>
            <a:r>
              <a:rPr lang="fa-IR" sz="1800" b="1" dirty="0" smtClean="0">
                <a:solidFill>
                  <a:srgbClr val="0066FF"/>
                </a:solidFill>
                <a:cs typeface="B Nazanin" panose="00000400000000000000" pitchFamily="2" charset="-78"/>
              </a:rPr>
              <a:t>تدوین برنامه درسی جدید: داده های مبتنی بر نظرات و نگرشها به خصوص نظر متخصصان و صاحبنظران</a:t>
            </a:r>
          </a:p>
          <a:p>
            <a:r>
              <a:rPr lang="fa-IR" sz="1800" b="1" dirty="0" smtClean="0">
                <a:solidFill>
                  <a:srgbClr val="0066FF"/>
                </a:solidFill>
                <a:cs typeface="B Nazanin" panose="00000400000000000000" pitchFamily="2" charset="-78"/>
              </a:rPr>
              <a:t>برنامه های درسی موجود: داده های عینی و شاخص های فاصله وضع موجود و مطلوب (مثل عملکرد دانش آموزان، اهداف عقیم مانده و ...)</a:t>
            </a:r>
            <a:endParaRPr lang="en-US" sz="1800" b="1" dirty="0">
              <a:solidFill>
                <a:srgbClr val="0066FF"/>
              </a:solidFill>
            </a:endParaRPr>
          </a:p>
        </p:txBody>
      </p:sp>
      <p:sp>
        <p:nvSpPr>
          <p:cNvPr id="6" name="TextBox 5"/>
          <p:cNvSpPr txBox="1"/>
          <p:nvPr/>
        </p:nvSpPr>
        <p:spPr>
          <a:xfrm>
            <a:off x="6176490" y="5085298"/>
            <a:ext cx="5898524" cy="830997"/>
          </a:xfrm>
          <a:prstGeom prst="rect">
            <a:avLst/>
          </a:prstGeom>
          <a:solidFill>
            <a:schemeClr val="accent2"/>
          </a:solidFill>
        </p:spPr>
        <p:txBody>
          <a:bodyPr wrap="square" rtlCol="1">
            <a:spAutoFit/>
          </a:bodyPr>
          <a:lstStyle/>
          <a:p>
            <a:r>
              <a:rPr lang="fa-IR" sz="2400" b="1" dirty="0" smtClean="0">
                <a:solidFill>
                  <a:srgbClr val="C00000"/>
                </a:solidFill>
                <a:cs typeface="B Nazanin" panose="00000400000000000000" pitchFamily="2" charset="-78"/>
              </a:rPr>
              <a:t>برای کسب اطلاعات بیشتردر مورد نیاز و نیازسنجی به کتاب منبع مراجعه نمایید. </a:t>
            </a:r>
            <a:endParaRPr lang="fa-IR" sz="2400" b="1" dirty="0">
              <a:solidFill>
                <a:srgbClr val="C00000"/>
              </a:solidFill>
              <a:cs typeface="B Nazanin" panose="00000400000000000000" pitchFamily="2" charset="-78"/>
            </a:endParaRPr>
          </a:p>
        </p:txBody>
      </p:sp>
    </p:spTree>
    <p:extLst>
      <p:ext uri="{BB962C8B-B14F-4D97-AF65-F5344CB8AC3E}">
        <p14:creationId xmlns:p14="http://schemas.microsoft.com/office/powerpoint/2010/main" val="29122795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79161" y="1346929"/>
            <a:ext cx="8428383" cy="1477328"/>
          </a:xfrm>
          <a:prstGeom prst="rect">
            <a:avLst/>
          </a:prstGeom>
          <a:solidFill>
            <a:schemeClr val="accent6">
              <a:lumMod val="40000"/>
              <a:lumOff val="60000"/>
            </a:schemeClr>
          </a:solidFill>
        </p:spPr>
        <p:txBody>
          <a:bodyPr wrap="square" rtlCol="1">
            <a:spAutoFit/>
          </a:bodyPr>
          <a:lstStyle/>
          <a:p>
            <a:r>
              <a:rPr lang="fa-IR" b="1" dirty="0" smtClean="0">
                <a:solidFill>
                  <a:srgbClr val="FF0000"/>
                </a:solidFill>
                <a:cs typeface="B Nazanin" panose="00000400000000000000" pitchFamily="2" charset="-78"/>
              </a:rPr>
              <a:t>اهمیت تعیین اهداف:</a:t>
            </a:r>
          </a:p>
          <a:p>
            <a:r>
              <a:rPr lang="fa-IR" b="1" dirty="0" smtClean="0">
                <a:cs typeface="B Nazanin" panose="00000400000000000000" pitchFamily="2" charset="-78"/>
              </a:rPr>
              <a:t>معیاری برای تعیین سایر عناصر برنامه درسی (انتخاب محتوا، فعالیت های آموزشی و...)</a:t>
            </a:r>
          </a:p>
          <a:p>
            <a:r>
              <a:rPr lang="fa-IR" b="1" dirty="0" smtClean="0">
                <a:cs typeface="B Nazanin" panose="00000400000000000000" pitchFamily="2" charset="-78"/>
              </a:rPr>
              <a:t>معیاری برای تعیین تحقق صحیح برنامه درسی</a:t>
            </a:r>
          </a:p>
          <a:p>
            <a:r>
              <a:rPr lang="fa-IR" b="1" dirty="0" smtClean="0">
                <a:cs typeface="B Nazanin" panose="00000400000000000000" pitchFamily="2" charset="-78"/>
              </a:rPr>
              <a:t>معیاری برای سامان دادن و سازماندهی فعالیت های فراگیران، معلمان و سایر افراد مشارکت کننده در آموزش</a:t>
            </a:r>
          </a:p>
        </p:txBody>
      </p:sp>
      <p:sp>
        <p:nvSpPr>
          <p:cNvPr id="6" name="TextBox 5"/>
          <p:cNvSpPr txBox="1"/>
          <p:nvPr/>
        </p:nvSpPr>
        <p:spPr>
          <a:xfrm>
            <a:off x="3479161" y="2824257"/>
            <a:ext cx="8428383" cy="3139321"/>
          </a:xfrm>
          <a:prstGeom prst="rect">
            <a:avLst/>
          </a:prstGeom>
          <a:solidFill>
            <a:schemeClr val="accent1">
              <a:lumMod val="20000"/>
              <a:lumOff val="80000"/>
            </a:schemeClr>
          </a:solidFill>
        </p:spPr>
        <p:txBody>
          <a:bodyPr wrap="square" rtlCol="1">
            <a:spAutoFit/>
          </a:bodyPr>
          <a:lstStyle/>
          <a:p>
            <a:r>
              <a:rPr lang="fa-IR" b="1" dirty="0" smtClean="0">
                <a:solidFill>
                  <a:srgbClr val="FF0000"/>
                </a:solidFill>
                <a:cs typeface="B Nazanin" panose="00000400000000000000" pitchFamily="2" charset="-78"/>
              </a:rPr>
              <a:t>اصول و معیارهای انتخاب اهداف برنامه درسی:</a:t>
            </a:r>
          </a:p>
          <a:p>
            <a:r>
              <a:rPr lang="fa-IR" b="1" dirty="0" smtClean="0">
                <a:cs typeface="B Nazanin" panose="00000400000000000000" pitchFamily="2" charset="-78"/>
              </a:rPr>
              <a:t>1) هدف ها باید معنی دار، صریح و روشن باشد. انتظارات مشخصی را بیان کنند و حداقل امکان تفسیر را فراهم نمایند.</a:t>
            </a:r>
          </a:p>
          <a:p>
            <a:r>
              <a:rPr lang="fa-IR" b="1" dirty="0" smtClean="0">
                <a:cs typeface="B Nazanin" panose="00000400000000000000" pitchFamily="2" charset="-78"/>
              </a:rPr>
              <a:t>2) </a:t>
            </a:r>
            <a:r>
              <a:rPr lang="fa-IR" b="1" dirty="0">
                <a:cs typeface="B Nazanin" panose="00000400000000000000" pitchFamily="2" charset="-78"/>
              </a:rPr>
              <a:t>هدف </a:t>
            </a:r>
            <a:r>
              <a:rPr lang="fa-IR" b="1" dirty="0" smtClean="0">
                <a:cs typeface="B Nazanin" panose="00000400000000000000" pitchFamily="2" charset="-78"/>
              </a:rPr>
              <a:t>ها باید جامع باشند. به ابعاد مختلف یادگیری بپردازند.</a:t>
            </a:r>
          </a:p>
          <a:p>
            <a:r>
              <a:rPr lang="fa-IR" b="1" dirty="0" smtClean="0">
                <a:cs typeface="B Nazanin" panose="00000400000000000000" pitchFamily="2" charset="-78"/>
              </a:rPr>
              <a:t>3) </a:t>
            </a:r>
            <a:r>
              <a:rPr lang="fa-IR" b="1" dirty="0">
                <a:cs typeface="B Nazanin" panose="00000400000000000000" pitchFamily="2" charset="-78"/>
              </a:rPr>
              <a:t>هدف </a:t>
            </a:r>
            <a:r>
              <a:rPr lang="fa-IR" b="1" dirty="0" smtClean="0">
                <a:cs typeface="B Nazanin" panose="00000400000000000000" pitchFamily="2" charset="-78"/>
              </a:rPr>
              <a:t>ها باید سازگارو هماهنگ با هم باشند. فرد را از مواجه شدن با تعارض دور دارند.</a:t>
            </a:r>
          </a:p>
          <a:p>
            <a:r>
              <a:rPr lang="fa-IR" b="1" dirty="0" smtClean="0">
                <a:cs typeface="B Nazanin" panose="00000400000000000000" pitchFamily="2" charset="-78"/>
              </a:rPr>
              <a:t>4) </a:t>
            </a:r>
            <a:r>
              <a:rPr lang="fa-IR" b="1" dirty="0">
                <a:cs typeface="B Nazanin" panose="00000400000000000000" pitchFamily="2" charset="-78"/>
              </a:rPr>
              <a:t>هدف </a:t>
            </a:r>
            <a:r>
              <a:rPr lang="fa-IR" b="1" dirty="0" smtClean="0">
                <a:cs typeface="B Nazanin" panose="00000400000000000000" pitchFamily="2" charset="-78"/>
              </a:rPr>
              <a:t>ها باید متناسب با </a:t>
            </a:r>
            <a:r>
              <a:rPr lang="fa-IR" b="1" dirty="0" smtClean="0">
                <a:solidFill>
                  <a:srgbClr val="FF0000"/>
                </a:solidFill>
                <a:cs typeface="B Nazanin" panose="00000400000000000000" pitchFamily="2" charset="-78"/>
              </a:rPr>
              <a:t>شرایط یادگیرنده </a:t>
            </a:r>
            <a:r>
              <a:rPr lang="fa-IR" b="1" dirty="0" smtClean="0">
                <a:cs typeface="B Nazanin" panose="00000400000000000000" pitchFamily="2" charset="-78"/>
              </a:rPr>
              <a:t>باشند.</a:t>
            </a:r>
          </a:p>
          <a:p>
            <a:r>
              <a:rPr lang="fa-IR" b="1" dirty="0" smtClean="0">
                <a:cs typeface="B Nazanin" panose="00000400000000000000" pitchFamily="2" charset="-78"/>
              </a:rPr>
              <a:t>5) </a:t>
            </a:r>
            <a:r>
              <a:rPr lang="fa-IR" b="1" dirty="0">
                <a:cs typeface="B Nazanin" panose="00000400000000000000" pitchFamily="2" charset="-78"/>
              </a:rPr>
              <a:t>هدف ها باید متناسب با </a:t>
            </a:r>
            <a:r>
              <a:rPr lang="fa-IR" b="1" dirty="0">
                <a:solidFill>
                  <a:srgbClr val="FF0000"/>
                </a:solidFill>
                <a:cs typeface="B Nazanin" panose="00000400000000000000" pitchFamily="2" charset="-78"/>
              </a:rPr>
              <a:t>شرایط </a:t>
            </a:r>
            <a:r>
              <a:rPr lang="fa-IR" b="1" dirty="0" smtClean="0">
                <a:solidFill>
                  <a:srgbClr val="FF0000"/>
                </a:solidFill>
                <a:cs typeface="B Nazanin" panose="00000400000000000000" pitchFamily="2" charset="-78"/>
              </a:rPr>
              <a:t>جامعه </a:t>
            </a:r>
            <a:r>
              <a:rPr lang="fa-IR" b="1" dirty="0">
                <a:cs typeface="B Nazanin" panose="00000400000000000000" pitchFamily="2" charset="-78"/>
              </a:rPr>
              <a:t>باشند</a:t>
            </a:r>
            <a:r>
              <a:rPr lang="fa-IR" b="1" dirty="0" smtClean="0">
                <a:cs typeface="B Nazanin" panose="00000400000000000000" pitchFamily="2" charset="-78"/>
              </a:rPr>
              <a:t>.</a:t>
            </a:r>
          </a:p>
          <a:p>
            <a:r>
              <a:rPr lang="fa-IR" b="1" dirty="0" smtClean="0">
                <a:cs typeface="B Nazanin" panose="00000400000000000000" pitchFamily="2" charset="-78"/>
              </a:rPr>
              <a:t>6) </a:t>
            </a:r>
            <a:r>
              <a:rPr lang="fa-IR" b="1" dirty="0">
                <a:cs typeface="B Nazanin" panose="00000400000000000000" pitchFamily="2" charset="-78"/>
              </a:rPr>
              <a:t>هدف ها </a:t>
            </a:r>
            <a:r>
              <a:rPr lang="fa-IR" b="1" dirty="0" smtClean="0">
                <a:cs typeface="B Nazanin" panose="00000400000000000000" pitchFamily="2" charset="-78"/>
              </a:rPr>
              <a:t>باید با </a:t>
            </a:r>
            <a:r>
              <a:rPr lang="fa-IR" b="1" dirty="0" smtClean="0">
                <a:solidFill>
                  <a:srgbClr val="0070C0"/>
                </a:solidFill>
                <a:cs typeface="B Nazanin" panose="00000400000000000000" pitchFamily="2" charset="-78"/>
              </a:rPr>
              <a:t>ارزش های اجتماعی </a:t>
            </a:r>
            <a:r>
              <a:rPr lang="fa-IR" b="1" dirty="0" smtClean="0">
                <a:cs typeface="B Nazanin" panose="00000400000000000000" pitchFamily="2" charset="-78"/>
              </a:rPr>
              <a:t>هماهنگ باشند.</a:t>
            </a:r>
          </a:p>
          <a:p>
            <a:r>
              <a:rPr lang="fa-IR" b="1" dirty="0" smtClean="0">
                <a:cs typeface="B Nazanin" panose="00000400000000000000" pitchFamily="2" charset="-78"/>
              </a:rPr>
              <a:t>7) </a:t>
            </a:r>
            <a:r>
              <a:rPr lang="fa-IR" b="1" dirty="0">
                <a:cs typeface="B Nazanin" panose="00000400000000000000" pitchFamily="2" charset="-78"/>
              </a:rPr>
              <a:t>هدف ها </a:t>
            </a:r>
            <a:r>
              <a:rPr lang="fa-IR" b="1" dirty="0" smtClean="0">
                <a:cs typeface="B Nazanin" panose="00000400000000000000" pitchFamily="2" charset="-78"/>
              </a:rPr>
              <a:t>باید تحقق پذیر و با شرایط عملی فرایندهای تربیتی سازگار بوده و با توجه به واقعیات طراحی شوند.</a:t>
            </a:r>
            <a:endParaRPr lang="fa-IR" b="1" dirty="0">
              <a:cs typeface="B Nazanin" panose="00000400000000000000" pitchFamily="2" charset="-78"/>
            </a:endParaRPr>
          </a:p>
          <a:p>
            <a:endParaRPr lang="fa-IR" b="1" dirty="0">
              <a:cs typeface="B Nazanin" panose="00000400000000000000" pitchFamily="2" charset="-78"/>
            </a:endParaRPr>
          </a:p>
        </p:txBody>
      </p:sp>
      <p:sp>
        <p:nvSpPr>
          <p:cNvPr id="3" name="TextBox 2"/>
          <p:cNvSpPr txBox="1"/>
          <p:nvPr/>
        </p:nvSpPr>
        <p:spPr>
          <a:xfrm>
            <a:off x="3479162" y="423599"/>
            <a:ext cx="8428382" cy="923330"/>
          </a:xfrm>
          <a:prstGeom prst="rect">
            <a:avLst/>
          </a:prstGeom>
          <a:solidFill>
            <a:schemeClr val="bg1">
              <a:lumMod val="95000"/>
            </a:schemeClr>
          </a:solidFill>
        </p:spPr>
        <p:txBody>
          <a:bodyPr wrap="square" rtlCol="1">
            <a:spAutoFit/>
          </a:bodyPr>
          <a:lstStyle/>
          <a:p>
            <a:pPr algn="just"/>
            <a:r>
              <a:rPr lang="fa-IR" b="1" dirty="0" smtClean="0">
                <a:solidFill>
                  <a:srgbClr val="FF0000"/>
                </a:solidFill>
                <a:cs typeface="B Nazanin" panose="00000400000000000000" pitchFamily="2" charset="-78"/>
              </a:rPr>
              <a:t>اهداف:</a:t>
            </a:r>
          </a:p>
          <a:p>
            <a:pPr algn="just"/>
            <a:r>
              <a:rPr lang="fa-IR" b="1" dirty="0" smtClean="0">
                <a:cs typeface="B Nazanin" panose="00000400000000000000" pitchFamily="2" charset="-78"/>
              </a:rPr>
              <a:t> مبنای برنامه ریزی درسی و هسته اصلی تمام وظایف و کارکردهای برنامه ریزان درسی است.</a:t>
            </a:r>
            <a:r>
              <a:rPr lang="fa-IR" b="1" dirty="0">
                <a:cs typeface="B Nazanin" panose="00000400000000000000" pitchFamily="2" charset="-78"/>
              </a:rPr>
              <a:t> اگر در انتخاب هدف ها دقت علمی و آموزشی لازم انجام نگیرد، نیازهای آموزشی تامین نمی شوند.</a:t>
            </a:r>
          </a:p>
        </p:txBody>
      </p:sp>
    </p:spTree>
    <p:extLst>
      <p:ext uri="{BB962C8B-B14F-4D97-AF65-F5344CB8AC3E}">
        <p14:creationId xmlns:p14="http://schemas.microsoft.com/office/powerpoint/2010/main" val="34062185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6518" y="553791"/>
            <a:ext cx="11307650" cy="5909310"/>
          </a:xfrm>
          <a:prstGeom prst="rect">
            <a:avLst/>
          </a:prstGeom>
          <a:solidFill>
            <a:schemeClr val="bg2"/>
          </a:solidFill>
        </p:spPr>
        <p:txBody>
          <a:bodyPr wrap="square" rtlCol="1">
            <a:spAutoFit/>
          </a:bodyPr>
          <a:lstStyle/>
          <a:p>
            <a:r>
              <a:rPr lang="fa-IR" b="1" dirty="0" smtClean="0">
                <a:solidFill>
                  <a:srgbClr val="7030A0"/>
                </a:solidFill>
                <a:cs typeface="B Nazanin" panose="00000400000000000000" pitchFamily="2" charset="-78"/>
              </a:rPr>
              <a:t>سلسله مراتب اهداف آموزشی در برنامه درسی:</a:t>
            </a:r>
          </a:p>
          <a:p>
            <a:endParaRPr lang="fa-IR" b="1" dirty="0" smtClean="0">
              <a:cs typeface="B Nazanin" panose="00000400000000000000" pitchFamily="2" charset="-78"/>
            </a:endParaRPr>
          </a:p>
          <a:p>
            <a:r>
              <a:rPr lang="fa-IR" b="1" dirty="0" smtClean="0">
                <a:cs typeface="B Nazanin" panose="00000400000000000000" pitchFamily="2" charset="-78"/>
              </a:rPr>
              <a:t>اهداف غایی و آرمانی </a:t>
            </a:r>
            <a:r>
              <a:rPr lang="fa-IR" dirty="0" smtClean="0">
                <a:cs typeface="B Nazanin" panose="00000400000000000000" pitchFamily="2" charset="-78"/>
              </a:rPr>
              <a:t>– اهدافی کیفی و برگرفته از جهان بینی حاکم بر </a:t>
            </a:r>
            <a:r>
              <a:rPr lang="fa-IR" dirty="0">
                <a:cs typeface="B Nazanin" panose="00000400000000000000" pitchFamily="2" charset="-78"/>
              </a:rPr>
              <a:t>جامعه و بیانگر انتظارات و شایستگی های مورد انتظار </a:t>
            </a:r>
            <a:r>
              <a:rPr lang="fa-IR" dirty="0" smtClean="0">
                <a:cs typeface="B Nazanin" panose="00000400000000000000" pitchFamily="2" charset="-78"/>
              </a:rPr>
              <a:t>در سطح نظام آموزشی می باشند. </a:t>
            </a:r>
          </a:p>
          <a:p>
            <a:endParaRPr lang="fa-IR" dirty="0" smtClean="0">
              <a:cs typeface="B Nazanin" panose="00000400000000000000" pitchFamily="2" charset="-78"/>
            </a:endParaRPr>
          </a:p>
          <a:p>
            <a:r>
              <a:rPr lang="fa-IR" b="1" dirty="0" smtClean="0">
                <a:solidFill>
                  <a:srgbClr val="FF0000"/>
                </a:solidFill>
                <a:cs typeface="B Nazanin" panose="00000400000000000000" pitchFamily="2" charset="-78"/>
              </a:rPr>
              <a:t>در کشور ما این اهداف را می توان در سند تحول بنیادین جستجو کرد.</a:t>
            </a:r>
          </a:p>
          <a:p>
            <a:endParaRPr lang="fa-IR" dirty="0" smtClean="0">
              <a:cs typeface="B Nazanin" panose="00000400000000000000" pitchFamily="2" charset="-78"/>
            </a:endParaRPr>
          </a:p>
          <a:p>
            <a:r>
              <a:rPr lang="fa-IR" b="1" dirty="0" smtClean="0">
                <a:cs typeface="B Nazanin" panose="00000400000000000000" pitchFamily="2" charset="-78"/>
              </a:rPr>
              <a:t>اهداف کلی </a:t>
            </a:r>
            <a:r>
              <a:rPr lang="fa-IR" dirty="0" smtClean="0">
                <a:cs typeface="B Nazanin" panose="00000400000000000000" pitchFamily="2" charset="-78"/>
              </a:rPr>
              <a:t>– بیانگر انتظارات و شایستگی های مورد انتظار در یک دوره و پایه تحصیلی و نیز درحوزه آموزشی یک دیسیپلین هستند.</a:t>
            </a:r>
            <a:r>
              <a:rPr lang="fa-IR" dirty="0">
                <a:cs typeface="B Nazanin" panose="00000400000000000000" pitchFamily="2" charset="-78"/>
              </a:rPr>
              <a:t> </a:t>
            </a:r>
            <a:endParaRPr lang="fa-IR" dirty="0" smtClean="0">
              <a:cs typeface="B Nazanin" panose="00000400000000000000" pitchFamily="2" charset="-78"/>
            </a:endParaRPr>
          </a:p>
          <a:p>
            <a:endParaRPr lang="fa-IR" dirty="0" smtClean="0">
              <a:cs typeface="B Nazanin" panose="00000400000000000000" pitchFamily="2" charset="-78"/>
            </a:endParaRPr>
          </a:p>
          <a:p>
            <a:r>
              <a:rPr lang="fa-IR" b="1" dirty="0" smtClean="0">
                <a:cs typeface="B Nazanin" panose="00000400000000000000" pitchFamily="2" charset="-78"/>
              </a:rPr>
              <a:t>اهداف جزئی </a:t>
            </a:r>
            <a:r>
              <a:rPr lang="fa-IR" dirty="0" smtClean="0">
                <a:cs typeface="B Nazanin" panose="00000400000000000000" pitchFamily="2" charset="-78"/>
              </a:rPr>
              <a:t>– این اهداف در راستای توجه به مولفه های یک هدف کلی و در راستای انتظارات آموزشی یک واحد درسی تدوین شده ودر سه سطح حیطه شناختی، حیطه روانی-حرکتی و حیطه عاطفی طبقه بندی می شوند. </a:t>
            </a:r>
            <a:r>
              <a:rPr lang="fa-IR" dirty="0">
                <a:cs typeface="B Nazanin" panose="00000400000000000000" pitchFamily="2" charset="-78"/>
              </a:rPr>
              <a:t>این اهداف بیانگر یک ویژگی کیفی و </a:t>
            </a:r>
            <a:r>
              <a:rPr lang="fa-IR" dirty="0" smtClean="0">
                <a:cs typeface="B Nazanin" panose="00000400000000000000" pitchFamily="2" charset="-78"/>
              </a:rPr>
              <a:t>ویژه </a:t>
            </a:r>
            <a:r>
              <a:rPr lang="fa-IR" dirty="0">
                <a:cs typeface="B Nazanin" panose="00000400000000000000" pitchFamily="2" charset="-78"/>
              </a:rPr>
              <a:t>بوده و قابل مشاهده در رفتار نمی </a:t>
            </a:r>
            <a:r>
              <a:rPr lang="fa-IR" dirty="0" smtClean="0">
                <a:cs typeface="B Nazanin" panose="00000400000000000000" pitchFamily="2" charset="-78"/>
              </a:rPr>
              <a:t>باشند.</a:t>
            </a:r>
            <a:endParaRPr lang="fa-IR" dirty="0">
              <a:cs typeface="B Nazanin" panose="00000400000000000000" pitchFamily="2" charset="-78"/>
            </a:endParaRPr>
          </a:p>
          <a:p>
            <a:endParaRPr lang="fa-IR" dirty="0" smtClean="0">
              <a:cs typeface="B Nazanin" panose="00000400000000000000" pitchFamily="2" charset="-78"/>
            </a:endParaRPr>
          </a:p>
          <a:p>
            <a:endParaRPr lang="fa-IR" dirty="0">
              <a:cs typeface="B Nazanin" panose="00000400000000000000" pitchFamily="2" charset="-78"/>
            </a:endParaRPr>
          </a:p>
          <a:p>
            <a:r>
              <a:rPr lang="fa-IR" b="1" dirty="0" smtClean="0">
                <a:cs typeface="B Nazanin" panose="00000400000000000000" pitchFamily="2" charset="-78"/>
              </a:rPr>
              <a:t>اهداف عینی یا رفتاری </a:t>
            </a:r>
            <a:r>
              <a:rPr lang="fa-IR" dirty="0" smtClean="0">
                <a:cs typeface="B Nazanin" panose="00000400000000000000" pitchFamily="2" charset="-78"/>
              </a:rPr>
              <a:t>– در یک موقعیت ملموس و به دنبال تعیین انتظارات آموزشی مشخص و به رفتارهایی تاکید می کند که در حین و پایان آموزش قابل حصول و قابل مشاهده و اندازه گیری باشند. این اهداف معادل با اهداف رفتاری در واحد تدریس در نظر گرفته می شوند و لازم است در هر هدف به سه جزء آن توجه شود: 1- شرایطی که در آن رفتار بروز می کند.   2- معیار و ملاک های رفتار  3- نوع عملکرد که فراگیر باید از خود نشان دهد.</a:t>
            </a:r>
          </a:p>
          <a:p>
            <a:endParaRPr lang="fa-IR" dirty="0" smtClean="0">
              <a:cs typeface="B Nazanin" panose="00000400000000000000" pitchFamily="2" charset="-78"/>
            </a:endParaRPr>
          </a:p>
          <a:p>
            <a:r>
              <a:rPr lang="fa-IR" dirty="0" smtClean="0">
                <a:cs typeface="B Nazanin" panose="00000400000000000000" pitchFamily="2" charset="-78"/>
              </a:rPr>
              <a:t>مثال: در مثال زیربه ترتیب اجزا هدف رفتاری نشان داده شده است.</a:t>
            </a:r>
          </a:p>
          <a:p>
            <a:r>
              <a:rPr lang="fa-IR" dirty="0" smtClean="0">
                <a:cs typeface="B Nazanin" panose="00000400000000000000" pitchFamily="2" charset="-78"/>
              </a:rPr>
              <a:t>با </a:t>
            </a:r>
            <a:r>
              <a:rPr lang="fa-IR" u="sng" dirty="0" smtClean="0">
                <a:solidFill>
                  <a:srgbClr val="FF0000"/>
                </a:solidFill>
                <a:cs typeface="B Nazanin" panose="00000400000000000000" pitchFamily="2" charset="-78"/>
              </a:rPr>
              <a:t>رسم شکل</a:t>
            </a:r>
            <a:r>
              <a:rPr lang="fa-IR" dirty="0" smtClean="0">
                <a:solidFill>
                  <a:srgbClr val="FF0000"/>
                </a:solidFill>
                <a:cs typeface="B Nazanin" panose="00000400000000000000" pitchFamily="2" charset="-78"/>
              </a:rPr>
              <a:t> </a:t>
            </a:r>
            <a:r>
              <a:rPr lang="fa-IR" dirty="0" smtClean="0">
                <a:cs typeface="B Nazanin" panose="00000400000000000000" pitchFamily="2" charset="-78"/>
              </a:rPr>
              <a:t>یک سلول جانوری به نحوی که </a:t>
            </a:r>
            <a:r>
              <a:rPr lang="fa-IR" u="sng" dirty="0" smtClean="0">
                <a:solidFill>
                  <a:srgbClr val="FF0000"/>
                </a:solidFill>
                <a:cs typeface="B Nazanin" panose="00000400000000000000" pitchFamily="2" charset="-78"/>
              </a:rPr>
              <a:t>اندازه و ویژگی های اجزا در آن رعایت شده باشد</a:t>
            </a:r>
            <a:r>
              <a:rPr lang="fa-IR" dirty="0" smtClean="0">
                <a:solidFill>
                  <a:srgbClr val="FF0000"/>
                </a:solidFill>
                <a:cs typeface="B Nazanin" panose="00000400000000000000" pitchFamily="2" charset="-78"/>
              </a:rPr>
              <a:t> </a:t>
            </a:r>
            <a:r>
              <a:rPr lang="fa-IR" dirty="0" smtClean="0">
                <a:cs typeface="B Nazanin" panose="00000400000000000000" pitchFamily="2" charset="-78"/>
              </a:rPr>
              <a:t>قسمت های مختلف آن را</a:t>
            </a:r>
            <a:r>
              <a:rPr lang="fa-IR" u="sng" dirty="0" smtClean="0">
                <a:cs typeface="B Nazanin" panose="00000400000000000000" pitchFamily="2" charset="-78"/>
              </a:rPr>
              <a:t> </a:t>
            </a:r>
            <a:r>
              <a:rPr lang="fa-IR" u="sng" dirty="0" smtClean="0">
                <a:solidFill>
                  <a:srgbClr val="FF0000"/>
                </a:solidFill>
                <a:cs typeface="B Nazanin" panose="00000400000000000000" pitchFamily="2" charset="-78"/>
              </a:rPr>
              <a:t>نامگذاری</a:t>
            </a:r>
            <a:r>
              <a:rPr lang="fa-IR" dirty="0" smtClean="0">
                <a:solidFill>
                  <a:srgbClr val="FF0000"/>
                </a:solidFill>
                <a:cs typeface="B Nazanin" panose="00000400000000000000" pitchFamily="2" charset="-78"/>
              </a:rPr>
              <a:t> نمایید</a:t>
            </a:r>
            <a:r>
              <a:rPr lang="fa-IR" dirty="0" smtClean="0">
                <a:cs typeface="B Nazanin" panose="00000400000000000000" pitchFamily="2" charset="-78"/>
              </a:rPr>
              <a:t>؟ </a:t>
            </a:r>
          </a:p>
          <a:p>
            <a:endParaRPr lang="fa-IR" dirty="0" smtClean="0">
              <a:cs typeface="B Nazanin" panose="00000400000000000000" pitchFamily="2" charset="-78"/>
            </a:endParaRPr>
          </a:p>
          <a:p>
            <a:r>
              <a:rPr lang="fa-IR" dirty="0" smtClean="0">
                <a:cs typeface="B Nazanin" panose="00000400000000000000" pitchFamily="2" charset="-78"/>
              </a:rPr>
              <a:t>با </a:t>
            </a:r>
            <a:r>
              <a:rPr lang="fa-IR" dirty="0" smtClean="0">
                <a:solidFill>
                  <a:srgbClr val="FF0000"/>
                </a:solidFill>
                <a:cs typeface="B Nazanin" panose="00000400000000000000" pitchFamily="2" charset="-78"/>
              </a:rPr>
              <a:t>مشاهده</a:t>
            </a:r>
            <a:r>
              <a:rPr lang="fa-IR" dirty="0" smtClean="0">
                <a:cs typeface="B Nazanin" panose="00000400000000000000" pitchFamily="2" charset="-78"/>
              </a:rPr>
              <a:t> یک سلول </a:t>
            </a:r>
            <a:r>
              <a:rPr lang="fa-IR" dirty="0" smtClean="0">
                <a:solidFill>
                  <a:srgbClr val="FF0000"/>
                </a:solidFill>
                <a:cs typeface="B Nazanin" panose="00000400000000000000" pitchFamily="2" charset="-78"/>
              </a:rPr>
              <a:t>ویژگی های </a:t>
            </a:r>
            <a:r>
              <a:rPr lang="fa-IR" dirty="0" smtClean="0">
                <a:cs typeface="B Nazanin" panose="00000400000000000000" pitchFamily="2" charset="-78"/>
              </a:rPr>
              <a:t>آن را </a:t>
            </a:r>
            <a:r>
              <a:rPr lang="fa-IR" dirty="0" smtClean="0">
                <a:solidFill>
                  <a:srgbClr val="FF0000"/>
                </a:solidFill>
                <a:cs typeface="B Nazanin" panose="00000400000000000000" pitchFamily="2" charset="-78"/>
              </a:rPr>
              <a:t>توصیف </a:t>
            </a:r>
            <a:r>
              <a:rPr lang="fa-IR" dirty="0" smtClean="0">
                <a:cs typeface="B Nazanin" panose="00000400000000000000" pitchFamily="2" charset="-78"/>
              </a:rPr>
              <a:t>نمایید؟ مولفه های هدف رفتاری در مثال داده شده را تعیین نمایید؟</a:t>
            </a:r>
          </a:p>
          <a:p>
            <a:endParaRPr lang="fa-IR" dirty="0">
              <a:cs typeface="B Nazanin" panose="00000400000000000000" pitchFamily="2" charset="-78"/>
            </a:endParaRPr>
          </a:p>
        </p:txBody>
      </p:sp>
    </p:spTree>
    <p:extLst>
      <p:ext uri="{BB962C8B-B14F-4D97-AF65-F5344CB8AC3E}">
        <p14:creationId xmlns:p14="http://schemas.microsoft.com/office/powerpoint/2010/main" val="4000926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9701" y="121328"/>
            <a:ext cx="9350062" cy="400110"/>
          </a:xfrm>
          <a:prstGeom prst="rect">
            <a:avLst/>
          </a:prstGeom>
          <a:solidFill>
            <a:schemeClr val="accent2"/>
          </a:solidFill>
        </p:spPr>
        <p:txBody>
          <a:bodyPr wrap="square">
            <a:spAutoFit/>
          </a:bodyPr>
          <a:lstStyle/>
          <a:p>
            <a:pPr algn="ctr"/>
            <a:r>
              <a:rPr lang="fa-IR" sz="2000" dirty="0">
                <a:latin typeface="Calibri" panose="020F0502020204030204" pitchFamily="34" charset="0"/>
                <a:ea typeface="Calibri" panose="020F0502020204030204" pitchFamily="34" charset="0"/>
                <a:cs typeface="B Zar" panose="00000400000000000000" pitchFamily="2" charset="-78"/>
              </a:rPr>
              <a:t>اهداف برای شایستگی های قرن 21 </a:t>
            </a:r>
            <a:r>
              <a:rPr lang="fa-IR" sz="2000" dirty="0" smtClean="0">
                <a:latin typeface="Calibri" panose="020F0502020204030204" pitchFamily="34" charset="0"/>
                <a:ea typeface="Calibri" panose="020F0502020204030204" pitchFamily="34" charset="0"/>
                <a:cs typeface="B Zar" panose="00000400000000000000" pitchFamily="2" charset="-78"/>
              </a:rPr>
              <a:t>(اهداف غایی یا آرمانی)در </a:t>
            </a:r>
            <a:r>
              <a:rPr lang="fa-IR" sz="2000" dirty="0">
                <a:latin typeface="Calibri" panose="020F0502020204030204" pitchFamily="34" charset="0"/>
                <a:ea typeface="Calibri" panose="020F0502020204030204" pitchFamily="34" charset="0"/>
                <a:cs typeface="B Zar" panose="00000400000000000000" pitchFamily="2" charset="-78"/>
              </a:rPr>
              <a:t>برنامه درسی ملی علوم دوره ابتدایی در چین و فنلاند</a:t>
            </a:r>
            <a:endParaRPr lang="en-US" sz="1600" dirty="0">
              <a:latin typeface="Calibri" panose="020F0502020204030204" pitchFamily="34" charset="0"/>
              <a:ea typeface="Calibri" panose="020F0502020204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87460298"/>
              </p:ext>
            </p:extLst>
          </p:nvPr>
        </p:nvGraphicFramePr>
        <p:xfrm>
          <a:off x="682580" y="829214"/>
          <a:ext cx="9319903" cy="5529109"/>
        </p:xfrm>
        <a:graphic>
          <a:graphicData uri="http://schemas.openxmlformats.org/drawingml/2006/table">
            <a:tbl>
              <a:tblPr rtl="1" firstRow="1" firstCol="1" bandRow="1"/>
              <a:tblGrid>
                <a:gridCol w="960980"/>
                <a:gridCol w="2855910"/>
                <a:gridCol w="5503013"/>
              </a:tblGrid>
              <a:tr h="426363">
                <a:tc>
                  <a:txBody>
                    <a:bodyPr/>
                    <a:lstStyle/>
                    <a:p>
                      <a:pPr algn="ctr" rtl="1">
                        <a:spcAft>
                          <a:spcPts val="0"/>
                        </a:spcAft>
                      </a:pPr>
                      <a:r>
                        <a:rPr lang="fa-IR" sz="2000" dirty="0">
                          <a:effectLst/>
                          <a:latin typeface="Calibri" panose="020F0502020204030204" pitchFamily="34" charset="0"/>
                          <a:ea typeface="Calibri" panose="020F0502020204030204" pitchFamily="34" charset="0"/>
                          <a:cs typeface="B Zar"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400" b="1">
                          <a:effectLst/>
                          <a:latin typeface="Calibri" panose="020F0502020204030204" pitchFamily="34" charset="0"/>
                          <a:ea typeface="Calibri" panose="020F0502020204030204" pitchFamily="34" charset="0"/>
                          <a:cs typeface="B Zar" panose="00000400000000000000" pitchFamily="2" charset="-78"/>
                        </a:rPr>
                        <a:t>گروه</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400" b="1">
                          <a:effectLst/>
                          <a:latin typeface="Calibri" panose="020F0502020204030204" pitchFamily="34" charset="0"/>
                          <a:ea typeface="Calibri" panose="020F0502020204030204" pitchFamily="34" charset="0"/>
                          <a:cs typeface="B Zar" panose="00000400000000000000" pitchFamily="2" charset="-78"/>
                        </a:rPr>
                        <a:t>زیر گروه</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303">
                <a:tc rowSpan="3">
                  <a:txBody>
                    <a:bodyPr/>
                    <a:lstStyle/>
                    <a:p>
                      <a:pPr algn="ctr" rtl="1">
                        <a:spcAft>
                          <a:spcPts val="0"/>
                        </a:spcAft>
                      </a:pPr>
                      <a:r>
                        <a:rPr lang="fa-IR" sz="2000" dirty="0">
                          <a:effectLst/>
                          <a:latin typeface="Calibri" panose="020F0502020204030204" pitchFamily="34" charset="0"/>
                          <a:ea typeface="Calibri" panose="020F0502020204030204" pitchFamily="34" charset="0"/>
                          <a:cs typeface="B Zar" panose="00000400000000000000" pitchFamily="2" charset="-78"/>
                        </a:rPr>
                        <a:t>1</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راه های فکر کردن</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a:effectLst/>
                          <a:highlight>
                            <a:srgbClr val="FFFF00"/>
                          </a:highlight>
                          <a:latin typeface="Calibri" panose="020F0502020204030204" pitchFamily="34" charset="0"/>
                          <a:ea typeface="Calibri" panose="020F0502020204030204" pitchFamily="34" charset="0"/>
                          <a:cs typeface="B Zar" panose="00000400000000000000" pitchFamily="2" charset="-78"/>
                        </a:rPr>
                        <a:t>تفکر خلاق</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20951">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dirty="0">
                          <a:effectLst/>
                          <a:highlight>
                            <a:srgbClr val="FFFF00"/>
                          </a:highlight>
                          <a:latin typeface="Calibri" panose="020F0502020204030204" pitchFamily="34" charset="0"/>
                          <a:ea typeface="Calibri" panose="020F0502020204030204" pitchFamily="34" charset="0"/>
                          <a:cs typeface="B Zar" panose="00000400000000000000" pitchFamily="2" charset="-78"/>
                        </a:rPr>
                        <a:t>تفکر انتقادی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303">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dirty="0" smtClean="0">
                          <a:effectLst/>
                          <a:highlight>
                            <a:srgbClr val="FFFF00"/>
                          </a:highlight>
                          <a:latin typeface="Calibri" panose="020F0502020204030204" pitchFamily="34" charset="0"/>
                          <a:ea typeface="Calibri" panose="020F0502020204030204" pitchFamily="34" charset="0"/>
                          <a:cs typeface="B Zar" panose="00000400000000000000" pitchFamily="2" charset="-78"/>
                        </a:rPr>
                        <a:t>بکارگیری فراشناخت</a:t>
                      </a:r>
                    </a:p>
                    <a:p>
                      <a:pPr algn="ctr" rtl="1">
                        <a:spcAft>
                          <a:spcPts val="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303">
                <a:tc rowSpan="4">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2</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rtl="1">
                        <a:spcAft>
                          <a:spcPts val="0"/>
                        </a:spcAft>
                      </a:pPr>
                      <a:r>
                        <a:rPr lang="fa-IR" sz="2000" dirty="0">
                          <a:effectLst/>
                          <a:latin typeface="Calibri" panose="020F0502020204030204" pitchFamily="34" charset="0"/>
                          <a:ea typeface="Calibri" panose="020F0502020204030204" pitchFamily="34" charset="0"/>
                          <a:cs typeface="B Zar" panose="00000400000000000000" pitchFamily="2" charset="-78"/>
                        </a:rPr>
                        <a:t>راه های عمل کردن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تحقیق</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303">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حل مسئله</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303">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همکاری</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303">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برقراری ارتباط</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303">
                <a:tc rowSpan="2">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3</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ابزارهای کار کردن</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سواد اطلاعاتی</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r>
              <a:tr h="355303">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سواد </a:t>
                      </a:r>
                      <a:r>
                        <a:rPr lang="en-US" sz="2000">
                          <a:effectLst/>
                          <a:latin typeface="Calibri" panose="020F0502020204030204" pitchFamily="34" charset="0"/>
                          <a:ea typeface="Calibri" panose="020F0502020204030204" pitchFamily="34" charset="0"/>
                          <a:cs typeface="B Zar" panose="00000400000000000000" pitchFamily="2" charset="-78"/>
                        </a:rPr>
                        <a:t>ICT</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r>
              <a:tr h="355303">
                <a:tc rowSpan="3">
                  <a:txBody>
                    <a:bodyPr/>
                    <a:lstStyle/>
                    <a:p>
                      <a:pPr algn="ctr" rtl="1">
                        <a:spcAft>
                          <a:spcPts val="0"/>
                        </a:spcAft>
                      </a:pPr>
                      <a:r>
                        <a:rPr lang="fa-IR" sz="2000" dirty="0">
                          <a:effectLst/>
                          <a:latin typeface="Calibri" panose="020F0502020204030204" pitchFamily="34" charset="0"/>
                          <a:ea typeface="Calibri" panose="020F0502020204030204" pitchFamily="34" charset="0"/>
                          <a:cs typeface="B Zar" panose="00000400000000000000" pitchFamily="2" charset="-78"/>
                        </a:rPr>
                        <a:t>4</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زندگی در جهان</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rtl="1">
                        <a:spcAft>
                          <a:spcPts val="0"/>
                        </a:spcAft>
                      </a:pPr>
                      <a:r>
                        <a:rPr lang="fa-IR" sz="2000" dirty="0" smtClean="0">
                          <a:effectLst/>
                          <a:latin typeface="Calibri" panose="020F0502020204030204" pitchFamily="34" charset="0"/>
                          <a:ea typeface="Calibri" panose="020F0502020204030204" pitchFamily="34" charset="0"/>
                          <a:cs typeface="B Zar" panose="00000400000000000000" pitchFamily="2" charset="-78"/>
                        </a:rPr>
                        <a:t>زندگی شهروندی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0606">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dirty="0" smtClean="0">
                          <a:effectLst/>
                          <a:latin typeface="Calibri" panose="020F0502020204030204" pitchFamily="34" charset="0"/>
                          <a:ea typeface="Calibri" panose="020F0502020204030204" pitchFamily="34" charset="0"/>
                          <a:cs typeface="B Zar" panose="00000400000000000000" pitchFamily="2" charset="-78"/>
                        </a:rPr>
                        <a:t>زندگی و شغل(</a:t>
                      </a:r>
                      <a:r>
                        <a:rPr lang="fa-IR" sz="1600" kern="1200" dirty="0" smtClean="0">
                          <a:solidFill>
                            <a:schemeClr val="tx1"/>
                          </a:solidFill>
                          <a:effectLst/>
                          <a:latin typeface="+mn-lt"/>
                          <a:ea typeface="+mn-ea"/>
                          <a:cs typeface="B Zar" panose="00000400000000000000" pitchFamily="2" charset="-78"/>
                        </a:rPr>
                        <a:t>مجموعه ای از صلاحیت های مختلف در درک شرایط ناپایدار، حل چالش ها در یک دنیای متغیر با قصد برای یک زندگی خوب، عقلانی و اخلاقی).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0605">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dirty="0">
                          <a:effectLst/>
                          <a:latin typeface="Calibri" panose="020F0502020204030204" pitchFamily="34" charset="0"/>
                          <a:ea typeface="Calibri" panose="020F0502020204030204" pitchFamily="34" charset="0"/>
                          <a:cs typeface="B Zar" panose="00000400000000000000" pitchFamily="2" charset="-78"/>
                        </a:rPr>
                        <a:t>مسئولیت شخصی و </a:t>
                      </a:r>
                      <a:r>
                        <a:rPr lang="fa-IR" sz="2000" dirty="0" smtClean="0">
                          <a:effectLst/>
                          <a:latin typeface="Calibri" panose="020F0502020204030204" pitchFamily="34" charset="0"/>
                          <a:ea typeface="Calibri" panose="020F0502020204030204" pitchFamily="34" charset="0"/>
                          <a:cs typeface="B Zar" panose="00000400000000000000" pitchFamily="2" charset="-78"/>
                        </a:rPr>
                        <a:t>اجتماعی </a:t>
                      </a:r>
                      <a:r>
                        <a:rPr lang="fa-IR" sz="2000" dirty="0">
                          <a:effectLst/>
                          <a:latin typeface="Calibri" panose="020F0502020204030204" pitchFamily="34" charset="0"/>
                          <a:ea typeface="Calibri" panose="020F0502020204030204" pitchFamily="34" charset="0"/>
                          <a:cs typeface="B Zar" panose="00000400000000000000" pitchFamily="2" charset="-78"/>
                        </a:rPr>
                        <a:t>( آگاهی و شایستگی)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94786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92442" y="1136508"/>
            <a:ext cx="8607148" cy="3693319"/>
          </a:xfrm>
          <a:prstGeom prst="rect">
            <a:avLst/>
          </a:prstGeom>
        </p:spPr>
        <p:txBody>
          <a:bodyPr wrap="square">
            <a:spAutoFit/>
          </a:bodyPr>
          <a:lstStyle/>
          <a:p>
            <a:pPr algn="just"/>
            <a:r>
              <a:rPr lang="fa-IR" b="1" u="sng" dirty="0">
                <a:solidFill>
                  <a:srgbClr val="FF0000"/>
                </a:solidFill>
                <a:cs typeface="B Nazanin" panose="00000400000000000000" pitchFamily="2" charset="-78"/>
              </a:rPr>
              <a:t>هدف </a:t>
            </a:r>
            <a:r>
              <a:rPr lang="fa-IR" b="1" u="sng" dirty="0" smtClean="0">
                <a:solidFill>
                  <a:srgbClr val="FF0000"/>
                </a:solidFill>
                <a:cs typeface="B Nazanin" panose="00000400000000000000" pitchFamily="2" charset="-78"/>
              </a:rPr>
              <a:t>غایی </a:t>
            </a:r>
            <a:r>
              <a:rPr lang="fa-IR" b="1" dirty="0">
                <a:cs typeface="B Nazanin" panose="00000400000000000000" pitchFamily="2" charset="-78"/>
              </a:rPr>
              <a:t>نظام تعلیم و تر بیت در </a:t>
            </a:r>
            <a:r>
              <a:rPr lang="fa-IR" b="1" dirty="0" smtClean="0">
                <a:cs typeface="B Nazanin" panose="00000400000000000000" pitchFamily="2" charset="-78"/>
              </a:rPr>
              <a:t>جمهوری </a:t>
            </a:r>
            <a:r>
              <a:rPr lang="fa-IR" b="1" dirty="0">
                <a:cs typeface="B Nazanin" panose="00000400000000000000" pitchFamily="2" charset="-78"/>
              </a:rPr>
              <a:t>اسلا می  </a:t>
            </a:r>
            <a:r>
              <a:rPr lang="fa-IR" b="1" dirty="0" smtClean="0">
                <a:cs typeface="B Nazanin" panose="00000400000000000000" pitchFamily="2" charset="-78"/>
              </a:rPr>
              <a:t>ایران، </a:t>
            </a:r>
            <a:r>
              <a:rPr lang="fa-IR" b="1" dirty="0">
                <a:cs typeface="B Nazanin" panose="00000400000000000000" pitchFamily="2" charset="-78"/>
              </a:rPr>
              <a:t>“</a:t>
            </a:r>
            <a:r>
              <a:rPr lang="fa-IR" b="1" dirty="0" smtClean="0">
                <a:cs typeface="B Nazanin" panose="00000400000000000000" pitchFamily="2" charset="-78"/>
              </a:rPr>
              <a:t>دستیابی </a:t>
            </a:r>
            <a:r>
              <a:rPr lang="fa-IR" b="1" dirty="0">
                <a:cs typeface="B Nazanin" panose="00000400000000000000" pitchFamily="2" charset="-78"/>
              </a:rPr>
              <a:t>متربیان  به مر اتبی از </a:t>
            </a:r>
            <a:r>
              <a:rPr lang="fa-IR" b="1" dirty="0">
                <a:solidFill>
                  <a:srgbClr val="FF0000"/>
                </a:solidFill>
                <a:cs typeface="B Nazanin" panose="00000400000000000000" pitchFamily="2" charset="-78"/>
              </a:rPr>
              <a:t>حیا ت طیبه</a:t>
            </a:r>
            <a:r>
              <a:rPr lang="fa-IR" b="1" dirty="0">
                <a:cs typeface="B Nazanin" panose="00000400000000000000" pitchFamily="2" charset="-78"/>
              </a:rPr>
              <a:t>” است . و یا به </a:t>
            </a:r>
            <a:r>
              <a:rPr lang="fa-IR" b="1" dirty="0" smtClean="0">
                <a:cs typeface="B Nazanin" panose="00000400000000000000" pitchFamily="2" charset="-78"/>
              </a:rPr>
              <a:t>عبا </a:t>
            </a:r>
            <a:r>
              <a:rPr lang="fa-IR" b="1" dirty="0">
                <a:cs typeface="B Nazanin" panose="00000400000000000000" pitchFamily="2" charset="-78"/>
              </a:rPr>
              <a:t>رتی دست </a:t>
            </a:r>
            <a:r>
              <a:rPr lang="fa-IR" b="1" dirty="0" smtClean="0">
                <a:cs typeface="B Nazanin" panose="00000400000000000000" pitchFamily="2" charset="-78"/>
              </a:rPr>
              <a:t>یابی متربیان </a:t>
            </a:r>
            <a:r>
              <a:rPr lang="fa-IR" b="1" dirty="0">
                <a:cs typeface="B Nazanin" panose="00000400000000000000" pitchFamily="2" charset="-78"/>
              </a:rPr>
              <a:t>به مر اتبی از عبودیت خدا وند  که همان قرب الهی است بیان کرد . حیات طیبه نیز همان زند گی پا کیز ه ای است که از هر گونه آلو دگی </a:t>
            </a:r>
            <a:r>
              <a:rPr lang="fa-IR" b="1" dirty="0" smtClean="0">
                <a:cs typeface="B Nazanin" panose="00000400000000000000" pitchFamily="2" charset="-78"/>
              </a:rPr>
              <a:t>و ناپاکی </a:t>
            </a:r>
            <a:r>
              <a:rPr lang="fa-IR" b="1" dirty="0">
                <a:cs typeface="B Nazanin" panose="00000400000000000000" pitchFamily="2" charset="-78"/>
              </a:rPr>
              <a:t>به دور و دو عنصر </a:t>
            </a:r>
            <a:r>
              <a:rPr lang="fa-IR" b="1" dirty="0">
                <a:solidFill>
                  <a:srgbClr val="FF0000"/>
                </a:solidFill>
                <a:cs typeface="B Nazanin" panose="00000400000000000000" pitchFamily="2" charset="-78"/>
              </a:rPr>
              <a:t>عمل صا لح و ایمان </a:t>
            </a:r>
            <a:r>
              <a:rPr lang="fa-IR" b="1" dirty="0">
                <a:cs typeface="B Nazanin" panose="00000400000000000000" pitchFamily="2" charset="-78"/>
              </a:rPr>
              <a:t>در آن جاری است . این هدف به ما می گو ید که نظام آموزشی با ید متربیان را طوری تر بیت کند که هم صا حب نظام اعتقادی صحیح و ایمان شوند و هم اعمال و رفتار آنان صالح شود تا زند گی آن ها به زند گی پا ک یا حیات طیبه تبد یل </a:t>
            </a:r>
            <a:r>
              <a:rPr lang="fa-IR" b="1" dirty="0" smtClean="0">
                <a:cs typeface="B Nazanin" panose="00000400000000000000" pitchFamily="2" charset="-78"/>
              </a:rPr>
              <a:t>شود.</a:t>
            </a:r>
          </a:p>
          <a:p>
            <a:pPr algn="just"/>
            <a:endParaRPr lang="fa-IR" b="1" dirty="0">
              <a:cs typeface="B Nazanin" panose="00000400000000000000" pitchFamily="2" charset="-78"/>
            </a:endParaRPr>
          </a:p>
          <a:p>
            <a:pPr algn="just"/>
            <a:r>
              <a:rPr lang="fa-IR" b="1" dirty="0" smtClean="0">
                <a:cs typeface="B Nazanin" panose="00000400000000000000" pitchFamily="2" charset="-78"/>
              </a:rPr>
              <a:t>بر گرفته از هدف غایی ، اهداف کلی برنامه درسی برای دوره های تحصیلی در کشور ما در شش ساحت تعلیم و تربیت مطابق با </a:t>
            </a:r>
            <a:r>
              <a:rPr lang="fa-IR" b="1" dirty="0">
                <a:cs typeface="B Nazanin" panose="00000400000000000000" pitchFamily="2" charset="-78"/>
              </a:rPr>
              <a:t>مصوب نهصد و پنجاه و </a:t>
            </a:r>
            <a:r>
              <a:rPr lang="fa-IR" b="1" dirty="0" smtClean="0">
                <a:cs typeface="B Nazanin" panose="00000400000000000000" pitchFamily="2" charset="-78"/>
              </a:rPr>
              <a:t>دومین( </a:t>
            </a:r>
            <a:r>
              <a:rPr lang="fa-IR" b="1" dirty="0">
                <a:cs typeface="B Nazanin" panose="00000400000000000000" pitchFamily="2" charset="-78"/>
              </a:rPr>
              <a:t>925 </a:t>
            </a:r>
            <a:r>
              <a:rPr lang="fa-IR" b="1" dirty="0" smtClean="0">
                <a:cs typeface="B Nazanin" panose="00000400000000000000" pitchFamily="2" charset="-78"/>
              </a:rPr>
              <a:t>) </a:t>
            </a:r>
            <a:r>
              <a:rPr lang="fa-IR" b="1" dirty="0">
                <a:cs typeface="B Nazanin" panose="00000400000000000000" pitchFamily="2" charset="-78"/>
              </a:rPr>
              <a:t>جلسه شورای عالی آموزش و پرورش، </a:t>
            </a:r>
            <a:r>
              <a:rPr lang="fa-IR" b="1" dirty="0" smtClean="0">
                <a:cs typeface="B Nazanin" panose="00000400000000000000" pitchFamily="2" charset="-78"/>
              </a:rPr>
              <a:t>تاريخ  1397/2/10 تعیین شده است. بر این اساس و به صورت سلسله مراتبی برای هر کدام از پایه ها و کتاب های درسی، اهداف کلی و شایستگی ها تعیین می شوند. بخشی از این شایستگی ها را می توان در بخش مقدمه کتاب و یا در عنوان « سخنی با همکاران» استنباط کرد.</a:t>
            </a:r>
          </a:p>
          <a:p>
            <a:pPr algn="just"/>
            <a:endParaRPr lang="fa-IR" dirty="0" smtClean="0">
              <a:cs typeface="B Zar" panose="00000400000000000000" pitchFamily="2" charset="-78"/>
            </a:endParaRPr>
          </a:p>
        </p:txBody>
      </p:sp>
    </p:spTree>
    <p:extLst>
      <p:ext uri="{BB962C8B-B14F-4D97-AF65-F5344CB8AC3E}">
        <p14:creationId xmlns:p14="http://schemas.microsoft.com/office/powerpoint/2010/main" val="11958366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70205" y="873368"/>
            <a:ext cx="8204886" cy="4247317"/>
          </a:xfrm>
          <a:prstGeom prst="rect">
            <a:avLst/>
          </a:prstGeom>
        </p:spPr>
        <p:txBody>
          <a:bodyPr wrap="square">
            <a:spAutoFit/>
          </a:bodyPr>
          <a:lstStyle/>
          <a:p>
            <a:pPr lvl="0" algn="just"/>
            <a:r>
              <a:rPr lang="fa-IR" b="1" dirty="0">
                <a:solidFill>
                  <a:srgbClr val="FF0000"/>
                </a:solidFill>
                <a:cs typeface="B Nazanin" panose="00000400000000000000" pitchFamily="2" charset="-78"/>
              </a:rPr>
              <a:t>برای مثال در مقدمه کتاب فارسی ششم ابتدایی به اهداف زیر اشاره شده است:</a:t>
            </a:r>
          </a:p>
          <a:p>
            <a:pPr marL="285750" lvl="0" indent="-285750">
              <a:buFont typeface="Arial" panose="020B0604020202020204" pitchFamily="34" charset="0"/>
              <a:buChar char="•"/>
            </a:pPr>
            <a:r>
              <a:rPr lang="fa-IR" b="1" dirty="0">
                <a:solidFill>
                  <a:srgbClr val="0070C0"/>
                </a:solidFill>
                <a:cs typeface="B Nazanin" panose="00000400000000000000" pitchFamily="2" charset="-78"/>
              </a:rPr>
              <a:t>شکوفایی فطرت الهی با تکیه بر نگرش فرهنگی تربیتی</a:t>
            </a:r>
            <a:endParaRPr lang="en-US" b="1" dirty="0">
              <a:solidFill>
                <a:srgbClr val="0070C0"/>
              </a:solidFill>
              <a:cs typeface="B Nazanin" panose="00000400000000000000" pitchFamily="2" charset="-78"/>
            </a:endParaRPr>
          </a:p>
          <a:p>
            <a:pPr marL="285750" lvl="0" indent="-285750">
              <a:buFont typeface="Arial" panose="020B0604020202020204" pitchFamily="34" charset="0"/>
              <a:buChar char="•"/>
            </a:pPr>
            <a:r>
              <a:rPr lang="fa-IR" b="1" dirty="0">
                <a:solidFill>
                  <a:srgbClr val="0070C0"/>
                </a:solidFill>
                <a:cs typeface="B Nazanin" panose="00000400000000000000" pitchFamily="2" charset="-78"/>
              </a:rPr>
              <a:t>سامان بخشیدن به هویت فرهنگی دانش آموزان</a:t>
            </a:r>
            <a:endParaRPr lang="en-US" b="1" dirty="0">
              <a:solidFill>
                <a:srgbClr val="0070C0"/>
              </a:solidFill>
              <a:cs typeface="B Nazanin" panose="00000400000000000000" pitchFamily="2" charset="-78"/>
            </a:endParaRPr>
          </a:p>
          <a:p>
            <a:pPr marL="285750" lvl="0" indent="-285750">
              <a:buFont typeface="Arial" panose="020B0604020202020204" pitchFamily="34" charset="0"/>
              <a:buChar char="•"/>
            </a:pPr>
            <a:r>
              <a:rPr lang="fa-IR" b="1" dirty="0">
                <a:solidFill>
                  <a:srgbClr val="0070C0"/>
                </a:solidFill>
                <a:cs typeface="B Nazanin" panose="00000400000000000000" pitchFamily="2" charset="-78"/>
              </a:rPr>
              <a:t>آشنایی با آثار ادبی حکیمان و فرزانگان پهنه علم و ادب فارسی</a:t>
            </a:r>
            <a:endParaRPr lang="en-US" b="1" dirty="0">
              <a:solidFill>
                <a:srgbClr val="0070C0"/>
              </a:solidFill>
              <a:cs typeface="B Nazanin" panose="00000400000000000000" pitchFamily="2" charset="-78"/>
            </a:endParaRPr>
          </a:p>
          <a:p>
            <a:pPr marL="285750" lvl="0" indent="-285750">
              <a:buFont typeface="Arial" panose="020B0604020202020204" pitchFamily="34" charset="0"/>
              <a:buChar char="•"/>
            </a:pPr>
            <a:r>
              <a:rPr lang="fa-IR" b="1" dirty="0">
                <a:solidFill>
                  <a:srgbClr val="0070C0"/>
                </a:solidFill>
                <a:cs typeface="B Nazanin" panose="00000400000000000000" pitchFamily="2" charset="-78"/>
              </a:rPr>
              <a:t>آشنایی با معارف اسلامی در سخن و آثار ادبی حکیمان و فرزانگان پهنه علم و ادب فارسی</a:t>
            </a:r>
            <a:endParaRPr lang="en-US" b="1" dirty="0">
              <a:solidFill>
                <a:srgbClr val="0070C0"/>
              </a:solidFill>
              <a:cs typeface="B Nazanin" panose="00000400000000000000" pitchFamily="2" charset="-78"/>
            </a:endParaRPr>
          </a:p>
          <a:p>
            <a:pPr marL="285750" lvl="0" indent="-285750">
              <a:buFont typeface="Arial" panose="020B0604020202020204" pitchFamily="34" charset="0"/>
              <a:buChar char="•"/>
            </a:pPr>
            <a:r>
              <a:rPr lang="fa-IR" b="1" dirty="0">
                <a:solidFill>
                  <a:srgbClr val="0070C0"/>
                </a:solidFill>
                <a:cs typeface="B Nazanin" panose="00000400000000000000" pitchFamily="2" charset="-78"/>
              </a:rPr>
              <a:t>آموزش مهار تهای زبانی و فرازبانی (تفکّر، نقد و تحلیل عناصر و ریزمهارت های خوانداری )، دیدن، خواندن و گوش دادن انتقادی </a:t>
            </a:r>
            <a:endParaRPr lang="en-US" b="1" dirty="0">
              <a:solidFill>
                <a:srgbClr val="0070C0"/>
              </a:solidFill>
              <a:cs typeface="B Nazanin" panose="00000400000000000000" pitchFamily="2" charset="-78"/>
            </a:endParaRPr>
          </a:p>
          <a:p>
            <a:pPr lvl="0" algn="just"/>
            <a:r>
              <a:rPr lang="fa-IR" b="1" dirty="0">
                <a:solidFill>
                  <a:srgbClr val="0070C0"/>
                </a:solidFill>
                <a:cs typeface="B Nazanin" panose="00000400000000000000" pitchFamily="2" charset="-78"/>
              </a:rPr>
              <a:t> </a:t>
            </a:r>
          </a:p>
          <a:p>
            <a:pPr lvl="0" algn="just"/>
            <a:r>
              <a:rPr lang="fa-IR" b="1" dirty="0">
                <a:solidFill>
                  <a:srgbClr val="FF0000"/>
                </a:solidFill>
                <a:cs typeface="B Nazanin" panose="00000400000000000000" pitchFamily="2" charset="-78"/>
              </a:rPr>
              <a:t>در ابتدای کتاب علوم تجربی پایه ششم «سخنی با همکاران» اهداف کلی زیر را می توان استنباط کرد:</a:t>
            </a:r>
          </a:p>
          <a:p>
            <a:pPr marL="285750" lvl="0" indent="-285750" algn="just">
              <a:buFont typeface="Arial" panose="020B0604020202020204" pitchFamily="34" charset="0"/>
              <a:buChar char="•"/>
            </a:pPr>
            <a:r>
              <a:rPr lang="fa-IR" b="1" dirty="0">
                <a:solidFill>
                  <a:srgbClr val="0070C0"/>
                </a:solidFill>
                <a:cs typeface="B Nazanin" panose="00000400000000000000" pitchFamily="2" charset="-78"/>
              </a:rPr>
              <a:t>درک واقعیت های خلقت و کشف فعل خداوند، </a:t>
            </a:r>
          </a:p>
          <a:p>
            <a:pPr marL="285750" lvl="0" indent="-285750" algn="just">
              <a:buFont typeface="Arial" panose="020B0604020202020204" pitchFamily="34" charset="0"/>
              <a:buChar char="•"/>
            </a:pPr>
            <a:r>
              <a:rPr lang="fa-IR" b="1" dirty="0">
                <a:solidFill>
                  <a:srgbClr val="0070C0"/>
                </a:solidFill>
                <a:cs typeface="B Nazanin" panose="00000400000000000000" pitchFamily="2" charset="-78"/>
              </a:rPr>
              <a:t>شناخت و استفاده ی مسئولانه از طبیعت به مثابه ی بخشی از خلقت الهی با هدف تکریم، آبادانی و آموختن از آن برای </a:t>
            </a:r>
          </a:p>
          <a:p>
            <a:pPr marL="285750" lvl="0" indent="-285750" algn="just">
              <a:buFont typeface="Arial" panose="020B0604020202020204" pitchFamily="34" charset="0"/>
              <a:buChar char="•"/>
            </a:pPr>
            <a:r>
              <a:rPr lang="fa-IR" b="1" dirty="0">
                <a:solidFill>
                  <a:srgbClr val="0070C0"/>
                </a:solidFill>
                <a:cs typeface="B Nazanin" panose="00000400000000000000" pitchFamily="2" charset="-78"/>
              </a:rPr>
              <a:t>ایفای نقش سازنده در ارتقای سطح زندگی فردی، خانوادگی، ملیّ و جهانی </a:t>
            </a:r>
          </a:p>
          <a:p>
            <a:pPr marL="285750" lvl="0" indent="-285750" algn="just">
              <a:buFont typeface="Arial" panose="020B0604020202020204" pitchFamily="34" charset="0"/>
              <a:buChar char="•"/>
            </a:pPr>
            <a:r>
              <a:rPr lang="fa-IR" b="1" dirty="0">
                <a:solidFill>
                  <a:srgbClr val="0070C0"/>
                </a:solidFill>
                <a:cs typeface="B Nazanin" panose="00000400000000000000" pitchFamily="2" charset="-78"/>
              </a:rPr>
              <a:t>توانایی ایجاد ارتباط بین آموزه های علمی و زندگی واقعی</a:t>
            </a:r>
          </a:p>
          <a:p>
            <a:pPr marL="285750" lvl="0" indent="-285750" algn="just">
              <a:buFont typeface="Arial" panose="020B0604020202020204" pitchFamily="34" charset="0"/>
              <a:buChar char="•"/>
            </a:pPr>
            <a:r>
              <a:rPr lang="fa-IR" b="1" dirty="0">
                <a:solidFill>
                  <a:srgbClr val="0070C0"/>
                </a:solidFill>
                <a:cs typeface="B Nazanin" panose="00000400000000000000" pitchFamily="2" charset="-78"/>
              </a:rPr>
              <a:t>پرورش انسان هایی مسئولیت پذیر، متفکّر و خلّاق</a:t>
            </a:r>
          </a:p>
        </p:txBody>
      </p:sp>
    </p:spTree>
    <p:extLst>
      <p:ext uri="{BB962C8B-B14F-4D97-AF65-F5344CB8AC3E}">
        <p14:creationId xmlns:p14="http://schemas.microsoft.com/office/powerpoint/2010/main" val="697155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4669"/>
            <a:ext cx="10515600" cy="575033"/>
          </a:xfrm>
        </p:spPr>
        <p:txBody>
          <a:bodyPr>
            <a:normAutofit fontScale="90000"/>
          </a:bodyPr>
          <a:lstStyle/>
          <a:p>
            <a:pPr algn="ctr"/>
            <a:r>
              <a:rPr lang="fa-IR" b="1" dirty="0" smtClean="0">
                <a:solidFill>
                  <a:srgbClr val="7030A0"/>
                </a:solidFill>
              </a:rPr>
              <a:t>منابع و مبانی </a:t>
            </a:r>
            <a:r>
              <a:rPr lang="fa-IR" b="1" dirty="0">
                <a:solidFill>
                  <a:srgbClr val="7030A0"/>
                </a:solidFill>
              </a:rPr>
              <a:t>برنامه ریزی </a:t>
            </a:r>
            <a:r>
              <a:rPr lang="fa-IR" b="1" dirty="0" smtClean="0">
                <a:solidFill>
                  <a:srgbClr val="7030A0"/>
                </a:solidFill>
              </a:rPr>
              <a:t>درسی</a:t>
            </a:r>
            <a:endParaRPr lang="fa-IR" b="1" dirty="0">
              <a:solidFill>
                <a:srgbClr val="7030A0"/>
              </a:solidFill>
            </a:endParaRPr>
          </a:p>
        </p:txBody>
      </p:sp>
      <p:sp>
        <p:nvSpPr>
          <p:cNvPr id="3" name="Content Placeholder 2"/>
          <p:cNvSpPr>
            <a:spLocks noGrp="1"/>
          </p:cNvSpPr>
          <p:nvPr>
            <p:ph idx="1"/>
          </p:nvPr>
        </p:nvSpPr>
        <p:spPr>
          <a:xfrm>
            <a:off x="554864" y="1068946"/>
            <a:ext cx="10515600" cy="2562895"/>
          </a:xfrm>
        </p:spPr>
        <p:txBody>
          <a:bodyPr>
            <a:normAutofit/>
          </a:bodyPr>
          <a:lstStyle/>
          <a:p>
            <a:pPr marL="0" indent="0">
              <a:buNone/>
            </a:pPr>
            <a:r>
              <a:rPr lang="fa-IR" sz="2000" b="1" dirty="0" smtClean="0">
                <a:solidFill>
                  <a:srgbClr val="CC0066"/>
                </a:solidFill>
                <a:cs typeface="B Nazanin" panose="00000400000000000000" pitchFamily="2" charset="-78"/>
              </a:rPr>
              <a:t>مبانی برنامه ریزی درسی: </a:t>
            </a:r>
            <a:r>
              <a:rPr lang="fa-IR" sz="1800" b="1" dirty="0" smtClean="0">
                <a:cs typeface="B Nazanin" panose="00000400000000000000" pitchFamily="2" charset="-78"/>
              </a:rPr>
              <a:t>آن دسته از نیروهای بنیادی و اساسی است که  بر برنامه های درسی، اهداف و محتوای آن اثر گذاشته و در ادبیات برنامه ریزی درسی از آن تحت عنوان عوامل تعیین کننده برنامه درسی نام برده می شود(</a:t>
            </a:r>
            <a:r>
              <a:rPr lang="en-US" sz="1800" b="1" dirty="0" err="1" smtClean="0">
                <a:cs typeface="B Nazanin" panose="00000400000000000000" pitchFamily="2" charset="-78"/>
              </a:rPr>
              <a:t>zais</a:t>
            </a:r>
            <a:r>
              <a:rPr lang="fa-IR" sz="1800" b="1" dirty="0" smtClean="0">
                <a:cs typeface="B Nazanin" panose="00000400000000000000" pitchFamily="2" charset="-78"/>
              </a:rPr>
              <a:t> به نقل از فتحی واجارگاه، 1393).</a:t>
            </a:r>
          </a:p>
          <a:p>
            <a:pPr marL="0" indent="0">
              <a:buNone/>
            </a:pPr>
            <a:r>
              <a:rPr lang="fa-IR" sz="1800" b="1" dirty="0" smtClean="0">
                <a:solidFill>
                  <a:srgbClr val="FF0000"/>
                </a:solidFill>
                <a:cs typeface="B Nazanin" panose="00000400000000000000" pitchFamily="2" charset="-78"/>
              </a:rPr>
              <a:t>مبانی </a:t>
            </a:r>
            <a:r>
              <a:rPr lang="fa-IR" sz="1800" b="1" dirty="0">
                <a:solidFill>
                  <a:srgbClr val="FF0000"/>
                </a:solidFill>
                <a:cs typeface="B Nazanin" panose="00000400000000000000" pitchFamily="2" charset="-78"/>
              </a:rPr>
              <a:t>برنامه ریزی درسی</a:t>
            </a:r>
            <a:r>
              <a:rPr lang="fa-IR" sz="1800" b="1" dirty="0">
                <a:cs typeface="B Nazanin" panose="00000400000000000000" pitchFamily="2" charset="-78"/>
              </a:rPr>
              <a:t> ، </a:t>
            </a:r>
            <a:r>
              <a:rPr lang="fa-IR" sz="1800" b="1" dirty="0">
                <a:solidFill>
                  <a:srgbClr val="FF0000"/>
                </a:solidFill>
                <a:cs typeface="B Nazanin" panose="00000400000000000000" pitchFamily="2" charset="-78"/>
              </a:rPr>
              <a:t>عوامل </a:t>
            </a:r>
            <a:r>
              <a:rPr lang="fa-IR" sz="1800" b="1" dirty="0" smtClean="0">
                <a:solidFill>
                  <a:srgbClr val="FF0000"/>
                </a:solidFill>
                <a:cs typeface="B Nazanin" panose="00000400000000000000" pitchFamily="2" charset="-78"/>
              </a:rPr>
              <a:t>اساسی </a:t>
            </a:r>
            <a:r>
              <a:rPr lang="fa-IR" sz="1800" b="1" dirty="0" smtClean="0">
                <a:cs typeface="B Nazanin" panose="00000400000000000000" pitchFamily="2" charset="-78"/>
              </a:rPr>
              <a:t>هستند</a:t>
            </a:r>
            <a:endParaRPr lang="fa-IR" sz="1800" b="1" dirty="0">
              <a:cs typeface="B Nazanin" panose="00000400000000000000" pitchFamily="2" charset="-78"/>
            </a:endParaRPr>
          </a:p>
          <a:p>
            <a:pPr marL="0" indent="0">
              <a:buNone/>
            </a:pPr>
            <a:r>
              <a:rPr lang="fa-IR" sz="1800" b="1" dirty="0">
                <a:cs typeface="B Nazanin" panose="00000400000000000000" pitchFamily="2" charset="-78"/>
              </a:rPr>
              <a:t> که با در اختیار قرار دادن </a:t>
            </a:r>
            <a:r>
              <a:rPr lang="fa-IR" sz="1800" b="1" dirty="0">
                <a:solidFill>
                  <a:srgbClr val="FF0000"/>
                </a:solidFill>
                <a:cs typeface="B Nazanin" panose="00000400000000000000" pitchFamily="2" charset="-78"/>
              </a:rPr>
              <a:t>معیار و ملاک </a:t>
            </a:r>
            <a:r>
              <a:rPr lang="fa-IR" sz="1800" b="1" dirty="0" smtClean="0">
                <a:solidFill>
                  <a:srgbClr val="FF0000"/>
                </a:solidFill>
                <a:cs typeface="B Nazanin" panose="00000400000000000000" pitchFamily="2" charset="-78"/>
              </a:rPr>
              <a:t>ها</a:t>
            </a:r>
            <a:r>
              <a:rPr lang="fa-IR" sz="1800" b="1" u="sng" dirty="0" smtClean="0">
                <a:cs typeface="B Nazanin" panose="00000400000000000000" pitchFamily="2" charset="-78"/>
              </a:rPr>
              <a:t>، </a:t>
            </a:r>
            <a:r>
              <a:rPr lang="fa-IR" sz="1800" b="1" u="sng" dirty="0">
                <a:cs typeface="B Nazanin" panose="00000400000000000000" pitchFamily="2" charset="-78"/>
              </a:rPr>
              <a:t>در </a:t>
            </a:r>
            <a:r>
              <a:rPr lang="fa-IR" sz="1800" b="1" dirty="0">
                <a:solidFill>
                  <a:srgbClr val="FF0000"/>
                </a:solidFill>
                <a:cs typeface="B Nazanin" panose="00000400000000000000" pitchFamily="2" charset="-78"/>
              </a:rPr>
              <a:t> تصمیم گیری ها برای تعیین اهداف </a:t>
            </a:r>
            <a:r>
              <a:rPr lang="fa-IR" sz="1800" b="1" dirty="0">
                <a:cs typeface="B Nazanin" panose="00000400000000000000" pitchFamily="2" charset="-78"/>
              </a:rPr>
              <a:t>و </a:t>
            </a:r>
            <a:r>
              <a:rPr lang="fa-IR" sz="1800" b="1" dirty="0">
                <a:solidFill>
                  <a:srgbClr val="FF0000"/>
                </a:solidFill>
                <a:cs typeface="B Nazanin" panose="00000400000000000000" pitchFamily="2" charset="-78"/>
              </a:rPr>
              <a:t>محتوای برنامه درسی </a:t>
            </a:r>
            <a:r>
              <a:rPr lang="fa-IR" sz="1800" b="1" dirty="0">
                <a:cs typeface="B Nazanin" panose="00000400000000000000" pitchFamily="2" charset="-78"/>
              </a:rPr>
              <a:t>موثر هستند.</a:t>
            </a:r>
            <a:endParaRPr lang="fa-IR" sz="1800" b="1" dirty="0">
              <a:solidFill>
                <a:srgbClr val="FF0000"/>
              </a:solidFill>
              <a:cs typeface="B Nazanin" panose="00000400000000000000" pitchFamily="2" charset="-78"/>
            </a:endParaRPr>
          </a:p>
          <a:p>
            <a:pPr marL="0" indent="0" algn="ctr">
              <a:buNone/>
            </a:pPr>
            <a:endParaRPr lang="fa-IR" dirty="0"/>
          </a:p>
        </p:txBody>
      </p:sp>
      <p:sp>
        <p:nvSpPr>
          <p:cNvPr id="4" name="Rectangle 3"/>
          <p:cNvSpPr/>
          <p:nvPr/>
        </p:nvSpPr>
        <p:spPr>
          <a:xfrm>
            <a:off x="472486" y="2906912"/>
            <a:ext cx="10515600" cy="2369880"/>
          </a:xfrm>
          <a:prstGeom prst="rect">
            <a:avLst/>
          </a:prstGeom>
        </p:spPr>
        <p:txBody>
          <a:bodyPr wrap="square">
            <a:spAutoFit/>
          </a:bodyPr>
          <a:lstStyle/>
          <a:p>
            <a:pPr marL="342900" lvl="0" indent="-342900" algn="just">
              <a:buFont typeface="Symbol" panose="05050102010706020507" pitchFamily="18" charset="2"/>
              <a:buChar char=""/>
            </a:pPr>
            <a:r>
              <a:rPr lang="fa-IR" b="1" dirty="0">
                <a:solidFill>
                  <a:srgbClr val="0066FF"/>
                </a:solidFill>
                <a:latin typeface="Calibri" panose="020F0502020204030204" pitchFamily="34" charset="0"/>
                <a:ea typeface="Calibri" panose="020F0502020204030204" pitchFamily="34" charset="0"/>
                <a:cs typeface="B Zar" panose="00000400000000000000" pitchFamily="2" charset="-78"/>
              </a:rPr>
              <a:t>ماهیت یادگیرنده – توانایی های ذهنی، علایق و تمایلات، نیازها</a:t>
            </a:r>
            <a:endParaRPr lang="en-US" b="1" dirty="0">
              <a:solidFill>
                <a:srgbClr val="0066FF"/>
              </a:solidFill>
              <a:latin typeface="Calibri" panose="020F0502020204030204" pitchFamily="34" charset="0"/>
              <a:ea typeface="Calibri" panose="020F0502020204030204" pitchFamily="34" charset="0"/>
              <a:cs typeface="B Zar" panose="00000400000000000000" pitchFamily="2" charset="-78"/>
            </a:endParaRPr>
          </a:p>
          <a:p>
            <a:pPr marL="342900" lvl="0" indent="-342900" algn="just">
              <a:buFont typeface="Symbol" panose="05050102010706020507" pitchFamily="18" charset="2"/>
              <a:buChar char=""/>
            </a:pPr>
            <a:r>
              <a:rPr lang="fa-IR" b="1" dirty="0">
                <a:solidFill>
                  <a:srgbClr val="0066FF"/>
                </a:solidFill>
                <a:latin typeface="Calibri" panose="020F0502020204030204" pitchFamily="34" charset="0"/>
                <a:ea typeface="Calibri" panose="020F0502020204030204" pitchFamily="34" charset="0"/>
                <a:cs typeface="B Zar" panose="00000400000000000000" pitchFamily="2" charset="-78"/>
              </a:rPr>
              <a:t>زندگی اجتماعی – نیازهای اجتماعی، مشکلات و مسائل اجتماعی، ارزش ها و آرمان های اجتماعی</a:t>
            </a:r>
            <a:endParaRPr lang="en-US" b="1" dirty="0">
              <a:solidFill>
                <a:srgbClr val="0066FF"/>
              </a:solidFill>
              <a:latin typeface="Calibri" panose="020F0502020204030204" pitchFamily="34" charset="0"/>
              <a:ea typeface="Calibri" panose="020F0502020204030204" pitchFamily="34" charset="0"/>
              <a:cs typeface="B Zar" panose="00000400000000000000" pitchFamily="2" charset="-78"/>
            </a:endParaRPr>
          </a:p>
          <a:p>
            <a:pPr marL="342900" lvl="0" indent="-342900" algn="just">
              <a:buFont typeface="Symbol" panose="05050102010706020507" pitchFamily="18" charset="2"/>
              <a:buChar char=""/>
            </a:pPr>
            <a:r>
              <a:rPr lang="fa-IR" b="1" dirty="0">
                <a:solidFill>
                  <a:srgbClr val="0066FF"/>
                </a:solidFill>
                <a:latin typeface="Calibri" panose="020F0502020204030204" pitchFamily="34" charset="0"/>
                <a:ea typeface="Calibri" panose="020F0502020204030204" pitchFamily="34" charset="0"/>
                <a:cs typeface="B Zar" panose="00000400000000000000" pitchFamily="2" charset="-78"/>
              </a:rPr>
              <a:t>ماهیت رشته علمی – ساختار مفهومی، مباحث پایه ای و بنیادی رشته علمی، بکارگیری آنها در زندگی</a:t>
            </a:r>
            <a:endParaRPr lang="en-US" b="1" dirty="0">
              <a:solidFill>
                <a:srgbClr val="0066FF"/>
              </a:solidFill>
              <a:latin typeface="Calibri" panose="020F0502020204030204" pitchFamily="34" charset="0"/>
              <a:ea typeface="Calibri" panose="020F0502020204030204" pitchFamily="34" charset="0"/>
              <a:cs typeface="B Zar" panose="00000400000000000000" pitchFamily="2" charset="-78"/>
            </a:endParaRPr>
          </a:p>
          <a:p>
            <a:pPr marL="342900" lvl="0" indent="-342900" algn="just">
              <a:buFont typeface="Symbol" panose="05050102010706020507" pitchFamily="18" charset="2"/>
              <a:buChar char=""/>
            </a:pPr>
            <a:r>
              <a:rPr lang="fa-IR" b="1" dirty="0">
                <a:solidFill>
                  <a:srgbClr val="0066FF"/>
                </a:solidFill>
                <a:latin typeface="Calibri" panose="020F0502020204030204" pitchFamily="34" charset="0"/>
                <a:ea typeface="Calibri" panose="020F0502020204030204" pitchFamily="34" charset="0"/>
                <a:cs typeface="B Zar" panose="00000400000000000000" pitchFamily="2" charset="-78"/>
              </a:rPr>
              <a:t>نظام اعتقادی و ارزشی – این اعتقادات از منابع دینی و فلسفی جامعه گرفته می شوند. </a:t>
            </a:r>
            <a:endParaRPr lang="fa-IR" b="1" dirty="0" smtClean="0">
              <a:solidFill>
                <a:srgbClr val="0066FF"/>
              </a:solidFill>
              <a:latin typeface="Calibri" panose="020F0502020204030204" pitchFamily="34" charset="0"/>
              <a:ea typeface="Calibri" panose="020F0502020204030204" pitchFamily="34" charset="0"/>
              <a:cs typeface="B Zar" panose="00000400000000000000" pitchFamily="2" charset="-78"/>
            </a:endParaRPr>
          </a:p>
          <a:p>
            <a:pPr marL="342900" indent="-342900" algn="just">
              <a:buFont typeface="Symbol" panose="05050102010706020507" pitchFamily="18" charset="2"/>
              <a:buChar char=""/>
            </a:pPr>
            <a:r>
              <a:rPr lang="fa-IR" b="1" dirty="0" smtClean="0">
                <a:solidFill>
                  <a:srgbClr val="0066FF"/>
                </a:solidFill>
                <a:latin typeface="Calibri" panose="020F0502020204030204" pitchFamily="34" charset="0"/>
                <a:ea typeface="Calibri" panose="020F0502020204030204" pitchFamily="34" charset="0"/>
                <a:cs typeface="B Zar" panose="00000400000000000000" pitchFamily="2" charset="-78"/>
              </a:rPr>
              <a:t>یادگیری</a:t>
            </a:r>
            <a:r>
              <a:rPr lang="fa-IR" b="1" dirty="0">
                <a:solidFill>
                  <a:srgbClr val="0066FF"/>
                </a:solidFill>
                <a:latin typeface="Calibri" panose="020F0502020204030204" pitchFamily="34" charset="0"/>
                <a:ea typeface="Calibri" panose="020F0502020204030204" pitchFamily="34" charset="0"/>
                <a:cs typeface="B Zar" panose="00000400000000000000" pitchFamily="2" charset="-78"/>
              </a:rPr>
              <a:t> </a:t>
            </a:r>
            <a:r>
              <a:rPr lang="fa-IR" b="1" dirty="0" smtClean="0">
                <a:solidFill>
                  <a:srgbClr val="0066FF"/>
                </a:solidFill>
                <a:latin typeface="Calibri" panose="020F0502020204030204" pitchFamily="34" charset="0"/>
                <a:ea typeface="Calibri" panose="020F0502020204030204" pitchFamily="34" charset="0"/>
                <a:cs typeface="B Zar" panose="00000400000000000000" pitchFamily="2" charset="-78"/>
              </a:rPr>
              <a:t>– ماهیت، معنا و مفهوم یادگیری چیست و از کدام دیدگاه های تربیتی تبعیت می شود.</a:t>
            </a:r>
          </a:p>
          <a:p>
            <a:pPr marL="342900" indent="-342900" algn="just">
              <a:buFont typeface="Symbol" panose="05050102010706020507" pitchFamily="18" charset="2"/>
              <a:buChar char=""/>
            </a:pPr>
            <a:endParaRPr lang="fa-IR" dirty="0">
              <a:latin typeface="Calibri" panose="020F0502020204030204" pitchFamily="34" charset="0"/>
              <a:ea typeface="Calibri" panose="020F0502020204030204" pitchFamily="34" charset="0"/>
              <a:cs typeface="B Zar" panose="00000400000000000000" pitchFamily="2" charset="-78"/>
            </a:endParaRPr>
          </a:p>
          <a:p>
            <a:pPr algn="just"/>
            <a:r>
              <a:rPr lang="fa-IR" sz="2000" b="1" dirty="0" smtClean="0">
                <a:solidFill>
                  <a:srgbClr val="CC0066"/>
                </a:solidFill>
                <a:latin typeface="Calibri" panose="020F0502020204030204" pitchFamily="34" charset="0"/>
                <a:ea typeface="Calibri" panose="020F0502020204030204" pitchFamily="34" charset="0"/>
                <a:cs typeface="B Nazanin" panose="00000400000000000000" pitchFamily="2" charset="-78"/>
              </a:rPr>
              <a:t>در ارتباط با ماهیت یادگیرنده(مبنای روانشناسی شناختی) و ماهیت یادگیری، جهت مرور بیشتر به مطالب درسی روانشناسی تربیتی مراجعه نمایید.</a:t>
            </a:r>
            <a:endParaRPr lang="en-US" sz="2000" b="1" dirty="0">
              <a:solidFill>
                <a:srgbClr val="CC0066"/>
              </a:solidFill>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3208746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50523" y="6014435"/>
            <a:ext cx="6937420" cy="540912"/>
          </a:xfrm>
          <a:solidFill>
            <a:srgbClr val="92D050"/>
          </a:solidFill>
        </p:spPr>
        <p:txBody>
          <a:bodyPr>
            <a:normAutofit/>
          </a:bodyPr>
          <a:lstStyle/>
          <a:p>
            <a:r>
              <a:rPr lang="fa-IR" sz="2800" dirty="0" smtClean="0"/>
              <a:t>موسی پور، نعمت الله</a:t>
            </a:r>
            <a:endParaRPr lang="fa-IR" sz="2800" dirty="0"/>
          </a:p>
        </p:txBody>
      </p:sp>
      <p:graphicFrame>
        <p:nvGraphicFramePr>
          <p:cNvPr id="4" name="Diagram 3"/>
          <p:cNvGraphicFramePr/>
          <p:nvPr>
            <p:extLst/>
          </p:nvPr>
        </p:nvGraphicFramePr>
        <p:xfrm>
          <a:off x="512293" y="318871"/>
          <a:ext cx="11207482"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772943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909</TotalTime>
  <Words>3148</Words>
  <Application>Microsoft Office PowerPoint</Application>
  <PresentationFormat>Widescreen</PresentationFormat>
  <Paragraphs>252</Paragraphs>
  <Slides>28</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28</vt:i4>
      </vt:variant>
    </vt:vector>
  </HeadingPairs>
  <TitlesOfParts>
    <vt:vector size="41" baseType="lpstr">
      <vt:lpstr>Arial</vt:lpstr>
      <vt:lpstr>B Davat</vt:lpstr>
      <vt:lpstr>B Nazanin</vt:lpstr>
      <vt:lpstr>B Zar</vt:lpstr>
      <vt:lpstr>Calibri</vt:lpstr>
      <vt:lpstr>Calibri Light</vt:lpstr>
      <vt:lpstr>Nazanin</vt:lpstr>
      <vt:lpstr>Sakkal Majalla</vt:lpstr>
      <vt:lpstr>Symbol</vt:lpstr>
      <vt:lpstr>Tahoma</vt:lpstr>
      <vt:lpstr>Times New Roman</vt:lpstr>
      <vt:lpstr>Wingdings</vt:lpstr>
      <vt:lpstr>Office Theme</vt:lpstr>
      <vt:lpstr>برنامه ریزی درسی</vt:lpstr>
      <vt:lpstr>PowerPoint Presentation</vt:lpstr>
      <vt:lpstr>PowerPoint Presentation</vt:lpstr>
      <vt:lpstr>PowerPoint Presentation</vt:lpstr>
      <vt:lpstr>PowerPoint Presentation</vt:lpstr>
      <vt:lpstr>PowerPoint Presentation</vt:lpstr>
      <vt:lpstr>PowerPoint Presentation</vt:lpstr>
      <vt:lpstr>منابع و مبانی برنامه ریزی درسی</vt:lpstr>
      <vt:lpstr>موسی پور، نعمت الله</vt:lpstr>
      <vt:lpstr>فتحی واجارگاه،کورش. اصول مبانی برنامه ریزی درسی یار محمدیان، محمدحسین. مبانی و اصول برنامه ریزی درسی</vt:lpstr>
      <vt:lpstr>ملکی، حسن. برنامه  ریزی درسی (راهنمای عمل)</vt:lpstr>
      <vt:lpstr>مبانی و منابع تعیین اهداف و جایگاه آنها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کارکردهای نیازسنجی در برنامه ریزی درسی</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مراحل کلی برنامه ریزی درسی</dc:title>
  <dc:creator>saeid dadashzadeh</dc:creator>
  <cp:lastModifiedBy>Windows User</cp:lastModifiedBy>
  <cp:revision>141</cp:revision>
  <dcterms:created xsi:type="dcterms:W3CDTF">2017-12-02T15:44:01Z</dcterms:created>
  <dcterms:modified xsi:type="dcterms:W3CDTF">2020-04-21T06:39:23Z</dcterms:modified>
</cp:coreProperties>
</file>