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2" r:id="rId1"/>
  </p:sldMasterIdLst>
  <p:notesMasterIdLst>
    <p:notesMasterId r:id="rId78"/>
  </p:notesMasterIdLst>
  <p:sldIdLst>
    <p:sldId id="256" r:id="rId2"/>
    <p:sldId id="321" r:id="rId3"/>
    <p:sldId id="322" r:id="rId4"/>
    <p:sldId id="323" r:id="rId5"/>
    <p:sldId id="331" r:id="rId6"/>
    <p:sldId id="335" r:id="rId7"/>
    <p:sldId id="336" r:id="rId8"/>
    <p:sldId id="338" r:id="rId9"/>
    <p:sldId id="337" r:id="rId10"/>
    <p:sldId id="339" r:id="rId11"/>
    <p:sldId id="340" r:id="rId12"/>
    <p:sldId id="345" r:id="rId13"/>
    <p:sldId id="346" r:id="rId14"/>
    <p:sldId id="347" r:id="rId15"/>
    <p:sldId id="332" r:id="rId16"/>
    <p:sldId id="333" r:id="rId17"/>
    <p:sldId id="348" r:id="rId18"/>
    <p:sldId id="334" r:id="rId19"/>
    <p:sldId id="257" r:id="rId20"/>
    <p:sldId id="258" r:id="rId21"/>
    <p:sldId id="259" r:id="rId22"/>
    <p:sldId id="260" r:id="rId23"/>
    <p:sldId id="261" r:id="rId24"/>
    <p:sldId id="262" r:id="rId25"/>
    <p:sldId id="263" r:id="rId26"/>
    <p:sldId id="264" r:id="rId27"/>
    <p:sldId id="265" r:id="rId28"/>
    <p:sldId id="266" r:id="rId29"/>
    <p:sldId id="267" r:id="rId30"/>
    <p:sldId id="268" r:id="rId31"/>
    <p:sldId id="269" r:id="rId32"/>
    <p:sldId id="270" r:id="rId33"/>
    <p:sldId id="271" r:id="rId34"/>
    <p:sldId id="272" r:id="rId35"/>
    <p:sldId id="273" r:id="rId36"/>
    <p:sldId id="274" r:id="rId37"/>
    <p:sldId id="275" r:id="rId38"/>
    <p:sldId id="276" r:id="rId39"/>
    <p:sldId id="277" r:id="rId40"/>
    <p:sldId id="278" r:id="rId41"/>
    <p:sldId id="279" r:id="rId42"/>
    <p:sldId id="280" r:id="rId43"/>
    <p:sldId id="281" r:id="rId44"/>
    <p:sldId id="342" r:id="rId45"/>
    <p:sldId id="282" r:id="rId46"/>
    <p:sldId id="283" r:id="rId47"/>
    <p:sldId id="284" r:id="rId48"/>
    <p:sldId id="285" r:id="rId49"/>
    <p:sldId id="286" r:id="rId50"/>
    <p:sldId id="287" r:id="rId51"/>
    <p:sldId id="288" r:id="rId52"/>
    <p:sldId id="289" r:id="rId53"/>
    <p:sldId id="290" r:id="rId54"/>
    <p:sldId id="291" r:id="rId55"/>
    <p:sldId id="292" r:id="rId56"/>
    <p:sldId id="341" r:id="rId57"/>
    <p:sldId id="293" r:id="rId58"/>
    <p:sldId id="294" r:id="rId59"/>
    <p:sldId id="295" r:id="rId60"/>
    <p:sldId id="296" r:id="rId61"/>
    <p:sldId id="297" r:id="rId62"/>
    <p:sldId id="298" r:id="rId63"/>
    <p:sldId id="299" r:id="rId64"/>
    <p:sldId id="300" r:id="rId65"/>
    <p:sldId id="324" r:id="rId66"/>
    <p:sldId id="325" r:id="rId67"/>
    <p:sldId id="326" r:id="rId68"/>
    <p:sldId id="327" r:id="rId69"/>
    <p:sldId id="301" r:id="rId70"/>
    <p:sldId id="302" r:id="rId71"/>
    <p:sldId id="303" r:id="rId72"/>
    <p:sldId id="304" r:id="rId73"/>
    <p:sldId id="344" r:id="rId74"/>
    <p:sldId id="305" r:id="rId75"/>
    <p:sldId id="343" r:id="rId76"/>
    <p:sldId id="329" r:id="rId7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eZaKhoshdel" initials="R"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660066"/>
    <a:srgbClr val="CC00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90"/>
    <p:restoredTop sz="94681"/>
  </p:normalViewPr>
  <p:slideViewPr>
    <p:cSldViewPr>
      <p:cViewPr varScale="1">
        <p:scale>
          <a:sx n="110" d="100"/>
          <a:sy n="110" d="100"/>
        </p:scale>
        <p:origin x="164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56F9371-8124-4DD2-997A-86B3C18BE4E3}" type="datetimeFigureOut">
              <a:rPr lang="fa-IR" smtClean="0"/>
              <a:t>25/08/1441</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24E1D78-0584-41F3-AA74-44417E5D9B6E}" type="slidenum">
              <a:rPr lang="fa-IR" smtClean="0"/>
              <a:t>‹#›</a:t>
            </a:fld>
            <a:endParaRPr lang="fa-IR"/>
          </a:p>
        </p:txBody>
      </p:sp>
    </p:spTree>
    <p:extLst>
      <p:ext uri="{BB962C8B-B14F-4D97-AF65-F5344CB8AC3E}">
        <p14:creationId xmlns:p14="http://schemas.microsoft.com/office/powerpoint/2010/main" val="141413778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24E1D78-0584-41F3-AA74-44417E5D9B6E}" type="slidenum">
              <a:rPr lang="fa-IR" smtClean="0"/>
              <a:t>45</a:t>
            </a:fld>
            <a:endParaRPr lang="fa-IR"/>
          </a:p>
        </p:txBody>
      </p:sp>
    </p:spTree>
    <p:extLst>
      <p:ext uri="{BB962C8B-B14F-4D97-AF65-F5344CB8AC3E}">
        <p14:creationId xmlns:p14="http://schemas.microsoft.com/office/powerpoint/2010/main" val="2652761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05223B4F-3E6A-4E47-B8D1-C70E02EC1E9D}" type="datetimeFigureOut">
              <a:rPr lang="fa-IR" smtClean="0"/>
              <a:t>25/08/1441</a:t>
            </a:fld>
            <a:endParaRPr lang="fa-IR"/>
          </a:p>
        </p:txBody>
      </p:sp>
      <p:sp>
        <p:nvSpPr>
          <p:cNvPr id="16" name="Slide Number Placeholder 15"/>
          <p:cNvSpPr>
            <a:spLocks noGrp="1"/>
          </p:cNvSpPr>
          <p:nvPr>
            <p:ph type="sldNum" sz="quarter" idx="11"/>
          </p:nvPr>
        </p:nvSpPr>
        <p:spPr/>
        <p:txBody>
          <a:bodyPr/>
          <a:lstStyle/>
          <a:p>
            <a:fld id="{9F501144-0EF3-4AF8-B81D-3ED8E6753488}" type="slidenum">
              <a:rPr lang="fa-IR" smtClean="0"/>
              <a:t>‹#›</a:t>
            </a:fld>
            <a:endParaRPr lang="fa-IR"/>
          </a:p>
        </p:txBody>
      </p:sp>
      <p:sp>
        <p:nvSpPr>
          <p:cNvPr id="17" name="Footer Placeholder 16"/>
          <p:cNvSpPr>
            <a:spLocks noGrp="1"/>
          </p:cNvSpPr>
          <p:nvPr>
            <p:ph type="ftr" sz="quarter" idx="12"/>
          </p:nvPr>
        </p:nvSpPr>
        <p:spPr/>
        <p:txBody>
          <a:bodyPr/>
          <a:lstStyle/>
          <a:p>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5223B4F-3E6A-4E47-B8D1-C70E02EC1E9D}" type="datetimeFigureOut">
              <a:rPr lang="fa-IR" smtClean="0"/>
              <a:t>25/08/1441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501144-0EF3-4AF8-B81D-3ED8E6753488}"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5223B4F-3E6A-4E47-B8D1-C70E02EC1E9D}" type="datetimeFigureOut">
              <a:rPr lang="fa-IR" smtClean="0"/>
              <a:t>25/08/1441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501144-0EF3-4AF8-B81D-3ED8E6753488}"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05223B4F-3E6A-4E47-B8D1-C70E02EC1E9D}" type="datetimeFigureOut">
              <a:rPr lang="fa-IR" smtClean="0"/>
              <a:t>25/08/1441</a:t>
            </a:fld>
            <a:endParaRPr lang="fa-IR"/>
          </a:p>
        </p:txBody>
      </p:sp>
      <p:sp>
        <p:nvSpPr>
          <p:cNvPr id="15" name="Slide Number Placeholder 14"/>
          <p:cNvSpPr>
            <a:spLocks noGrp="1"/>
          </p:cNvSpPr>
          <p:nvPr>
            <p:ph type="sldNum" sz="quarter" idx="15"/>
          </p:nvPr>
        </p:nvSpPr>
        <p:spPr/>
        <p:txBody>
          <a:bodyPr/>
          <a:lstStyle>
            <a:lvl1pPr algn="ctr">
              <a:defRPr/>
            </a:lvl1pPr>
          </a:lstStyle>
          <a:p>
            <a:fld id="{9F501144-0EF3-4AF8-B81D-3ED8E6753488}" type="slidenum">
              <a:rPr lang="fa-IR" smtClean="0"/>
              <a:t>‹#›</a:t>
            </a:fld>
            <a:endParaRPr lang="fa-IR"/>
          </a:p>
        </p:txBody>
      </p:sp>
      <p:sp>
        <p:nvSpPr>
          <p:cNvPr id="16" name="Footer Placeholder 15"/>
          <p:cNvSpPr>
            <a:spLocks noGrp="1"/>
          </p:cNvSpPr>
          <p:nvPr>
            <p:ph type="ftr" sz="quarter" idx="16"/>
          </p:nvPr>
        </p:nvSpPr>
        <p:spPr/>
        <p:txBody>
          <a:bodyPr/>
          <a:lstStyle/>
          <a:p>
            <a:endParaRPr lang="fa-IR"/>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5223B4F-3E6A-4E47-B8D1-C70E02EC1E9D}" type="datetimeFigureOut">
              <a:rPr lang="fa-IR" smtClean="0"/>
              <a:t>25/08/1441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501144-0EF3-4AF8-B81D-3ED8E6753488}" type="slidenum">
              <a:rPr lang="fa-IR" smtClean="0"/>
              <a:t>‹#›</a:t>
            </a:fld>
            <a:endParaRPr lang="fa-IR"/>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5223B4F-3E6A-4E47-B8D1-C70E02EC1E9D}" type="datetimeFigureOut">
              <a:rPr lang="fa-IR" smtClean="0"/>
              <a:t>25/08/1441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501144-0EF3-4AF8-B81D-3ED8E6753488}" type="slidenum">
              <a:rPr lang="fa-IR" smtClean="0"/>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9F501144-0EF3-4AF8-B81D-3ED8E6753488}" type="slidenum">
              <a:rPr lang="fa-IR" smtClean="0"/>
              <a:t>‹#›</a:t>
            </a:fld>
            <a:endParaRPr lang="fa-IR"/>
          </a:p>
        </p:txBody>
      </p:sp>
      <p:sp>
        <p:nvSpPr>
          <p:cNvPr id="8" name="Footer Placeholder 7"/>
          <p:cNvSpPr>
            <a:spLocks noGrp="1"/>
          </p:cNvSpPr>
          <p:nvPr>
            <p:ph type="ftr" sz="quarter" idx="11"/>
          </p:nvPr>
        </p:nvSpPr>
        <p:spPr/>
        <p:txBody>
          <a:bodyPr/>
          <a:lstStyle/>
          <a:p>
            <a:endParaRPr lang="fa-IR"/>
          </a:p>
        </p:txBody>
      </p:sp>
      <p:sp>
        <p:nvSpPr>
          <p:cNvPr id="7" name="Date Placeholder 6"/>
          <p:cNvSpPr>
            <a:spLocks noGrp="1"/>
          </p:cNvSpPr>
          <p:nvPr>
            <p:ph type="dt" sz="half" idx="10"/>
          </p:nvPr>
        </p:nvSpPr>
        <p:spPr/>
        <p:txBody>
          <a:bodyPr/>
          <a:lstStyle/>
          <a:p>
            <a:fld id="{05223B4F-3E6A-4E47-B8D1-C70E02EC1E9D}" type="datetimeFigureOut">
              <a:rPr lang="fa-IR" smtClean="0"/>
              <a:t>25/08/1441</a:t>
            </a:fld>
            <a:endParaRPr lang="fa-IR"/>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5223B4F-3E6A-4E47-B8D1-C70E02EC1E9D}" type="datetimeFigureOut">
              <a:rPr lang="fa-IR" smtClean="0"/>
              <a:t>25/08/1441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501144-0EF3-4AF8-B81D-3ED8E6753488}" type="slidenum">
              <a:rPr lang="fa-IR" smtClean="0"/>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223B4F-3E6A-4E47-B8D1-C70E02EC1E9D}" type="datetimeFigureOut">
              <a:rPr lang="fa-IR" smtClean="0"/>
              <a:t>25/08/1441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F501144-0EF3-4AF8-B81D-3ED8E6753488}"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05223B4F-3E6A-4E47-B8D1-C70E02EC1E9D}" type="datetimeFigureOut">
              <a:rPr lang="fa-IR" smtClean="0"/>
              <a:t>25/08/1441</a:t>
            </a:fld>
            <a:endParaRPr lang="fa-IR"/>
          </a:p>
        </p:txBody>
      </p:sp>
      <p:sp>
        <p:nvSpPr>
          <p:cNvPr id="9" name="Slide Number Placeholder 8"/>
          <p:cNvSpPr>
            <a:spLocks noGrp="1"/>
          </p:cNvSpPr>
          <p:nvPr>
            <p:ph type="sldNum" sz="quarter" idx="15"/>
          </p:nvPr>
        </p:nvSpPr>
        <p:spPr/>
        <p:txBody>
          <a:bodyPr/>
          <a:lstStyle/>
          <a:p>
            <a:fld id="{9F501144-0EF3-4AF8-B81D-3ED8E6753488}" type="slidenum">
              <a:rPr lang="fa-IR" smtClean="0"/>
              <a:t>‹#›</a:t>
            </a:fld>
            <a:endParaRPr lang="fa-IR"/>
          </a:p>
        </p:txBody>
      </p:sp>
      <p:sp>
        <p:nvSpPr>
          <p:cNvPr id="10" name="Footer Placeholder 9"/>
          <p:cNvSpPr>
            <a:spLocks noGrp="1"/>
          </p:cNvSpPr>
          <p:nvPr>
            <p:ph type="ftr" sz="quarter" idx="16"/>
          </p:nvPr>
        </p:nvSpPr>
        <p:spPr/>
        <p:txBody>
          <a:bodyPr/>
          <a:lstStyle/>
          <a:p>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05223B4F-3E6A-4E47-B8D1-C70E02EC1E9D}" type="datetimeFigureOut">
              <a:rPr lang="fa-IR" smtClean="0"/>
              <a:t>25/08/1441</a:t>
            </a:fld>
            <a:endParaRPr lang="fa-IR"/>
          </a:p>
        </p:txBody>
      </p:sp>
      <p:sp>
        <p:nvSpPr>
          <p:cNvPr id="9" name="Slide Number Placeholder 8"/>
          <p:cNvSpPr>
            <a:spLocks noGrp="1"/>
          </p:cNvSpPr>
          <p:nvPr>
            <p:ph type="sldNum" sz="quarter" idx="11"/>
          </p:nvPr>
        </p:nvSpPr>
        <p:spPr/>
        <p:txBody>
          <a:bodyPr/>
          <a:lstStyle/>
          <a:p>
            <a:fld id="{9F501144-0EF3-4AF8-B81D-3ED8E6753488}" type="slidenum">
              <a:rPr lang="fa-IR" smtClean="0"/>
              <a:t>‹#›</a:t>
            </a:fld>
            <a:endParaRPr lang="fa-IR"/>
          </a:p>
        </p:txBody>
      </p:sp>
      <p:sp>
        <p:nvSpPr>
          <p:cNvPr id="10" name="Footer Placeholder 9"/>
          <p:cNvSpPr>
            <a:spLocks noGrp="1"/>
          </p:cNvSpPr>
          <p:nvPr>
            <p:ph type="ftr" sz="quarter" idx="12"/>
          </p:nvPr>
        </p:nvSpPr>
        <p:spPr/>
        <p:txBody>
          <a:bodyPr/>
          <a:lstStyle/>
          <a:p>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05223B4F-3E6A-4E47-B8D1-C70E02EC1E9D}" type="datetimeFigureOut">
              <a:rPr lang="fa-IR" smtClean="0"/>
              <a:t>25/08/1441</a:t>
            </a:fld>
            <a:endParaRPr lang="fa-IR"/>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fa-IR"/>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9F501144-0EF3-4AF8-B81D-3ED8E6753488}" type="slidenum">
              <a:rPr lang="fa-IR" smtClean="0"/>
              <a:t>‹#›</a:t>
            </a:fld>
            <a:endParaRPr lang="fa-IR"/>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1"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r" rtl="1"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r" rtl="1"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r" rtl="1"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r" rtl="1"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r" rtl="1"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r" rtl="1"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r" rtl="1"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3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1.jpg"/></Relationships>
</file>

<file path=ppt/slides/_rels/slide4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fa-IR"/>
          </a:p>
        </p:txBody>
      </p:sp>
      <p:sp>
        <p:nvSpPr>
          <p:cNvPr id="2" name="Title 1"/>
          <p:cNvSpPr>
            <a:spLocks noGrp="1"/>
          </p:cNvSpPr>
          <p:nvPr>
            <p:ph type="ctrTitle"/>
          </p:nvPr>
        </p:nvSpPr>
        <p:spPr/>
        <p:txBody>
          <a:bodyPr/>
          <a:lstStyle/>
          <a:p>
            <a:r>
              <a:rPr lang="fa-IR" dirty="0" smtClean="0"/>
              <a:t>ت</a:t>
            </a:r>
            <a:endParaRPr lang="fa-IR" dirty="0"/>
          </a:p>
        </p:txBody>
      </p:sp>
      <p:pic>
        <p:nvPicPr>
          <p:cNvPr id="4" name="Picture 3"/>
          <p:cNvPicPr>
            <a:picLocks noChangeAspect="1"/>
          </p:cNvPicPr>
          <p:nvPr/>
        </p:nvPicPr>
        <p:blipFill>
          <a:blip r:embed="rId2">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1" y="0"/>
            <a:ext cx="9144000" cy="6858000"/>
          </a:xfrm>
          <a:prstGeom prst="rect">
            <a:avLst/>
          </a:prstGeom>
          <a:ln>
            <a:noFill/>
          </a:ln>
          <a:effectLst>
            <a:softEdge rad="112500"/>
          </a:effectLst>
        </p:spPr>
      </p:pic>
      <p:sp>
        <p:nvSpPr>
          <p:cNvPr id="7" name="TextBox 6"/>
          <p:cNvSpPr txBox="1"/>
          <p:nvPr/>
        </p:nvSpPr>
        <p:spPr>
          <a:xfrm>
            <a:off x="3347864" y="1268760"/>
            <a:ext cx="2304256" cy="584775"/>
          </a:xfrm>
          <a:prstGeom prst="rect">
            <a:avLst/>
          </a:prstGeom>
          <a:noFill/>
        </p:spPr>
        <p:txBody>
          <a:bodyPr wrap="square" rtlCol="1">
            <a:spAutoFit/>
          </a:bodyPr>
          <a:lstStyle/>
          <a:p>
            <a:pPr algn="ctr"/>
            <a:r>
              <a:rPr lang="fa-IR" sz="3200" b="1" dirty="0" smtClean="0"/>
              <a:t>تحلیل محتوای</a:t>
            </a:r>
            <a:endParaRPr lang="fa-IR" sz="3200" b="1" dirty="0"/>
          </a:p>
        </p:txBody>
      </p:sp>
    </p:spTree>
    <p:extLst>
      <p:ext uri="{BB962C8B-B14F-4D97-AF65-F5344CB8AC3E}">
        <p14:creationId xmlns:p14="http://schemas.microsoft.com/office/powerpoint/2010/main" val="275862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eft Arrow 4"/>
          <p:cNvSpPr/>
          <p:nvPr/>
        </p:nvSpPr>
        <p:spPr>
          <a:xfrm>
            <a:off x="7380312" y="2348880"/>
            <a:ext cx="1152128" cy="20882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rgbClr val="CC0066"/>
                </a:solidFill>
              </a:rPr>
              <a:t>ارتباط عرضی</a:t>
            </a:r>
            <a:endParaRPr lang="fa-IR" sz="2000" dirty="0">
              <a:solidFill>
                <a:srgbClr val="CC0066"/>
              </a:solidFill>
            </a:endParaRPr>
          </a:p>
        </p:txBody>
      </p:sp>
      <p:sp>
        <p:nvSpPr>
          <p:cNvPr id="2" name="TextBox 1"/>
          <p:cNvSpPr txBox="1"/>
          <p:nvPr/>
        </p:nvSpPr>
        <p:spPr>
          <a:xfrm>
            <a:off x="827584" y="1242626"/>
            <a:ext cx="6881475" cy="1754326"/>
          </a:xfrm>
          <a:prstGeom prst="rect">
            <a:avLst/>
          </a:prstGeom>
          <a:noFill/>
        </p:spPr>
        <p:txBody>
          <a:bodyPr wrap="square" rtlCol="0">
            <a:spAutoFit/>
          </a:bodyPr>
          <a:lstStyle/>
          <a:p>
            <a:pPr algn="just"/>
            <a:r>
              <a:rPr lang="fa-IR" b="1" dirty="0" smtClean="0">
                <a:solidFill>
                  <a:srgbClr val="0000FF"/>
                </a:solidFill>
              </a:rPr>
              <a:t>فصل های کتاب به هم مرتبط میباشند. مطابق شکل فصول کتاب از خود فرد شروع شده و سپس به خانواده و نقش های خانواده و بعد از آن به خانه و مدرسه و نقش های اجتماعی توجه شده است و یک ارتباط منظم از مطالب رعایت شده است.</a:t>
            </a:r>
          </a:p>
          <a:p>
            <a:pPr algn="just"/>
            <a:r>
              <a:rPr lang="fa-IR" b="1" dirty="0" smtClean="0">
                <a:solidFill>
                  <a:srgbClr val="0000FF"/>
                </a:solidFill>
              </a:rPr>
              <a:t>همچنین کتاب با سایر کتاب های پایه ی سوم در رابطه است. به این صورت که در کتب دیگر پایه ی سوم نیز به نقش های اجتماعی و خانه و خانواده و مدرسه توجه ویژه ای دارند  و با ارائه ی تصاویر و متون این مهم را مورد برسی قرار داده اند.</a:t>
            </a:r>
            <a:endParaRPr lang="en-US" b="1" dirty="0">
              <a:solidFill>
                <a:srgbClr val="0000FF"/>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2924944"/>
            <a:ext cx="2808312" cy="36364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ounded Rectangle 2"/>
          <p:cNvSpPr/>
          <p:nvPr/>
        </p:nvSpPr>
        <p:spPr>
          <a:xfrm>
            <a:off x="3332658" y="404664"/>
            <a:ext cx="2592288" cy="72008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3200" b="1" dirty="0" smtClean="0">
                <a:solidFill>
                  <a:srgbClr val="FF0000"/>
                </a:solidFill>
              </a:rPr>
              <a:t>بعد بیرونی</a:t>
            </a:r>
            <a:endParaRPr lang="fa-IR" sz="3200" b="1" dirty="0">
              <a:solidFill>
                <a:srgbClr val="FF0000"/>
              </a:solidFill>
            </a:endParaRPr>
          </a:p>
        </p:txBody>
      </p:sp>
    </p:spTree>
    <p:extLst>
      <p:ext uri="{BB962C8B-B14F-4D97-AF65-F5344CB8AC3E}">
        <p14:creationId xmlns:p14="http://schemas.microsoft.com/office/powerpoint/2010/main" val="318809529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 </a:t>
            </a:r>
            <a:endParaRPr lang="fa-IR" dirty="0"/>
          </a:p>
        </p:txBody>
      </p:sp>
      <p:sp>
        <p:nvSpPr>
          <p:cNvPr id="4" name="Rounded Rectangle 3"/>
          <p:cNvSpPr/>
          <p:nvPr/>
        </p:nvSpPr>
        <p:spPr>
          <a:xfrm>
            <a:off x="2771800" y="404664"/>
            <a:ext cx="2808312" cy="936104"/>
          </a:xfrm>
          <a:prstGeom prst="round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r>
              <a:rPr lang="fa-IR" sz="4000" b="1" dirty="0" smtClean="0">
                <a:solidFill>
                  <a:srgbClr val="FF0000"/>
                </a:solidFill>
              </a:rPr>
              <a:t>بعد بیرونی</a:t>
            </a:r>
            <a:endParaRPr lang="fa-IR" sz="4000" b="1" dirty="0">
              <a:solidFill>
                <a:srgbClr val="FF0000"/>
              </a:solidFill>
            </a:endParaRPr>
          </a:p>
        </p:txBody>
      </p:sp>
      <p:sp>
        <p:nvSpPr>
          <p:cNvPr id="5" name="Left Arrow 4"/>
          <p:cNvSpPr/>
          <p:nvPr/>
        </p:nvSpPr>
        <p:spPr>
          <a:xfrm>
            <a:off x="7380312" y="2348880"/>
            <a:ext cx="1152128" cy="20882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solidFill>
                  <a:srgbClr val="CC0066"/>
                </a:solidFill>
              </a:rPr>
              <a:t>ارتباط طولی</a:t>
            </a:r>
            <a:endParaRPr lang="fa-IR" sz="2000" dirty="0">
              <a:solidFill>
                <a:srgbClr val="CC0066"/>
              </a:solidFill>
            </a:endParaRPr>
          </a:p>
        </p:txBody>
      </p:sp>
      <p:sp>
        <p:nvSpPr>
          <p:cNvPr id="6" name="Rounded Rectangle 5"/>
          <p:cNvSpPr/>
          <p:nvPr/>
        </p:nvSpPr>
        <p:spPr>
          <a:xfrm>
            <a:off x="1739155" y="1340768"/>
            <a:ext cx="5024913" cy="3600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dirty="0">
                <a:solidFill>
                  <a:srgbClr val="0000FF"/>
                </a:solidFill>
                <a:cs typeface="B Homa" pitchFamily="2" charset="-78"/>
              </a:rPr>
              <a:t>کتاب اجتماعی سوم آغازی برای فعالیت ها و دروس چهارم و کتاب چهارم تکمیل کننده ی کتاب سوم میباشد و درواقع کتب اجتماعی هر پایه مقدمه ای برای پایه ی بعدی و تکمیل کننده و تایید کننده ی آن </a:t>
            </a:r>
            <a:r>
              <a:rPr lang="fa-IR" dirty="0" smtClean="0">
                <a:solidFill>
                  <a:srgbClr val="0000FF"/>
                </a:solidFill>
                <a:cs typeface="B Homa" pitchFamily="2" charset="-78"/>
              </a:rPr>
              <a:t>میباشد.</a:t>
            </a:r>
            <a:endParaRPr lang="en-US" dirty="0">
              <a:solidFill>
                <a:srgbClr val="0000FF"/>
              </a:solidFill>
              <a:cs typeface="B Homa"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8264" y="4581128"/>
            <a:ext cx="3026697" cy="14401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156701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5"/>
                                        </p:tgtEl>
                                        <p:attrNameLst>
                                          <p:attrName>style.color</p:attrName>
                                        </p:attrNameLst>
                                      </p:cBhvr>
                                      <p:to>
                                        <a:schemeClr val="bg1"/>
                                      </p:to>
                                    </p:animClr>
                                    <p:animClr clrSpc="rgb" dir="cw">
                                      <p:cBhvr>
                                        <p:cTn id="7" dur="250" autoRev="1" fill="remove"/>
                                        <p:tgtEl>
                                          <p:spTgt spid="5"/>
                                        </p:tgtEl>
                                        <p:attrNameLst>
                                          <p:attrName>fillcolor</p:attrName>
                                        </p:attrNameLst>
                                      </p:cBhvr>
                                      <p:to>
                                        <a:schemeClr val="bg1"/>
                                      </p:to>
                                    </p:animClr>
                                    <p:set>
                                      <p:cBhvr>
                                        <p:cTn id="8" dur="250" autoRev="1" fill="remove"/>
                                        <p:tgtEl>
                                          <p:spTgt spid="5"/>
                                        </p:tgtEl>
                                        <p:attrNameLst>
                                          <p:attrName>fill.type</p:attrName>
                                        </p:attrNameLst>
                                      </p:cBhvr>
                                      <p:to>
                                        <p:strVal val="solid"/>
                                      </p:to>
                                    </p:set>
                                    <p:set>
                                      <p:cBhvr>
                                        <p:cTn id="9" dur="250" autoRev="1" fill="remove"/>
                                        <p:tgtEl>
                                          <p:spTgt spid="5"/>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 </a:t>
            </a:r>
            <a:endParaRPr lang="en-US" dirty="0"/>
          </a:p>
        </p:txBody>
      </p:sp>
      <p:sp>
        <p:nvSpPr>
          <p:cNvPr id="4" name="Rounded Rectangle 3"/>
          <p:cNvSpPr/>
          <p:nvPr/>
        </p:nvSpPr>
        <p:spPr>
          <a:xfrm>
            <a:off x="1331640" y="1340768"/>
            <a:ext cx="6408712" cy="21602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2000" b="1" dirty="0">
                <a:solidFill>
                  <a:srgbClr val="0070C0"/>
                </a:solidFill>
              </a:rPr>
              <a:t>رویکرد این کتاب </a:t>
            </a:r>
            <a:r>
              <a:rPr lang="fa-IR" sz="2000" b="1" dirty="0" smtClean="0">
                <a:solidFill>
                  <a:srgbClr val="0070C0"/>
                </a:solidFill>
              </a:rPr>
              <a:t>از </a:t>
            </a:r>
            <a:r>
              <a:rPr lang="fa-IR" sz="2000" b="1" dirty="0">
                <a:solidFill>
                  <a:srgbClr val="0070C0"/>
                </a:solidFill>
              </a:rPr>
              <a:t>جزء </a:t>
            </a:r>
            <a:r>
              <a:rPr lang="fa-IR" sz="2000" b="1" dirty="0" smtClean="0">
                <a:solidFill>
                  <a:srgbClr val="0070C0"/>
                </a:solidFill>
              </a:rPr>
              <a:t>به کل میباشد.</a:t>
            </a:r>
            <a:endParaRPr lang="fa-IR" sz="2000" b="1" dirty="0">
              <a:solidFill>
                <a:srgbClr val="0070C0"/>
              </a:solidFill>
            </a:endParaRPr>
          </a:p>
          <a:p>
            <a:r>
              <a:rPr lang="fa-IR" sz="2000" b="1" dirty="0">
                <a:solidFill>
                  <a:srgbClr val="0070C0"/>
                </a:solidFill>
              </a:rPr>
              <a:t>به صورتی که در ارتباط عرضی گفته شد کتاب از فرد آغاز و با عنایت به نقش خانواده نقش ها را در اجتماع بررسی و آن را بست و گسترش داده </a:t>
            </a:r>
            <a:r>
              <a:rPr lang="fa-IR" sz="2000" b="1" dirty="0" smtClean="0">
                <a:solidFill>
                  <a:srgbClr val="0070C0"/>
                </a:solidFill>
              </a:rPr>
              <a:t>است.</a:t>
            </a:r>
            <a:endParaRPr lang="en-US" sz="2000" b="1" dirty="0">
              <a:solidFill>
                <a:srgbClr val="0070C0"/>
              </a:solidFill>
            </a:endParaRPr>
          </a:p>
        </p:txBody>
      </p:sp>
      <p:sp>
        <p:nvSpPr>
          <p:cNvPr id="5" name="Rounded Rectangle 4"/>
          <p:cNvSpPr/>
          <p:nvPr/>
        </p:nvSpPr>
        <p:spPr>
          <a:xfrm>
            <a:off x="3275856" y="254968"/>
            <a:ext cx="2232248" cy="936104"/>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fa-IR" sz="2800" b="1" dirty="0" smtClean="0">
                <a:solidFill>
                  <a:srgbClr val="FF0000"/>
                </a:solidFill>
              </a:rPr>
              <a:t>توالی</a:t>
            </a:r>
            <a:endParaRPr lang="fa-IR" sz="2800" b="1" dirty="0">
              <a:solidFill>
                <a:srgbClr val="FF00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832" y="3500778"/>
            <a:ext cx="2808312" cy="30245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04125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  </a:t>
            </a:r>
            <a:endParaRPr lang="en-US" dirty="0"/>
          </a:p>
        </p:txBody>
      </p:sp>
      <p:sp>
        <p:nvSpPr>
          <p:cNvPr id="4" name="Rounded Rectangle 3"/>
          <p:cNvSpPr/>
          <p:nvPr/>
        </p:nvSpPr>
        <p:spPr>
          <a:xfrm>
            <a:off x="1475656" y="1844824"/>
            <a:ext cx="6840760" cy="41044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2000" b="1" dirty="0">
                <a:solidFill>
                  <a:srgbClr val="C00000"/>
                </a:solidFill>
              </a:rPr>
              <a:t>اجتماعی پایه ی سوم با توجه به روانشناسی رشد تنظیم شده و از این بابت عمق مطالب ارائه شده متناسب با سن فراگیر و در خور شخصیت او به طور همه جانبه و جامع </a:t>
            </a:r>
            <a:r>
              <a:rPr lang="fa-IR" sz="2000" b="1" dirty="0" smtClean="0">
                <a:solidFill>
                  <a:srgbClr val="C00000"/>
                </a:solidFill>
              </a:rPr>
              <a:t>می باشد.</a:t>
            </a:r>
            <a:endParaRPr lang="fa-IR" sz="2000" b="1" dirty="0">
              <a:solidFill>
                <a:srgbClr val="C00000"/>
              </a:solidFill>
            </a:endParaRPr>
          </a:p>
          <a:p>
            <a:r>
              <a:rPr lang="fa-IR" sz="2000" b="1" dirty="0">
                <a:solidFill>
                  <a:srgbClr val="C00000"/>
                </a:solidFill>
              </a:rPr>
              <a:t>نگاه برخی از مطالب کتاب به صورت سطحی </a:t>
            </a:r>
            <a:r>
              <a:rPr lang="fa-IR" sz="2000" b="1" dirty="0" smtClean="0">
                <a:solidFill>
                  <a:srgbClr val="C00000"/>
                </a:solidFill>
              </a:rPr>
              <a:t>است </a:t>
            </a:r>
            <a:r>
              <a:rPr lang="fa-IR" sz="2000" b="1" dirty="0">
                <a:solidFill>
                  <a:srgbClr val="C00000"/>
                </a:solidFill>
              </a:rPr>
              <a:t>اما این موضوع به دلیل متمرکز بودن نظام آموزشی و فراگیر بودن آن </a:t>
            </a:r>
            <a:r>
              <a:rPr lang="fa-IR" sz="2000" b="1" dirty="0" smtClean="0">
                <a:solidFill>
                  <a:srgbClr val="C00000"/>
                </a:solidFill>
              </a:rPr>
              <a:t>می باشد.به </a:t>
            </a:r>
            <a:r>
              <a:rPr lang="fa-IR" sz="2000" b="1" dirty="0">
                <a:solidFill>
                  <a:srgbClr val="C00000"/>
                </a:solidFill>
              </a:rPr>
              <a:t>این معنی که دانش آموزان روستا ها ی دور و استان تهران از یک محتوا استفاده </a:t>
            </a:r>
            <a:r>
              <a:rPr lang="fa-IR" sz="2000" b="1" dirty="0" smtClean="0">
                <a:solidFill>
                  <a:srgbClr val="C00000"/>
                </a:solidFill>
              </a:rPr>
              <a:t>می کنند.</a:t>
            </a:r>
            <a:endParaRPr lang="en-US" sz="2000" b="1" dirty="0">
              <a:solidFill>
                <a:srgbClr val="C00000"/>
              </a:solidFill>
            </a:endParaRPr>
          </a:p>
        </p:txBody>
      </p:sp>
      <p:sp>
        <p:nvSpPr>
          <p:cNvPr id="5" name="Rounded Rectangle 4"/>
          <p:cNvSpPr/>
          <p:nvPr/>
        </p:nvSpPr>
        <p:spPr>
          <a:xfrm>
            <a:off x="3707904" y="548680"/>
            <a:ext cx="2160240" cy="864096"/>
          </a:xfrm>
          <a:prstGeom prst="roundRect">
            <a:avLst/>
          </a:prstGeom>
        </p:spPr>
        <p:style>
          <a:lnRef idx="1">
            <a:schemeClr val="accent6"/>
          </a:lnRef>
          <a:fillRef idx="3">
            <a:schemeClr val="accent6"/>
          </a:fillRef>
          <a:effectRef idx="2">
            <a:schemeClr val="accent6"/>
          </a:effectRef>
          <a:fontRef idx="minor">
            <a:schemeClr val="lt1"/>
          </a:fontRef>
        </p:style>
        <p:txBody>
          <a:bodyPr rtlCol="1" anchor="ctr"/>
          <a:lstStyle/>
          <a:p>
            <a:pPr algn="ctr"/>
            <a:r>
              <a:rPr lang="fa-IR" sz="3200" b="1" dirty="0" smtClean="0">
                <a:solidFill>
                  <a:srgbClr val="92D050"/>
                </a:solidFill>
              </a:rPr>
              <a:t>وسعت</a:t>
            </a:r>
            <a:endParaRPr lang="fa-IR" sz="3200" b="1" dirty="0">
              <a:solidFill>
                <a:srgbClr val="92D050"/>
              </a:solidFill>
            </a:endParaRPr>
          </a:p>
        </p:txBody>
      </p:sp>
    </p:spTree>
    <p:extLst>
      <p:ext uri="{BB962C8B-B14F-4D97-AF65-F5344CB8AC3E}">
        <p14:creationId xmlns:p14="http://schemas.microsoft.com/office/powerpoint/2010/main" val="190951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         </a:t>
            </a:r>
            <a:endParaRPr lang="en-US" dirty="0"/>
          </a:p>
        </p:txBody>
      </p:sp>
      <p:sp>
        <p:nvSpPr>
          <p:cNvPr id="4" name="Rounded Rectangle 3"/>
          <p:cNvSpPr/>
          <p:nvPr/>
        </p:nvSpPr>
        <p:spPr>
          <a:xfrm>
            <a:off x="1691680" y="1628800"/>
            <a:ext cx="6048672" cy="42484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2000" b="1" dirty="0">
                <a:solidFill>
                  <a:srgbClr val="0000FF"/>
                </a:solidFill>
              </a:rPr>
              <a:t>در بحث تعادل مطالب کتاب اجتماعی سوم همانطور که گفته شد </a:t>
            </a:r>
            <a:r>
              <a:rPr lang="fa-IR" sz="2000" b="1" dirty="0" smtClean="0">
                <a:solidFill>
                  <a:srgbClr val="0000FF"/>
                </a:solidFill>
              </a:rPr>
              <a:t>متناسب </a:t>
            </a:r>
            <a:r>
              <a:rPr lang="fa-IR" sz="2000" b="1" dirty="0">
                <a:solidFill>
                  <a:srgbClr val="0000FF"/>
                </a:solidFill>
              </a:rPr>
              <a:t>با سن فراگیران تنظیم شده و </a:t>
            </a:r>
            <a:r>
              <a:rPr lang="fa-IR" sz="2000" b="1" dirty="0" smtClean="0">
                <a:solidFill>
                  <a:srgbClr val="0000FF"/>
                </a:solidFill>
              </a:rPr>
              <a:t>ویژگی </a:t>
            </a:r>
            <a:r>
              <a:rPr lang="fa-IR" sz="2000" b="1" dirty="0">
                <a:solidFill>
                  <a:srgbClr val="0000FF"/>
                </a:solidFill>
              </a:rPr>
              <a:t>های این دوره اعم از بازی و سرگرمی رعایت شده </a:t>
            </a:r>
            <a:r>
              <a:rPr lang="fa-IR" sz="2000" b="1" dirty="0" smtClean="0">
                <a:solidFill>
                  <a:srgbClr val="0000FF"/>
                </a:solidFill>
              </a:rPr>
              <a:t>است.</a:t>
            </a:r>
            <a:endParaRPr lang="en-US" sz="2000" b="1" dirty="0">
              <a:solidFill>
                <a:srgbClr val="0000FF"/>
              </a:solidFill>
            </a:endParaRPr>
          </a:p>
        </p:txBody>
      </p:sp>
      <p:sp>
        <p:nvSpPr>
          <p:cNvPr id="5" name="Rounded Rectangle 4"/>
          <p:cNvSpPr/>
          <p:nvPr/>
        </p:nvSpPr>
        <p:spPr>
          <a:xfrm>
            <a:off x="3779912" y="476672"/>
            <a:ext cx="1872208" cy="720080"/>
          </a:xfrm>
          <a:prstGeom prst="roundRect">
            <a:avLst/>
          </a:prstGeom>
        </p:spPr>
        <p:style>
          <a:lnRef idx="1">
            <a:schemeClr val="accent6"/>
          </a:lnRef>
          <a:fillRef idx="3">
            <a:schemeClr val="accent6"/>
          </a:fillRef>
          <a:effectRef idx="2">
            <a:schemeClr val="accent6"/>
          </a:effectRef>
          <a:fontRef idx="minor">
            <a:schemeClr val="lt1"/>
          </a:fontRef>
        </p:style>
        <p:txBody>
          <a:bodyPr rtlCol="1" anchor="ctr"/>
          <a:lstStyle/>
          <a:p>
            <a:pPr algn="ctr"/>
            <a:r>
              <a:rPr lang="fa-IR" sz="3200" b="1" dirty="0" smtClean="0">
                <a:solidFill>
                  <a:srgbClr val="FFFF00"/>
                </a:solidFill>
              </a:rPr>
              <a:t>تعادل</a:t>
            </a:r>
            <a:endParaRPr lang="fa-IR" sz="3200" b="1" dirty="0">
              <a:solidFill>
                <a:srgbClr val="FFFF00"/>
              </a:solidFill>
            </a:endParaRPr>
          </a:p>
        </p:txBody>
      </p:sp>
    </p:spTree>
    <p:extLst>
      <p:ext uri="{BB962C8B-B14F-4D97-AF65-F5344CB8AC3E}">
        <p14:creationId xmlns:p14="http://schemas.microsoft.com/office/powerpoint/2010/main" val="33841101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a:lnSpc>
                <a:spcPct val="150000"/>
              </a:lnSpc>
              <a:buNone/>
            </a:pPr>
            <a:r>
              <a:rPr lang="fa-IR" sz="2800" b="1" dirty="0">
                <a:solidFill>
                  <a:srgbClr val="FF0000"/>
                </a:solidFill>
                <a:effectLst>
                  <a:outerShdw blurRad="38100" dist="38100" dir="2700000" algn="tl">
                    <a:srgbClr val="000000">
                      <a:alpha val="43137"/>
                    </a:srgbClr>
                  </a:outerShdw>
                </a:effectLst>
              </a:rPr>
              <a:t>کتاب دارای </a:t>
            </a:r>
            <a:r>
              <a:rPr lang="fa-IR" sz="2800" b="1" dirty="0" smtClean="0">
                <a:solidFill>
                  <a:srgbClr val="FF0000"/>
                </a:solidFill>
                <a:effectLst>
                  <a:outerShdw blurRad="38100" dist="38100" dir="2700000" algn="tl">
                    <a:srgbClr val="000000">
                      <a:alpha val="43137"/>
                    </a:srgbClr>
                  </a:outerShdw>
                </a:effectLst>
              </a:rPr>
              <a:t>7 </a:t>
            </a:r>
            <a:r>
              <a:rPr lang="fa-IR" sz="2800" b="1" dirty="0">
                <a:solidFill>
                  <a:srgbClr val="FF0000"/>
                </a:solidFill>
                <a:effectLst>
                  <a:outerShdw blurRad="38100" dist="38100" dir="2700000" algn="tl">
                    <a:srgbClr val="000000">
                      <a:alpha val="43137"/>
                    </a:srgbClr>
                  </a:outerShdw>
                </a:effectLst>
              </a:rPr>
              <a:t>فصل می باشد </a:t>
            </a:r>
            <a:r>
              <a:rPr lang="fa-IR" sz="2800" b="1" dirty="0" smtClean="0">
                <a:solidFill>
                  <a:srgbClr val="FF0000"/>
                </a:solidFill>
                <a:effectLst>
                  <a:outerShdw blurRad="38100" dist="38100" dir="2700000" algn="tl">
                    <a:srgbClr val="000000">
                      <a:alpha val="43137"/>
                    </a:srgbClr>
                  </a:outerShdw>
                </a:effectLst>
              </a:rPr>
              <a:t>و هر فصل شامل چند درس می باشد که به قرار زیر </a:t>
            </a:r>
            <a:r>
              <a:rPr lang="fa-IR" sz="2800" b="1" dirty="0" smtClean="0">
                <a:solidFill>
                  <a:srgbClr val="FF0000"/>
                </a:solidFill>
                <a:effectLst>
                  <a:outerShdw blurRad="38100" dist="38100" dir="2700000" algn="tl">
                    <a:srgbClr val="000000">
                      <a:alpha val="43137"/>
                    </a:srgbClr>
                  </a:outerShdw>
                </a:effectLst>
              </a:rPr>
              <a:t>است</a:t>
            </a:r>
            <a:r>
              <a:rPr lang="en-US" sz="2800" b="1" dirty="0" smtClean="0">
                <a:solidFill>
                  <a:srgbClr val="FF0000"/>
                </a:solidFill>
                <a:effectLst>
                  <a:outerShdw blurRad="38100" dist="38100" dir="2700000" algn="tl">
                    <a:srgbClr val="000000">
                      <a:alpha val="43137"/>
                    </a:srgbClr>
                  </a:outerShdw>
                </a:effectLst>
              </a:rPr>
              <a:t>:</a:t>
            </a:r>
            <a:endParaRPr lang="fa-IR" sz="2800" b="1" dirty="0" smtClean="0">
              <a:solidFill>
                <a:srgbClr val="FF0000"/>
              </a:solidFill>
              <a:effectLst>
                <a:outerShdw blurRad="38100" dist="38100" dir="2700000" algn="tl">
                  <a:srgbClr val="000000">
                    <a:alpha val="43137"/>
                  </a:srgbClr>
                </a:outerShdw>
              </a:effectLst>
            </a:endParaRPr>
          </a:p>
          <a:p>
            <a:pPr>
              <a:lnSpc>
                <a:spcPct val="150000"/>
              </a:lnSpc>
              <a:buNone/>
            </a:pPr>
            <a:r>
              <a:rPr lang="fa-IR" sz="2800" b="1" dirty="0" smtClean="0">
                <a:solidFill>
                  <a:srgbClr val="FFFF00"/>
                </a:solidFill>
                <a:effectLst>
                  <a:outerShdw blurRad="38100" dist="38100" dir="2700000" algn="tl">
                    <a:srgbClr val="000000">
                      <a:alpha val="43137"/>
                    </a:srgbClr>
                  </a:outerShdw>
                </a:effectLst>
              </a:rPr>
              <a:t>فصل اول</a:t>
            </a:r>
            <a:r>
              <a:rPr lang="fa-IR" sz="2800" b="1" dirty="0" smtClean="0">
                <a:solidFill>
                  <a:srgbClr val="FFFF00"/>
                </a:solidFill>
                <a:effectLst>
                  <a:outerShdw blurRad="38100" dist="38100" dir="2700000" algn="tl">
                    <a:srgbClr val="000000">
                      <a:alpha val="43137"/>
                    </a:srgbClr>
                  </a:outerShdw>
                </a:effectLst>
              </a:rPr>
              <a:t>:</a:t>
            </a:r>
            <a:r>
              <a:rPr lang="en-US" sz="2800" b="1" dirty="0" smtClean="0">
                <a:solidFill>
                  <a:srgbClr val="FFFF00"/>
                </a:solidFill>
                <a:effectLst>
                  <a:outerShdw blurRad="38100" dist="38100" dir="2700000" algn="tl">
                    <a:srgbClr val="000000">
                      <a:alpha val="43137"/>
                    </a:srgbClr>
                  </a:outerShdw>
                </a:effectLst>
              </a:rPr>
              <a:t> </a:t>
            </a:r>
            <a:r>
              <a:rPr lang="fa-IR" sz="2800" b="1" dirty="0" smtClean="0">
                <a:solidFill>
                  <a:srgbClr val="FFFF00"/>
                </a:solidFill>
                <a:effectLst>
                  <a:outerShdw blurRad="38100" dist="38100" dir="2700000" algn="tl">
                    <a:srgbClr val="000000">
                      <a:alpha val="43137"/>
                    </a:srgbClr>
                  </a:outerShdw>
                </a:effectLst>
              </a:rPr>
              <a:t>3 </a:t>
            </a:r>
            <a:r>
              <a:rPr lang="fa-IR" sz="2800" b="1" dirty="0" smtClean="0">
                <a:solidFill>
                  <a:srgbClr val="FFFF00"/>
                </a:solidFill>
                <a:effectLst>
                  <a:outerShdw blurRad="38100" dist="38100" dir="2700000" algn="tl">
                    <a:srgbClr val="000000">
                      <a:alpha val="43137"/>
                    </a:srgbClr>
                  </a:outerShdw>
                </a:effectLst>
              </a:rPr>
              <a:t>درس</a:t>
            </a:r>
            <a:endParaRPr lang="fa-IR" sz="2800" b="1" dirty="0" smtClean="0">
              <a:solidFill>
                <a:srgbClr val="FFFF00"/>
              </a:solidFill>
              <a:effectLst>
                <a:outerShdw blurRad="38100" dist="38100" dir="2700000" algn="tl">
                  <a:srgbClr val="000000">
                    <a:alpha val="43137"/>
                  </a:srgbClr>
                </a:outerShdw>
              </a:effectLst>
            </a:endParaRPr>
          </a:p>
          <a:p>
            <a:pPr>
              <a:lnSpc>
                <a:spcPct val="150000"/>
              </a:lnSpc>
              <a:buNone/>
            </a:pPr>
            <a:r>
              <a:rPr lang="fa-IR" sz="2800" b="1" dirty="0" smtClean="0">
                <a:solidFill>
                  <a:srgbClr val="FFFF00"/>
                </a:solidFill>
                <a:effectLst>
                  <a:outerShdw blurRad="38100" dist="38100" dir="2700000" algn="tl">
                    <a:srgbClr val="000000">
                      <a:alpha val="43137"/>
                    </a:srgbClr>
                  </a:outerShdw>
                </a:effectLst>
              </a:rPr>
              <a:t>فصل دوم: </a:t>
            </a:r>
            <a:r>
              <a:rPr lang="fa-IR" sz="2800" b="1" dirty="0" smtClean="0">
                <a:solidFill>
                  <a:srgbClr val="FFFF00"/>
                </a:solidFill>
                <a:effectLst>
                  <a:outerShdw blurRad="38100" dist="38100" dir="2700000" algn="tl">
                    <a:srgbClr val="000000">
                      <a:alpha val="43137"/>
                    </a:srgbClr>
                  </a:outerShdw>
                </a:effectLst>
              </a:rPr>
              <a:t>4 درس</a:t>
            </a:r>
            <a:endParaRPr lang="fa-IR" sz="2800" b="1" dirty="0" smtClean="0">
              <a:solidFill>
                <a:srgbClr val="FFFF00"/>
              </a:solidFill>
              <a:effectLst>
                <a:outerShdw blurRad="38100" dist="38100" dir="2700000" algn="tl">
                  <a:srgbClr val="000000">
                    <a:alpha val="43137"/>
                  </a:srgbClr>
                </a:outerShdw>
              </a:effectLst>
            </a:endParaRPr>
          </a:p>
          <a:p>
            <a:pPr>
              <a:lnSpc>
                <a:spcPct val="150000"/>
              </a:lnSpc>
              <a:buNone/>
            </a:pPr>
            <a:r>
              <a:rPr lang="fa-IR" sz="2800" b="1" dirty="0" smtClean="0">
                <a:solidFill>
                  <a:srgbClr val="FFFF00"/>
                </a:solidFill>
                <a:effectLst>
                  <a:outerShdw blurRad="38100" dist="38100" dir="2700000" algn="tl">
                    <a:srgbClr val="000000">
                      <a:alpha val="43137"/>
                    </a:srgbClr>
                  </a:outerShdw>
                </a:effectLst>
              </a:rPr>
              <a:t>فصل سوم: 2 درس</a:t>
            </a:r>
          </a:p>
          <a:p>
            <a:pPr>
              <a:lnSpc>
                <a:spcPct val="150000"/>
              </a:lnSpc>
              <a:buNone/>
            </a:pPr>
            <a:r>
              <a:rPr lang="fa-IR" sz="2800" b="1" dirty="0" smtClean="0">
                <a:solidFill>
                  <a:srgbClr val="FFFF00"/>
                </a:solidFill>
                <a:effectLst>
                  <a:outerShdw blurRad="38100" dist="38100" dir="2700000" algn="tl">
                    <a:srgbClr val="000000">
                      <a:alpha val="43137"/>
                    </a:srgbClr>
                  </a:outerShdw>
                </a:effectLst>
              </a:rPr>
              <a:t>فصل چهارم: </a:t>
            </a:r>
            <a:r>
              <a:rPr lang="fa-IR" sz="2800" b="1" dirty="0" smtClean="0">
                <a:solidFill>
                  <a:srgbClr val="FFFF00"/>
                </a:solidFill>
                <a:effectLst>
                  <a:outerShdw blurRad="38100" dist="38100" dir="2700000" algn="tl">
                    <a:srgbClr val="000000">
                      <a:alpha val="43137"/>
                    </a:srgbClr>
                  </a:outerShdw>
                </a:effectLst>
              </a:rPr>
              <a:t>4 درس</a:t>
            </a:r>
            <a:endParaRPr lang="fa-IR" sz="2800" b="1" dirty="0" smtClean="0">
              <a:solidFill>
                <a:srgbClr val="FFFF00"/>
              </a:solidFill>
              <a:effectLst>
                <a:outerShdw blurRad="38100" dist="38100" dir="2700000" algn="tl">
                  <a:srgbClr val="000000">
                    <a:alpha val="43137"/>
                  </a:srgbClr>
                </a:outerShdw>
              </a:effectLst>
            </a:endParaRPr>
          </a:p>
          <a:p>
            <a:pPr>
              <a:lnSpc>
                <a:spcPct val="150000"/>
              </a:lnSpc>
              <a:buNone/>
            </a:pPr>
            <a:r>
              <a:rPr lang="fa-IR" sz="2800" b="1" dirty="0" smtClean="0">
                <a:solidFill>
                  <a:srgbClr val="FFFF00"/>
                </a:solidFill>
                <a:effectLst>
                  <a:outerShdw blurRad="38100" dist="38100" dir="2700000" algn="tl">
                    <a:srgbClr val="000000">
                      <a:alpha val="43137"/>
                    </a:srgbClr>
                  </a:outerShdw>
                </a:effectLst>
              </a:rPr>
              <a:t>فصل پنجم: 4 درس</a:t>
            </a:r>
          </a:p>
          <a:p>
            <a:pPr>
              <a:lnSpc>
                <a:spcPct val="150000"/>
              </a:lnSpc>
              <a:buNone/>
            </a:pPr>
            <a:r>
              <a:rPr lang="fa-IR" sz="2800" b="1" dirty="0" smtClean="0">
                <a:solidFill>
                  <a:srgbClr val="FFFF00"/>
                </a:solidFill>
                <a:effectLst>
                  <a:outerShdw blurRad="38100" dist="38100" dir="2700000" algn="tl">
                    <a:srgbClr val="000000">
                      <a:alpha val="43137"/>
                    </a:srgbClr>
                  </a:outerShdw>
                </a:effectLst>
              </a:rPr>
              <a:t>فصل ششم: </a:t>
            </a:r>
            <a:r>
              <a:rPr lang="fa-IR" sz="2800" b="1" dirty="0" smtClean="0">
                <a:solidFill>
                  <a:srgbClr val="FFFF00"/>
                </a:solidFill>
                <a:effectLst>
                  <a:outerShdw blurRad="38100" dist="38100" dir="2700000" algn="tl">
                    <a:srgbClr val="000000">
                      <a:alpha val="43137"/>
                    </a:srgbClr>
                  </a:outerShdw>
                </a:effectLst>
              </a:rPr>
              <a:t>2 درس</a:t>
            </a:r>
            <a:endParaRPr lang="fa-IR" sz="2800" b="1" dirty="0" smtClean="0">
              <a:solidFill>
                <a:srgbClr val="FFFF00"/>
              </a:solidFill>
              <a:effectLst>
                <a:outerShdw blurRad="38100" dist="38100" dir="2700000" algn="tl">
                  <a:srgbClr val="000000">
                    <a:alpha val="43137"/>
                  </a:srgbClr>
                </a:outerShdw>
              </a:effectLst>
            </a:endParaRPr>
          </a:p>
          <a:p>
            <a:pPr>
              <a:lnSpc>
                <a:spcPct val="150000"/>
              </a:lnSpc>
              <a:buNone/>
            </a:pPr>
            <a:r>
              <a:rPr lang="fa-IR" sz="2800" b="1" dirty="0" smtClean="0">
                <a:solidFill>
                  <a:srgbClr val="FFFF00"/>
                </a:solidFill>
                <a:effectLst>
                  <a:outerShdw blurRad="38100" dist="38100" dir="2700000" algn="tl">
                    <a:srgbClr val="000000">
                      <a:alpha val="43137"/>
                    </a:srgbClr>
                  </a:outerShdw>
                </a:effectLst>
              </a:rPr>
              <a:t>فصل هفتم: </a:t>
            </a:r>
            <a:r>
              <a:rPr lang="fa-IR" sz="2800" b="1" dirty="0" smtClean="0">
                <a:solidFill>
                  <a:srgbClr val="FFFF00"/>
                </a:solidFill>
                <a:effectLst>
                  <a:outerShdw blurRad="38100" dist="38100" dir="2700000" algn="tl">
                    <a:srgbClr val="000000">
                      <a:alpha val="43137"/>
                    </a:srgbClr>
                  </a:outerShdw>
                </a:effectLst>
              </a:rPr>
              <a:t>4 درس</a:t>
            </a:r>
            <a:endParaRPr lang="fa-IR" sz="3600" b="1" dirty="0" smtClean="0">
              <a:solidFill>
                <a:srgbClr val="FFFF00"/>
              </a:solidFill>
              <a:effectLst>
                <a:outerShdw blurRad="38100" dist="38100" dir="2700000" algn="tl">
                  <a:srgbClr val="000000">
                    <a:alpha val="43137"/>
                  </a:srgbClr>
                </a:outerShdw>
              </a:effectLst>
            </a:endParaRPr>
          </a:p>
          <a:p>
            <a:pPr>
              <a:lnSpc>
                <a:spcPct val="150000"/>
              </a:lnSpc>
              <a:buNone/>
            </a:pPr>
            <a:r>
              <a:rPr lang="fa-IR" sz="2800" b="1" dirty="0" smtClean="0">
                <a:solidFill>
                  <a:srgbClr val="FFFF00"/>
                </a:solidFill>
                <a:effectLst>
                  <a:outerShdw blurRad="38100" dist="38100" dir="2700000" algn="tl">
                    <a:srgbClr val="000000">
                      <a:alpha val="43137"/>
                    </a:srgbClr>
                  </a:outerShdw>
                </a:effectLst>
              </a:rPr>
              <a:t> </a:t>
            </a:r>
            <a:endParaRPr lang="fa-IR" b="1" dirty="0">
              <a:solidFill>
                <a:srgbClr val="FFFF00"/>
              </a:solidFill>
            </a:endParaRPr>
          </a:p>
        </p:txBody>
      </p:sp>
      <p:sp>
        <p:nvSpPr>
          <p:cNvPr id="5" name="Rounded Rectangle 4"/>
          <p:cNvSpPr/>
          <p:nvPr/>
        </p:nvSpPr>
        <p:spPr>
          <a:xfrm>
            <a:off x="3419872" y="188640"/>
            <a:ext cx="2520280" cy="1368152"/>
          </a:xfrm>
          <a:prstGeom prst="roundRect">
            <a:avLst/>
          </a:prstGeom>
        </p:spPr>
        <p:style>
          <a:lnRef idx="1">
            <a:schemeClr val="accent6"/>
          </a:lnRef>
          <a:fillRef idx="3">
            <a:schemeClr val="accent6"/>
          </a:fillRef>
          <a:effectRef idx="2">
            <a:schemeClr val="accent6"/>
          </a:effectRef>
          <a:fontRef idx="minor">
            <a:schemeClr val="lt1"/>
          </a:fontRef>
        </p:style>
        <p:txBody>
          <a:bodyPr rtlCol="1" anchor="ctr"/>
          <a:lstStyle/>
          <a:p>
            <a:pPr algn="ctr"/>
            <a:r>
              <a:rPr lang="fa-IR" sz="3200" b="1" dirty="0" smtClean="0">
                <a:solidFill>
                  <a:srgbClr val="0000FF"/>
                </a:solidFill>
              </a:rPr>
              <a:t>صفحه آرایی</a:t>
            </a:r>
            <a:endParaRPr lang="fa-IR" sz="3200" b="1" dirty="0">
              <a:solidFill>
                <a:srgbClr val="0000FF"/>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060848"/>
            <a:ext cx="2808312" cy="4536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872" y="2060848"/>
            <a:ext cx="3057215" cy="4536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43030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nodeType="clickEffect">
                                  <p:stCondLst>
                                    <p:cond delay="0"/>
                                  </p:stCondLst>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619328"/>
          </a:xfrm>
        </p:spPr>
        <p:txBody>
          <a:bodyPr/>
          <a:lstStyle/>
          <a:p>
            <a:pPr algn="just">
              <a:lnSpc>
                <a:spcPct val="150000"/>
              </a:lnSpc>
              <a:buNone/>
            </a:pPr>
            <a:r>
              <a:rPr lang="fa-IR" b="1" dirty="0" smtClean="0">
                <a:solidFill>
                  <a:srgbClr val="C00000"/>
                </a:solidFill>
              </a:rPr>
              <a:t>همچنین </a:t>
            </a:r>
            <a:r>
              <a:rPr lang="fa-IR" sz="2400" b="1" dirty="0">
                <a:solidFill>
                  <a:srgbClr val="C00000"/>
                </a:solidFill>
                <a:effectLst>
                  <a:outerShdw blurRad="38100" dist="38100" dir="2700000" algn="tl">
                    <a:srgbClr val="000000">
                      <a:alpha val="43137"/>
                    </a:srgbClr>
                  </a:outerShdw>
                </a:effectLst>
              </a:rPr>
              <a:t>صفحات مربوط به هر فصل با یک رنگ مشخص شده اند.</a:t>
            </a:r>
          </a:p>
          <a:p>
            <a:pPr algn="just">
              <a:lnSpc>
                <a:spcPct val="150000"/>
              </a:lnSpc>
              <a:buNone/>
            </a:pPr>
            <a:r>
              <a:rPr lang="fa-IR" sz="2400" b="1" dirty="0">
                <a:solidFill>
                  <a:srgbClr val="C00000"/>
                </a:solidFill>
                <a:effectLst>
                  <a:outerShdw blurRad="38100" dist="38100" dir="2700000" algn="tl">
                    <a:srgbClr val="000000">
                      <a:alpha val="43137"/>
                    </a:srgbClr>
                  </a:outerShdw>
                </a:effectLst>
              </a:rPr>
              <a:t>صفحات </a:t>
            </a:r>
            <a:r>
              <a:rPr lang="fa-IR" sz="2400" b="1" dirty="0" smtClean="0">
                <a:solidFill>
                  <a:srgbClr val="C00000"/>
                </a:solidFill>
                <a:effectLst>
                  <a:outerShdw blurRad="38100" dist="38100" dir="2700000" algn="tl">
                    <a:srgbClr val="000000">
                      <a:alpha val="43137"/>
                    </a:srgbClr>
                  </a:outerShdw>
                </a:effectLst>
              </a:rPr>
              <a:t>کتاب تمام رنگی و در ارتباط با هم </a:t>
            </a:r>
            <a:r>
              <a:rPr lang="fa-IR" sz="2400" b="1" dirty="0">
                <a:solidFill>
                  <a:srgbClr val="C00000"/>
                </a:solidFill>
                <a:effectLst>
                  <a:outerShdw blurRad="38100" dist="38100" dir="2700000" algn="tl">
                    <a:srgbClr val="000000">
                      <a:alpha val="43137"/>
                    </a:srgbClr>
                  </a:outerShdw>
                </a:effectLst>
              </a:rPr>
              <a:t>و مملو از رنگهای شاد که در قالب جداول و... ارائه شده است.</a:t>
            </a:r>
            <a:endParaRPr lang="en-US" sz="2400" b="1" dirty="0">
              <a:solidFill>
                <a:srgbClr val="C00000"/>
              </a:solidFill>
              <a:effectLst>
                <a:outerShdw blurRad="38100" dist="38100" dir="2700000" algn="tl">
                  <a:srgbClr val="000000">
                    <a:alpha val="43137"/>
                  </a:srgbClr>
                </a:outerShdw>
              </a:effectLst>
            </a:endParaRPr>
          </a:p>
          <a:p>
            <a:pPr marL="0" indent="0">
              <a:buNone/>
            </a:pPr>
            <a:endParaRPr lang="fa-IR" b="1" dirty="0">
              <a:solidFill>
                <a:srgbClr val="C0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348880"/>
            <a:ext cx="4464496" cy="41764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2348880"/>
            <a:ext cx="4032448" cy="41937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696462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  </a:t>
            </a:r>
            <a:endParaRPr lang="fa-IR" dirty="0"/>
          </a:p>
        </p:txBody>
      </p:sp>
      <p:sp>
        <p:nvSpPr>
          <p:cNvPr id="4" name="5-Point Star 3"/>
          <p:cNvSpPr/>
          <p:nvPr/>
        </p:nvSpPr>
        <p:spPr>
          <a:xfrm>
            <a:off x="3851920" y="404664"/>
            <a:ext cx="2016224" cy="20882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smtClean="0">
                <a:solidFill>
                  <a:srgbClr val="0000FF"/>
                </a:solidFill>
              </a:rPr>
              <a:t>قلم و فونت</a:t>
            </a:r>
            <a:endParaRPr lang="fa-IR" sz="2400" b="1" dirty="0">
              <a:solidFill>
                <a:srgbClr val="0000FF"/>
              </a:solidFill>
            </a:endParaRPr>
          </a:p>
        </p:txBody>
      </p:sp>
      <p:sp>
        <p:nvSpPr>
          <p:cNvPr id="5" name="Rounded Rectangle 4"/>
          <p:cNvSpPr/>
          <p:nvPr/>
        </p:nvSpPr>
        <p:spPr>
          <a:xfrm>
            <a:off x="2339752" y="2852936"/>
            <a:ext cx="4824536" cy="20882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solidFill>
                  <a:srgbClr val="CC0066"/>
                </a:solidFill>
              </a:rPr>
              <a:t>از فونت های تحریری و نسخ یا چا</a:t>
            </a:r>
            <a:r>
              <a:rPr lang="fa-IR" sz="2800" b="1" dirty="0" smtClean="0">
                <a:solidFill>
                  <a:srgbClr val="CC0066"/>
                </a:solidFill>
                <a:latin typeface="Arial" pitchFamily="34" charset="0"/>
                <a:cs typeface="Arial" pitchFamily="34" charset="0"/>
              </a:rPr>
              <a:t>پی استفاده شده است.</a:t>
            </a:r>
            <a:endParaRPr lang="fa-IR" sz="2800" b="1" dirty="0">
              <a:solidFill>
                <a:srgbClr val="CC0066"/>
              </a:solidFill>
            </a:endParaRPr>
          </a:p>
        </p:txBody>
      </p:sp>
    </p:spTree>
    <p:extLst>
      <p:ext uri="{BB962C8B-B14F-4D97-AF65-F5344CB8AC3E}">
        <p14:creationId xmlns:p14="http://schemas.microsoft.com/office/powerpoint/2010/main" val="38567919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a:buNone/>
            </a:pPr>
            <a:r>
              <a:rPr lang="fa-IR" dirty="0">
                <a:solidFill>
                  <a:srgbClr val="0000FF"/>
                </a:solidFill>
                <a:effectLst>
                  <a:outerShdw blurRad="38100" dist="38100" dir="2700000" algn="tl">
                    <a:srgbClr val="000000">
                      <a:alpha val="43137"/>
                    </a:srgbClr>
                  </a:outerShdw>
                </a:effectLst>
              </a:rPr>
              <a:t>تصاویر متناسب با محتوا هستند همچنین تصاویر واقعی و بروز هستند که به پیوند محتوا با زندگی روزمره کمک می </a:t>
            </a:r>
            <a:r>
              <a:rPr lang="fa-IR" dirty="0" smtClean="0">
                <a:solidFill>
                  <a:srgbClr val="0000FF"/>
                </a:solidFill>
                <a:effectLst>
                  <a:outerShdw blurRad="38100" dist="38100" dir="2700000" algn="tl">
                    <a:srgbClr val="000000">
                      <a:alpha val="43137"/>
                    </a:srgbClr>
                  </a:outerShdw>
                </a:effectLst>
              </a:rPr>
              <a:t>کنند. همچنین دانش آموزان را افرادی مسولیت پذیر و اجتماعی بار می آورد.</a:t>
            </a:r>
            <a:endParaRPr lang="en-US" dirty="0">
              <a:solidFill>
                <a:srgbClr val="0000FF"/>
              </a:solidFill>
              <a:effectLst>
                <a:outerShdw blurRad="38100" dist="38100" dir="2700000" algn="tl">
                  <a:srgbClr val="000000">
                    <a:alpha val="43137"/>
                  </a:srgbClr>
                </a:outerShdw>
              </a:effectLst>
            </a:endParaRPr>
          </a:p>
          <a:p>
            <a:endParaRPr lang="fa-IR" dirty="0">
              <a:solidFill>
                <a:srgbClr val="0000FF"/>
              </a:solidFill>
            </a:endParaRPr>
          </a:p>
        </p:txBody>
      </p:sp>
      <p:sp>
        <p:nvSpPr>
          <p:cNvPr id="3" name="Title 2"/>
          <p:cNvSpPr>
            <a:spLocks noGrp="1"/>
          </p:cNvSpPr>
          <p:nvPr>
            <p:ph type="title"/>
          </p:nvPr>
        </p:nvSpPr>
        <p:spPr/>
        <p:txBody>
          <a:bodyPr>
            <a:normAutofit/>
          </a:bodyPr>
          <a:lstStyle/>
          <a:p>
            <a:pPr algn="ctr"/>
            <a:r>
              <a:rPr lang="fa-IR" sz="5400" b="1" dirty="0" smtClean="0">
                <a:solidFill>
                  <a:srgbClr val="FF0000"/>
                </a:solidFill>
              </a:rPr>
              <a:t>تصاویر</a:t>
            </a:r>
            <a:endParaRPr lang="fa-IR" sz="5400" b="1"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1947" y="2880320"/>
            <a:ext cx="5162341" cy="3645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350288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b="1" dirty="0" smtClean="0">
                <a:solidFill>
                  <a:srgbClr val="0000FF"/>
                </a:solidFill>
              </a:rPr>
              <a:t>1- رشد و توسعه ی فرایند های ذهنی و عقلی</a:t>
            </a:r>
          </a:p>
          <a:p>
            <a:pPr marL="0" indent="0">
              <a:buNone/>
            </a:pPr>
            <a:r>
              <a:rPr lang="fa-IR" b="1" dirty="0" smtClean="0">
                <a:solidFill>
                  <a:srgbClr val="0000FF"/>
                </a:solidFill>
              </a:rPr>
              <a:t>2- رشد فرایند های مسایل اجتماعی و فعالیت های مبتنی بر آن</a:t>
            </a:r>
          </a:p>
          <a:p>
            <a:pPr marL="0" indent="0">
              <a:buNone/>
            </a:pPr>
            <a:r>
              <a:rPr lang="fa-IR" b="1" dirty="0" smtClean="0">
                <a:solidFill>
                  <a:srgbClr val="0000FF"/>
                </a:solidFill>
              </a:rPr>
              <a:t>3- توجه به نیاز ها و علایق فراگیران</a:t>
            </a:r>
          </a:p>
          <a:p>
            <a:pPr marL="0" indent="0">
              <a:buNone/>
            </a:pPr>
            <a:r>
              <a:rPr lang="fa-IR" b="1" dirty="0" smtClean="0">
                <a:solidFill>
                  <a:srgbClr val="0000FF"/>
                </a:solidFill>
              </a:rPr>
              <a:t>4- تاکید بر موضوعات علمی</a:t>
            </a:r>
          </a:p>
          <a:p>
            <a:pPr marL="0" indent="0">
              <a:buNone/>
            </a:pPr>
            <a:r>
              <a:rPr lang="fa-IR" b="1" dirty="0" smtClean="0">
                <a:solidFill>
                  <a:srgbClr val="0000FF"/>
                </a:solidFill>
              </a:rPr>
              <a:t>5- سیستمی و نظام مند</a:t>
            </a:r>
            <a:endParaRPr lang="fa-IR" b="1" dirty="0">
              <a:solidFill>
                <a:srgbClr val="0000FF"/>
              </a:solidFill>
            </a:endParaRPr>
          </a:p>
        </p:txBody>
      </p:sp>
      <p:sp>
        <p:nvSpPr>
          <p:cNvPr id="2" name="Title 1"/>
          <p:cNvSpPr>
            <a:spLocks noGrp="1"/>
          </p:cNvSpPr>
          <p:nvPr>
            <p:ph type="title"/>
          </p:nvPr>
        </p:nvSpPr>
        <p:spPr/>
        <p:txBody>
          <a:bodyPr/>
          <a:lstStyle/>
          <a:p>
            <a:pPr algn="ctr"/>
            <a:r>
              <a:rPr lang="fa-IR" b="1" dirty="0" smtClean="0">
                <a:solidFill>
                  <a:srgbClr val="00B0F0"/>
                </a:solidFill>
              </a:rPr>
              <a:t>انواع رویکرد برنامه ی درسی</a:t>
            </a:r>
            <a:endParaRPr lang="fa-IR" b="1" dirty="0">
              <a:solidFill>
                <a:srgbClr val="00B0F0"/>
              </a:solidFill>
            </a:endParaRPr>
          </a:p>
        </p:txBody>
      </p:sp>
    </p:spTree>
    <p:extLst>
      <p:ext uri="{BB962C8B-B14F-4D97-AF65-F5344CB8AC3E}">
        <p14:creationId xmlns:p14="http://schemas.microsoft.com/office/powerpoint/2010/main" val="1848825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08503" cy="6885384"/>
          </a:xfrm>
        </p:spPr>
      </p:pic>
    </p:spTree>
    <p:extLst>
      <p:ext uri="{BB962C8B-B14F-4D97-AF65-F5344CB8AC3E}">
        <p14:creationId xmlns:p14="http://schemas.microsoft.com/office/powerpoint/2010/main" val="30276498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544" y="1628800"/>
            <a:ext cx="3359351" cy="452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normAutofit/>
          </a:bodyPr>
          <a:lstStyle/>
          <a:p>
            <a:pPr algn="ctr"/>
            <a:r>
              <a:rPr lang="fa-IR" b="1" dirty="0" smtClean="0">
                <a:solidFill>
                  <a:srgbClr val="CC0066"/>
                </a:solidFill>
              </a:rPr>
              <a:t>رویکرد مبتنی بر فرایند های ذهنی</a:t>
            </a:r>
            <a:endParaRPr lang="fa-IR" b="1" dirty="0">
              <a:solidFill>
                <a:srgbClr val="CC0066"/>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1628800"/>
            <a:ext cx="3528982" cy="45365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4018348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1632929"/>
            <a:ext cx="3339426" cy="4525963"/>
          </a:xfrm>
        </p:spPr>
      </p:pic>
      <p:sp>
        <p:nvSpPr>
          <p:cNvPr id="2" name="Title 1"/>
          <p:cNvSpPr>
            <a:spLocks noGrp="1"/>
          </p:cNvSpPr>
          <p:nvPr>
            <p:ph type="title"/>
          </p:nvPr>
        </p:nvSpPr>
        <p:spPr/>
        <p:txBody>
          <a:bodyPr>
            <a:normAutofit/>
          </a:bodyPr>
          <a:lstStyle/>
          <a:p>
            <a:pPr algn="ctr"/>
            <a:r>
              <a:rPr lang="fa-IR" b="1" dirty="0">
                <a:solidFill>
                  <a:srgbClr val="CC0066"/>
                </a:solidFill>
              </a:rPr>
              <a:t>رویکرد مبتنی بر فرایند های ذهنی</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1653501"/>
            <a:ext cx="3456384" cy="4536504"/>
          </a:xfrm>
          <a:prstGeom prst="rect">
            <a:avLst/>
          </a:prstGeom>
        </p:spPr>
      </p:pic>
    </p:spTree>
    <p:extLst>
      <p:ext uri="{BB962C8B-B14F-4D97-AF65-F5344CB8AC3E}">
        <p14:creationId xmlns:p14="http://schemas.microsoft.com/office/powerpoint/2010/main" val="316045109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1628800"/>
            <a:ext cx="3343945" cy="4525963"/>
          </a:xfrm>
        </p:spPr>
      </p:pic>
      <p:sp>
        <p:nvSpPr>
          <p:cNvPr id="2" name="Title 1"/>
          <p:cNvSpPr>
            <a:spLocks noGrp="1"/>
          </p:cNvSpPr>
          <p:nvPr>
            <p:ph type="title"/>
          </p:nvPr>
        </p:nvSpPr>
        <p:spPr/>
        <p:txBody>
          <a:bodyPr>
            <a:normAutofit/>
          </a:bodyPr>
          <a:lstStyle/>
          <a:p>
            <a:pPr algn="ctr"/>
            <a:r>
              <a:rPr lang="fa-IR" b="1" dirty="0">
                <a:solidFill>
                  <a:srgbClr val="CC0066"/>
                </a:solidFill>
              </a:rPr>
              <a:t>رویکرد مبتنی بر فرایند های ذهنی</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1556792"/>
            <a:ext cx="3122723" cy="338437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087" y="5085184"/>
            <a:ext cx="3122723" cy="1499046"/>
          </a:xfrm>
          <a:prstGeom prst="rect">
            <a:avLst/>
          </a:prstGeom>
        </p:spPr>
      </p:pic>
    </p:spTree>
    <p:extLst>
      <p:ext uri="{BB962C8B-B14F-4D97-AF65-F5344CB8AC3E}">
        <p14:creationId xmlns:p14="http://schemas.microsoft.com/office/powerpoint/2010/main" val="14026253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700808"/>
            <a:ext cx="3672408" cy="4525963"/>
          </a:xfrm>
        </p:spPr>
      </p:pic>
      <p:sp>
        <p:nvSpPr>
          <p:cNvPr id="2" name="Title 1"/>
          <p:cNvSpPr>
            <a:spLocks noGrp="1"/>
          </p:cNvSpPr>
          <p:nvPr>
            <p:ph type="title"/>
          </p:nvPr>
        </p:nvSpPr>
        <p:spPr/>
        <p:txBody>
          <a:bodyPr>
            <a:normAutofit/>
          </a:bodyPr>
          <a:lstStyle/>
          <a:p>
            <a:pPr algn="ctr"/>
            <a:r>
              <a:rPr lang="fa-IR" b="1" dirty="0">
                <a:solidFill>
                  <a:srgbClr val="CC0066"/>
                </a:solidFill>
              </a:rPr>
              <a:t>رویکرد مبتنی بر فرایند های ذهنی</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487" y="1700808"/>
            <a:ext cx="3473006" cy="4536504"/>
          </a:xfrm>
          <a:prstGeom prst="rect">
            <a:avLst/>
          </a:prstGeom>
        </p:spPr>
      </p:pic>
    </p:spTree>
    <p:extLst>
      <p:ext uri="{BB962C8B-B14F-4D97-AF65-F5344CB8AC3E}">
        <p14:creationId xmlns:p14="http://schemas.microsoft.com/office/powerpoint/2010/main" val="39157170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711349"/>
            <a:ext cx="3330425" cy="4525963"/>
          </a:xfrm>
        </p:spPr>
      </p:pic>
      <p:sp>
        <p:nvSpPr>
          <p:cNvPr id="2" name="Title 1"/>
          <p:cNvSpPr>
            <a:spLocks noGrp="1"/>
          </p:cNvSpPr>
          <p:nvPr>
            <p:ph type="title"/>
          </p:nvPr>
        </p:nvSpPr>
        <p:spPr/>
        <p:txBody>
          <a:bodyPr>
            <a:normAutofit/>
          </a:bodyPr>
          <a:lstStyle/>
          <a:p>
            <a:pPr algn="ctr"/>
            <a:r>
              <a:rPr lang="fa-IR" b="1" dirty="0">
                <a:solidFill>
                  <a:srgbClr val="CC0066"/>
                </a:solidFill>
              </a:rPr>
              <a:t>رویکرد مبتنی بر فرایند های ذهنی</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1772816"/>
            <a:ext cx="3372900" cy="4464496"/>
          </a:xfrm>
          <a:prstGeom prst="rect">
            <a:avLst/>
          </a:prstGeom>
        </p:spPr>
      </p:pic>
    </p:spTree>
    <p:extLst>
      <p:ext uri="{BB962C8B-B14F-4D97-AF65-F5344CB8AC3E}">
        <p14:creationId xmlns:p14="http://schemas.microsoft.com/office/powerpoint/2010/main" val="346036592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865349"/>
            <a:ext cx="3816424" cy="4587987"/>
          </a:xfrm>
        </p:spPr>
      </p:pic>
      <p:sp>
        <p:nvSpPr>
          <p:cNvPr id="2" name="Title 1"/>
          <p:cNvSpPr>
            <a:spLocks noGrp="1"/>
          </p:cNvSpPr>
          <p:nvPr>
            <p:ph type="title"/>
          </p:nvPr>
        </p:nvSpPr>
        <p:spPr/>
        <p:txBody>
          <a:bodyPr>
            <a:normAutofit/>
          </a:bodyPr>
          <a:lstStyle/>
          <a:p>
            <a:pPr algn="ctr"/>
            <a:r>
              <a:rPr lang="fa-IR" b="1" dirty="0">
                <a:solidFill>
                  <a:srgbClr val="CC0066"/>
                </a:solidFill>
              </a:rPr>
              <a:t>رویکرد مبتنی بر فرایند های ذهنی</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844824"/>
            <a:ext cx="3816424" cy="4581128"/>
          </a:xfrm>
          <a:prstGeom prst="rect">
            <a:avLst/>
          </a:prstGeom>
        </p:spPr>
      </p:pic>
    </p:spTree>
    <p:extLst>
      <p:ext uri="{BB962C8B-B14F-4D97-AF65-F5344CB8AC3E}">
        <p14:creationId xmlns:p14="http://schemas.microsoft.com/office/powerpoint/2010/main" val="38414971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1772816"/>
            <a:ext cx="3456384" cy="4525963"/>
          </a:xfrm>
        </p:spPr>
      </p:pic>
      <p:sp>
        <p:nvSpPr>
          <p:cNvPr id="2" name="Title 1"/>
          <p:cNvSpPr>
            <a:spLocks noGrp="1"/>
          </p:cNvSpPr>
          <p:nvPr>
            <p:ph type="title"/>
          </p:nvPr>
        </p:nvSpPr>
        <p:spPr/>
        <p:txBody>
          <a:bodyPr>
            <a:normAutofit/>
          </a:bodyPr>
          <a:lstStyle/>
          <a:p>
            <a:pPr algn="ctr"/>
            <a:r>
              <a:rPr lang="fa-IR" sz="3200" b="1" dirty="0" smtClean="0">
                <a:solidFill>
                  <a:srgbClr val="0070C0"/>
                </a:solidFill>
              </a:rPr>
              <a:t>بررسی مسایل اجتماعی و فرایند های مبتنی بر آن</a:t>
            </a:r>
            <a:endParaRPr lang="fa-IR" sz="3200" b="1" dirty="0">
              <a:solidFill>
                <a:srgbClr val="0070C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772816"/>
            <a:ext cx="3666068" cy="4509120"/>
          </a:xfrm>
          <a:prstGeom prst="rect">
            <a:avLst/>
          </a:prstGeom>
        </p:spPr>
      </p:pic>
    </p:spTree>
    <p:extLst>
      <p:ext uri="{BB962C8B-B14F-4D97-AF65-F5344CB8AC3E}">
        <p14:creationId xmlns:p14="http://schemas.microsoft.com/office/powerpoint/2010/main" val="2140282717"/>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     </a:t>
            </a:r>
            <a:r>
              <a:rPr lang="fa-IR" smtClean="0"/>
              <a:t> </a:t>
            </a:r>
            <a:endParaRPr lang="fa-IR" dirty="0"/>
          </a:p>
        </p:txBody>
      </p:sp>
      <p:sp>
        <p:nvSpPr>
          <p:cNvPr id="2" name="Title 1"/>
          <p:cNvSpPr>
            <a:spLocks noGrp="1"/>
          </p:cNvSpPr>
          <p:nvPr>
            <p:ph type="title"/>
          </p:nvPr>
        </p:nvSpPr>
        <p:spPr/>
        <p:txBody>
          <a:bodyPr>
            <a:normAutofit/>
          </a:bodyPr>
          <a:lstStyle/>
          <a:p>
            <a:r>
              <a:rPr lang="fa-IR" b="1" dirty="0">
                <a:solidFill>
                  <a:srgbClr val="0070C0"/>
                </a:solidFill>
              </a:rPr>
              <a:t>بررسی مسایل اجتماعی و فرایند های مبتنی بر آن</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1844824"/>
            <a:ext cx="3362464" cy="4625584"/>
          </a:xfrm>
          <a:prstGeom prst="rect">
            <a:avLst/>
          </a:prstGeom>
        </p:spPr>
      </p:pic>
    </p:spTree>
    <p:extLst>
      <p:ext uri="{BB962C8B-B14F-4D97-AF65-F5344CB8AC3E}">
        <p14:creationId xmlns:p14="http://schemas.microsoft.com/office/powerpoint/2010/main" val="514699477"/>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1700808"/>
            <a:ext cx="3528392" cy="4525963"/>
          </a:xfrm>
        </p:spPr>
      </p:pic>
      <p:sp>
        <p:nvSpPr>
          <p:cNvPr id="2" name="Title 1"/>
          <p:cNvSpPr>
            <a:spLocks noGrp="1"/>
          </p:cNvSpPr>
          <p:nvPr>
            <p:ph type="title"/>
          </p:nvPr>
        </p:nvSpPr>
        <p:spPr/>
        <p:txBody>
          <a:bodyPr>
            <a:normAutofit/>
          </a:bodyPr>
          <a:lstStyle/>
          <a:p>
            <a:r>
              <a:rPr lang="fa-IR" b="1" dirty="0">
                <a:solidFill>
                  <a:srgbClr val="0070C0"/>
                </a:solidFill>
              </a:rPr>
              <a:t>بررسی مسایل اجتماعی و فرایند های مبتنی بر آن</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700808"/>
            <a:ext cx="3714616" cy="4536504"/>
          </a:xfrm>
          <a:prstGeom prst="rect">
            <a:avLst/>
          </a:prstGeom>
        </p:spPr>
      </p:pic>
    </p:spTree>
    <p:extLst>
      <p:ext uri="{BB962C8B-B14F-4D97-AF65-F5344CB8AC3E}">
        <p14:creationId xmlns:p14="http://schemas.microsoft.com/office/powerpoint/2010/main" val="3534763055"/>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844824"/>
            <a:ext cx="3360558" cy="4525963"/>
          </a:xfrm>
        </p:spPr>
      </p:pic>
      <p:sp>
        <p:nvSpPr>
          <p:cNvPr id="2" name="Title 1"/>
          <p:cNvSpPr>
            <a:spLocks noGrp="1"/>
          </p:cNvSpPr>
          <p:nvPr>
            <p:ph type="title"/>
          </p:nvPr>
        </p:nvSpPr>
        <p:spPr/>
        <p:txBody>
          <a:bodyPr>
            <a:normAutofit/>
          </a:bodyPr>
          <a:lstStyle/>
          <a:p>
            <a:r>
              <a:rPr lang="fa-IR" b="1" dirty="0">
                <a:solidFill>
                  <a:srgbClr val="0070C0"/>
                </a:solidFill>
              </a:rPr>
              <a:t>بررسی مسایل اجتماعی و فرایند های مبتنی بر آن</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856673"/>
            <a:ext cx="3691613" cy="4536504"/>
          </a:xfrm>
          <a:prstGeom prst="rect">
            <a:avLst/>
          </a:prstGeom>
        </p:spPr>
      </p:pic>
    </p:spTree>
    <p:extLst>
      <p:ext uri="{BB962C8B-B14F-4D97-AF65-F5344CB8AC3E}">
        <p14:creationId xmlns:p14="http://schemas.microsoft.com/office/powerpoint/2010/main" val="3684225732"/>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13376"/>
          </a:xfrm>
        </p:spPr>
      </p:pic>
    </p:spTree>
    <p:extLst>
      <p:ext uri="{BB962C8B-B14F-4D97-AF65-F5344CB8AC3E}">
        <p14:creationId xmlns:p14="http://schemas.microsoft.com/office/powerpoint/2010/main" val="160920153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700808"/>
            <a:ext cx="3502927" cy="4525963"/>
          </a:xfrm>
        </p:spPr>
      </p:pic>
      <p:sp>
        <p:nvSpPr>
          <p:cNvPr id="2" name="Title 1"/>
          <p:cNvSpPr>
            <a:spLocks noGrp="1"/>
          </p:cNvSpPr>
          <p:nvPr>
            <p:ph type="title"/>
          </p:nvPr>
        </p:nvSpPr>
        <p:spPr/>
        <p:txBody>
          <a:bodyPr>
            <a:normAutofit/>
          </a:bodyPr>
          <a:lstStyle/>
          <a:p>
            <a:r>
              <a:rPr lang="fa-IR" b="1" dirty="0">
                <a:solidFill>
                  <a:srgbClr val="0070C0"/>
                </a:solidFill>
              </a:rPr>
              <a:t>بررسی مسایل اجتماعی و فرایند های مبتنی بر آن</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1772816"/>
            <a:ext cx="3372900" cy="4464496"/>
          </a:xfrm>
          <a:prstGeom prst="rect">
            <a:avLst/>
          </a:prstGeom>
        </p:spPr>
      </p:pic>
    </p:spTree>
    <p:extLst>
      <p:ext uri="{BB962C8B-B14F-4D97-AF65-F5344CB8AC3E}">
        <p14:creationId xmlns:p14="http://schemas.microsoft.com/office/powerpoint/2010/main" val="563247189"/>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700808"/>
            <a:ext cx="3360742" cy="4525963"/>
          </a:xfrm>
        </p:spPr>
      </p:pic>
      <p:sp>
        <p:nvSpPr>
          <p:cNvPr id="2" name="Title 1"/>
          <p:cNvSpPr>
            <a:spLocks noGrp="1"/>
          </p:cNvSpPr>
          <p:nvPr>
            <p:ph type="title"/>
          </p:nvPr>
        </p:nvSpPr>
        <p:spPr/>
        <p:txBody>
          <a:bodyPr>
            <a:normAutofit/>
          </a:bodyPr>
          <a:lstStyle/>
          <a:p>
            <a:r>
              <a:rPr lang="fa-IR" b="1" dirty="0">
                <a:solidFill>
                  <a:srgbClr val="0070C0"/>
                </a:solidFill>
              </a:rPr>
              <a:t>بررسی مسایل اجتماعی و فرایند های مبتنی بر آن</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700808"/>
            <a:ext cx="3672408" cy="4536504"/>
          </a:xfrm>
          <a:prstGeom prst="rect">
            <a:avLst/>
          </a:prstGeom>
        </p:spPr>
      </p:pic>
    </p:spTree>
    <p:extLst>
      <p:ext uri="{BB962C8B-B14F-4D97-AF65-F5344CB8AC3E}">
        <p14:creationId xmlns:p14="http://schemas.microsoft.com/office/powerpoint/2010/main" val="28142755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2420888"/>
            <a:ext cx="4267200" cy="4104456"/>
          </a:xfrm>
        </p:spPr>
      </p:pic>
      <p:sp>
        <p:nvSpPr>
          <p:cNvPr id="2" name="Title 1"/>
          <p:cNvSpPr>
            <a:spLocks noGrp="1"/>
          </p:cNvSpPr>
          <p:nvPr>
            <p:ph type="title"/>
          </p:nvPr>
        </p:nvSpPr>
        <p:spPr/>
        <p:txBody>
          <a:bodyPr/>
          <a:lstStyle/>
          <a:p>
            <a:pPr algn="ctr"/>
            <a:r>
              <a:rPr lang="fa-IR" b="1" dirty="0" smtClean="0">
                <a:solidFill>
                  <a:srgbClr val="0000FF"/>
                </a:solidFill>
              </a:rPr>
              <a:t>توجه به نیاز ها و علایق فراگیران</a:t>
            </a:r>
            <a:endParaRPr lang="fa-IR" b="1" dirty="0">
              <a:solidFill>
                <a:srgbClr val="0000FF"/>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2420888"/>
            <a:ext cx="4104456" cy="4077072"/>
          </a:xfrm>
          <a:prstGeom prst="rect">
            <a:avLst/>
          </a:prstGeom>
        </p:spPr>
      </p:pic>
      <p:sp>
        <p:nvSpPr>
          <p:cNvPr id="6" name="Rounded Rectangle 5"/>
          <p:cNvSpPr/>
          <p:nvPr/>
        </p:nvSpPr>
        <p:spPr>
          <a:xfrm>
            <a:off x="4067944" y="1655041"/>
            <a:ext cx="4824536" cy="432048"/>
          </a:xfrm>
          <a:prstGeom prst="roundRect">
            <a:avLst/>
          </a:prstGeom>
        </p:spPr>
        <p:style>
          <a:lnRef idx="0">
            <a:schemeClr val="accent1"/>
          </a:lnRef>
          <a:fillRef idx="3">
            <a:schemeClr val="accent1"/>
          </a:fillRef>
          <a:effectRef idx="3">
            <a:schemeClr val="accent1"/>
          </a:effectRef>
          <a:fontRef idx="minor">
            <a:schemeClr val="lt1"/>
          </a:fontRef>
        </p:style>
        <p:txBody>
          <a:bodyPr rtlCol="1" anchor="ctr"/>
          <a:lstStyle/>
          <a:p>
            <a:pPr algn="ctr"/>
            <a:r>
              <a:rPr lang="fa-IR" sz="2400" b="1" dirty="0" smtClean="0">
                <a:solidFill>
                  <a:srgbClr val="FF0000"/>
                </a:solidFill>
              </a:rPr>
              <a:t>در اکثر کاربرگ ها دیده می شود</a:t>
            </a:r>
            <a:endParaRPr lang="fa-IR" sz="2400" b="1" dirty="0">
              <a:solidFill>
                <a:srgbClr val="FF0000"/>
              </a:solidFill>
            </a:endParaRPr>
          </a:p>
        </p:txBody>
      </p:sp>
    </p:spTree>
    <p:extLst>
      <p:ext uri="{BB962C8B-B14F-4D97-AF65-F5344CB8AC3E}">
        <p14:creationId xmlns:p14="http://schemas.microsoft.com/office/powerpoint/2010/main" val="175588162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1628800"/>
            <a:ext cx="2813731" cy="4381947"/>
          </a:xfrm>
        </p:spPr>
      </p:pic>
      <p:sp>
        <p:nvSpPr>
          <p:cNvPr id="2" name="Title 1"/>
          <p:cNvSpPr>
            <a:spLocks noGrp="1"/>
          </p:cNvSpPr>
          <p:nvPr>
            <p:ph type="title"/>
          </p:nvPr>
        </p:nvSpPr>
        <p:spPr/>
        <p:txBody>
          <a:bodyPr/>
          <a:lstStyle/>
          <a:p>
            <a:pPr algn="ctr"/>
            <a:r>
              <a:rPr lang="fa-IR" b="1" dirty="0">
                <a:solidFill>
                  <a:srgbClr val="0000FF"/>
                </a:solidFill>
              </a:rPr>
              <a:t>توجه به نیاز ها و علایق فراگیران</a:t>
            </a:r>
          </a:p>
        </p:txBody>
      </p:sp>
      <p:sp>
        <p:nvSpPr>
          <p:cNvPr id="5" name="TextBox 4"/>
          <p:cNvSpPr txBox="1"/>
          <p:nvPr/>
        </p:nvSpPr>
        <p:spPr>
          <a:xfrm>
            <a:off x="4788024" y="2060848"/>
            <a:ext cx="3456384" cy="2677656"/>
          </a:xfrm>
          <a:prstGeom prst="rect">
            <a:avLst/>
          </a:prstGeom>
          <a:noFill/>
        </p:spPr>
        <p:txBody>
          <a:bodyPr wrap="square" rtlCol="1">
            <a:spAutoFit/>
          </a:bodyPr>
          <a:lstStyle/>
          <a:p>
            <a:r>
              <a:rPr lang="fa-IR" sz="2800" b="1" dirty="0" smtClean="0">
                <a:solidFill>
                  <a:srgbClr val="C00000"/>
                </a:solidFill>
              </a:rPr>
              <a:t>این فعالیت را می توان در سطح شهر با هماهنگی راهنمایی و رانندگی و کنترل بچه ها نیز انجام داد که خود نوعی ایجاد علاقه محسوب می شود.</a:t>
            </a:r>
            <a:endParaRPr lang="fa-IR" sz="2800" b="1" dirty="0">
              <a:solidFill>
                <a:srgbClr val="C00000"/>
              </a:solidFill>
            </a:endParaRPr>
          </a:p>
        </p:txBody>
      </p:sp>
    </p:spTree>
    <p:extLst>
      <p:ext uri="{BB962C8B-B14F-4D97-AF65-F5344CB8AC3E}">
        <p14:creationId xmlns:p14="http://schemas.microsoft.com/office/powerpoint/2010/main" val="20525120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556792"/>
            <a:ext cx="3357575" cy="4453955"/>
          </a:xfrm>
        </p:spPr>
      </p:pic>
      <p:sp>
        <p:nvSpPr>
          <p:cNvPr id="2" name="Title 1"/>
          <p:cNvSpPr>
            <a:spLocks noGrp="1"/>
          </p:cNvSpPr>
          <p:nvPr>
            <p:ph type="title"/>
          </p:nvPr>
        </p:nvSpPr>
        <p:spPr/>
        <p:txBody>
          <a:bodyPr/>
          <a:lstStyle/>
          <a:p>
            <a:pPr algn="ctr"/>
            <a:r>
              <a:rPr lang="fa-IR" b="1" dirty="0" smtClean="0">
                <a:solidFill>
                  <a:srgbClr val="FF0000"/>
                </a:solidFill>
              </a:rPr>
              <a:t>رویکرد سیستمی و نظام مند</a:t>
            </a:r>
            <a:endParaRPr lang="fa-IR" b="1" dirty="0">
              <a:solidFill>
                <a:srgbClr val="FF00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0884" y="1556792"/>
            <a:ext cx="3289310" cy="4392488"/>
          </a:xfrm>
          <a:prstGeom prst="rect">
            <a:avLst/>
          </a:prstGeom>
        </p:spPr>
      </p:pic>
    </p:spTree>
    <p:extLst>
      <p:ext uri="{BB962C8B-B14F-4D97-AF65-F5344CB8AC3E}">
        <p14:creationId xmlns:p14="http://schemas.microsoft.com/office/powerpoint/2010/main" val="4058098324"/>
      </p:ext>
    </p:extLst>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fa-IR" dirty="0" smtClean="0"/>
              <a:t>   </a:t>
            </a:r>
            <a:endParaRPr lang="fa-IR" dirty="0"/>
          </a:p>
        </p:txBody>
      </p:sp>
      <p:sp>
        <p:nvSpPr>
          <p:cNvPr id="2" name="Title 1"/>
          <p:cNvSpPr>
            <a:spLocks noGrp="1"/>
          </p:cNvSpPr>
          <p:nvPr>
            <p:ph type="title"/>
          </p:nvPr>
        </p:nvSpPr>
        <p:spPr/>
        <p:txBody>
          <a:bodyPr/>
          <a:lstStyle/>
          <a:p>
            <a:pPr algn="ctr"/>
            <a:r>
              <a:rPr lang="fa-IR" b="1" dirty="0">
                <a:solidFill>
                  <a:srgbClr val="FF0000"/>
                </a:solidFill>
              </a:rPr>
              <a:t>رویکرد سیستمی و نظام مند</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1167" y="1556792"/>
            <a:ext cx="3303001" cy="4464496"/>
          </a:xfrm>
          <a:prstGeom prst="rect">
            <a:avLst/>
          </a:prstGeom>
        </p:spPr>
      </p:pic>
    </p:spTree>
    <p:extLst>
      <p:ext uri="{BB962C8B-B14F-4D97-AF65-F5344CB8AC3E}">
        <p14:creationId xmlns:p14="http://schemas.microsoft.com/office/powerpoint/2010/main" val="2900159236"/>
      </p:ext>
    </p:extLst>
  </p:cSld>
  <p:clrMapOvr>
    <a:masterClrMapping/>
  </p:clrMapOvr>
  <p:transition spd="slow">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lstStyle/>
          <a:p>
            <a:r>
              <a:rPr lang="fa-IR" b="1" dirty="0" smtClean="0">
                <a:solidFill>
                  <a:srgbClr val="0000FF"/>
                </a:solidFill>
              </a:rPr>
              <a:t>در قسمت </a:t>
            </a:r>
            <a:r>
              <a:rPr lang="fa-IR" b="1" u="sng" dirty="0" smtClean="0">
                <a:solidFill>
                  <a:srgbClr val="0000FF"/>
                </a:solidFill>
              </a:rPr>
              <a:t>کاربرگ ها</a:t>
            </a:r>
            <a:r>
              <a:rPr lang="fa-IR" b="1" dirty="0" smtClean="0">
                <a:solidFill>
                  <a:srgbClr val="0000FF"/>
                </a:solidFill>
              </a:rPr>
              <a:t>؛ هر فصل تمرینی دارد که پاسخ به آن ها در واقع یک نگاه سیستمی است و متضمن تحقق اهداف می باشد.مثلا: در کاربرگ شماره ی 12و13 که در زیر عکس های آن ها را مشاهده می کنید مربوط به صفحه ی 47 می باشد که انواع خانه ها را معرفی می کند.در این جا با یک نگاه سیستمی از دانش آموز خواسته می شود که خانه ها مربوط را بیابد.</a:t>
            </a:r>
            <a:endParaRPr lang="fa-IR" b="1" dirty="0">
              <a:solidFill>
                <a:srgbClr val="0000FF"/>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3068960"/>
            <a:ext cx="1944216" cy="316835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02788" y="3068960"/>
            <a:ext cx="1837163" cy="3168352"/>
          </a:xfrm>
          <a:prstGeom prst="rect">
            <a:avLst/>
          </a:prstGeom>
        </p:spPr>
      </p:pic>
      <p:sp>
        <p:nvSpPr>
          <p:cNvPr id="5" name="Right Arrow 4"/>
          <p:cNvSpPr/>
          <p:nvPr/>
        </p:nvSpPr>
        <p:spPr>
          <a:xfrm>
            <a:off x="4644008" y="442625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rgbClr val="FF0000"/>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136" y="3068960"/>
            <a:ext cx="2819291" cy="3168352"/>
          </a:xfrm>
          <a:prstGeom prst="rect">
            <a:avLst/>
          </a:prstGeom>
        </p:spPr>
      </p:pic>
    </p:spTree>
    <p:extLst>
      <p:ext uri="{BB962C8B-B14F-4D97-AF65-F5344CB8AC3E}">
        <p14:creationId xmlns:p14="http://schemas.microsoft.com/office/powerpoint/2010/main" val="1492465838"/>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15813"/>
            <a:ext cx="8229600" cy="5937523"/>
          </a:xfrm>
        </p:spPr>
        <p:txBody>
          <a:bodyPr/>
          <a:lstStyle/>
          <a:p>
            <a:pPr marL="0" indent="0">
              <a:buNone/>
            </a:pPr>
            <a:r>
              <a:rPr lang="fa-IR" b="1" dirty="0" smtClean="0">
                <a:solidFill>
                  <a:srgbClr val="0000FF"/>
                </a:solidFill>
              </a:rPr>
              <a:t>یا در بخش مربوط به خانه؛ نقشه ی یک خانه و در بخش(در مدرسه) یک نقشه از بالای مدرسه را معرفی و در کاربرگ شماره ی 16؛ پرسش هایی را مطرح کرده است.</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8252" y="1772816"/>
            <a:ext cx="5244353" cy="4536504"/>
          </a:xfrm>
          <a:prstGeom prst="rect">
            <a:avLst/>
          </a:prstGeom>
        </p:spPr>
      </p:pic>
    </p:spTree>
    <p:extLst>
      <p:ext uri="{BB962C8B-B14F-4D97-AF65-F5344CB8AC3E}">
        <p14:creationId xmlns:p14="http://schemas.microsoft.com/office/powerpoint/2010/main" val="4175865060"/>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lstStyle/>
          <a:p>
            <a:pPr marL="0" indent="0">
              <a:buNone/>
            </a:pPr>
            <a:r>
              <a:rPr lang="fa-IR" b="1" dirty="0">
                <a:solidFill>
                  <a:srgbClr val="0000FF"/>
                </a:solidFill>
              </a:rPr>
              <a:t>و در آخرِ کاربرگ ها یک صفحه ی«خود را ارزیابی کنیم» وجود دارد که در واقع اهداف اصلی کتاب است</a:t>
            </a:r>
            <a:r>
              <a:rPr lang="fa-IR" b="1" dirty="0" smtClean="0">
                <a:solidFill>
                  <a:srgbClr val="0000FF"/>
                </a:solidFill>
              </a:rPr>
              <a:t>. بنا </a:t>
            </a:r>
            <a:r>
              <a:rPr lang="fa-IR" b="1" dirty="0">
                <a:solidFill>
                  <a:srgbClr val="0000FF"/>
                </a:solidFill>
              </a:rPr>
              <a:t>براین اهداف کلی کتاب شامل: </a:t>
            </a:r>
            <a:endParaRPr lang="fa-IR" b="1" dirty="0" smtClean="0">
              <a:solidFill>
                <a:srgbClr val="0000FF"/>
              </a:solidFill>
            </a:endParaRPr>
          </a:p>
          <a:p>
            <a:pPr marL="0" indent="0">
              <a:buNone/>
            </a:pPr>
            <a:r>
              <a:rPr lang="fa-IR" b="1" dirty="0" smtClean="0">
                <a:solidFill>
                  <a:srgbClr val="0000FF"/>
                </a:solidFill>
              </a:rPr>
              <a:t>1- </a:t>
            </a:r>
            <a:r>
              <a:rPr lang="fa-IR" b="1" dirty="0">
                <a:solidFill>
                  <a:srgbClr val="0000FF"/>
                </a:solidFill>
              </a:rPr>
              <a:t>اهداف اقتصادی 2-سیاسی 3- مذهبی 4- اخلاقی 5-فرهنگی 6-اجتماعی 7- هنری می باشد.</a:t>
            </a:r>
          </a:p>
          <a:p>
            <a:pPr marL="0" indent="0">
              <a:buNone/>
            </a:pPr>
            <a:endParaRPr lang="fa-IR"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2132856"/>
            <a:ext cx="5317659" cy="4176464"/>
          </a:xfrm>
          <a:prstGeom prst="rect">
            <a:avLst/>
          </a:prstGeom>
          <a:ln>
            <a:noFill/>
          </a:ln>
          <a:effectLst>
            <a:softEdge rad="112500"/>
          </a:effectLst>
        </p:spPr>
      </p:pic>
    </p:spTree>
    <p:extLst>
      <p:ext uri="{BB962C8B-B14F-4D97-AF65-F5344CB8AC3E}">
        <p14:creationId xmlns:p14="http://schemas.microsoft.com/office/powerpoint/2010/main" val="40291581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b="1" dirty="0" smtClean="0">
                <a:solidFill>
                  <a:srgbClr val="0000FF"/>
                </a:solidFill>
              </a:rPr>
              <a:t>1- اهداف اقتصادی</a:t>
            </a:r>
          </a:p>
          <a:p>
            <a:pPr marL="0" indent="0">
              <a:buNone/>
            </a:pPr>
            <a:r>
              <a:rPr lang="fa-IR" b="1" dirty="0" smtClean="0">
                <a:solidFill>
                  <a:srgbClr val="0000FF"/>
                </a:solidFill>
              </a:rPr>
              <a:t>2- اهداف سیاسی</a:t>
            </a:r>
          </a:p>
          <a:p>
            <a:pPr marL="0" indent="0">
              <a:buNone/>
            </a:pPr>
            <a:r>
              <a:rPr lang="fa-IR" b="1" dirty="0" smtClean="0">
                <a:solidFill>
                  <a:srgbClr val="0000FF"/>
                </a:solidFill>
              </a:rPr>
              <a:t>3- اهداف مذهبی</a:t>
            </a:r>
          </a:p>
          <a:p>
            <a:pPr marL="0" indent="0">
              <a:buNone/>
            </a:pPr>
            <a:r>
              <a:rPr lang="fa-IR" b="1" dirty="0" smtClean="0">
                <a:solidFill>
                  <a:srgbClr val="0000FF"/>
                </a:solidFill>
              </a:rPr>
              <a:t>4- اهداف اخلاقی</a:t>
            </a:r>
          </a:p>
          <a:p>
            <a:pPr marL="0" indent="0">
              <a:buNone/>
            </a:pPr>
            <a:r>
              <a:rPr lang="fa-IR" b="1" dirty="0" smtClean="0">
                <a:solidFill>
                  <a:srgbClr val="0000FF"/>
                </a:solidFill>
              </a:rPr>
              <a:t>5- </a:t>
            </a:r>
            <a:r>
              <a:rPr lang="fa-IR" b="1" dirty="0">
                <a:solidFill>
                  <a:srgbClr val="0000FF"/>
                </a:solidFill>
              </a:rPr>
              <a:t>اهداف اجتماعی</a:t>
            </a:r>
          </a:p>
          <a:p>
            <a:pPr marL="0" indent="0">
              <a:buNone/>
            </a:pPr>
            <a:r>
              <a:rPr lang="fa-IR" b="1" dirty="0" smtClean="0">
                <a:solidFill>
                  <a:srgbClr val="0000FF"/>
                </a:solidFill>
              </a:rPr>
              <a:t>6- اهداف فرهنگی و هنری</a:t>
            </a:r>
          </a:p>
          <a:p>
            <a:pPr marL="0" indent="0">
              <a:buNone/>
            </a:pPr>
            <a:r>
              <a:rPr lang="fa-IR" b="1" dirty="0" smtClean="0">
                <a:solidFill>
                  <a:srgbClr val="0000FF"/>
                </a:solidFill>
              </a:rPr>
              <a:t>7- اهداف زیستی</a:t>
            </a:r>
          </a:p>
          <a:p>
            <a:pPr marL="0" indent="0">
              <a:buNone/>
            </a:pPr>
            <a:r>
              <a:rPr lang="fa-IR" b="1" dirty="0" smtClean="0">
                <a:solidFill>
                  <a:srgbClr val="0000FF"/>
                </a:solidFill>
              </a:rPr>
              <a:t>8- اهداف اعتقادی</a:t>
            </a:r>
          </a:p>
          <a:p>
            <a:pPr marL="0" indent="0">
              <a:buNone/>
            </a:pPr>
            <a:endParaRPr lang="fa-IR" b="1" dirty="0">
              <a:solidFill>
                <a:srgbClr val="0000FF"/>
              </a:solidFill>
            </a:endParaRPr>
          </a:p>
        </p:txBody>
      </p:sp>
      <p:sp>
        <p:nvSpPr>
          <p:cNvPr id="2" name="Title 1"/>
          <p:cNvSpPr>
            <a:spLocks noGrp="1"/>
          </p:cNvSpPr>
          <p:nvPr>
            <p:ph type="title"/>
          </p:nvPr>
        </p:nvSpPr>
        <p:spPr/>
        <p:txBody>
          <a:bodyPr/>
          <a:lstStyle/>
          <a:p>
            <a:pPr algn="ctr"/>
            <a:r>
              <a:rPr lang="fa-IR" b="1" dirty="0" smtClean="0">
                <a:solidFill>
                  <a:srgbClr val="660066"/>
                </a:solidFill>
              </a:rPr>
              <a:t>اهداف برنامه ی درسی(کلی)</a:t>
            </a:r>
            <a:endParaRPr lang="fa-IR" b="1" dirty="0">
              <a:solidFill>
                <a:srgbClr val="660066"/>
              </a:solidFill>
            </a:endParaRPr>
          </a:p>
        </p:txBody>
      </p:sp>
    </p:spTree>
    <p:extLst>
      <p:ext uri="{BB962C8B-B14F-4D97-AF65-F5344CB8AC3E}">
        <p14:creationId xmlns:p14="http://schemas.microsoft.com/office/powerpoint/2010/main" val="32645737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13376"/>
          </a:xfrm>
        </p:spPr>
      </p:pic>
    </p:spTree>
    <p:extLst>
      <p:ext uri="{BB962C8B-B14F-4D97-AF65-F5344CB8AC3E}">
        <p14:creationId xmlns:p14="http://schemas.microsoft.com/office/powerpoint/2010/main" val="206956072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81409" y="1524000"/>
            <a:ext cx="3381182" cy="457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p:txBody>
          <a:bodyPr/>
          <a:lstStyle/>
          <a:p>
            <a:pPr algn="ctr"/>
            <a:r>
              <a:rPr lang="fa-IR" b="1" dirty="0" smtClean="0">
                <a:solidFill>
                  <a:srgbClr val="FF0000"/>
                </a:solidFill>
              </a:rPr>
              <a:t>اهداف اقتصادی</a:t>
            </a:r>
            <a:endParaRPr lang="fa-IR" b="1" dirty="0">
              <a:solidFill>
                <a:srgbClr val="FF0000"/>
              </a:solidFill>
            </a:endParaRPr>
          </a:p>
        </p:txBody>
      </p:sp>
    </p:spTree>
    <p:extLst>
      <p:ext uri="{BB962C8B-B14F-4D97-AF65-F5344CB8AC3E}">
        <p14:creationId xmlns:p14="http://schemas.microsoft.com/office/powerpoint/2010/main" val="75412720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63715" y="1524000"/>
            <a:ext cx="3616569" cy="4572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itle 1"/>
          <p:cNvSpPr>
            <a:spLocks noGrp="1"/>
          </p:cNvSpPr>
          <p:nvPr>
            <p:ph type="title"/>
          </p:nvPr>
        </p:nvSpPr>
        <p:spPr/>
        <p:txBody>
          <a:bodyPr/>
          <a:lstStyle/>
          <a:p>
            <a:pPr algn="ctr"/>
            <a:r>
              <a:rPr lang="fa-IR" b="1" dirty="0" smtClean="0">
                <a:solidFill>
                  <a:srgbClr val="0000FF"/>
                </a:solidFill>
              </a:rPr>
              <a:t>اهداف سیاسی</a:t>
            </a:r>
            <a:endParaRPr lang="fa-IR" b="1" dirty="0">
              <a:solidFill>
                <a:srgbClr val="0000FF"/>
              </a:solidFill>
            </a:endParaRPr>
          </a:p>
        </p:txBody>
      </p:sp>
    </p:spTree>
    <p:extLst>
      <p:ext uri="{BB962C8B-B14F-4D97-AF65-F5344CB8AC3E}">
        <p14:creationId xmlns:p14="http://schemas.microsoft.com/office/powerpoint/2010/main" val="252541878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916832"/>
            <a:ext cx="4032448" cy="452596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 name="Title 1"/>
          <p:cNvSpPr>
            <a:spLocks noGrp="1"/>
          </p:cNvSpPr>
          <p:nvPr>
            <p:ph type="title"/>
          </p:nvPr>
        </p:nvSpPr>
        <p:spPr/>
        <p:txBody>
          <a:bodyPr/>
          <a:lstStyle/>
          <a:p>
            <a:pPr algn="ctr"/>
            <a:r>
              <a:rPr lang="fa-IR" b="1" dirty="0">
                <a:solidFill>
                  <a:srgbClr val="0000FF"/>
                </a:solidFill>
              </a:rPr>
              <a:t>اهداف سیاسی</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916832"/>
            <a:ext cx="4128408" cy="453650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28947164"/>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65286" y="1524000"/>
            <a:ext cx="3413427" cy="457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p:txBody>
          <a:bodyPr/>
          <a:lstStyle/>
          <a:p>
            <a:pPr algn="ctr"/>
            <a:r>
              <a:rPr lang="fa-IR" b="1" dirty="0" smtClean="0">
                <a:solidFill>
                  <a:srgbClr val="00B050"/>
                </a:solidFill>
              </a:rPr>
              <a:t>اهداف مذهبی</a:t>
            </a:r>
            <a:endParaRPr lang="fa-IR" b="1" dirty="0">
              <a:solidFill>
                <a:srgbClr val="00B050"/>
              </a:solidFill>
            </a:endParaRPr>
          </a:p>
        </p:txBody>
      </p:sp>
    </p:spTree>
    <p:extLst>
      <p:ext uri="{BB962C8B-B14F-4D97-AF65-F5344CB8AC3E}">
        <p14:creationId xmlns:p14="http://schemas.microsoft.com/office/powerpoint/2010/main" val="256554855"/>
      </p:ext>
    </p:extLst>
  </p:cSld>
  <p:clrMapOvr>
    <a:masterClrMapping/>
  </p:clrMapOvr>
  <p:transition spd="slow">
    <p:wheel spokes="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  </a:t>
            </a:r>
            <a:endParaRPr lang="fa-IR" dirty="0"/>
          </a:p>
        </p:txBody>
      </p:sp>
      <p:sp>
        <p:nvSpPr>
          <p:cNvPr id="3" name="Title 2"/>
          <p:cNvSpPr>
            <a:spLocks noGrp="1"/>
          </p:cNvSpPr>
          <p:nvPr>
            <p:ph type="title"/>
          </p:nvPr>
        </p:nvSpPr>
        <p:spPr/>
        <p:txBody>
          <a:bodyPr/>
          <a:lstStyle/>
          <a:p>
            <a:pPr algn="ctr"/>
            <a:r>
              <a:rPr lang="fa-IR" b="1" dirty="0">
                <a:solidFill>
                  <a:srgbClr val="7030A0"/>
                </a:solidFill>
              </a:rPr>
              <a:t>اهداف اخلاقی</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800" y="1700808"/>
            <a:ext cx="3600400" cy="475252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08008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7544" y="2204864"/>
            <a:ext cx="4171950" cy="3714750"/>
          </a:xfrm>
        </p:spPr>
      </p:pic>
      <p:sp>
        <p:nvSpPr>
          <p:cNvPr id="2" name="Title 1"/>
          <p:cNvSpPr>
            <a:spLocks noGrp="1"/>
          </p:cNvSpPr>
          <p:nvPr>
            <p:ph type="title"/>
          </p:nvPr>
        </p:nvSpPr>
        <p:spPr/>
        <p:txBody>
          <a:bodyPr/>
          <a:lstStyle/>
          <a:p>
            <a:pPr algn="ctr"/>
            <a:r>
              <a:rPr lang="fa-IR" b="1" dirty="0" smtClean="0">
                <a:solidFill>
                  <a:srgbClr val="0000FF"/>
                </a:solidFill>
              </a:rPr>
              <a:t>اهداف اخلاقی</a:t>
            </a:r>
            <a:endParaRPr lang="fa-IR" b="1" dirty="0">
              <a:solidFill>
                <a:srgbClr val="0000FF"/>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056" y="2204864"/>
            <a:ext cx="3627140" cy="3732460"/>
          </a:xfrm>
          <a:prstGeom prst="rect">
            <a:avLst/>
          </a:prstGeom>
        </p:spPr>
      </p:pic>
    </p:spTree>
    <p:extLst>
      <p:ext uri="{BB962C8B-B14F-4D97-AF65-F5344CB8AC3E}">
        <p14:creationId xmlns:p14="http://schemas.microsoft.com/office/powerpoint/2010/main" val="145122136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556792"/>
            <a:ext cx="3888432" cy="4525963"/>
          </a:xfrm>
        </p:spPr>
      </p:pic>
      <p:sp>
        <p:nvSpPr>
          <p:cNvPr id="2" name="Title 1"/>
          <p:cNvSpPr>
            <a:spLocks noGrp="1"/>
          </p:cNvSpPr>
          <p:nvPr>
            <p:ph type="title"/>
          </p:nvPr>
        </p:nvSpPr>
        <p:spPr/>
        <p:txBody>
          <a:bodyPr/>
          <a:lstStyle/>
          <a:p>
            <a:pPr algn="ctr"/>
            <a:r>
              <a:rPr lang="fa-IR" b="1" dirty="0" smtClean="0">
                <a:solidFill>
                  <a:srgbClr val="0000FF"/>
                </a:solidFill>
              </a:rPr>
              <a:t>اهداف اجتماعی</a:t>
            </a:r>
            <a:endParaRPr lang="fa-IR" b="1" dirty="0">
              <a:solidFill>
                <a:srgbClr val="0000FF"/>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1556792"/>
            <a:ext cx="3960440" cy="4536504"/>
          </a:xfrm>
          <a:prstGeom prst="rect">
            <a:avLst/>
          </a:prstGeom>
        </p:spPr>
      </p:pic>
    </p:spTree>
    <p:extLst>
      <p:ext uri="{BB962C8B-B14F-4D97-AF65-F5344CB8AC3E}">
        <p14:creationId xmlns:p14="http://schemas.microsoft.com/office/powerpoint/2010/main" val="1773895695"/>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855365"/>
            <a:ext cx="3888432" cy="4525963"/>
          </a:xfrm>
        </p:spPr>
      </p:pic>
      <p:sp>
        <p:nvSpPr>
          <p:cNvPr id="2" name="Title 1"/>
          <p:cNvSpPr>
            <a:spLocks noGrp="1"/>
          </p:cNvSpPr>
          <p:nvPr>
            <p:ph type="title"/>
          </p:nvPr>
        </p:nvSpPr>
        <p:spPr/>
        <p:txBody>
          <a:bodyPr/>
          <a:lstStyle/>
          <a:p>
            <a:pPr algn="ctr"/>
            <a:r>
              <a:rPr lang="fa-IR" b="1" dirty="0">
                <a:solidFill>
                  <a:srgbClr val="0000FF"/>
                </a:solidFill>
              </a:rPr>
              <a:t>اهداف اجتماعی</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844824"/>
            <a:ext cx="4040265" cy="4481736"/>
          </a:xfrm>
          <a:prstGeom prst="rect">
            <a:avLst/>
          </a:prstGeom>
        </p:spPr>
      </p:pic>
    </p:spTree>
    <p:extLst>
      <p:ext uri="{BB962C8B-B14F-4D97-AF65-F5344CB8AC3E}">
        <p14:creationId xmlns:p14="http://schemas.microsoft.com/office/powerpoint/2010/main" val="2330219576"/>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99792" y="1700808"/>
            <a:ext cx="3632947" cy="4525963"/>
          </a:xfrm>
        </p:spPr>
      </p:pic>
      <p:sp>
        <p:nvSpPr>
          <p:cNvPr id="2" name="Title 1"/>
          <p:cNvSpPr>
            <a:spLocks noGrp="1"/>
          </p:cNvSpPr>
          <p:nvPr>
            <p:ph type="title"/>
          </p:nvPr>
        </p:nvSpPr>
        <p:spPr/>
        <p:txBody>
          <a:bodyPr/>
          <a:lstStyle/>
          <a:p>
            <a:pPr algn="ctr"/>
            <a:r>
              <a:rPr lang="fa-IR" b="1" dirty="0">
                <a:solidFill>
                  <a:srgbClr val="00B0F0"/>
                </a:solidFill>
              </a:rPr>
              <a:t>اهداف اجتماعی</a:t>
            </a:r>
          </a:p>
        </p:txBody>
      </p:sp>
    </p:spTree>
    <p:extLst>
      <p:ext uri="{BB962C8B-B14F-4D97-AF65-F5344CB8AC3E}">
        <p14:creationId xmlns:p14="http://schemas.microsoft.com/office/powerpoint/2010/main" val="2421962113"/>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855365"/>
            <a:ext cx="3744416" cy="4525963"/>
          </a:xfrm>
        </p:spPr>
      </p:pic>
      <p:sp>
        <p:nvSpPr>
          <p:cNvPr id="2" name="Title 1"/>
          <p:cNvSpPr>
            <a:spLocks noGrp="1"/>
          </p:cNvSpPr>
          <p:nvPr>
            <p:ph type="title"/>
          </p:nvPr>
        </p:nvSpPr>
        <p:spPr/>
        <p:txBody>
          <a:bodyPr/>
          <a:lstStyle/>
          <a:p>
            <a:pPr algn="ctr"/>
            <a:r>
              <a:rPr lang="fa-IR" b="1" dirty="0" smtClean="0">
                <a:solidFill>
                  <a:srgbClr val="00B0F0"/>
                </a:solidFill>
              </a:rPr>
              <a:t>اهداف فرهنگی و هنری</a:t>
            </a:r>
            <a:endParaRPr lang="fa-IR" b="1" dirty="0">
              <a:solidFill>
                <a:srgbClr val="00B0F0"/>
              </a:solidFill>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20" y="1844824"/>
            <a:ext cx="3915172" cy="4524548"/>
          </a:xfrm>
          <a:prstGeom prst="rect">
            <a:avLst/>
          </a:prstGeom>
        </p:spPr>
      </p:pic>
    </p:spTree>
    <p:extLst>
      <p:ext uri="{BB962C8B-B14F-4D97-AF65-F5344CB8AC3E}">
        <p14:creationId xmlns:p14="http://schemas.microsoft.com/office/powerpoint/2010/main" val="3047172216"/>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 </a:t>
            </a:r>
            <a:endParaRPr lang="fa-IR" dirty="0"/>
          </a:p>
        </p:txBody>
      </p:sp>
      <p:sp>
        <p:nvSpPr>
          <p:cNvPr id="3" name="Title 2"/>
          <p:cNvSpPr>
            <a:spLocks noGrp="1"/>
          </p:cNvSpPr>
          <p:nvPr>
            <p:ph type="title"/>
          </p:nvPr>
        </p:nvSpPr>
        <p:spPr/>
        <p:txBody>
          <a:bodyPr/>
          <a:lstStyle/>
          <a:p>
            <a:pPr algn="ctr"/>
            <a:endParaRPr lang="fa-IR" dirty="0"/>
          </a:p>
        </p:txBody>
      </p:sp>
      <p:sp>
        <p:nvSpPr>
          <p:cNvPr id="4" name="Rounded Rectangle 3"/>
          <p:cNvSpPr/>
          <p:nvPr/>
        </p:nvSpPr>
        <p:spPr>
          <a:xfrm>
            <a:off x="2195736" y="476672"/>
            <a:ext cx="4392488" cy="864096"/>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fa-IR" sz="2400" b="1" dirty="0" smtClean="0">
                <a:solidFill>
                  <a:srgbClr val="0000FF"/>
                </a:solidFill>
              </a:rPr>
              <a:t>بعد ظاهری تعلیمات اجتماعی سوم دبستان</a:t>
            </a:r>
            <a:endParaRPr lang="fa-IR" sz="2400" b="1" dirty="0">
              <a:solidFill>
                <a:srgbClr val="0000FF"/>
              </a:solidFill>
            </a:endParaRPr>
          </a:p>
        </p:txBody>
      </p:sp>
      <p:sp>
        <p:nvSpPr>
          <p:cNvPr id="5" name="5-Point Star 4"/>
          <p:cNvSpPr/>
          <p:nvPr/>
        </p:nvSpPr>
        <p:spPr>
          <a:xfrm>
            <a:off x="6444208" y="2708920"/>
            <a:ext cx="2232248" cy="2592288"/>
          </a:xfrm>
          <a:prstGeom prst="star5">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400" b="1" dirty="0" smtClean="0">
                <a:solidFill>
                  <a:srgbClr val="FF0000"/>
                </a:solidFill>
              </a:rPr>
              <a:t>جلد کتاب</a:t>
            </a:r>
            <a:endParaRPr lang="fa-IR" sz="2400" b="1" dirty="0">
              <a:solidFill>
                <a:srgbClr val="FF0000"/>
              </a:solidFill>
            </a:endParaRPr>
          </a:p>
        </p:txBody>
      </p:sp>
      <p:sp>
        <p:nvSpPr>
          <p:cNvPr id="6" name="5-Point Star 5"/>
          <p:cNvSpPr/>
          <p:nvPr/>
        </p:nvSpPr>
        <p:spPr>
          <a:xfrm>
            <a:off x="3419872" y="2780928"/>
            <a:ext cx="2592288" cy="2448272"/>
          </a:xfrm>
          <a:prstGeom prst="star5">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2000" b="1" dirty="0">
                <a:solidFill>
                  <a:srgbClr val="00B050"/>
                </a:solidFill>
              </a:rPr>
              <a:t>صفحه آرایی</a:t>
            </a:r>
          </a:p>
        </p:txBody>
      </p:sp>
      <p:sp>
        <p:nvSpPr>
          <p:cNvPr id="7" name="5-Point Star 6"/>
          <p:cNvSpPr/>
          <p:nvPr/>
        </p:nvSpPr>
        <p:spPr>
          <a:xfrm>
            <a:off x="539552" y="2708920"/>
            <a:ext cx="2520280" cy="2664296"/>
          </a:xfrm>
          <a:prstGeom prst="star5">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400" b="1" dirty="0" smtClean="0">
                <a:solidFill>
                  <a:srgbClr val="660066"/>
                </a:solidFill>
              </a:rPr>
              <a:t>قلم و فونت </a:t>
            </a:r>
            <a:endParaRPr lang="fa-IR" sz="2400" b="1" dirty="0">
              <a:solidFill>
                <a:srgbClr val="660066"/>
              </a:solidFill>
            </a:endParaRPr>
          </a:p>
        </p:txBody>
      </p:sp>
    </p:spTree>
    <p:extLst>
      <p:ext uri="{BB962C8B-B14F-4D97-AF65-F5344CB8AC3E}">
        <p14:creationId xmlns:p14="http://schemas.microsoft.com/office/powerpoint/2010/main" val="9822814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80">
                                          <p:stCondLst>
                                            <p:cond delay="0"/>
                                          </p:stCondLst>
                                        </p:cTn>
                                        <p:tgtEl>
                                          <p:spTgt spid="7"/>
                                        </p:tgtEl>
                                      </p:cBhvr>
                                    </p:animEffect>
                                    <p:anim calcmode="lin" valueType="num">
                                      <p:cBhvr>
                                        <p:cTn id="2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3" dur="26">
                                          <p:stCondLst>
                                            <p:cond delay="650"/>
                                          </p:stCondLst>
                                        </p:cTn>
                                        <p:tgtEl>
                                          <p:spTgt spid="7"/>
                                        </p:tgtEl>
                                      </p:cBhvr>
                                      <p:to x="100000" y="60000"/>
                                    </p:animScale>
                                    <p:animScale>
                                      <p:cBhvr>
                                        <p:cTn id="34" dur="166" decel="50000">
                                          <p:stCondLst>
                                            <p:cond delay="676"/>
                                          </p:stCondLst>
                                        </p:cTn>
                                        <p:tgtEl>
                                          <p:spTgt spid="7"/>
                                        </p:tgtEl>
                                      </p:cBhvr>
                                      <p:to x="100000" y="100000"/>
                                    </p:animScale>
                                    <p:animScale>
                                      <p:cBhvr>
                                        <p:cTn id="35" dur="26">
                                          <p:stCondLst>
                                            <p:cond delay="1312"/>
                                          </p:stCondLst>
                                        </p:cTn>
                                        <p:tgtEl>
                                          <p:spTgt spid="7"/>
                                        </p:tgtEl>
                                      </p:cBhvr>
                                      <p:to x="100000" y="80000"/>
                                    </p:animScale>
                                    <p:animScale>
                                      <p:cBhvr>
                                        <p:cTn id="36" dur="166" decel="50000">
                                          <p:stCondLst>
                                            <p:cond delay="1338"/>
                                          </p:stCondLst>
                                        </p:cTn>
                                        <p:tgtEl>
                                          <p:spTgt spid="7"/>
                                        </p:tgtEl>
                                      </p:cBhvr>
                                      <p:to x="100000" y="100000"/>
                                    </p:animScale>
                                    <p:animScale>
                                      <p:cBhvr>
                                        <p:cTn id="37" dur="26">
                                          <p:stCondLst>
                                            <p:cond delay="1642"/>
                                          </p:stCondLst>
                                        </p:cTn>
                                        <p:tgtEl>
                                          <p:spTgt spid="7"/>
                                        </p:tgtEl>
                                      </p:cBhvr>
                                      <p:to x="100000" y="90000"/>
                                    </p:animScale>
                                    <p:animScale>
                                      <p:cBhvr>
                                        <p:cTn id="38" dur="166" decel="50000">
                                          <p:stCondLst>
                                            <p:cond delay="1668"/>
                                          </p:stCondLst>
                                        </p:cTn>
                                        <p:tgtEl>
                                          <p:spTgt spid="7"/>
                                        </p:tgtEl>
                                      </p:cBhvr>
                                      <p:to x="100000" y="100000"/>
                                    </p:animScale>
                                    <p:animScale>
                                      <p:cBhvr>
                                        <p:cTn id="39" dur="26">
                                          <p:stCondLst>
                                            <p:cond delay="1808"/>
                                          </p:stCondLst>
                                        </p:cTn>
                                        <p:tgtEl>
                                          <p:spTgt spid="7"/>
                                        </p:tgtEl>
                                      </p:cBhvr>
                                      <p:to x="100000" y="95000"/>
                                    </p:animScale>
                                    <p:animScale>
                                      <p:cBhvr>
                                        <p:cTn id="4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773952"/>
            <a:ext cx="3248118" cy="4525963"/>
          </a:xfrm>
        </p:spPr>
      </p:pic>
      <p:sp>
        <p:nvSpPr>
          <p:cNvPr id="2" name="Title 1"/>
          <p:cNvSpPr>
            <a:spLocks noGrp="1"/>
          </p:cNvSpPr>
          <p:nvPr>
            <p:ph type="title"/>
          </p:nvPr>
        </p:nvSpPr>
        <p:spPr/>
        <p:txBody>
          <a:bodyPr/>
          <a:lstStyle/>
          <a:p>
            <a:pPr algn="ctr"/>
            <a:r>
              <a:rPr lang="fa-IR" b="1" dirty="0" smtClean="0">
                <a:solidFill>
                  <a:srgbClr val="92D050"/>
                </a:solidFill>
              </a:rPr>
              <a:t>اهداف زیستی</a:t>
            </a:r>
            <a:endParaRPr lang="fa-IR" b="1" dirty="0">
              <a:solidFill>
                <a:srgbClr val="92D05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2132856"/>
            <a:ext cx="4409703" cy="3495675"/>
          </a:xfrm>
          <a:prstGeom prst="rect">
            <a:avLst/>
          </a:prstGeom>
        </p:spPr>
      </p:pic>
    </p:spTree>
    <p:extLst>
      <p:ext uri="{BB962C8B-B14F-4D97-AF65-F5344CB8AC3E}">
        <p14:creationId xmlns:p14="http://schemas.microsoft.com/office/powerpoint/2010/main" val="4988455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6482" y="1916832"/>
            <a:ext cx="3991502" cy="4525963"/>
          </a:xfrm>
        </p:spPr>
      </p:pic>
      <p:sp>
        <p:nvSpPr>
          <p:cNvPr id="2" name="Title 1"/>
          <p:cNvSpPr>
            <a:spLocks noGrp="1"/>
          </p:cNvSpPr>
          <p:nvPr>
            <p:ph type="title"/>
          </p:nvPr>
        </p:nvSpPr>
        <p:spPr/>
        <p:txBody>
          <a:bodyPr/>
          <a:lstStyle/>
          <a:p>
            <a:pPr algn="ctr"/>
            <a:r>
              <a:rPr lang="fa-IR" b="1" dirty="0" smtClean="0">
                <a:solidFill>
                  <a:srgbClr val="92D050"/>
                </a:solidFill>
              </a:rPr>
              <a:t>اهداف زیستی</a:t>
            </a:r>
            <a:endParaRPr lang="fa-IR" b="1" dirty="0">
              <a:solidFill>
                <a:srgbClr val="92D05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916832"/>
            <a:ext cx="4098649" cy="4536504"/>
          </a:xfrm>
          <a:prstGeom prst="rect">
            <a:avLst/>
          </a:prstGeom>
        </p:spPr>
      </p:pic>
    </p:spTree>
    <p:extLst>
      <p:ext uri="{BB962C8B-B14F-4D97-AF65-F5344CB8AC3E}">
        <p14:creationId xmlns:p14="http://schemas.microsoft.com/office/powerpoint/2010/main" val="9979544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890977"/>
            <a:ext cx="4032448" cy="4525963"/>
          </a:xfrm>
        </p:spPr>
      </p:pic>
      <p:sp>
        <p:nvSpPr>
          <p:cNvPr id="2" name="Title 1"/>
          <p:cNvSpPr>
            <a:spLocks noGrp="1"/>
          </p:cNvSpPr>
          <p:nvPr>
            <p:ph type="title"/>
          </p:nvPr>
        </p:nvSpPr>
        <p:spPr/>
        <p:txBody>
          <a:bodyPr/>
          <a:lstStyle/>
          <a:p>
            <a:pPr algn="ctr"/>
            <a:r>
              <a:rPr lang="fa-IR" b="1" dirty="0" smtClean="0">
                <a:solidFill>
                  <a:srgbClr val="92D050"/>
                </a:solidFill>
              </a:rPr>
              <a:t>اهداف زیستی</a:t>
            </a:r>
            <a:endParaRPr lang="fa-IR" b="1" dirty="0">
              <a:solidFill>
                <a:srgbClr val="92D050"/>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1916832"/>
            <a:ext cx="3832927" cy="4536504"/>
          </a:xfrm>
          <a:prstGeom prst="rect">
            <a:avLst/>
          </a:prstGeom>
        </p:spPr>
      </p:pic>
    </p:spTree>
    <p:extLst>
      <p:ext uri="{BB962C8B-B14F-4D97-AF65-F5344CB8AC3E}">
        <p14:creationId xmlns:p14="http://schemas.microsoft.com/office/powerpoint/2010/main" val="3029728112"/>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759456"/>
            <a:ext cx="4032448" cy="4525963"/>
          </a:xfrm>
        </p:spPr>
      </p:pic>
      <p:sp>
        <p:nvSpPr>
          <p:cNvPr id="2" name="Title 1"/>
          <p:cNvSpPr>
            <a:spLocks noGrp="1"/>
          </p:cNvSpPr>
          <p:nvPr>
            <p:ph type="title"/>
          </p:nvPr>
        </p:nvSpPr>
        <p:spPr/>
        <p:txBody>
          <a:bodyPr/>
          <a:lstStyle/>
          <a:p>
            <a:pPr algn="ctr"/>
            <a:r>
              <a:rPr lang="fa-IR" b="1" dirty="0" smtClean="0">
                <a:solidFill>
                  <a:srgbClr val="92D050"/>
                </a:solidFill>
              </a:rPr>
              <a:t>اهداف زیستی</a:t>
            </a:r>
            <a:endParaRPr lang="fa-IR" b="1" dirty="0">
              <a:solidFill>
                <a:srgbClr val="92D05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1772816"/>
            <a:ext cx="4101480" cy="4544219"/>
          </a:xfrm>
          <a:prstGeom prst="rect">
            <a:avLst/>
          </a:prstGeom>
        </p:spPr>
      </p:pic>
    </p:spTree>
    <p:extLst>
      <p:ext uri="{BB962C8B-B14F-4D97-AF65-F5344CB8AC3E}">
        <p14:creationId xmlns:p14="http://schemas.microsoft.com/office/powerpoint/2010/main" val="2767757442"/>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0504" y="1524000"/>
            <a:ext cx="3602992" cy="4572000"/>
          </a:xfrm>
        </p:spPr>
      </p:pic>
      <p:sp>
        <p:nvSpPr>
          <p:cNvPr id="2" name="Title 1"/>
          <p:cNvSpPr>
            <a:spLocks noGrp="1"/>
          </p:cNvSpPr>
          <p:nvPr>
            <p:ph type="title"/>
          </p:nvPr>
        </p:nvSpPr>
        <p:spPr/>
        <p:txBody>
          <a:bodyPr/>
          <a:lstStyle/>
          <a:p>
            <a:pPr algn="ctr"/>
            <a:r>
              <a:rPr lang="fa-IR" b="1" dirty="0" smtClean="0">
                <a:solidFill>
                  <a:srgbClr val="92D050"/>
                </a:solidFill>
              </a:rPr>
              <a:t>اهداف زیستی</a:t>
            </a:r>
            <a:endParaRPr lang="fa-IR" b="1" dirty="0">
              <a:solidFill>
                <a:srgbClr val="92D050"/>
              </a:solidFill>
            </a:endParaRPr>
          </a:p>
        </p:txBody>
      </p:sp>
    </p:spTree>
    <p:extLst>
      <p:ext uri="{BB962C8B-B14F-4D97-AF65-F5344CB8AC3E}">
        <p14:creationId xmlns:p14="http://schemas.microsoft.com/office/powerpoint/2010/main" val="26143896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69722" y="1844824"/>
            <a:ext cx="4006734" cy="4572000"/>
          </a:xfrm>
        </p:spPr>
      </p:pic>
      <p:sp>
        <p:nvSpPr>
          <p:cNvPr id="2" name="Title 1"/>
          <p:cNvSpPr>
            <a:spLocks noGrp="1"/>
          </p:cNvSpPr>
          <p:nvPr>
            <p:ph type="title"/>
          </p:nvPr>
        </p:nvSpPr>
        <p:spPr/>
        <p:txBody>
          <a:bodyPr/>
          <a:lstStyle/>
          <a:p>
            <a:pPr algn="ctr"/>
            <a:r>
              <a:rPr lang="fa-IR" b="1" dirty="0" smtClean="0">
                <a:solidFill>
                  <a:srgbClr val="92D050"/>
                </a:solidFill>
              </a:rPr>
              <a:t>اهداف اعتقادی</a:t>
            </a:r>
            <a:endParaRPr lang="fa-IR" b="1" dirty="0">
              <a:solidFill>
                <a:srgbClr val="92D050"/>
              </a:solidFill>
            </a:endParaRPr>
          </a:p>
        </p:txBody>
      </p:sp>
      <p:sp>
        <p:nvSpPr>
          <p:cNvPr id="8" name="Left Arrow 7"/>
          <p:cNvSpPr/>
          <p:nvPr/>
        </p:nvSpPr>
        <p:spPr>
          <a:xfrm>
            <a:off x="3729990" y="3625632"/>
            <a:ext cx="864096" cy="50405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b="1" dirty="0" smtClean="0">
                <a:solidFill>
                  <a:srgbClr val="FF0000"/>
                </a:solidFill>
              </a:rPr>
              <a:t>کادر اول</a:t>
            </a:r>
            <a:endParaRPr lang="fa-IR" sz="1400" b="1" dirty="0">
              <a:solidFill>
                <a:srgbClr val="FF0000"/>
              </a:solidFill>
            </a:endParaRPr>
          </a:p>
        </p:txBody>
      </p:sp>
      <p:sp>
        <p:nvSpPr>
          <p:cNvPr id="9" name="TextBox 8"/>
          <p:cNvSpPr txBox="1"/>
          <p:nvPr/>
        </p:nvSpPr>
        <p:spPr>
          <a:xfrm>
            <a:off x="413994" y="3483357"/>
            <a:ext cx="3240360" cy="646331"/>
          </a:xfrm>
          <a:prstGeom prst="rect">
            <a:avLst/>
          </a:prstGeom>
          <a:noFill/>
        </p:spPr>
        <p:txBody>
          <a:bodyPr wrap="square" rtlCol="1">
            <a:spAutoFit/>
          </a:bodyPr>
          <a:lstStyle/>
          <a:p>
            <a:r>
              <a:rPr lang="fa-IR" b="1" dirty="0" smtClean="0">
                <a:solidFill>
                  <a:srgbClr val="0070C0"/>
                </a:solidFill>
              </a:rPr>
              <a:t>همیشه با نام و یاد خدای مهربان از خانه خارج شوید.</a:t>
            </a:r>
            <a:endParaRPr lang="fa-IR" b="1" dirty="0">
              <a:solidFill>
                <a:srgbClr val="0070C0"/>
              </a:solidFill>
            </a:endParaRPr>
          </a:p>
        </p:txBody>
      </p:sp>
    </p:spTree>
    <p:extLst>
      <p:ext uri="{BB962C8B-B14F-4D97-AF65-F5344CB8AC3E}">
        <p14:creationId xmlns:p14="http://schemas.microsoft.com/office/powerpoint/2010/main" val="3859134846"/>
      </p:ext>
    </p:extLst>
  </p:cSld>
  <p:clrMapOvr>
    <a:masterClrMapping/>
  </p:clrMapOvr>
  <p:transition spd="slow">
    <p:pull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b="1" dirty="0">
                <a:solidFill>
                  <a:srgbClr val="00B050"/>
                </a:solidFill>
              </a:rPr>
              <a:t>اهداف </a:t>
            </a:r>
            <a:r>
              <a:rPr lang="fa-IR" b="1" dirty="0" smtClean="0">
                <a:solidFill>
                  <a:srgbClr val="00B050"/>
                </a:solidFill>
              </a:rPr>
              <a:t>اعتقادی</a:t>
            </a:r>
            <a:endParaRPr lang="fa-IR" b="1" dirty="0">
              <a:solidFill>
                <a:srgbClr val="00B05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82214" y="1524000"/>
            <a:ext cx="3379572" cy="4572000"/>
          </a:xfrm>
        </p:spPr>
      </p:pic>
    </p:spTree>
    <p:extLst>
      <p:ext uri="{BB962C8B-B14F-4D97-AF65-F5344CB8AC3E}">
        <p14:creationId xmlns:p14="http://schemas.microsoft.com/office/powerpoint/2010/main" val="353966475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b="1" dirty="0" smtClean="0">
                <a:solidFill>
                  <a:srgbClr val="660066"/>
                </a:solidFill>
              </a:rPr>
              <a:t>1- تربیت یک انسان منظم که کارهای فردی خودش را انجام می دهد.</a:t>
            </a:r>
          </a:p>
          <a:p>
            <a:pPr marL="0" indent="0">
              <a:buNone/>
            </a:pPr>
            <a:r>
              <a:rPr lang="fa-IR" b="1" dirty="0" smtClean="0">
                <a:solidFill>
                  <a:srgbClr val="660066"/>
                </a:solidFill>
              </a:rPr>
              <a:t>2- تربیت یک انسان اجتماعی که به دیگران کمک می کند.</a:t>
            </a:r>
          </a:p>
          <a:p>
            <a:pPr marL="0" indent="0">
              <a:buNone/>
            </a:pPr>
            <a:r>
              <a:rPr lang="fa-IR" b="1" dirty="0" smtClean="0">
                <a:solidFill>
                  <a:srgbClr val="660066"/>
                </a:solidFill>
              </a:rPr>
              <a:t>3- تربیت انسانی با </a:t>
            </a:r>
            <a:r>
              <a:rPr lang="fa-IR" b="1" dirty="0" smtClean="0">
                <a:solidFill>
                  <a:srgbClr val="660066"/>
                </a:solidFill>
              </a:rPr>
              <a:t>مسؤلیت</a:t>
            </a:r>
            <a:r>
              <a:rPr lang="fa-IR" b="1" dirty="0" smtClean="0">
                <a:solidFill>
                  <a:srgbClr val="660066"/>
                </a:solidFill>
              </a:rPr>
              <a:t>.</a:t>
            </a:r>
          </a:p>
          <a:p>
            <a:pPr marL="0" indent="0">
              <a:buNone/>
            </a:pPr>
            <a:r>
              <a:rPr lang="fa-IR" b="1" dirty="0" smtClean="0">
                <a:solidFill>
                  <a:srgbClr val="660066"/>
                </a:solidFill>
              </a:rPr>
              <a:t>4- تربیت شهروندی مطلوب.</a:t>
            </a:r>
            <a:endParaRPr lang="fa-IR" b="1" dirty="0">
              <a:solidFill>
                <a:srgbClr val="660066"/>
              </a:solidFill>
            </a:endParaRPr>
          </a:p>
        </p:txBody>
      </p:sp>
      <p:sp>
        <p:nvSpPr>
          <p:cNvPr id="2" name="Title 1"/>
          <p:cNvSpPr>
            <a:spLocks noGrp="1"/>
          </p:cNvSpPr>
          <p:nvPr>
            <p:ph type="title"/>
          </p:nvPr>
        </p:nvSpPr>
        <p:spPr/>
        <p:txBody>
          <a:bodyPr/>
          <a:lstStyle/>
          <a:p>
            <a:pPr algn="ctr"/>
            <a:r>
              <a:rPr lang="fa-IR" b="1" dirty="0" smtClean="0">
                <a:solidFill>
                  <a:srgbClr val="0070C0"/>
                </a:solidFill>
              </a:rPr>
              <a:t>اصول حاکم بر برنامه ی این درس</a:t>
            </a:r>
            <a:endParaRPr lang="fa-IR" b="1" dirty="0">
              <a:solidFill>
                <a:srgbClr val="0070C0"/>
              </a:solidFill>
            </a:endParaRPr>
          </a:p>
        </p:txBody>
      </p:sp>
    </p:spTree>
    <p:extLst>
      <p:ext uri="{BB962C8B-B14F-4D97-AF65-F5344CB8AC3E}">
        <p14:creationId xmlns:p14="http://schemas.microsoft.com/office/powerpoint/2010/main" val="2095848662"/>
      </p:ext>
    </p:extLst>
  </p:cSld>
  <p:clrMapOvr>
    <a:masterClrMapping/>
  </p:clrMapOvr>
  <p:transition spd="slow">
    <p:pull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52181" y="1524000"/>
            <a:ext cx="4239638" cy="4572000"/>
          </a:xfrm>
        </p:spPr>
      </p:pic>
      <p:sp>
        <p:nvSpPr>
          <p:cNvPr id="2" name="Title 1"/>
          <p:cNvSpPr>
            <a:spLocks noGrp="1"/>
          </p:cNvSpPr>
          <p:nvPr>
            <p:ph type="title"/>
          </p:nvPr>
        </p:nvSpPr>
        <p:spPr>
          <a:xfrm>
            <a:off x="457200" y="152400"/>
            <a:ext cx="8229600" cy="828328"/>
          </a:xfrm>
        </p:spPr>
        <p:txBody>
          <a:bodyPr>
            <a:normAutofit/>
          </a:bodyPr>
          <a:lstStyle/>
          <a:p>
            <a:pPr algn="ctr"/>
            <a:r>
              <a:rPr lang="fa-IR" sz="2800" b="1" dirty="0">
                <a:solidFill>
                  <a:srgbClr val="FF0000"/>
                </a:solidFill>
                <a:latin typeface="Arial" panose="020B0604020202020204" pitchFamily="34" charset="0"/>
                <a:cs typeface="Arial" panose="020B0604020202020204" pitchFamily="34" charset="0"/>
              </a:rPr>
              <a:t>1- تربیت یک انسان منظم که کارهای فردی خودش را انجام می </a:t>
            </a:r>
            <a:r>
              <a:rPr lang="fa-IR" sz="2800" b="1" dirty="0" smtClean="0">
                <a:solidFill>
                  <a:srgbClr val="FF0000"/>
                </a:solidFill>
                <a:latin typeface="Arial" panose="020B0604020202020204" pitchFamily="34" charset="0"/>
                <a:cs typeface="Arial" panose="020B0604020202020204" pitchFamily="34" charset="0"/>
              </a:rPr>
              <a:t>دهد</a:t>
            </a:r>
            <a:endParaRPr lang="fa-IR" sz="2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2894225"/>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9" y="1700808"/>
            <a:ext cx="5544615" cy="4896544"/>
          </a:xfrm>
        </p:spPr>
      </p:pic>
      <p:sp>
        <p:nvSpPr>
          <p:cNvPr id="2" name="Title 1"/>
          <p:cNvSpPr>
            <a:spLocks noGrp="1"/>
          </p:cNvSpPr>
          <p:nvPr>
            <p:ph type="title"/>
          </p:nvPr>
        </p:nvSpPr>
        <p:spPr>
          <a:xfrm>
            <a:off x="467544" y="404664"/>
            <a:ext cx="8229600" cy="822920"/>
          </a:xfrm>
        </p:spPr>
        <p:txBody>
          <a:bodyPr>
            <a:normAutofit/>
          </a:bodyPr>
          <a:lstStyle/>
          <a:p>
            <a:pPr algn="ctr"/>
            <a:r>
              <a:rPr lang="fa-IR" sz="3600" b="1" dirty="0" smtClean="0">
                <a:solidFill>
                  <a:srgbClr val="FF0000"/>
                </a:solidFill>
              </a:rPr>
              <a:t>2- تربیت یک انسان اجتماعی که به دیگران کمک می کند.</a:t>
            </a:r>
            <a:endParaRPr lang="fa-IR" sz="3600" b="1" dirty="0">
              <a:solidFill>
                <a:srgbClr val="FF0000"/>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7735" y="2276872"/>
            <a:ext cx="3018284" cy="2790825"/>
          </a:xfrm>
          <a:prstGeom prst="rect">
            <a:avLst/>
          </a:prstGeom>
        </p:spPr>
      </p:pic>
    </p:spTree>
    <p:extLst>
      <p:ext uri="{BB962C8B-B14F-4D97-AF65-F5344CB8AC3E}">
        <p14:creationId xmlns:p14="http://schemas.microsoft.com/office/powerpoint/2010/main" val="306137495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b="1" dirty="0" smtClean="0">
                <a:solidFill>
                  <a:srgbClr val="660066"/>
                </a:solidFill>
              </a:rPr>
              <a:t>همان طور که می بینیم جلد کتاب متناسب با نام آن است که در یک طرف زندگی و خانه هایی را نشان می دهد که در نزدیکی یکدیگرند؛ و در پایین کتاب عکس یک خانواده ی چهار نفره را نشان می دهد و در طرف دیگر عکس یک پلیس که نشان از امنیت و راهنما در اجتماع است را اشاره می کند.</a:t>
            </a:r>
          </a:p>
          <a:p>
            <a:pPr marL="0" indent="0">
              <a:buNone/>
            </a:pPr>
            <a:r>
              <a:rPr lang="fa-IR" b="1" dirty="0" smtClean="0">
                <a:solidFill>
                  <a:srgbClr val="0000FF"/>
                </a:solidFill>
              </a:rPr>
              <a:t>قطع کتاب وزیری و</a:t>
            </a:r>
          </a:p>
          <a:p>
            <a:pPr marL="0" indent="0">
              <a:buNone/>
            </a:pPr>
            <a:r>
              <a:rPr lang="fa-IR" b="1" dirty="0" smtClean="0">
                <a:solidFill>
                  <a:srgbClr val="0000FF"/>
                </a:solidFill>
              </a:rPr>
              <a:t> دارای بعد20*13تا20*26 می باشد.</a:t>
            </a:r>
          </a:p>
        </p:txBody>
      </p:sp>
      <p:sp>
        <p:nvSpPr>
          <p:cNvPr id="4" name="Snip and Round Single Corner Rectangle 3"/>
          <p:cNvSpPr/>
          <p:nvPr/>
        </p:nvSpPr>
        <p:spPr>
          <a:xfrm>
            <a:off x="3707904" y="404664"/>
            <a:ext cx="2448272" cy="1008112"/>
          </a:xfrm>
          <a:prstGeom prst="snipRoundRect">
            <a:avLst/>
          </a:prstGeom>
        </p:spPr>
        <p:style>
          <a:lnRef idx="1">
            <a:schemeClr val="accent1"/>
          </a:lnRef>
          <a:fillRef idx="3">
            <a:schemeClr val="accent1"/>
          </a:fillRef>
          <a:effectRef idx="2">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a-I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جلد کتاب</a:t>
            </a:r>
            <a:endParaRPr lang="fa-I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3356992"/>
            <a:ext cx="2520280" cy="321297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92052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mph" presetSubtype="0" fill="hold" grpId="0" nodeType="clickEffect">
                                  <p:stCondLst>
                                    <p:cond delay="0"/>
                                  </p:stCondLst>
                                  <p:childTnLst>
                                    <p:animClr clrSpc="hsl" dir="cw">
                                      <p:cBhvr override="childStyle">
                                        <p:cTn id="13" dur="500" fill="hold"/>
                                        <p:tgtEl>
                                          <p:spTgt spid="4"/>
                                        </p:tgtEl>
                                        <p:attrNameLst>
                                          <p:attrName>style.color</p:attrName>
                                        </p:attrNameLst>
                                      </p:cBhvr>
                                      <p:by>
                                        <p:hsl h="0" s="-12549" l="-25098"/>
                                      </p:by>
                                    </p:animClr>
                                    <p:animClr clrSpc="hsl" dir="cw">
                                      <p:cBhvr>
                                        <p:cTn id="14" dur="500" fill="hold"/>
                                        <p:tgtEl>
                                          <p:spTgt spid="4"/>
                                        </p:tgtEl>
                                        <p:attrNameLst>
                                          <p:attrName>fillcolor</p:attrName>
                                        </p:attrNameLst>
                                      </p:cBhvr>
                                      <p:by>
                                        <p:hsl h="0" s="-12549" l="-25098"/>
                                      </p:by>
                                    </p:animClr>
                                    <p:animClr clrSpc="hsl" dir="cw">
                                      <p:cBhvr>
                                        <p:cTn id="15" dur="500" fill="hold"/>
                                        <p:tgtEl>
                                          <p:spTgt spid="4"/>
                                        </p:tgtEl>
                                        <p:attrNameLst>
                                          <p:attrName>stroke.color</p:attrName>
                                        </p:attrNameLst>
                                      </p:cBhvr>
                                      <p:by>
                                        <p:hsl h="0" s="-12549" l="-25098"/>
                                      </p:by>
                                    </p:animClr>
                                    <p:set>
                                      <p:cBhvr>
                                        <p:cTn id="16"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1711349"/>
            <a:ext cx="3391389" cy="4525963"/>
          </a:xfrm>
        </p:spPr>
      </p:pic>
      <p:sp>
        <p:nvSpPr>
          <p:cNvPr id="2" name="Title 1"/>
          <p:cNvSpPr>
            <a:spLocks noGrp="1"/>
          </p:cNvSpPr>
          <p:nvPr>
            <p:ph type="title"/>
          </p:nvPr>
        </p:nvSpPr>
        <p:spPr/>
        <p:txBody>
          <a:bodyPr>
            <a:normAutofit/>
          </a:bodyPr>
          <a:lstStyle/>
          <a:p>
            <a:pPr algn="ctr"/>
            <a:r>
              <a:rPr lang="fa-IR" b="1" dirty="0" smtClean="0">
                <a:solidFill>
                  <a:srgbClr val="00B050"/>
                </a:solidFill>
              </a:rPr>
              <a:t>3- تربیت انسانی با مسؤلیت</a:t>
            </a:r>
            <a:endParaRPr lang="fa-IR" b="1" dirty="0">
              <a:solidFill>
                <a:srgbClr val="00B050"/>
              </a:solidFill>
            </a:endParaRPr>
          </a:p>
        </p:txBody>
      </p:sp>
      <p:sp>
        <p:nvSpPr>
          <p:cNvPr id="6" name="TextBox 5"/>
          <p:cNvSpPr txBox="1"/>
          <p:nvPr/>
        </p:nvSpPr>
        <p:spPr>
          <a:xfrm>
            <a:off x="4355976" y="1772816"/>
            <a:ext cx="4248472" cy="1200329"/>
          </a:xfrm>
          <a:prstGeom prst="rect">
            <a:avLst/>
          </a:prstGeom>
          <a:noFill/>
        </p:spPr>
        <p:txBody>
          <a:bodyPr wrap="square" rtlCol="1">
            <a:spAutoFit/>
          </a:bodyPr>
          <a:lstStyle/>
          <a:p>
            <a:r>
              <a:rPr lang="fa-IR" dirty="0" smtClean="0">
                <a:solidFill>
                  <a:srgbClr val="0000FF"/>
                </a:solidFill>
              </a:rPr>
              <a:t>1</a:t>
            </a:r>
            <a:r>
              <a:rPr lang="fa-IR" b="1" dirty="0" smtClean="0">
                <a:solidFill>
                  <a:srgbClr val="0000FF"/>
                </a:solidFill>
              </a:rPr>
              <a:t>- اسراف نکند.</a:t>
            </a:r>
          </a:p>
          <a:p>
            <a:r>
              <a:rPr lang="fa-IR" b="1" dirty="0" smtClean="0">
                <a:solidFill>
                  <a:srgbClr val="0000FF"/>
                </a:solidFill>
              </a:rPr>
              <a:t>2- خانه و محیط مدرسه را تمیز نگه دارد.</a:t>
            </a:r>
          </a:p>
          <a:p>
            <a:r>
              <a:rPr lang="fa-IR" b="1" dirty="0" smtClean="0">
                <a:solidFill>
                  <a:srgbClr val="0000FF"/>
                </a:solidFill>
              </a:rPr>
              <a:t>3- به دیگران کمک کند.</a:t>
            </a:r>
          </a:p>
          <a:p>
            <a:r>
              <a:rPr lang="fa-IR" b="1" dirty="0" smtClean="0">
                <a:solidFill>
                  <a:srgbClr val="0000FF"/>
                </a:solidFill>
              </a:rPr>
              <a:t>و...</a:t>
            </a:r>
            <a:endParaRPr lang="fa-IR" b="1" dirty="0">
              <a:solidFill>
                <a:srgbClr val="0000FF"/>
              </a:solidFill>
            </a:endParaRPr>
          </a:p>
        </p:txBody>
      </p:sp>
    </p:spTree>
    <p:extLst>
      <p:ext uri="{BB962C8B-B14F-4D97-AF65-F5344CB8AC3E}">
        <p14:creationId xmlns:p14="http://schemas.microsoft.com/office/powerpoint/2010/main" val="3453967182"/>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12226" y="1524000"/>
            <a:ext cx="4519548" cy="4572000"/>
          </a:xfrm>
        </p:spPr>
      </p:pic>
      <p:sp>
        <p:nvSpPr>
          <p:cNvPr id="2" name="Title 1"/>
          <p:cNvSpPr>
            <a:spLocks noGrp="1"/>
          </p:cNvSpPr>
          <p:nvPr>
            <p:ph type="title"/>
          </p:nvPr>
        </p:nvSpPr>
        <p:spPr/>
        <p:txBody>
          <a:bodyPr>
            <a:normAutofit/>
          </a:bodyPr>
          <a:lstStyle/>
          <a:p>
            <a:pPr algn="ctr"/>
            <a:r>
              <a:rPr lang="fa-IR" b="1" dirty="0">
                <a:solidFill>
                  <a:srgbClr val="00B050"/>
                </a:solidFill>
              </a:rPr>
              <a:t>4- تربیت شهروندی </a:t>
            </a:r>
            <a:r>
              <a:rPr lang="fa-IR" b="1" dirty="0" smtClean="0">
                <a:solidFill>
                  <a:srgbClr val="00B050"/>
                </a:solidFill>
              </a:rPr>
              <a:t>مطلوب</a:t>
            </a:r>
            <a:endParaRPr lang="fa-IR" b="1" dirty="0">
              <a:solidFill>
                <a:srgbClr val="00B050"/>
              </a:solidFill>
            </a:endParaRPr>
          </a:p>
        </p:txBody>
      </p:sp>
    </p:spTree>
    <p:extLst>
      <p:ext uri="{BB962C8B-B14F-4D97-AF65-F5344CB8AC3E}">
        <p14:creationId xmlns:p14="http://schemas.microsoft.com/office/powerpoint/2010/main" val="3628691454"/>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628800"/>
            <a:ext cx="4176464" cy="4525963"/>
          </a:xfrm>
        </p:spPr>
      </p:pic>
      <p:sp>
        <p:nvSpPr>
          <p:cNvPr id="2" name="Title 1"/>
          <p:cNvSpPr>
            <a:spLocks noGrp="1"/>
          </p:cNvSpPr>
          <p:nvPr>
            <p:ph type="title"/>
          </p:nvPr>
        </p:nvSpPr>
        <p:spPr/>
        <p:txBody>
          <a:bodyPr/>
          <a:lstStyle/>
          <a:p>
            <a:pPr algn="ctr"/>
            <a:r>
              <a:rPr lang="fa-IR" b="1" dirty="0" smtClean="0">
                <a:solidFill>
                  <a:srgbClr val="FF0000"/>
                </a:solidFill>
              </a:rPr>
              <a:t>تربیت </a:t>
            </a:r>
            <a:r>
              <a:rPr lang="fa-IR" b="1" dirty="0">
                <a:solidFill>
                  <a:srgbClr val="FF0000"/>
                </a:solidFill>
              </a:rPr>
              <a:t>شهروندی </a:t>
            </a:r>
            <a:r>
              <a:rPr lang="fa-IR" b="1" dirty="0" smtClean="0">
                <a:solidFill>
                  <a:srgbClr val="FF0000"/>
                </a:solidFill>
              </a:rPr>
              <a:t>مطلوب</a:t>
            </a:r>
            <a:endParaRPr lang="fa-IR" b="1" dirty="0">
              <a:solidFill>
                <a:srgbClr val="FF00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628800"/>
            <a:ext cx="4104456" cy="4536504"/>
          </a:xfrm>
          <a:prstGeom prst="rect">
            <a:avLst/>
          </a:prstGeom>
        </p:spPr>
      </p:pic>
    </p:spTree>
    <p:extLst>
      <p:ext uri="{BB962C8B-B14F-4D97-AF65-F5344CB8AC3E}">
        <p14:creationId xmlns:p14="http://schemas.microsoft.com/office/powerpoint/2010/main" val="357214748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1556792"/>
            <a:ext cx="3888432" cy="4525963"/>
          </a:xfrm>
        </p:spPr>
      </p:pic>
      <p:sp>
        <p:nvSpPr>
          <p:cNvPr id="2" name="Title 1"/>
          <p:cNvSpPr>
            <a:spLocks noGrp="1"/>
          </p:cNvSpPr>
          <p:nvPr>
            <p:ph type="title"/>
          </p:nvPr>
        </p:nvSpPr>
        <p:spPr/>
        <p:txBody>
          <a:bodyPr/>
          <a:lstStyle/>
          <a:p>
            <a:pPr algn="ctr"/>
            <a:r>
              <a:rPr lang="fa-IR" b="1" dirty="0" smtClean="0">
                <a:solidFill>
                  <a:srgbClr val="0070C0"/>
                </a:solidFill>
              </a:rPr>
              <a:t>تربیت </a:t>
            </a:r>
            <a:r>
              <a:rPr lang="fa-IR" b="1" dirty="0">
                <a:solidFill>
                  <a:srgbClr val="0070C0"/>
                </a:solidFill>
              </a:rPr>
              <a:t>شهروندی </a:t>
            </a:r>
            <a:r>
              <a:rPr lang="fa-IR" b="1" dirty="0" smtClean="0">
                <a:solidFill>
                  <a:srgbClr val="0070C0"/>
                </a:solidFill>
              </a:rPr>
              <a:t>مطلوب</a:t>
            </a:r>
            <a:endParaRPr lang="fa-IR" b="1" dirty="0">
              <a:solidFill>
                <a:srgbClr val="0070C0"/>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1556792"/>
            <a:ext cx="3582129" cy="4553744"/>
          </a:xfrm>
          <a:prstGeom prst="rect">
            <a:avLst/>
          </a:prstGeom>
        </p:spPr>
      </p:pic>
    </p:spTree>
    <p:extLst>
      <p:ext uri="{BB962C8B-B14F-4D97-AF65-F5344CB8AC3E}">
        <p14:creationId xmlns:p14="http://schemas.microsoft.com/office/powerpoint/2010/main" val="1409415858"/>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fa-IR" b="1" dirty="0" smtClean="0">
                <a:solidFill>
                  <a:srgbClr val="FF0000"/>
                </a:solidFill>
              </a:rPr>
              <a:t>1. </a:t>
            </a:r>
            <a:r>
              <a:rPr lang="fa-IR" sz="3600" b="1" dirty="0">
                <a:solidFill>
                  <a:srgbClr val="FF0000"/>
                </a:solidFill>
                <a:cs typeface="B Homa" pitchFamily="2" charset="-78"/>
              </a:rPr>
              <a:t>روش تدریس  بحث گروهی:</a:t>
            </a:r>
          </a:p>
          <a:p>
            <a:pPr marL="0" indent="0" algn="just">
              <a:buNone/>
            </a:pPr>
            <a:r>
              <a:rPr lang="fa-IR" b="1" dirty="0">
                <a:solidFill>
                  <a:srgbClr val="002060"/>
                </a:solidFill>
              </a:rPr>
              <a:t>دانش آموزان را به چند گروه تقسیم کنید و بخواهید هر گروه تعدادی مواد و وسایلی که </a:t>
            </a:r>
            <a:r>
              <a:rPr lang="fa-IR" b="1" dirty="0" smtClean="0">
                <a:solidFill>
                  <a:srgbClr val="002060"/>
                </a:solidFill>
              </a:rPr>
              <a:t>در آن </a:t>
            </a:r>
            <a:r>
              <a:rPr lang="fa-IR" b="1" dirty="0">
                <a:solidFill>
                  <a:srgbClr val="002060"/>
                </a:solidFill>
              </a:rPr>
              <a:t>روز مصرف کرده و می کنند روی کاغذ بنویسد. برای مثال نان، شیر، چای، لباس، کفش، </a:t>
            </a:r>
            <a:r>
              <a:rPr lang="fa-IR" b="1" dirty="0" smtClean="0">
                <a:solidFill>
                  <a:srgbClr val="002060"/>
                </a:solidFill>
              </a:rPr>
              <a:t>کتاب، دفتر</a:t>
            </a:r>
            <a:r>
              <a:rPr lang="fa-IR" b="1" dirty="0">
                <a:solidFill>
                  <a:srgbClr val="002060"/>
                </a:solidFill>
              </a:rPr>
              <a:t>، خودکار سپس فکر کنند هریک از آنها از چه موادی تهیه شده و نهایتاً به کدام منبع اولیه </a:t>
            </a:r>
            <a:r>
              <a:rPr lang="fa-IR" b="1" dirty="0" smtClean="0">
                <a:solidFill>
                  <a:srgbClr val="002060"/>
                </a:solidFill>
              </a:rPr>
              <a:t>برخورد می </a:t>
            </a:r>
            <a:r>
              <a:rPr lang="fa-IR" b="1" dirty="0">
                <a:solidFill>
                  <a:srgbClr val="002060"/>
                </a:solidFill>
              </a:rPr>
              <a:t>کنند.</a:t>
            </a:r>
          </a:p>
          <a:p>
            <a:pPr marL="0" indent="0" algn="just">
              <a:buNone/>
            </a:pPr>
            <a:r>
              <a:rPr lang="fa-IR" b="1" dirty="0">
                <a:solidFill>
                  <a:srgbClr val="002060"/>
                </a:solidFill>
              </a:rPr>
              <a:t> ممکن است خودتان روی چند برگ کاغذ تعدادی تصاویر بچسبانید </a:t>
            </a:r>
            <a:r>
              <a:rPr lang="fa-IR" b="1" dirty="0" smtClean="0">
                <a:solidFill>
                  <a:srgbClr val="002060"/>
                </a:solidFill>
              </a:rPr>
              <a:t>و جلوی </a:t>
            </a:r>
            <a:r>
              <a:rPr lang="fa-IR" b="1" dirty="0">
                <a:solidFill>
                  <a:srgbClr val="002060"/>
                </a:solidFill>
              </a:rPr>
              <a:t>هر تصویر </a:t>
            </a:r>
            <a:r>
              <a:rPr lang="fa-IR" b="1" dirty="0" smtClean="0">
                <a:solidFill>
                  <a:srgbClr val="002060"/>
                </a:solidFill>
              </a:rPr>
              <a:t>علامت سؤال </a:t>
            </a:r>
            <a:r>
              <a:rPr lang="fa-IR" b="1" dirty="0">
                <a:solidFill>
                  <a:srgbClr val="002060"/>
                </a:solidFill>
              </a:rPr>
              <a:t>بگذارید. به هر گروه یک برگ از تصاویر را بدهید و از آنها بخواهید درباره اینکه این </a:t>
            </a:r>
            <a:r>
              <a:rPr lang="fa-IR" b="1" dirty="0" smtClean="0">
                <a:solidFill>
                  <a:srgbClr val="002060"/>
                </a:solidFill>
              </a:rPr>
              <a:t>وسایل از </a:t>
            </a:r>
            <a:r>
              <a:rPr lang="fa-IR" b="1" dirty="0">
                <a:solidFill>
                  <a:srgbClr val="002060"/>
                </a:solidFill>
              </a:rPr>
              <a:t>چه چیزی تهیه می شوند </a:t>
            </a:r>
            <a:r>
              <a:rPr lang="fa-IR" b="1" dirty="0" smtClean="0">
                <a:solidFill>
                  <a:srgbClr val="002060"/>
                </a:solidFill>
              </a:rPr>
              <a:t>هم فکری </a:t>
            </a:r>
            <a:r>
              <a:rPr lang="fa-IR" b="1" dirty="0">
                <a:solidFill>
                  <a:srgbClr val="002060"/>
                </a:solidFill>
              </a:rPr>
              <a:t>کنند. </a:t>
            </a:r>
            <a:endParaRPr lang="en-US" b="1" dirty="0">
              <a:solidFill>
                <a:srgbClr val="002060"/>
              </a:solidFill>
            </a:endParaRPr>
          </a:p>
        </p:txBody>
      </p:sp>
      <p:sp>
        <p:nvSpPr>
          <p:cNvPr id="2" name="Title 1"/>
          <p:cNvSpPr>
            <a:spLocks noGrp="1"/>
          </p:cNvSpPr>
          <p:nvPr>
            <p:ph type="title"/>
          </p:nvPr>
        </p:nvSpPr>
        <p:spPr/>
        <p:txBody>
          <a:bodyPr/>
          <a:lstStyle/>
          <a:p>
            <a:pPr algn="ctr"/>
            <a:r>
              <a:rPr lang="fa-IR" b="1" dirty="0" smtClean="0">
                <a:solidFill>
                  <a:srgbClr val="00B0F0"/>
                </a:solidFill>
              </a:rPr>
              <a:t>روش های یاد دهی و یادگیری</a:t>
            </a:r>
            <a:endParaRPr lang="fa-IR" b="1" dirty="0">
              <a:solidFill>
                <a:srgbClr val="00B0F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5589240"/>
            <a:ext cx="4086225" cy="1080120"/>
          </a:xfrm>
          <a:prstGeom prst="rect">
            <a:avLst/>
          </a:prstGeom>
        </p:spPr>
      </p:pic>
      <p:sp>
        <p:nvSpPr>
          <p:cNvPr id="5" name="TextBox 4"/>
          <p:cNvSpPr txBox="1"/>
          <p:nvPr/>
        </p:nvSpPr>
        <p:spPr>
          <a:xfrm>
            <a:off x="5220072" y="5734997"/>
            <a:ext cx="3456384" cy="646331"/>
          </a:xfrm>
          <a:prstGeom prst="rect">
            <a:avLst/>
          </a:prstGeom>
          <a:noFill/>
        </p:spPr>
        <p:txBody>
          <a:bodyPr wrap="square" rtlCol="1">
            <a:spAutoFit/>
          </a:bodyPr>
          <a:lstStyle/>
          <a:p>
            <a:r>
              <a:rPr lang="fa-IR" b="1" dirty="0" smtClean="0">
                <a:solidFill>
                  <a:srgbClr val="C00000"/>
                </a:solidFill>
              </a:rPr>
              <a:t>هر گروه نتیجه ی خود را می گیرد و نتایج خود را عنوان می کند.  </a:t>
            </a:r>
            <a:endParaRPr lang="fa-IR" b="1" dirty="0">
              <a:solidFill>
                <a:srgbClr val="C00000"/>
              </a:solidFill>
            </a:endParaRPr>
          </a:p>
        </p:txBody>
      </p:sp>
    </p:spTree>
    <p:extLst>
      <p:ext uri="{BB962C8B-B14F-4D97-AF65-F5344CB8AC3E}">
        <p14:creationId xmlns:p14="http://schemas.microsoft.com/office/powerpoint/2010/main" val="3644268847"/>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5865515"/>
          </a:xfrm>
        </p:spPr>
        <p:txBody>
          <a:bodyPr/>
          <a:lstStyle/>
          <a:p>
            <a:pPr marL="0" indent="0" algn="just">
              <a:buNone/>
            </a:pPr>
            <a:r>
              <a:rPr lang="fa-IR" dirty="0">
                <a:solidFill>
                  <a:srgbClr val="0000FF"/>
                </a:solidFill>
              </a:rPr>
              <a:t>در کاربرگهٔ شمارهٔ ١٠ دانش آموزان نام منبع را از داخل پرانتز انتخاب و در جلوی تصویر می نویسند. در کاربرگهٔ شمارهٔ ١١ انتظار می رود دانش آموزان به جز دو مثال مداد و شلوار، پنج مثال دیگر بزنند.</a:t>
            </a:r>
          </a:p>
          <a:p>
            <a:endParaRPr lang="fa-IR" dirty="0">
              <a:solidFill>
                <a:srgbClr val="0000FF"/>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098" y="1700808"/>
            <a:ext cx="4383910" cy="49685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700808"/>
            <a:ext cx="4104456" cy="4968552"/>
          </a:xfrm>
          <a:prstGeom prst="rect">
            <a:avLst/>
          </a:prstGeom>
        </p:spPr>
      </p:pic>
    </p:spTree>
    <p:extLst>
      <p:ext uri="{BB962C8B-B14F-4D97-AF65-F5344CB8AC3E}">
        <p14:creationId xmlns:p14="http://schemas.microsoft.com/office/powerpoint/2010/main" val="22873684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fa-IR" b="1" dirty="0" smtClean="0">
                <a:solidFill>
                  <a:srgbClr val="7030A0"/>
                </a:solidFill>
              </a:rPr>
              <a:t>این نوع روش تدریس را برای همان مبحث قبل نیز می توان اجرا کرد. مثلا معلم پس از ورود به کلاس و سلام و احوال پرسی و ایجاد انگیزه و... راجع به فرایند تولید نان یا مداد یا هر وسیله ی مورد نظر دیگر توضیحاتی را می دهد.در این روش کلاس بطور کامل معلم محور می باشد.</a:t>
            </a:r>
          </a:p>
          <a:p>
            <a:pPr marL="0" indent="0">
              <a:buNone/>
            </a:pPr>
            <a:r>
              <a:rPr lang="fa-IR" b="1" dirty="0" smtClean="0">
                <a:solidFill>
                  <a:srgbClr val="7030A0"/>
                </a:solidFill>
              </a:rPr>
              <a:t>همچنین در این روش برای توضیح نحوه ی تولید ماده ی مورد نظر می توان از روش جان بخشی به اشیا استفاده کرد وآن را به این صورت عنوان کرد.</a:t>
            </a:r>
          </a:p>
          <a:p>
            <a:pPr marL="0" indent="0">
              <a:buNone/>
            </a:pPr>
            <a:r>
              <a:rPr lang="fa-IR" b="1" dirty="0" smtClean="0">
                <a:solidFill>
                  <a:srgbClr val="7030A0"/>
                </a:solidFill>
              </a:rPr>
              <a:t>مثلا برای مداد می گوییم: یک روز من عضوی از تنه ی درخت تنومندی بودم که... </a:t>
            </a:r>
            <a:endParaRPr lang="fa-IR" b="1" dirty="0">
              <a:solidFill>
                <a:srgbClr val="7030A0"/>
              </a:solidFill>
            </a:endParaRPr>
          </a:p>
        </p:txBody>
      </p:sp>
      <p:sp>
        <p:nvSpPr>
          <p:cNvPr id="2" name="Title 1"/>
          <p:cNvSpPr>
            <a:spLocks noGrp="1"/>
          </p:cNvSpPr>
          <p:nvPr>
            <p:ph type="title"/>
          </p:nvPr>
        </p:nvSpPr>
        <p:spPr>
          <a:xfrm>
            <a:off x="457200" y="337592"/>
            <a:ext cx="8229600" cy="1219200"/>
          </a:xfrm>
        </p:spPr>
        <p:txBody>
          <a:bodyPr>
            <a:normAutofit fontScale="90000"/>
          </a:bodyPr>
          <a:lstStyle/>
          <a:p>
            <a:pPr algn="r"/>
            <a:r>
              <a:rPr lang="fa-IR" sz="4000" dirty="0">
                <a:solidFill>
                  <a:srgbClr val="FF0000"/>
                </a:solidFill>
              </a:rPr>
              <a:t>2</a:t>
            </a:r>
            <a:r>
              <a:rPr lang="fa-IR" sz="4000" b="1" dirty="0">
                <a:solidFill>
                  <a:srgbClr val="C00000"/>
                </a:solidFill>
              </a:rPr>
              <a:t>- روش تدریس سخنرانی و قصه گویی:</a:t>
            </a:r>
            <a:r>
              <a:rPr lang="en-US" dirty="0">
                <a:solidFill>
                  <a:srgbClr val="FF0000"/>
                </a:solidFill>
              </a:rPr>
              <a:t/>
            </a:r>
            <a:br>
              <a:rPr lang="en-US" dirty="0">
                <a:solidFill>
                  <a:srgbClr val="FF0000"/>
                </a:solidFill>
              </a:rPr>
            </a:br>
            <a:endParaRPr lang="fa-IR" dirty="0"/>
          </a:p>
        </p:txBody>
      </p:sp>
    </p:spTree>
    <p:extLst>
      <p:ext uri="{BB962C8B-B14F-4D97-AF65-F5344CB8AC3E}">
        <p14:creationId xmlns:p14="http://schemas.microsoft.com/office/powerpoint/2010/main" val="283311701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lstStyle/>
          <a:p>
            <a:pPr marL="0" indent="0" algn="just">
              <a:buNone/>
            </a:pPr>
            <a:r>
              <a:rPr lang="fa-IR" b="1" dirty="0" smtClean="0">
                <a:solidFill>
                  <a:srgbClr val="C00000"/>
                </a:solidFill>
              </a:rPr>
              <a:t>همچنین از </a:t>
            </a:r>
            <a:r>
              <a:rPr lang="fa-IR" b="1" dirty="0" smtClean="0">
                <a:solidFill>
                  <a:srgbClr val="0000FF"/>
                </a:solidFill>
              </a:rPr>
              <a:t>روش ایفای نقش </a:t>
            </a:r>
            <a:r>
              <a:rPr lang="fa-IR" b="1" dirty="0" smtClean="0">
                <a:solidFill>
                  <a:srgbClr val="C00000"/>
                </a:solidFill>
              </a:rPr>
              <a:t>استفاده می شود.می گوییم:در این روش می توان چند نقش را برای دانش آموزان مشخص کرد.این نقش ها برای مثال می تواند:چراغ راهنمایی؛ پلیس؛عابر پیاده؛ راننده باشد.این نقش ها را به دانش آموزان می دهیم و از آن ها می خواهیم طبق دانسته های قبلی اجرا کنند.</a:t>
            </a:r>
          </a:p>
          <a:p>
            <a:pPr marL="0" indent="0" algn="just">
              <a:buNone/>
            </a:pPr>
            <a:endParaRPr lang="fa-IR"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204864"/>
            <a:ext cx="4320480" cy="381642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2204864"/>
            <a:ext cx="3744417" cy="3816424"/>
          </a:xfrm>
          <a:prstGeom prst="rect">
            <a:avLst/>
          </a:prstGeom>
        </p:spPr>
      </p:pic>
    </p:spTree>
    <p:extLst>
      <p:ext uri="{BB962C8B-B14F-4D97-AF65-F5344CB8AC3E}">
        <p14:creationId xmlns:p14="http://schemas.microsoft.com/office/powerpoint/2010/main" val="12853830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1484784"/>
            <a:ext cx="4104456" cy="4824536"/>
          </a:xfrm>
        </p:spPr>
      </p:pic>
      <p:sp>
        <p:nvSpPr>
          <p:cNvPr id="2" name="Title 1"/>
          <p:cNvSpPr>
            <a:spLocks noGrp="1"/>
          </p:cNvSpPr>
          <p:nvPr>
            <p:ph type="title"/>
          </p:nvPr>
        </p:nvSpPr>
        <p:spPr/>
        <p:txBody>
          <a:bodyPr/>
          <a:lstStyle/>
          <a:p>
            <a:pPr algn="r"/>
            <a:r>
              <a:rPr lang="fa-IR" dirty="0" smtClean="0">
                <a:solidFill>
                  <a:srgbClr val="FF0000"/>
                </a:solidFill>
              </a:rPr>
              <a:t>روش </a:t>
            </a:r>
            <a:r>
              <a:rPr lang="fa-IR" dirty="0">
                <a:solidFill>
                  <a:srgbClr val="FF0000"/>
                </a:solidFill>
              </a:rPr>
              <a:t>ایفای نقش</a:t>
            </a:r>
            <a:endParaRPr lang="fa-I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484785"/>
            <a:ext cx="4176464" cy="4824536"/>
          </a:xfrm>
          <a:prstGeom prst="rect">
            <a:avLst/>
          </a:prstGeom>
        </p:spPr>
      </p:pic>
    </p:spTree>
    <p:extLst>
      <p:ext uri="{BB962C8B-B14F-4D97-AF65-F5344CB8AC3E}">
        <p14:creationId xmlns:p14="http://schemas.microsoft.com/office/powerpoint/2010/main" val="143226036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dirty="0" smtClean="0">
                <a:solidFill>
                  <a:srgbClr val="FF0000"/>
                </a:solidFill>
              </a:rPr>
              <a:t>در فصل پنجم یعنی نیمه ی دوم کتاب از مفهوم خانه شروع و به مفهوم مدرسه و خیابان و اجتماع پرداخته که این نشانگر وسعت توالی  می باشد.</a:t>
            </a:r>
          </a:p>
          <a:p>
            <a:endParaRPr lang="fa-IR" dirty="0"/>
          </a:p>
        </p:txBody>
      </p:sp>
      <p:sp>
        <p:nvSpPr>
          <p:cNvPr id="2" name="Title 1"/>
          <p:cNvSpPr>
            <a:spLocks noGrp="1"/>
          </p:cNvSpPr>
          <p:nvPr>
            <p:ph type="title"/>
          </p:nvPr>
        </p:nvSpPr>
        <p:spPr/>
        <p:txBody>
          <a:bodyPr>
            <a:normAutofit/>
          </a:bodyPr>
          <a:lstStyle/>
          <a:p>
            <a:pPr algn="ctr"/>
            <a:r>
              <a:rPr lang="fa-IR" dirty="0" smtClean="0">
                <a:solidFill>
                  <a:srgbClr val="0000FF"/>
                </a:solidFill>
              </a:rPr>
              <a:t>آشنایی با جدول وسعت و توالی مفاهیم و مهارت ها</a:t>
            </a:r>
            <a:endParaRPr lang="fa-IR" dirty="0">
              <a:solidFill>
                <a:srgbClr val="0000FF"/>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8008" y="2492896"/>
            <a:ext cx="5087660" cy="4005064"/>
          </a:xfrm>
          <a:prstGeom prst="rect">
            <a:avLst/>
          </a:prstGeom>
        </p:spPr>
      </p:pic>
    </p:spTree>
    <p:extLst>
      <p:ext uri="{BB962C8B-B14F-4D97-AF65-F5344CB8AC3E}">
        <p14:creationId xmlns:p14="http://schemas.microsoft.com/office/powerpoint/2010/main" val="17967894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548680"/>
            <a:ext cx="8229600" cy="5691336"/>
          </a:xfrm>
        </p:spPr>
        <p:txBody>
          <a:bodyPr/>
          <a:lstStyle/>
          <a:p>
            <a:pPr marL="0" indent="0">
              <a:buNone/>
            </a:pPr>
            <a:r>
              <a:rPr lang="fa-IR" dirty="0" smtClean="0"/>
              <a:t> </a:t>
            </a:r>
          </a:p>
          <a:p>
            <a:pPr marL="0" indent="0">
              <a:buNone/>
            </a:pPr>
            <a:endParaRPr lang="fa-IR" dirty="0"/>
          </a:p>
          <a:p>
            <a:pPr marL="0" indent="0">
              <a:buNone/>
            </a:pPr>
            <a:endParaRPr lang="fa-IR" dirty="0" smtClean="0"/>
          </a:p>
          <a:p>
            <a:pPr marL="0" indent="0">
              <a:buNone/>
            </a:pPr>
            <a:r>
              <a:rPr lang="fa-IR" b="1" dirty="0" smtClean="0">
                <a:solidFill>
                  <a:srgbClr val="0000FF"/>
                </a:solidFill>
              </a:rPr>
              <a:t>متاسفانه می توان گفت در این کتاب؛ استانداردی که برای فضای سفید کتاب در کتب مقاطع ابتدایی در نظر گرفته شده است رعایت نشده است.</a:t>
            </a:r>
          </a:p>
          <a:p>
            <a:pPr marL="0" indent="0">
              <a:buNone/>
            </a:pPr>
            <a:r>
              <a:rPr lang="fa-IR" b="1" dirty="0" smtClean="0">
                <a:solidFill>
                  <a:srgbClr val="0000FF"/>
                </a:solidFill>
              </a:rPr>
              <a:t>همان طور که می دانید استاندارد فضای سفید در این درس یک سوم است و این در حالی است که به فور دیده می شود که در این کتاب این استاندارد رعایت شده باشد.</a:t>
            </a:r>
          </a:p>
          <a:p>
            <a:pPr marL="0" indent="0">
              <a:buNone/>
            </a:pPr>
            <a:r>
              <a:rPr lang="fa-IR" b="1" dirty="0" smtClean="0">
                <a:solidFill>
                  <a:srgbClr val="0000FF"/>
                </a:solidFill>
              </a:rPr>
              <a:t>البته قابل ذکر است که در بخش(صفحات مربوط به کاربرگ ها) این تقسیم بندی بصورت یک دوم فضای سفید به چشم می خورد. که نمونه ای از آن را در اسلاید بعدی ملاحظه می فرمایید.</a:t>
            </a:r>
          </a:p>
        </p:txBody>
      </p:sp>
      <p:sp>
        <p:nvSpPr>
          <p:cNvPr id="4" name="Oval 3"/>
          <p:cNvSpPr/>
          <p:nvPr/>
        </p:nvSpPr>
        <p:spPr>
          <a:xfrm>
            <a:off x="2386100" y="404664"/>
            <a:ext cx="4248472"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smtClean="0">
                <a:solidFill>
                  <a:srgbClr val="7030A0"/>
                </a:solidFill>
              </a:rPr>
              <a:t>فضای سفید کتاب</a:t>
            </a:r>
            <a:endParaRPr lang="fa-IR" sz="3200" b="1" dirty="0">
              <a:solidFill>
                <a:srgbClr val="7030A0"/>
              </a:solidFill>
            </a:endParaRPr>
          </a:p>
        </p:txBody>
      </p:sp>
    </p:spTree>
    <p:extLst>
      <p:ext uri="{BB962C8B-B14F-4D97-AF65-F5344CB8AC3E}">
        <p14:creationId xmlns:p14="http://schemas.microsoft.com/office/powerpoint/2010/main" val="1605065810"/>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lstStyle/>
          <a:p>
            <a:pPr marL="0" indent="0" algn="just">
              <a:buNone/>
            </a:pPr>
            <a:r>
              <a:rPr lang="fa-IR" b="1" dirty="0" smtClean="0">
                <a:solidFill>
                  <a:srgbClr val="0000FF"/>
                </a:solidFill>
              </a:rPr>
              <a:t>در قسمت مهارت ها و نگرش ها در هر فصل صفحاتی را برای ایجاد علاقه ی دانش اموزان قرار داده و همان را در کاربرگ مربوط به همان فصل  برای رسیدن به مهارت مورد نظر آورده است.</a:t>
            </a:r>
            <a:endParaRPr lang="fa-IR" b="1" dirty="0">
              <a:solidFill>
                <a:srgbClr val="0000FF"/>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7" y="1772816"/>
            <a:ext cx="6192688" cy="4464496"/>
          </a:xfrm>
          <a:prstGeom prst="rect">
            <a:avLst/>
          </a:prstGeom>
        </p:spPr>
      </p:pic>
    </p:spTree>
    <p:extLst>
      <p:ext uri="{BB962C8B-B14F-4D97-AF65-F5344CB8AC3E}">
        <p14:creationId xmlns:p14="http://schemas.microsoft.com/office/powerpoint/2010/main" val="30236957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dirty="0" smtClean="0">
                <a:solidFill>
                  <a:srgbClr val="0000FF"/>
                </a:solidFill>
              </a:rPr>
              <a:t>1</a:t>
            </a:r>
            <a:r>
              <a:rPr lang="fa-IR" b="1" dirty="0" smtClean="0">
                <a:solidFill>
                  <a:srgbClr val="0000FF"/>
                </a:solidFill>
              </a:rPr>
              <a:t>- شرایط ارزشیابی در درس مطالعات بسته به شرایط اجرای آن است.مثلا در یک گردش علمی مربوط به رد شدن از خیابان رفتار دانش آموزان بصورت چک لیست ثبت خواهد شد.ولی به طور کلی کاربرگ ها ارزشیابی فصول می باشند</a:t>
            </a:r>
            <a:r>
              <a:rPr lang="fa-IR" b="1" dirty="0" smtClean="0">
                <a:solidFill>
                  <a:srgbClr val="0000FF"/>
                </a:solidFill>
              </a:rPr>
              <a:t>.</a:t>
            </a:r>
            <a:endParaRPr lang="fa-IR" b="1" dirty="0">
              <a:solidFill>
                <a:srgbClr val="0000FF"/>
              </a:solidFill>
            </a:endParaRPr>
          </a:p>
        </p:txBody>
      </p:sp>
      <p:sp>
        <p:nvSpPr>
          <p:cNvPr id="2" name="Title 1"/>
          <p:cNvSpPr>
            <a:spLocks noGrp="1"/>
          </p:cNvSpPr>
          <p:nvPr>
            <p:ph type="title"/>
          </p:nvPr>
        </p:nvSpPr>
        <p:spPr/>
        <p:txBody>
          <a:bodyPr/>
          <a:lstStyle/>
          <a:p>
            <a:pPr algn="ctr"/>
            <a:r>
              <a:rPr lang="fa-IR" b="1" dirty="0" smtClean="0">
                <a:solidFill>
                  <a:srgbClr val="FF0000"/>
                </a:solidFill>
              </a:rPr>
              <a:t>شرایط ارزشیابی</a:t>
            </a:r>
            <a:endParaRPr lang="fa-IR" b="1"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3212976"/>
            <a:ext cx="4104456" cy="3356992"/>
          </a:xfrm>
          <a:prstGeom prst="rect">
            <a:avLst/>
          </a:prstGeom>
        </p:spPr>
      </p:pic>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212976"/>
            <a:ext cx="4292572" cy="3356992"/>
          </a:xfrm>
          <a:prstGeom prst="rect">
            <a:avLst/>
          </a:prstGeom>
        </p:spPr>
      </p:pic>
    </p:spTree>
    <p:extLst>
      <p:ext uri="{BB962C8B-B14F-4D97-AF65-F5344CB8AC3E}">
        <p14:creationId xmlns:p14="http://schemas.microsoft.com/office/powerpoint/2010/main" val="3253717249"/>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404664"/>
            <a:ext cx="4032448" cy="604867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4788024" y="548680"/>
            <a:ext cx="4032448" cy="2677656"/>
          </a:xfrm>
          <a:prstGeom prst="rect">
            <a:avLst/>
          </a:prstGeom>
          <a:noFill/>
        </p:spPr>
        <p:txBody>
          <a:bodyPr wrap="square" rtlCol="1">
            <a:spAutoFit/>
          </a:bodyPr>
          <a:lstStyle/>
          <a:p>
            <a:pPr algn="just"/>
            <a:r>
              <a:rPr lang="fa-IR" sz="2400" b="1" dirty="0" smtClean="0">
                <a:solidFill>
                  <a:srgbClr val="0000FF"/>
                </a:solidFill>
              </a:rPr>
              <a:t>2- در ارزشیابی از درس مطالعات اهداف مربوط به فصول مورد بررسی قرار می گیرد.مثلا در بخشی که نشانه های جهت هاست دانش آموزان در پایان باید بتواند جهت ها را مشخص کند.این موضوع با توجه به روش های یاددهی و یادگیری متفاوت خواهد بود.</a:t>
            </a:r>
            <a:endParaRPr lang="fa-IR" sz="2400" b="1" dirty="0">
              <a:solidFill>
                <a:srgbClr val="0000FF"/>
              </a:solidFill>
            </a:endParaRPr>
          </a:p>
        </p:txBody>
      </p:sp>
    </p:spTree>
    <p:extLst>
      <p:ext uri="{BB962C8B-B14F-4D97-AF65-F5344CB8AC3E}">
        <p14:creationId xmlns:p14="http://schemas.microsoft.com/office/powerpoint/2010/main" val="2222182310"/>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Tree>
    <p:extLst>
      <p:ext uri="{BB962C8B-B14F-4D97-AF65-F5344CB8AC3E}">
        <p14:creationId xmlns:p14="http://schemas.microsoft.com/office/powerpoint/2010/main" val="34022346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fa-IR" b="1" dirty="0" smtClean="0">
                <a:solidFill>
                  <a:srgbClr val="C00000"/>
                </a:solidFill>
              </a:rPr>
              <a:t>در شرایط اجرا نیز با توجه به روش های یاددهی و یادگیری متفاوت است.مثلا در روش گردش علمی دانش آموزان را کنار یک خط کشی عابر پیاده می بریم و با رعایت قوانین و مقررات از خط کشی عابر پیاده عبور کنند و یا در بخش خانه یا مدرسه گروه بندی کرده و از دانش آموزان می خواهیم که یک ماکت از مدرسه یا خانه ی خود بسازند و سپس در مدرسه توضیحاتی در مورد خانه و مدرسه ارایه می دهیم.</a:t>
            </a:r>
          </a:p>
          <a:p>
            <a:pPr marL="0" indent="0" algn="just">
              <a:buNone/>
            </a:pPr>
            <a:r>
              <a:rPr lang="fa-IR" b="1" dirty="0" smtClean="0">
                <a:solidFill>
                  <a:srgbClr val="7030A0"/>
                </a:solidFill>
              </a:rPr>
              <a:t>مثال: در یک روز دانش آموزان را به حیاط مدرسه می بریم و توسط طلوع و غروب خورشید؛ به آنها مشرق و مغرب را آموزش می دهیم و از همین راه از آن ها می خوهیم شمال و جنوب را مشخص کنند.به این ترتیب چهار جهت اصلی را به آنها آموزش داده ایم</a:t>
            </a:r>
            <a:r>
              <a:rPr lang="fa-IR" b="1" dirty="0" smtClean="0">
                <a:solidFill>
                  <a:srgbClr val="7030A0"/>
                </a:solidFill>
              </a:rPr>
              <a:t>.</a:t>
            </a:r>
            <a:endParaRPr lang="fa-IR" b="1" dirty="0">
              <a:solidFill>
                <a:srgbClr val="7030A0"/>
              </a:solidFill>
            </a:endParaRPr>
          </a:p>
        </p:txBody>
      </p:sp>
      <p:sp>
        <p:nvSpPr>
          <p:cNvPr id="2" name="Title 1"/>
          <p:cNvSpPr>
            <a:spLocks noGrp="1"/>
          </p:cNvSpPr>
          <p:nvPr>
            <p:ph type="title"/>
          </p:nvPr>
        </p:nvSpPr>
        <p:spPr/>
        <p:txBody>
          <a:bodyPr>
            <a:normAutofit/>
          </a:bodyPr>
          <a:lstStyle/>
          <a:p>
            <a:pPr algn="ctr"/>
            <a:r>
              <a:rPr lang="fa-IR" sz="5400" b="1" dirty="0" smtClean="0">
                <a:solidFill>
                  <a:srgbClr val="0000FF"/>
                </a:solidFill>
              </a:rPr>
              <a:t>شرایط اجرا</a:t>
            </a:r>
            <a:endParaRPr lang="fa-IR" sz="5400" b="1" dirty="0">
              <a:solidFill>
                <a:srgbClr val="0000FF"/>
              </a:solidFill>
            </a:endParaRPr>
          </a:p>
        </p:txBody>
      </p:sp>
    </p:spTree>
    <p:extLst>
      <p:ext uri="{BB962C8B-B14F-4D97-AF65-F5344CB8AC3E}">
        <p14:creationId xmlns:p14="http://schemas.microsoft.com/office/powerpoint/2010/main" val="1199570984"/>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547320"/>
          </a:xfrm>
        </p:spPr>
        <p:txBody>
          <a:bodyPr/>
          <a:lstStyle/>
          <a:p>
            <a:pPr marL="0" indent="0" algn="just">
              <a:buNone/>
            </a:pPr>
            <a:r>
              <a:rPr lang="fa-IR" b="1" dirty="0" smtClean="0">
                <a:solidFill>
                  <a:srgbClr val="0000FF"/>
                </a:solidFill>
              </a:rPr>
              <a:t>نکته ای که در اینجا باید به آن اشاره کرد این است که معلمان عزیز می توانند شرایط  اجرا را با توجه به شرایط بومی و محلی  انطباق دهند.برای مثال در آموزش نکات ایمنی در خانه و مدرسه و محیط زندگی؛ اگر شما در روستایی زندگی می کنید که خطر سقوط در چاه آب یا نزدیک شدن به دکل های برق فشار قوی یک عامل تهدید کننده است؛ شما باید آموزش های خود را فرا تر از کتاب کنید و در درجه ی اول آنچه را که در این زمینه ضروری تر است آموزش دهید و بر آن تآکید نمایید.</a:t>
            </a:r>
          </a:p>
          <a:p>
            <a:pPr marL="0" indent="0" algn="just">
              <a:buNone/>
            </a:pPr>
            <a:r>
              <a:rPr lang="fa-IR" b="1" dirty="0" smtClean="0">
                <a:solidFill>
                  <a:srgbClr val="0000FF"/>
                </a:solidFill>
              </a:rPr>
              <a:t>یا اگر محله ی شما در کنار جاده واقع شده و یا راه آهن از بخشی از آن عبور می کند؛ نخست باید رفتار مناسب و ایمن در همان شرایط را آموزش دهید تا بین درس و نیاز های واقعی دانش آموزان پیوند برقرار کنید.</a:t>
            </a:r>
            <a:endParaRPr lang="fa-IR" b="1" dirty="0">
              <a:solidFill>
                <a:srgbClr val="0000FF"/>
              </a:solidFill>
            </a:endParaRPr>
          </a:p>
        </p:txBody>
      </p:sp>
    </p:spTree>
    <p:extLst>
      <p:ext uri="{BB962C8B-B14F-4D97-AF65-F5344CB8AC3E}">
        <p14:creationId xmlns:p14="http://schemas.microsoft.com/office/powerpoint/2010/main" val="1050444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xEl>
                                              <p:pRg st="0" end="0"/>
                                            </p:txEl>
                                          </p:spTgt>
                                        </p:tgtEl>
                                        <p:attrNameLst>
                                          <p:attrName>r</p:attrName>
                                        </p:attrNameLst>
                                      </p:cBhvr>
                                    </p:animRot>
                                    <p:animRot by="-240000">
                                      <p:cBhvr>
                                        <p:cTn id="7" dur="200" fill="hold">
                                          <p:stCondLst>
                                            <p:cond delay="200"/>
                                          </p:stCondLst>
                                        </p:cTn>
                                        <p:tgtEl>
                                          <p:spTgt spid="2">
                                            <p:txEl>
                                              <p:pRg st="0" end="0"/>
                                            </p:txEl>
                                          </p:spTgt>
                                        </p:tgtEl>
                                        <p:attrNameLst>
                                          <p:attrName>r</p:attrName>
                                        </p:attrNameLst>
                                      </p:cBhvr>
                                    </p:animRot>
                                    <p:animRot by="240000">
                                      <p:cBhvr>
                                        <p:cTn id="8" dur="200" fill="hold">
                                          <p:stCondLst>
                                            <p:cond delay="400"/>
                                          </p:stCondLst>
                                        </p:cTn>
                                        <p:tgtEl>
                                          <p:spTgt spid="2">
                                            <p:txEl>
                                              <p:pRg st="0" end="0"/>
                                            </p:txEl>
                                          </p:spTgt>
                                        </p:tgtEl>
                                        <p:attrNameLst>
                                          <p:attrName>r</p:attrName>
                                        </p:attrNameLst>
                                      </p:cBhvr>
                                    </p:animRot>
                                    <p:animRot by="-240000">
                                      <p:cBhvr>
                                        <p:cTn id="9" dur="200" fill="hold">
                                          <p:stCondLst>
                                            <p:cond delay="600"/>
                                          </p:stCondLst>
                                        </p:cTn>
                                        <p:tgtEl>
                                          <p:spTgt spid="2">
                                            <p:txEl>
                                              <p:pRg st="0" end="0"/>
                                            </p:txEl>
                                          </p:spTgt>
                                        </p:tgtEl>
                                        <p:attrNameLst>
                                          <p:attrName>r</p:attrName>
                                        </p:attrNameLst>
                                      </p:cBhvr>
                                    </p:animRot>
                                    <p:animRot by="120000">
                                      <p:cBhvr>
                                        <p:cTn id="10" dur="200" fill="hold">
                                          <p:stCondLst>
                                            <p:cond delay="800"/>
                                          </p:stCondLst>
                                        </p:cTn>
                                        <p:tgtEl>
                                          <p:spTgt spid="2">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2">
                                            <p:txEl>
                                              <p:pRg st="1" end="1"/>
                                            </p:txEl>
                                          </p:spTgt>
                                        </p:tgtEl>
                                        <p:attrNameLst>
                                          <p:attrName>r</p:attrName>
                                        </p:attrNameLst>
                                      </p:cBhvr>
                                    </p:animRot>
                                    <p:animRot by="-240000">
                                      <p:cBhvr>
                                        <p:cTn id="15" dur="200" fill="hold">
                                          <p:stCondLst>
                                            <p:cond delay="200"/>
                                          </p:stCondLst>
                                        </p:cTn>
                                        <p:tgtEl>
                                          <p:spTgt spid="2">
                                            <p:txEl>
                                              <p:pRg st="1" end="1"/>
                                            </p:txEl>
                                          </p:spTgt>
                                        </p:tgtEl>
                                        <p:attrNameLst>
                                          <p:attrName>r</p:attrName>
                                        </p:attrNameLst>
                                      </p:cBhvr>
                                    </p:animRot>
                                    <p:animRot by="240000">
                                      <p:cBhvr>
                                        <p:cTn id="16" dur="200" fill="hold">
                                          <p:stCondLst>
                                            <p:cond delay="400"/>
                                          </p:stCondLst>
                                        </p:cTn>
                                        <p:tgtEl>
                                          <p:spTgt spid="2">
                                            <p:txEl>
                                              <p:pRg st="1" end="1"/>
                                            </p:txEl>
                                          </p:spTgt>
                                        </p:tgtEl>
                                        <p:attrNameLst>
                                          <p:attrName>r</p:attrName>
                                        </p:attrNameLst>
                                      </p:cBhvr>
                                    </p:animRot>
                                    <p:animRot by="-240000">
                                      <p:cBhvr>
                                        <p:cTn id="17" dur="200" fill="hold">
                                          <p:stCondLst>
                                            <p:cond delay="600"/>
                                          </p:stCondLst>
                                        </p:cTn>
                                        <p:tgtEl>
                                          <p:spTgt spid="2">
                                            <p:txEl>
                                              <p:pRg st="1" end="1"/>
                                            </p:txEl>
                                          </p:spTgt>
                                        </p:tgtEl>
                                        <p:attrNameLst>
                                          <p:attrName>r</p:attrName>
                                        </p:attrNameLst>
                                      </p:cBhvr>
                                    </p:animRot>
                                    <p:animRot by="120000">
                                      <p:cBhvr>
                                        <p:cTn id="18" dur="200" fill="hold">
                                          <p:stCondLst>
                                            <p:cond delay="800"/>
                                          </p:stCondLst>
                                        </p:cTn>
                                        <p:tgtEl>
                                          <p:spTgt spid="2">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5793507"/>
          </a:xfrm>
        </p:spPr>
        <p:txBody>
          <a:bodyPr/>
          <a:lstStyle/>
          <a:p>
            <a:pPr marL="0" indent="0">
              <a:buNone/>
            </a:pPr>
            <a:r>
              <a:rPr lang="fa-IR" b="1" dirty="0" smtClean="0">
                <a:solidFill>
                  <a:srgbClr val="C00000"/>
                </a:solidFill>
              </a:rPr>
              <a:t>مثلا در فصل هفتم:</a:t>
            </a:r>
          </a:p>
          <a:p>
            <a:pPr marL="0" indent="0">
              <a:buNone/>
            </a:pPr>
            <a:endParaRPr lang="fa-IR" dirty="0"/>
          </a:p>
          <a:p>
            <a:pPr marL="0" indent="0">
              <a:buNone/>
            </a:pPr>
            <a:r>
              <a:rPr lang="fa-IR" dirty="0"/>
              <a:t> </a:t>
            </a:r>
            <a:r>
              <a:rPr lang="fa-IR" dirty="0" smtClean="0"/>
              <a:t>               </a:t>
            </a:r>
          </a:p>
        </p:txBody>
      </p:sp>
      <p:sp>
        <p:nvSpPr>
          <p:cNvPr id="5" name="Left Arrow 4"/>
          <p:cNvSpPr/>
          <p:nvPr/>
        </p:nvSpPr>
        <p:spPr>
          <a:xfrm>
            <a:off x="7308304" y="980728"/>
            <a:ext cx="1224136" cy="10801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7030A0"/>
                </a:solidFill>
              </a:rPr>
              <a:t>فهرست موضوعی</a:t>
            </a:r>
            <a:endParaRPr lang="fa-IR" sz="1600" b="1" dirty="0">
              <a:solidFill>
                <a:srgbClr val="7030A0"/>
              </a:solidFill>
            </a:endParaRPr>
          </a:p>
        </p:txBody>
      </p:sp>
      <p:sp>
        <p:nvSpPr>
          <p:cNvPr id="6" name="Rounded Rectangle 5"/>
          <p:cNvSpPr/>
          <p:nvPr/>
        </p:nvSpPr>
        <p:spPr>
          <a:xfrm>
            <a:off x="1475656" y="980728"/>
            <a:ext cx="5760640"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rgbClr val="0070C0"/>
                </a:solidFill>
              </a:rPr>
              <a:t>1</a:t>
            </a:r>
            <a:r>
              <a:rPr lang="fa-IR" b="1" dirty="0" smtClean="0">
                <a:solidFill>
                  <a:srgbClr val="0070C0"/>
                </a:solidFill>
              </a:rPr>
              <a:t>- نشانی خانه و مدرسه 2- آموزش چهار جهت اصلی 3-اداره ی پست </a:t>
            </a:r>
            <a:endParaRPr lang="fa-IR" b="1" dirty="0" smtClean="0">
              <a:solidFill>
                <a:srgbClr val="0070C0"/>
              </a:solidFill>
            </a:endParaRPr>
          </a:p>
          <a:p>
            <a:pPr algn="ctr"/>
            <a:r>
              <a:rPr lang="fa-IR" b="1" dirty="0" smtClean="0">
                <a:solidFill>
                  <a:srgbClr val="0070C0"/>
                </a:solidFill>
              </a:rPr>
              <a:t>4- </a:t>
            </a:r>
            <a:r>
              <a:rPr lang="fa-IR" b="1" dirty="0" smtClean="0">
                <a:solidFill>
                  <a:srgbClr val="0070C0"/>
                </a:solidFill>
              </a:rPr>
              <a:t>رعایت مقررات عبور و مرور از کوچه و خیابان</a:t>
            </a:r>
          </a:p>
        </p:txBody>
      </p:sp>
      <p:sp>
        <p:nvSpPr>
          <p:cNvPr id="10" name="Left Arrow 9"/>
          <p:cNvSpPr/>
          <p:nvPr/>
        </p:nvSpPr>
        <p:spPr>
          <a:xfrm>
            <a:off x="7308304" y="2636912"/>
            <a:ext cx="1224136" cy="10801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7030A0"/>
                </a:solidFill>
              </a:rPr>
              <a:t>روش تدریس</a:t>
            </a:r>
            <a:endParaRPr lang="fa-IR" sz="1600" b="1" dirty="0">
              <a:solidFill>
                <a:srgbClr val="7030A0"/>
              </a:solidFill>
            </a:endParaRPr>
          </a:p>
        </p:txBody>
      </p:sp>
      <p:sp>
        <p:nvSpPr>
          <p:cNvPr id="11" name="Rounded Rectangle 10"/>
          <p:cNvSpPr/>
          <p:nvPr/>
        </p:nvSpPr>
        <p:spPr>
          <a:xfrm>
            <a:off x="1475656" y="2708920"/>
            <a:ext cx="5688632"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solidFill>
                  <a:srgbClr val="0070C0"/>
                </a:solidFill>
              </a:rPr>
              <a:t>مکاشفه ای؛ پرسش و پاسخ؛ نمایشی؛ ایفای نقش؛ گردش علمی(با رعایت نکات ایمنی)</a:t>
            </a:r>
            <a:endParaRPr lang="fa-IR" b="1" dirty="0">
              <a:solidFill>
                <a:srgbClr val="0070C0"/>
              </a:solidFill>
            </a:endParaRPr>
          </a:p>
        </p:txBody>
      </p:sp>
      <p:sp>
        <p:nvSpPr>
          <p:cNvPr id="12" name="Left Arrow 11"/>
          <p:cNvSpPr/>
          <p:nvPr/>
        </p:nvSpPr>
        <p:spPr>
          <a:xfrm>
            <a:off x="7236296" y="4365104"/>
            <a:ext cx="1296144" cy="122413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rgbClr val="7030A0"/>
                </a:solidFill>
              </a:rPr>
              <a:t>روش ارزشیابی</a:t>
            </a:r>
            <a:endParaRPr lang="fa-IR" sz="1600" b="1" dirty="0">
              <a:solidFill>
                <a:srgbClr val="7030A0"/>
              </a:solidFill>
            </a:endParaRPr>
          </a:p>
        </p:txBody>
      </p:sp>
      <p:sp>
        <p:nvSpPr>
          <p:cNvPr id="13" name="Rounded Rectangle 12"/>
          <p:cNvSpPr/>
          <p:nvPr/>
        </p:nvSpPr>
        <p:spPr>
          <a:xfrm>
            <a:off x="1465312" y="4509120"/>
            <a:ext cx="561662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solidFill>
                  <a:srgbClr val="0070C0"/>
                </a:solidFill>
              </a:rPr>
              <a:t>آزمون کتبی؛ عملکردی؛ مشاهده؛ </a:t>
            </a:r>
            <a:endParaRPr lang="fa-IR" b="1" dirty="0">
              <a:solidFill>
                <a:srgbClr val="0070C0"/>
              </a:solidFill>
            </a:endParaRPr>
          </a:p>
        </p:txBody>
      </p:sp>
    </p:spTree>
    <p:extLst>
      <p:ext uri="{BB962C8B-B14F-4D97-AF65-F5344CB8AC3E}">
        <p14:creationId xmlns:p14="http://schemas.microsoft.com/office/powerpoint/2010/main" val="227033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grpId="0" nodeType="clickEffect">
                                  <p:stCondLst>
                                    <p:cond delay="0"/>
                                  </p:stCondLst>
                                  <p:childTnLst>
                                    <p:animScale>
                                      <p:cBhvr>
                                        <p:cTn id="32"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19672" y="1772816"/>
            <a:ext cx="6096000" cy="4572000"/>
          </a:xfrm>
        </p:spPr>
      </p:pic>
      <p:sp>
        <p:nvSpPr>
          <p:cNvPr id="3" name="Title 2"/>
          <p:cNvSpPr>
            <a:spLocks noGrp="1"/>
          </p:cNvSpPr>
          <p:nvPr>
            <p:ph type="title"/>
          </p:nvPr>
        </p:nvSpPr>
        <p:spPr/>
        <p:txBody>
          <a:bodyPr/>
          <a:lstStyle/>
          <a:p>
            <a:pPr algn="ctr"/>
            <a:r>
              <a:rPr lang="fa-IR" b="1" dirty="0" smtClean="0">
                <a:solidFill>
                  <a:srgbClr val="FF0000"/>
                </a:solidFill>
              </a:rPr>
              <a:t>کاربرگ</a:t>
            </a:r>
            <a:endParaRPr lang="fa-IR" b="1" dirty="0">
              <a:solidFill>
                <a:srgbClr val="FF0000"/>
              </a:solidFill>
            </a:endParaRPr>
          </a:p>
        </p:txBody>
      </p:sp>
    </p:spTree>
    <p:extLst>
      <p:ext uri="{BB962C8B-B14F-4D97-AF65-F5344CB8AC3E}">
        <p14:creationId xmlns:p14="http://schemas.microsoft.com/office/powerpoint/2010/main" val="396865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619328"/>
          </a:xfrm>
        </p:spPr>
        <p:txBody>
          <a:bodyPr/>
          <a:lstStyle/>
          <a:p>
            <a:pPr marL="0" indent="0">
              <a:buNone/>
            </a:pPr>
            <a:endParaRPr lang="fa-IR" dirty="0" smtClean="0"/>
          </a:p>
          <a:p>
            <a:pPr marL="0" indent="0">
              <a:buNone/>
            </a:pPr>
            <a:r>
              <a:rPr lang="fa-IR" dirty="0" smtClean="0"/>
              <a:t>                           </a:t>
            </a:r>
            <a:r>
              <a:rPr lang="fa-IR" b="1" dirty="0" smtClean="0">
                <a:solidFill>
                  <a:srgbClr val="CC0066"/>
                </a:solidFill>
              </a:rPr>
              <a:t>به طور میانگین:</a:t>
            </a:r>
          </a:p>
          <a:p>
            <a:pPr marL="0" indent="0">
              <a:buNone/>
            </a:pPr>
            <a:r>
              <a:rPr lang="fa-IR" b="1" dirty="0" smtClean="0">
                <a:solidFill>
                  <a:srgbClr val="CC0066"/>
                </a:solidFill>
              </a:rPr>
              <a:t>هرخ                     هر خط دارای 7 الی 12 کلمه.</a:t>
            </a:r>
          </a:p>
          <a:p>
            <a:pPr marL="0" indent="0">
              <a:buNone/>
            </a:pPr>
            <a:r>
              <a:rPr lang="fa-IR" b="1" dirty="0">
                <a:solidFill>
                  <a:srgbClr val="CC0066"/>
                </a:solidFill>
              </a:rPr>
              <a:t> </a:t>
            </a:r>
            <a:r>
              <a:rPr lang="fa-IR" b="1" dirty="0" smtClean="0">
                <a:solidFill>
                  <a:srgbClr val="CC0066"/>
                </a:solidFill>
              </a:rPr>
              <a:t>                          هر پاراگراف دارای 3 الی 5 خط.</a:t>
            </a:r>
          </a:p>
          <a:p>
            <a:pPr marL="0" indent="0">
              <a:buNone/>
            </a:pPr>
            <a:r>
              <a:rPr lang="fa-IR" b="1" dirty="0">
                <a:solidFill>
                  <a:srgbClr val="CC0066"/>
                </a:solidFill>
              </a:rPr>
              <a:t> </a:t>
            </a:r>
            <a:r>
              <a:rPr lang="fa-IR" b="1" dirty="0" smtClean="0">
                <a:solidFill>
                  <a:srgbClr val="CC0066"/>
                </a:solidFill>
              </a:rPr>
              <a:t>                          و هر صفحه دارای 3 الی 6 پاراگراف می باشد.</a:t>
            </a:r>
            <a:endParaRPr lang="fa-IR" b="1" dirty="0">
              <a:solidFill>
                <a:srgbClr val="CC0066"/>
              </a:solidFill>
            </a:endParaRPr>
          </a:p>
          <a:p>
            <a:pPr marL="0" indent="0">
              <a:buNone/>
            </a:pPr>
            <a:endParaRPr lang="fa-IR" b="1" dirty="0">
              <a:solidFill>
                <a:srgbClr val="CC0066"/>
              </a:solidFill>
            </a:endParaRPr>
          </a:p>
          <a:p>
            <a:pPr marL="0" indent="0">
              <a:buNone/>
            </a:pPr>
            <a:endParaRPr lang="fa-IR" b="1" dirty="0" smtClean="0">
              <a:solidFill>
                <a:srgbClr val="CC0066"/>
              </a:solidFill>
            </a:endParaRPr>
          </a:p>
          <a:p>
            <a:pPr marL="0" indent="0">
              <a:buNone/>
            </a:pPr>
            <a:r>
              <a:rPr lang="fa-IR" b="1" dirty="0">
                <a:solidFill>
                  <a:srgbClr val="CC0066"/>
                </a:solidFill>
              </a:rPr>
              <a:t> </a:t>
            </a:r>
            <a:r>
              <a:rPr lang="fa-IR" b="1" dirty="0" smtClean="0">
                <a:solidFill>
                  <a:srgbClr val="CC0066"/>
                </a:solidFill>
              </a:rPr>
              <a:t>                          </a:t>
            </a:r>
            <a:r>
              <a:rPr lang="fa-IR" sz="2400" b="1" dirty="0" smtClean="0">
                <a:solidFill>
                  <a:srgbClr val="CC0066"/>
                </a:solidFill>
              </a:rPr>
              <a:t>محتوای درس دارای زبانی ساده و روان می باشد که </a:t>
            </a:r>
          </a:p>
          <a:p>
            <a:pPr marL="0" indent="0">
              <a:buNone/>
            </a:pPr>
            <a:r>
              <a:rPr lang="fa-IR" sz="2400" b="1" dirty="0">
                <a:solidFill>
                  <a:srgbClr val="CC0066"/>
                </a:solidFill>
              </a:rPr>
              <a:t> </a:t>
            </a:r>
            <a:r>
              <a:rPr lang="fa-IR" sz="2400" b="1" dirty="0" smtClean="0">
                <a:solidFill>
                  <a:srgbClr val="CC0066"/>
                </a:solidFill>
              </a:rPr>
              <a:t>                          شامل هفت فصل و هر فصل دارای چندین درس میباشد.</a:t>
            </a:r>
            <a:endParaRPr lang="fa-IR" sz="2400" b="1" dirty="0">
              <a:solidFill>
                <a:srgbClr val="CC0066"/>
              </a:solidFill>
            </a:endParaRPr>
          </a:p>
        </p:txBody>
      </p:sp>
      <p:sp>
        <p:nvSpPr>
          <p:cNvPr id="5" name="Left Arrow 4"/>
          <p:cNvSpPr/>
          <p:nvPr/>
        </p:nvSpPr>
        <p:spPr>
          <a:xfrm>
            <a:off x="6691930" y="1196752"/>
            <a:ext cx="1872208" cy="1368152"/>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r>
              <a:rPr lang="fa-IR" sz="2400" b="1" dirty="0" smtClean="0">
                <a:solidFill>
                  <a:srgbClr val="0000FF"/>
                </a:solidFill>
              </a:rPr>
              <a:t>تراکم متن</a:t>
            </a:r>
            <a:endParaRPr lang="fa-IR" sz="2400" b="1" dirty="0">
              <a:solidFill>
                <a:srgbClr val="0000FF"/>
              </a:solidFill>
            </a:endParaRPr>
          </a:p>
        </p:txBody>
      </p:sp>
      <p:sp>
        <p:nvSpPr>
          <p:cNvPr id="6" name="Left Arrow 5"/>
          <p:cNvSpPr/>
          <p:nvPr/>
        </p:nvSpPr>
        <p:spPr>
          <a:xfrm>
            <a:off x="6708576" y="3502360"/>
            <a:ext cx="1872208" cy="1368152"/>
          </a:xfrm>
          <a:prstGeom prst="leftArrow">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2000" b="1" dirty="0" smtClean="0">
                <a:solidFill>
                  <a:srgbClr val="0000FF"/>
                </a:solidFill>
              </a:rPr>
              <a:t>ساختار محتوی</a:t>
            </a:r>
            <a:endParaRPr lang="fa-IR" sz="2000" b="1" dirty="0">
              <a:solidFill>
                <a:srgbClr val="0000FF"/>
              </a:solidFill>
            </a:endParaRPr>
          </a:p>
        </p:txBody>
      </p:sp>
    </p:spTree>
    <p:extLst>
      <p:ext uri="{BB962C8B-B14F-4D97-AF65-F5344CB8AC3E}">
        <p14:creationId xmlns:p14="http://schemas.microsoft.com/office/powerpoint/2010/main" val="4070954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1257</TotalTime>
  <Words>2139</Words>
  <Application>Microsoft Office PowerPoint</Application>
  <PresentationFormat>On-screen Show (4:3)</PresentationFormat>
  <Paragraphs>174</Paragraphs>
  <Slides>76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76</vt:i4>
      </vt:variant>
    </vt:vector>
  </HeadingPairs>
  <TitlesOfParts>
    <vt:vector size="83" baseType="lpstr">
      <vt:lpstr>Arial</vt:lpstr>
      <vt:lpstr>B Homa</vt:lpstr>
      <vt:lpstr>Calibri</vt:lpstr>
      <vt:lpstr>Constantia</vt:lpstr>
      <vt:lpstr>Times New Roman</vt:lpstr>
      <vt:lpstr>Wingdings 2</vt:lpstr>
      <vt:lpstr>Paper</vt:lpstr>
      <vt:lpstr>ت</vt:lpstr>
      <vt:lpstr>PowerPoint Presentation</vt:lpstr>
      <vt:lpstr>PowerPoint Presentation</vt:lpstr>
      <vt:lpstr>PowerPoint Presentation</vt:lpstr>
      <vt:lpstr>PowerPoint Presentation</vt:lpstr>
      <vt:lpstr>PowerPoint Presentation</vt:lpstr>
      <vt:lpstr>PowerPoint Presentation</vt:lpstr>
      <vt:lpstr>کاربرگ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تصاویر</vt:lpstr>
      <vt:lpstr>انواع رویکرد برنامه ی درسی</vt:lpstr>
      <vt:lpstr>رویکرد مبتنی بر فرایند های ذهنی</vt:lpstr>
      <vt:lpstr>رویکرد مبتنی بر فرایند های ذهنی</vt:lpstr>
      <vt:lpstr>رویکرد مبتنی بر فرایند های ذهنی</vt:lpstr>
      <vt:lpstr>رویکرد مبتنی بر فرایند های ذهنی</vt:lpstr>
      <vt:lpstr>رویکرد مبتنی بر فرایند های ذهنی</vt:lpstr>
      <vt:lpstr>رویکرد مبتنی بر فرایند های ذهنی</vt:lpstr>
      <vt:lpstr>بررسی مسایل اجتماعی و فرایند های مبتنی بر آن</vt:lpstr>
      <vt:lpstr>بررسی مسایل اجتماعی و فرایند های مبتنی بر آن</vt:lpstr>
      <vt:lpstr>بررسی مسایل اجتماعی و فرایند های مبتنی بر آن</vt:lpstr>
      <vt:lpstr>بررسی مسایل اجتماعی و فرایند های مبتنی بر آن</vt:lpstr>
      <vt:lpstr>بررسی مسایل اجتماعی و فرایند های مبتنی بر آن</vt:lpstr>
      <vt:lpstr>بررسی مسایل اجتماعی و فرایند های مبتنی بر آن</vt:lpstr>
      <vt:lpstr>توجه به نیاز ها و علایق فراگیران</vt:lpstr>
      <vt:lpstr>توجه به نیاز ها و علایق فراگیران</vt:lpstr>
      <vt:lpstr>رویکرد سیستمی و نظام مند</vt:lpstr>
      <vt:lpstr>رویکرد سیستمی و نظام مند</vt:lpstr>
      <vt:lpstr>PowerPoint Presentation</vt:lpstr>
      <vt:lpstr>PowerPoint Presentation</vt:lpstr>
      <vt:lpstr>PowerPoint Presentation</vt:lpstr>
      <vt:lpstr>اهداف برنامه ی درسی(کلی)</vt:lpstr>
      <vt:lpstr>اهداف اقتصادی</vt:lpstr>
      <vt:lpstr>اهداف سیاسی</vt:lpstr>
      <vt:lpstr>اهداف سیاسی</vt:lpstr>
      <vt:lpstr>اهداف مذهبی</vt:lpstr>
      <vt:lpstr>اهداف اخلاقی</vt:lpstr>
      <vt:lpstr>اهداف اخلاقی</vt:lpstr>
      <vt:lpstr>اهداف اجتماعی</vt:lpstr>
      <vt:lpstr>اهداف اجتماعی</vt:lpstr>
      <vt:lpstr>اهداف اجتماعی</vt:lpstr>
      <vt:lpstr>اهداف فرهنگی و هنری</vt:lpstr>
      <vt:lpstr>اهداف زیستی</vt:lpstr>
      <vt:lpstr>اهداف زیستی</vt:lpstr>
      <vt:lpstr>اهداف زیستی</vt:lpstr>
      <vt:lpstr>اهداف زیستی</vt:lpstr>
      <vt:lpstr>اهداف زیستی</vt:lpstr>
      <vt:lpstr>اهداف اعتقادی</vt:lpstr>
      <vt:lpstr>اهداف اعتقادی</vt:lpstr>
      <vt:lpstr>اصول حاکم بر برنامه ی این درس</vt:lpstr>
      <vt:lpstr>1- تربیت یک انسان منظم که کارهای فردی خودش را انجام می دهد</vt:lpstr>
      <vt:lpstr>2- تربیت یک انسان اجتماعی که به دیگران کمک می کند.</vt:lpstr>
      <vt:lpstr>3- تربیت انسانی با مسؤلیت</vt:lpstr>
      <vt:lpstr>4- تربیت شهروندی مطلوب</vt:lpstr>
      <vt:lpstr>تربیت شهروندی مطلوب</vt:lpstr>
      <vt:lpstr>تربیت شهروندی مطلوب</vt:lpstr>
      <vt:lpstr>روش های یاد دهی و یادگیری</vt:lpstr>
      <vt:lpstr>PowerPoint Presentation</vt:lpstr>
      <vt:lpstr>2- روش تدریس سخنرانی و قصه گویی: </vt:lpstr>
      <vt:lpstr>PowerPoint Presentation</vt:lpstr>
      <vt:lpstr>روش ایفای نقش</vt:lpstr>
      <vt:lpstr>آشنایی با جدول وسعت و توالی مفاهیم و مهارت ها</vt:lpstr>
      <vt:lpstr>PowerPoint Presentation</vt:lpstr>
      <vt:lpstr>شرایط ارزشیابی</vt:lpstr>
      <vt:lpstr>PowerPoint Presentation</vt:lpstr>
      <vt:lpstr>PowerPoint Presentation</vt:lpstr>
      <vt:lpstr>شرایط اجرا</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dc:title>
  <dc:creator>ReZaKhoshdel</dc:creator>
  <cp:lastModifiedBy>Windows User</cp:lastModifiedBy>
  <cp:revision>237</cp:revision>
  <dcterms:created xsi:type="dcterms:W3CDTF">2015-10-31T18:30:59Z</dcterms:created>
  <dcterms:modified xsi:type="dcterms:W3CDTF">2020-04-18T08:06:20Z</dcterms:modified>
</cp:coreProperties>
</file>