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92" r:id="rId1"/>
  </p:sldMasterIdLst>
  <p:notesMasterIdLst>
    <p:notesMasterId r:id="rId32"/>
  </p:notesMasterIdLst>
  <p:sldIdLst>
    <p:sldId id="317" r:id="rId2"/>
    <p:sldId id="264" r:id="rId3"/>
    <p:sldId id="298" r:id="rId4"/>
    <p:sldId id="265" r:id="rId5"/>
    <p:sldId id="299" r:id="rId6"/>
    <p:sldId id="266" r:id="rId7"/>
    <p:sldId id="267" r:id="rId8"/>
    <p:sldId id="268" r:id="rId9"/>
    <p:sldId id="300" r:id="rId10"/>
    <p:sldId id="297" r:id="rId11"/>
    <p:sldId id="269" r:id="rId12"/>
    <p:sldId id="301" r:id="rId13"/>
    <p:sldId id="302" r:id="rId14"/>
    <p:sldId id="270" r:id="rId15"/>
    <p:sldId id="271" r:id="rId16"/>
    <p:sldId id="272" r:id="rId17"/>
    <p:sldId id="303" r:id="rId18"/>
    <p:sldId id="304" r:id="rId19"/>
    <p:sldId id="305" r:id="rId20"/>
    <p:sldId id="306" r:id="rId21"/>
    <p:sldId id="307" r:id="rId22"/>
    <p:sldId id="308" r:id="rId23"/>
    <p:sldId id="273" r:id="rId24"/>
    <p:sldId id="309" r:id="rId25"/>
    <p:sldId id="310" r:id="rId26"/>
    <p:sldId id="311" r:id="rId27"/>
    <p:sldId id="312" r:id="rId28"/>
    <p:sldId id="313" r:id="rId29"/>
    <p:sldId id="314" r:id="rId30"/>
    <p:sldId id="315" r:id="rId31"/>
  </p:sldIdLst>
  <p:sldSz cx="10693400" cy="7562850"/>
  <p:notesSz cx="6858000" cy="9144000"/>
  <p:defaultTextStyle>
    <a:defPPr>
      <a:defRPr lang="fa-IR"/>
    </a:defPPr>
    <a:lvl1pPr marL="0" algn="r" defTabSz="1043148" rtl="1" eaLnBrk="1" latinLnBrk="0" hangingPunct="1">
      <a:defRPr sz="2100" kern="1200">
        <a:solidFill>
          <a:schemeClr val="tx1"/>
        </a:solidFill>
        <a:latin typeface="+mn-lt"/>
        <a:ea typeface="+mn-ea"/>
        <a:cs typeface="+mn-cs"/>
      </a:defRPr>
    </a:lvl1pPr>
    <a:lvl2pPr marL="521574" algn="r" defTabSz="1043148" rtl="1" eaLnBrk="1" latinLnBrk="0" hangingPunct="1">
      <a:defRPr sz="2100" kern="1200">
        <a:solidFill>
          <a:schemeClr val="tx1"/>
        </a:solidFill>
        <a:latin typeface="+mn-lt"/>
        <a:ea typeface="+mn-ea"/>
        <a:cs typeface="+mn-cs"/>
      </a:defRPr>
    </a:lvl2pPr>
    <a:lvl3pPr marL="1043148" algn="r" defTabSz="1043148" rtl="1" eaLnBrk="1" latinLnBrk="0" hangingPunct="1">
      <a:defRPr sz="2100" kern="1200">
        <a:solidFill>
          <a:schemeClr val="tx1"/>
        </a:solidFill>
        <a:latin typeface="+mn-lt"/>
        <a:ea typeface="+mn-ea"/>
        <a:cs typeface="+mn-cs"/>
      </a:defRPr>
    </a:lvl3pPr>
    <a:lvl4pPr marL="1564721" algn="r" defTabSz="1043148" rtl="1" eaLnBrk="1" latinLnBrk="0" hangingPunct="1">
      <a:defRPr sz="2100" kern="1200">
        <a:solidFill>
          <a:schemeClr val="tx1"/>
        </a:solidFill>
        <a:latin typeface="+mn-lt"/>
        <a:ea typeface="+mn-ea"/>
        <a:cs typeface="+mn-cs"/>
      </a:defRPr>
    </a:lvl4pPr>
    <a:lvl5pPr marL="2086295" algn="r" defTabSz="1043148" rtl="1" eaLnBrk="1" latinLnBrk="0" hangingPunct="1">
      <a:defRPr sz="2100" kern="1200">
        <a:solidFill>
          <a:schemeClr val="tx1"/>
        </a:solidFill>
        <a:latin typeface="+mn-lt"/>
        <a:ea typeface="+mn-ea"/>
        <a:cs typeface="+mn-cs"/>
      </a:defRPr>
    </a:lvl5pPr>
    <a:lvl6pPr marL="2607869" algn="r" defTabSz="1043148" rtl="1" eaLnBrk="1" latinLnBrk="0" hangingPunct="1">
      <a:defRPr sz="2100" kern="1200">
        <a:solidFill>
          <a:schemeClr val="tx1"/>
        </a:solidFill>
        <a:latin typeface="+mn-lt"/>
        <a:ea typeface="+mn-ea"/>
        <a:cs typeface="+mn-cs"/>
      </a:defRPr>
    </a:lvl6pPr>
    <a:lvl7pPr marL="3129443" algn="r" defTabSz="1043148" rtl="1" eaLnBrk="1" latinLnBrk="0" hangingPunct="1">
      <a:defRPr sz="2100" kern="1200">
        <a:solidFill>
          <a:schemeClr val="tx1"/>
        </a:solidFill>
        <a:latin typeface="+mn-lt"/>
        <a:ea typeface="+mn-ea"/>
        <a:cs typeface="+mn-cs"/>
      </a:defRPr>
    </a:lvl7pPr>
    <a:lvl8pPr marL="3651016" algn="r" defTabSz="1043148" rtl="1" eaLnBrk="1" latinLnBrk="0" hangingPunct="1">
      <a:defRPr sz="2100" kern="1200">
        <a:solidFill>
          <a:schemeClr val="tx1"/>
        </a:solidFill>
        <a:latin typeface="+mn-lt"/>
        <a:ea typeface="+mn-ea"/>
        <a:cs typeface="+mn-cs"/>
      </a:defRPr>
    </a:lvl8pPr>
    <a:lvl9pPr marL="4172590" algn="r" defTabSz="1043148" rtl="1"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412" autoAdjust="0"/>
    <p:restoredTop sz="94660"/>
  </p:normalViewPr>
  <p:slideViewPr>
    <p:cSldViewPr>
      <p:cViewPr varScale="1">
        <p:scale>
          <a:sx n="64" d="100"/>
          <a:sy n="64" d="100"/>
        </p:scale>
        <p:origin x="1254" y="66"/>
      </p:cViewPr>
      <p:guideLst>
        <p:guide orient="horz" pos="2382"/>
        <p:guide pos="3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59BE49-0C1A-41D8-8C06-B12C5EE66917}" type="datetimeFigureOut">
              <a:rPr lang="en-US" smtClean="0"/>
              <a:pPr/>
              <a:t>4/20/2020</a:t>
            </a:fld>
            <a:endParaRPr lang="en-US"/>
          </a:p>
        </p:txBody>
      </p:sp>
      <p:sp>
        <p:nvSpPr>
          <p:cNvPr id="4" name="Slide Image Placeholder 3"/>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FCD35D-76DC-46DA-B993-7643417D2008}" type="slidenum">
              <a:rPr lang="en-US" smtClean="0"/>
              <a:pPr/>
              <a:t>‹#›</a:t>
            </a:fld>
            <a:endParaRPr lang="en-US"/>
          </a:p>
        </p:txBody>
      </p:sp>
    </p:spTree>
    <p:extLst>
      <p:ext uri="{BB962C8B-B14F-4D97-AF65-F5344CB8AC3E}">
        <p14:creationId xmlns:p14="http://schemas.microsoft.com/office/powerpoint/2010/main" val="294236792"/>
      </p:ext>
    </p:extLst>
  </p:cSld>
  <p:clrMap bg1="lt1" tx1="dk1" bg2="lt2" tx2="dk2" accent1="accent1" accent2="accent2" accent3="accent3" accent4="accent4" accent5="accent5" accent6="accent6" hlink="hlink" folHlink="folHlink"/>
  <p:notesStyle>
    <a:lvl1pPr marL="0" algn="l" defTabSz="1043148" rtl="0" eaLnBrk="1" latinLnBrk="0" hangingPunct="1">
      <a:defRPr sz="1400" kern="1200">
        <a:solidFill>
          <a:schemeClr val="tx1"/>
        </a:solidFill>
        <a:latin typeface="+mn-lt"/>
        <a:ea typeface="+mn-ea"/>
        <a:cs typeface="+mn-cs"/>
      </a:defRPr>
    </a:lvl1pPr>
    <a:lvl2pPr marL="521574" algn="l" defTabSz="1043148" rtl="0" eaLnBrk="1" latinLnBrk="0" hangingPunct="1">
      <a:defRPr sz="1400" kern="1200">
        <a:solidFill>
          <a:schemeClr val="tx1"/>
        </a:solidFill>
        <a:latin typeface="+mn-lt"/>
        <a:ea typeface="+mn-ea"/>
        <a:cs typeface="+mn-cs"/>
      </a:defRPr>
    </a:lvl2pPr>
    <a:lvl3pPr marL="1043148" algn="l" defTabSz="1043148" rtl="0" eaLnBrk="1" latinLnBrk="0" hangingPunct="1">
      <a:defRPr sz="1400" kern="1200">
        <a:solidFill>
          <a:schemeClr val="tx1"/>
        </a:solidFill>
        <a:latin typeface="+mn-lt"/>
        <a:ea typeface="+mn-ea"/>
        <a:cs typeface="+mn-cs"/>
      </a:defRPr>
    </a:lvl3pPr>
    <a:lvl4pPr marL="1564721" algn="l" defTabSz="1043148" rtl="0" eaLnBrk="1" latinLnBrk="0" hangingPunct="1">
      <a:defRPr sz="1400" kern="1200">
        <a:solidFill>
          <a:schemeClr val="tx1"/>
        </a:solidFill>
        <a:latin typeface="+mn-lt"/>
        <a:ea typeface="+mn-ea"/>
        <a:cs typeface="+mn-cs"/>
      </a:defRPr>
    </a:lvl4pPr>
    <a:lvl5pPr marL="2086295" algn="l" defTabSz="1043148" rtl="0" eaLnBrk="1" latinLnBrk="0" hangingPunct="1">
      <a:defRPr sz="1400" kern="1200">
        <a:solidFill>
          <a:schemeClr val="tx1"/>
        </a:solidFill>
        <a:latin typeface="+mn-lt"/>
        <a:ea typeface="+mn-ea"/>
        <a:cs typeface="+mn-cs"/>
      </a:defRPr>
    </a:lvl5pPr>
    <a:lvl6pPr marL="2607869" algn="l" defTabSz="1043148" rtl="0" eaLnBrk="1" latinLnBrk="0" hangingPunct="1">
      <a:defRPr sz="1400" kern="1200">
        <a:solidFill>
          <a:schemeClr val="tx1"/>
        </a:solidFill>
        <a:latin typeface="+mn-lt"/>
        <a:ea typeface="+mn-ea"/>
        <a:cs typeface="+mn-cs"/>
      </a:defRPr>
    </a:lvl6pPr>
    <a:lvl7pPr marL="3129443" algn="l" defTabSz="1043148" rtl="0" eaLnBrk="1" latinLnBrk="0" hangingPunct="1">
      <a:defRPr sz="1400" kern="1200">
        <a:solidFill>
          <a:schemeClr val="tx1"/>
        </a:solidFill>
        <a:latin typeface="+mn-lt"/>
        <a:ea typeface="+mn-ea"/>
        <a:cs typeface="+mn-cs"/>
      </a:defRPr>
    </a:lvl7pPr>
    <a:lvl8pPr marL="3651016" algn="l" defTabSz="1043148" rtl="0" eaLnBrk="1" latinLnBrk="0" hangingPunct="1">
      <a:defRPr sz="1400" kern="1200">
        <a:solidFill>
          <a:schemeClr val="tx1"/>
        </a:solidFill>
        <a:latin typeface="+mn-lt"/>
        <a:ea typeface="+mn-ea"/>
        <a:cs typeface="+mn-cs"/>
      </a:defRPr>
    </a:lvl8pPr>
    <a:lvl9pPr marL="4172590" algn="l" defTabSz="1043148" rtl="0" eaLnBrk="1" latinLnBrk="0"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9900" y="-9338"/>
            <a:ext cx="10723576" cy="7581526"/>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322169" y="2651667"/>
            <a:ext cx="6814024" cy="1815505"/>
          </a:xfrm>
        </p:spPr>
        <p:txBody>
          <a:bodyPr anchor="b">
            <a:noAutofit/>
          </a:bodyPr>
          <a:lstStyle>
            <a:lvl1pPr algn="r">
              <a:defRPr sz="5955">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22169" y="4467170"/>
            <a:ext cx="6814024" cy="1209636"/>
          </a:xfrm>
        </p:spPr>
        <p:txBody>
          <a:bodyPr anchor="t"/>
          <a:lstStyle>
            <a:lvl1pPr marL="0" indent="0" algn="r">
              <a:buNone/>
              <a:defRPr>
                <a:solidFill>
                  <a:schemeClr val="tx1">
                    <a:lumMod val="50000"/>
                    <a:lumOff val="50000"/>
                  </a:schemeClr>
                </a:solidFill>
              </a:defRPr>
            </a:lvl1pPr>
            <a:lvl2pPr marL="504200" indent="0" algn="ctr">
              <a:buNone/>
              <a:defRPr>
                <a:solidFill>
                  <a:schemeClr val="tx1">
                    <a:tint val="75000"/>
                  </a:schemeClr>
                </a:solidFill>
              </a:defRPr>
            </a:lvl2pPr>
            <a:lvl3pPr marL="1008400" indent="0" algn="ctr">
              <a:buNone/>
              <a:defRPr>
                <a:solidFill>
                  <a:schemeClr val="tx1">
                    <a:tint val="75000"/>
                  </a:schemeClr>
                </a:solidFill>
              </a:defRPr>
            </a:lvl3pPr>
            <a:lvl4pPr marL="1512600" indent="0" algn="ctr">
              <a:buNone/>
              <a:defRPr>
                <a:solidFill>
                  <a:schemeClr val="tx1">
                    <a:tint val="75000"/>
                  </a:schemeClr>
                </a:solidFill>
              </a:defRPr>
            </a:lvl4pPr>
            <a:lvl5pPr marL="2016801" indent="0" algn="ctr">
              <a:buNone/>
              <a:defRPr>
                <a:solidFill>
                  <a:schemeClr val="tx1">
                    <a:tint val="75000"/>
                  </a:schemeClr>
                </a:solidFill>
              </a:defRPr>
            </a:lvl5pPr>
            <a:lvl6pPr marL="2521001" indent="0" algn="ctr">
              <a:buNone/>
              <a:defRPr>
                <a:solidFill>
                  <a:schemeClr val="tx1">
                    <a:tint val="75000"/>
                  </a:schemeClr>
                </a:solidFill>
              </a:defRPr>
            </a:lvl6pPr>
            <a:lvl7pPr marL="3025201" indent="0" algn="ctr">
              <a:buNone/>
              <a:defRPr>
                <a:solidFill>
                  <a:schemeClr val="tx1">
                    <a:tint val="75000"/>
                  </a:schemeClr>
                </a:solidFill>
              </a:defRPr>
            </a:lvl7pPr>
            <a:lvl8pPr marL="3529401" indent="0" algn="ctr">
              <a:buNone/>
              <a:defRPr>
                <a:solidFill>
                  <a:schemeClr val="tx1">
                    <a:tint val="75000"/>
                  </a:schemeClr>
                </a:solidFill>
              </a:defRPr>
            </a:lvl8pPr>
            <a:lvl9pPr marL="4033601"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370E0BB-1148-42B0-8325-013C2D720B7D}" type="datetimeFigureOut">
              <a:rPr lang="fa-IR" smtClean="0"/>
              <a:pPr/>
              <a:t>08/27/1441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2911029916"/>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712893" y="672254"/>
            <a:ext cx="7423299" cy="3753414"/>
          </a:xfrm>
        </p:spPr>
        <p:txBody>
          <a:bodyPr anchor="ctr">
            <a:normAutofit/>
          </a:bodyPr>
          <a:lstStyle>
            <a:lvl1pPr algn="l">
              <a:defRPr sz="4852"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712893" y="4929858"/>
            <a:ext cx="7423299" cy="1732422"/>
          </a:xfrm>
        </p:spPr>
        <p:txBody>
          <a:bodyPr anchor="ctr">
            <a:normAutofit/>
          </a:bodyPr>
          <a:lstStyle>
            <a:lvl1pPr marL="0" indent="0" algn="l">
              <a:buNone/>
              <a:defRPr sz="1985">
                <a:solidFill>
                  <a:schemeClr val="tx1">
                    <a:lumMod val="75000"/>
                    <a:lumOff val="25000"/>
                  </a:schemeClr>
                </a:solidFill>
              </a:defRPr>
            </a:lvl1pPr>
            <a:lvl2pPr marL="504200" indent="0">
              <a:buNone/>
              <a:defRPr sz="1985">
                <a:solidFill>
                  <a:schemeClr val="tx1">
                    <a:tint val="75000"/>
                  </a:schemeClr>
                </a:solidFill>
              </a:defRPr>
            </a:lvl2pPr>
            <a:lvl3pPr marL="1008400" indent="0">
              <a:buNone/>
              <a:defRPr sz="1764">
                <a:solidFill>
                  <a:schemeClr val="tx1">
                    <a:tint val="75000"/>
                  </a:schemeClr>
                </a:solidFill>
              </a:defRPr>
            </a:lvl3pPr>
            <a:lvl4pPr marL="1512600" indent="0">
              <a:buNone/>
              <a:defRPr sz="1544">
                <a:solidFill>
                  <a:schemeClr val="tx1">
                    <a:tint val="75000"/>
                  </a:schemeClr>
                </a:solidFill>
              </a:defRPr>
            </a:lvl4pPr>
            <a:lvl5pPr marL="2016801" indent="0">
              <a:buNone/>
              <a:defRPr sz="1544">
                <a:solidFill>
                  <a:schemeClr val="tx1">
                    <a:tint val="75000"/>
                  </a:schemeClr>
                </a:solidFill>
              </a:defRPr>
            </a:lvl5pPr>
            <a:lvl6pPr marL="2521001" indent="0">
              <a:buNone/>
              <a:defRPr sz="1544">
                <a:solidFill>
                  <a:schemeClr val="tx1">
                    <a:tint val="75000"/>
                  </a:schemeClr>
                </a:solidFill>
              </a:defRPr>
            </a:lvl6pPr>
            <a:lvl7pPr marL="3025201" indent="0">
              <a:buNone/>
              <a:defRPr sz="1544">
                <a:solidFill>
                  <a:schemeClr val="tx1">
                    <a:tint val="75000"/>
                  </a:schemeClr>
                </a:solidFill>
              </a:defRPr>
            </a:lvl7pPr>
            <a:lvl8pPr marL="3529401" indent="0">
              <a:buNone/>
              <a:defRPr sz="1544">
                <a:solidFill>
                  <a:schemeClr val="tx1">
                    <a:tint val="75000"/>
                  </a:schemeClr>
                </a:solidFill>
              </a:defRPr>
            </a:lvl8pPr>
            <a:lvl9pPr marL="4033601" indent="0">
              <a:buNone/>
              <a:defRPr sz="1544">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70E0BB-1148-42B0-8325-013C2D720B7D}" type="datetimeFigureOut">
              <a:rPr lang="fa-IR" smtClean="0"/>
              <a:pPr/>
              <a:t>08/27/1441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3884061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06185" y="672253"/>
            <a:ext cx="7101080" cy="3333256"/>
          </a:xfrm>
        </p:spPr>
        <p:txBody>
          <a:bodyPr anchor="ctr">
            <a:normAutofit/>
          </a:bodyPr>
          <a:lstStyle>
            <a:lvl1pPr algn="l">
              <a:defRPr sz="4852"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287645" y="4005510"/>
            <a:ext cx="6338160" cy="420158"/>
          </a:xfrm>
        </p:spPr>
        <p:txBody>
          <a:bodyPr anchor="ctr">
            <a:noAutofit/>
          </a:bodyPr>
          <a:lstStyle>
            <a:lvl1pPr marL="0" indent="0">
              <a:buFontTx/>
              <a:buNone/>
              <a:defRPr sz="1764">
                <a:solidFill>
                  <a:schemeClr val="tx1">
                    <a:lumMod val="50000"/>
                    <a:lumOff val="50000"/>
                  </a:schemeClr>
                </a:solidFill>
              </a:defRPr>
            </a:lvl1pPr>
            <a:lvl2pPr marL="504200" indent="0">
              <a:buFontTx/>
              <a:buNone/>
              <a:defRPr/>
            </a:lvl2pPr>
            <a:lvl3pPr marL="1008400" indent="0">
              <a:buFontTx/>
              <a:buNone/>
              <a:defRPr/>
            </a:lvl3pPr>
            <a:lvl4pPr marL="1512600" indent="0">
              <a:buFontTx/>
              <a:buNone/>
              <a:defRPr/>
            </a:lvl4pPr>
            <a:lvl5pPr marL="2016801" indent="0">
              <a:buFontTx/>
              <a:buNone/>
              <a:defRPr/>
            </a:lvl5pPr>
          </a:lstStyle>
          <a:p>
            <a:pPr lvl="0"/>
            <a:r>
              <a:rPr lang="en-US" smtClean="0"/>
              <a:t>Edit Master text styles</a:t>
            </a:r>
          </a:p>
        </p:txBody>
      </p:sp>
      <p:sp>
        <p:nvSpPr>
          <p:cNvPr id="3" name="Text Placeholder 2"/>
          <p:cNvSpPr>
            <a:spLocks noGrp="1"/>
          </p:cNvSpPr>
          <p:nvPr>
            <p:ph type="body" idx="1"/>
          </p:nvPr>
        </p:nvSpPr>
        <p:spPr>
          <a:xfrm>
            <a:off x="712892" y="4929858"/>
            <a:ext cx="7423300" cy="1732422"/>
          </a:xfrm>
        </p:spPr>
        <p:txBody>
          <a:bodyPr anchor="ctr">
            <a:normAutofit/>
          </a:bodyPr>
          <a:lstStyle>
            <a:lvl1pPr marL="0" indent="0" algn="l">
              <a:buNone/>
              <a:defRPr sz="1985">
                <a:solidFill>
                  <a:schemeClr val="tx1">
                    <a:lumMod val="75000"/>
                    <a:lumOff val="25000"/>
                  </a:schemeClr>
                </a:solidFill>
              </a:defRPr>
            </a:lvl1pPr>
            <a:lvl2pPr marL="504200" indent="0">
              <a:buNone/>
              <a:defRPr sz="1985">
                <a:solidFill>
                  <a:schemeClr val="tx1">
                    <a:tint val="75000"/>
                  </a:schemeClr>
                </a:solidFill>
              </a:defRPr>
            </a:lvl2pPr>
            <a:lvl3pPr marL="1008400" indent="0">
              <a:buNone/>
              <a:defRPr sz="1764">
                <a:solidFill>
                  <a:schemeClr val="tx1">
                    <a:tint val="75000"/>
                  </a:schemeClr>
                </a:solidFill>
              </a:defRPr>
            </a:lvl3pPr>
            <a:lvl4pPr marL="1512600" indent="0">
              <a:buNone/>
              <a:defRPr sz="1544">
                <a:solidFill>
                  <a:schemeClr val="tx1">
                    <a:tint val="75000"/>
                  </a:schemeClr>
                </a:solidFill>
              </a:defRPr>
            </a:lvl4pPr>
            <a:lvl5pPr marL="2016801" indent="0">
              <a:buNone/>
              <a:defRPr sz="1544">
                <a:solidFill>
                  <a:schemeClr val="tx1">
                    <a:tint val="75000"/>
                  </a:schemeClr>
                </a:solidFill>
              </a:defRPr>
            </a:lvl5pPr>
            <a:lvl6pPr marL="2521001" indent="0">
              <a:buNone/>
              <a:defRPr sz="1544">
                <a:solidFill>
                  <a:schemeClr val="tx1">
                    <a:tint val="75000"/>
                  </a:schemeClr>
                </a:solidFill>
              </a:defRPr>
            </a:lvl6pPr>
            <a:lvl7pPr marL="3025201" indent="0">
              <a:buNone/>
              <a:defRPr sz="1544">
                <a:solidFill>
                  <a:schemeClr val="tx1">
                    <a:tint val="75000"/>
                  </a:schemeClr>
                </a:solidFill>
              </a:defRPr>
            </a:lvl7pPr>
            <a:lvl8pPr marL="3529401" indent="0">
              <a:buNone/>
              <a:defRPr sz="1544">
                <a:solidFill>
                  <a:schemeClr val="tx1">
                    <a:tint val="75000"/>
                  </a:schemeClr>
                </a:solidFill>
              </a:defRPr>
            </a:lvl8pPr>
            <a:lvl9pPr marL="4033601" indent="0">
              <a:buNone/>
              <a:defRPr sz="1544">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70E0BB-1148-42B0-8325-013C2D720B7D}" type="datetimeFigureOut">
              <a:rPr lang="fa-IR" smtClean="0"/>
              <a:pPr/>
              <a:t>08/27/1441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
        <p:nvSpPr>
          <p:cNvPr id="24" name="TextBox 23"/>
          <p:cNvSpPr txBox="1"/>
          <p:nvPr/>
        </p:nvSpPr>
        <p:spPr>
          <a:xfrm>
            <a:off x="564504" y="871611"/>
            <a:ext cx="534809" cy="644878"/>
          </a:xfrm>
          <a:prstGeom prst="rect">
            <a:avLst/>
          </a:prstGeom>
        </p:spPr>
        <p:txBody>
          <a:bodyPr vert="horz" lIns="100838" tIns="50419" rIns="100838" bIns="50419" rtlCol="0" anchor="ctr">
            <a:noAutofit/>
          </a:bodyPr>
          <a:lstStyle/>
          <a:p>
            <a:pPr lvl="0"/>
            <a:r>
              <a:rPr lang="en-US" sz="8822"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7891060" y="3183230"/>
            <a:ext cx="534809" cy="644878"/>
          </a:xfrm>
          <a:prstGeom prst="rect">
            <a:avLst/>
          </a:prstGeom>
        </p:spPr>
        <p:txBody>
          <a:bodyPr vert="horz" lIns="100838" tIns="50419" rIns="100838" bIns="50419" rtlCol="0" anchor="ctr">
            <a:noAutofit/>
          </a:bodyPr>
          <a:lstStyle/>
          <a:p>
            <a:pPr lvl="0"/>
            <a:r>
              <a:rPr lang="en-US" sz="8822"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2581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712892" y="2130553"/>
            <a:ext cx="7423300" cy="2862216"/>
          </a:xfrm>
        </p:spPr>
        <p:txBody>
          <a:bodyPr anchor="b">
            <a:normAutofit/>
          </a:bodyPr>
          <a:lstStyle>
            <a:lvl1pPr algn="l">
              <a:defRPr sz="4852"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712892" y="4992769"/>
            <a:ext cx="7423300" cy="1669511"/>
          </a:xfrm>
        </p:spPr>
        <p:txBody>
          <a:bodyPr anchor="t">
            <a:normAutofit/>
          </a:bodyPr>
          <a:lstStyle>
            <a:lvl1pPr marL="0" indent="0" algn="l">
              <a:buNone/>
              <a:defRPr sz="1985">
                <a:solidFill>
                  <a:schemeClr val="tx1">
                    <a:lumMod val="75000"/>
                    <a:lumOff val="25000"/>
                  </a:schemeClr>
                </a:solidFill>
              </a:defRPr>
            </a:lvl1pPr>
            <a:lvl2pPr marL="504200" indent="0">
              <a:buNone/>
              <a:defRPr sz="1985">
                <a:solidFill>
                  <a:schemeClr val="tx1">
                    <a:tint val="75000"/>
                  </a:schemeClr>
                </a:solidFill>
              </a:defRPr>
            </a:lvl2pPr>
            <a:lvl3pPr marL="1008400" indent="0">
              <a:buNone/>
              <a:defRPr sz="1764">
                <a:solidFill>
                  <a:schemeClr val="tx1">
                    <a:tint val="75000"/>
                  </a:schemeClr>
                </a:solidFill>
              </a:defRPr>
            </a:lvl3pPr>
            <a:lvl4pPr marL="1512600" indent="0">
              <a:buNone/>
              <a:defRPr sz="1544">
                <a:solidFill>
                  <a:schemeClr val="tx1">
                    <a:tint val="75000"/>
                  </a:schemeClr>
                </a:solidFill>
              </a:defRPr>
            </a:lvl4pPr>
            <a:lvl5pPr marL="2016801" indent="0">
              <a:buNone/>
              <a:defRPr sz="1544">
                <a:solidFill>
                  <a:schemeClr val="tx1">
                    <a:tint val="75000"/>
                  </a:schemeClr>
                </a:solidFill>
              </a:defRPr>
            </a:lvl5pPr>
            <a:lvl6pPr marL="2521001" indent="0">
              <a:buNone/>
              <a:defRPr sz="1544">
                <a:solidFill>
                  <a:schemeClr val="tx1">
                    <a:tint val="75000"/>
                  </a:schemeClr>
                </a:solidFill>
              </a:defRPr>
            </a:lvl6pPr>
            <a:lvl7pPr marL="3025201" indent="0">
              <a:buNone/>
              <a:defRPr sz="1544">
                <a:solidFill>
                  <a:schemeClr val="tx1">
                    <a:tint val="75000"/>
                  </a:schemeClr>
                </a:solidFill>
              </a:defRPr>
            </a:lvl7pPr>
            <a:lvl8pPr marL="3529401" indent="0">
              <a:buNone/>
              <a:defRPr sz="1544">
                <a:solidFill>
                  <a:schemeClr val="tx1">
                    <a:tint val="75000"/>
                  </a:schemeClr>
                </a:solidFill>
              </a:defRPr>
            </a:lvl8pPr>
            <a:lvl9pPr marL="4033601" indent="0">
              <a:buNone/>
              <a:defRPr sz="1544">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70E0BB-1148-42B0-8325-013C2D720B7D}" type="datetimeFigureOut">
              <a:rPr lang="fa-IR" smtClean="0"/>
              <a:pPr/>
              <a:t>08/27/1441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21727651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06185" y="672253"/>
            <a:ext cx="7101080" cy="3333256"/>
          </a:xfrm>
        </p:spPr>
        <p:txBody>
          <a:bodyPr anchor="ctr">
            <a:normAutofit/>
          </a:bodyPr>
          <a:lstStyle>
            <a:lvl1pPr algn="l">
              <a:defRPr sz="4852"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712890" y="4425668"/>
            <a:ext cx="7423301" cy="567101"/>
          </a:xfrm>
        </p:spPr>
        <p:txBody>
          <a:bodyPr anchor="b">
            <a:noAutofit/>
          </a:bodyPr>
          <a:lstStyle>
            <a:lvl1pPr marL="0" indent="0">
              <a:buFontTx/>
              <a:buNone/>
              <a:defRPr sz="2647">
                <a:solidFill>
                  <a:schemeClr val="tx1">
                    <a:lumMod val="75000"/>
                    <a:lumOff val="25000"/>
                  </a:schemeClr>
                </a:solidFill>
              </a:defRPr>
            </a:lvl1pPr>
            <a:lvl2pPr marL="504200" indent="0">
              <a:buFontTx/>
              <a:buNone/>
              <a:defRPr/>
            </a:lvl2pPr>
            <a:lvl3pPr marL="1008400" indent="0">
              <a:buFontTx/>
              <a:buNone/>
              <a:defRPr/>
            </a:lvl3pPr>
            <a:lvl4pPr marL="1512600" indent="0">
              <a:buFontTx/>
              <a:buNone/>
              <a:defRPr/>
            </a:lvl4pPr>
            <a:lvl5pPr marL="2016801" indent="0">
              <a:buFontTx/>
              <a:buNone/>
              <a:defRPr/>
            </a:lvl5pPr>
          </a:lstStyle>
          <a:p>
            <a:pPr lvl="0"/>
            <a:r>
              <a:rPr lang="en-US" smtClean="0"/>
              <a:t>Edit Master text styles</a:t>
            </a:r>
          </a:p>
        </p:txBody>
      </p:sp>
      <p:sp>
        <p:nvSpPr>
          <p:cNvPr id="3" name="Text Placeholder 2"/>
          <p:cNvSpPr>
            <a:spLocks noGrp="1"/>
          </p:cNvSpPr>
          <p:nvPr>
            <p:ph type="body" idx="1"/>
          </p:nvPr>
        </p:nvSpPr>
        <p:spPr>
          <a:xfrm>
            <a:off x="712892" y="4992769"/>
            <a:ext cx="7423300" cy="1669511"/>
          </a:xfrm>
        </p:spPr>
        <p:txBody>
          <a:bodyPr anchor="t">
            <a:normAutofit/>
          </a:bodyPr>
          <a:lstStyle>
            <a:lvl1pPr marL="0" indent="0" algn="l">
              <a:buNone/>
              <a:defRPr sz="1985">
                <a:solidFill>
                  <a:schemeClr val="tx1">
                    <a:lumMod val="50000"/>
                    <a:lumOff val="50000"/>
                  </a:schemeClr>
                </a:solidFill>
              </a:defRPr>
            </a:lvl1pPr>
            <a:lvl2pPr marL="504200" indent="0">
              <a:buNone/>
              <a:defRPr sz="1985">
                <a:solidFill>
                  <a:schemeClr val="tx1">
                    <a:tint val="75000"/>
                  </a:schemeClr>
                </a:solidFill>
              </a:defRPr>
            </a:lvl2pPr>
            <a:lvl3pPr marL="1008400" indent="0">
              <a:buNone/>
              <a:defRPr sz="1764">
                <a:solidFill>
                  <a:schemeClr val="tx1">
                    <a:tint val="75000"/>
                  </a:schemeClr>
                </a:solidFill>
              </a:defRPr>
            </a:lvl3pPr>
            <a:lvl4pPr marL="1512600" indent="0">
              <a:buNone/>
              <a:defRPr sz="1544">
                <a:solidFill>
                  <a:schemeClr val="tx1">
                    <a:tint val="75000"/>
                  </a:schemeClr>
                </a:solidFill>
              </a:defRPr>
            </a:lvl4pPr>
            <a:lvl5pPr marL="2016801" indent="0">
              <a:buNone/>
              <a:defRPr sz="1544">
                <a:solidFill>
                  <a:schemeClr val="tx1">
                    <a:tint val="75000"/>
                  </a:schemeClr>
                </a:solidFill>
              </a:defRPr>
            </a:lvl5pPr>
            <a:lvl6pPr marL="2521001" indent="0">
              <a:buNone/>
              <a:defRPr sz="1544">
                <a:solidFill>
                  <a:schemeClr val="tx1">
                    <a:tint val="75000"/>
                  </a:schemeClr>
                </a:solidFill>
              </a:defRPr>
            </a:lvl6pPr>
            <a:lvl7pPr marL="3025201" indent="0">
              <a:buNone/>
              <a:defRPr sz="1544">
                <a:solidFill>
                  <a:schemeClr val="tx1">
                    <a:tint val="75000"/>
                  </a:schemeClr>
                </a:solidFill>
              </a:defRPr>
            </a:lvl7pPr>
            <a:lvl8pPr marL="3529401" indent="0">
              <a:buNone/>
              <a:defRPr sz="1544">
                <a:solidFill>
                  <a:schemeClr val="tx1">
                    <a:tint val="75000"/>
                  </a:schemeClr>
                </a:solidFill>
              </a:defRPr>
            </a:lvl8pPr>
            <a:lvl9pPr marL="4033601" indent="0">
              <a:buNone/>
              <a:defRPr sz="1544">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70E0BB-1148-42B0-8325-013C2D720B7D}" type="datetimeFigureOut">
              <a:rPr lang="fa-IR" smtClean="0"/>
              <a:pPr/>
              <a:t>08/27/1441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
        <p:nvSpPr>
          <p:cNvPr id="24" name="TextBox 23"/>
          <p:cNvSpPr txBox="1"/>
          <p:nvPr/>
        </p:nvSpPr>
        <p:spPr>
          <a:xfrm>
            <a:off x="564504" y="871611"/>
            <a:ext cx="534809" cy="644878"/>
          </a:xfrm>
          <a:prstGeom prst="rect">
            <a:avLst/>
          </a:prstGeom>
        </p:spPr>
        <p:txBody>
          <a:bodyPr vert="horz" lIns="100838" tIns="50419" rIns="100838" bIns="50419" rtlCol="0" anchor="ctr">
            <a:noAutofit/>
          </a:bodyPr>
          <a:lstStyle/>
          <a:p>
            <a:pPr lvl="0"/>
            <a:r>
              <a:rPr lang="en-US" sz="8822"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7891060" y="3183230"/>
            <a:ext cx="534809" cy="644878"/>
          </a:xfrm>
          <a:prstGeom prst="rect">
            <a:avLst/>
          </a:prstGeom>
        </p:spPr>
        <p:txBody>
          <a:bodyPr vert="horz" lIns="100838" tIns="50419" rIns="100838" bIns="50419" rtlCol="0" anchor="ctr">
            <a:noAutofit/>
          </a:bodyPr>
          <a:lstStyle/>
          <a:p>
            <a:pPr lvl="0"/>
            <a:r>
              <a:rPr lang="en-US" sz="8822"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85261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720201" y="672253"/>
            <a:ext cx="7415991" cy="3333256"/>
          </a:xfrm>
        </p:spPr>
        <p:txBody>
          <a:bodyPr anchor="ctr">
            <a:normAutofit/>
          </a:bodyPr>
          <a:lstStyle>
            <a:lvl1pPr algn="l">
              <a:defRPr sz="4852"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712890" y="4425668"/>
            <a:ext cx="7423301" cy="567101"/>
          </a:xfrm>
        </p:spPr>
        <p:txBody>
          <a:bodyPr anchor="b">
            <a:noAutofit/>
          </a:bodyPr>
          <a:lstStyle>
            <a:lvl1pPr marL="0" indent="0">
              <a:buFontTx/>
              <a:buNone/>
              <a:defRPr sz="2647">
                <a:solidFill>
                  <a:schemeClr val="accent1"/>
                </a:solidFill>
              </a:defRPr>
            </a:lvl1pPr>
            <a:lvl2pPr marL="504200" indent="0">
              <a:buFontTx/>
              <a:buNone/>
              <a:defRPr/>
            </a:lvl2pPr>
            <a:lvl3pPr marL="1008400" indent="0">
              <a:buFontTx/>
              <a:buNone/>
              <a:defRPr/>
            </a:lvl3pPr>
            <a:lvl4pPr marL="1512600" indent="0">
              <a:buFontTx/>
              <a:buNone/>
              <a:defRPr/>
            </a:lvl4pPr>
            <a:lvl5pPr marL="2016801" indent="0">
              <a:buFontTx/>
              <a:buNone/>
              <a:defRPr/>
            </a:lvl5pPr>
          </a:lstStyle>
          <a:p>
            <a:pPr lvl="0"/>
            <a:r>
              <a:rPr lang="en-US" smtClean="0"/>
              <a:t>Edit Master text styles</a:t>
            </a:r>
          </a:p>
        </p:txBody>
      </p:sp>
      <p:sp>
        <p:nvSpPr>
          <p:cNvPr id="3" name="Text Placeholder 2"/>
          <p:cNvSpPr>
            <a:spLocks noGrp="1"/>
          </p:cNvSpPr>
          <p:nvPr>
            <p:ph type="body" idx="1"/>
          </p:nvPr>
        </p:nvSpPr>
        <p:spPr>
          <a:xfrm>
            <a:off x="712892" y="4992769"/>
            <a:ext cx="7423300" cy="1669511"/>
          </a:xfrm>
        </p:spPr>
        <p:txBody>
          <a:bodyPr anchor="t">
            <a:normAutofit/>
          </a:bodyPr>
          <a:lstStyle>
            <a:lvl1pPr marL="0" indent="0" algn="l">
              <a:buNone/>
              <a:defRPr sz="1985">
                <a:solidFill>
                  <a:schemeClr val="tx1">
                    <a:lumMod val="50000"/>
                    <a:lumOff val="50000"/>
                  </a:schemeClr>
                </a:solidFill>
              </a:defRPr>
            </a:lvl1pPr>
            <a:lvl2pPr marL="504200" indent="0">
              <a:buNone/>
              <a:defRPr sz="1985">
                <a:solidFill>
                  <a:schemeClr val="tx1">
                    <a:tint val="75000"/>
                  </a:schemeClr>
                </a:solidFill>
              </a:defRPr>
            </a:lvl2pPr>
            <a:lvl3pPr marL="1008400" indent="0">
              <a:buNone/>
              <a:defRPr sz="1764">
                <a:solidFill>
                  <a:schemeClr val="tx1">
                    <a:tint val="75000"/>
                  </a:schemeClr>
                </a:solidFill>
              </a:defRPr>
            </a:lvl3pPr>
            <a:lvl4pPr marL="1512600" indent="0">
              <a:buNone/>
              <a:defRPr sz="1544">
                <a:solidFill>
                  <a:schemeClr val="tx1">
                    <a:tint val="75000"/>
                  </a:schemeClr>
                </a:solidFill>
              </a:defRPr>
            </a:lvl4pPr>
            <a:lvl5pPr marL="2016801" indent="0">
              <a:buNone/>
              <a:defRPr sz="1544">
                <a:solidFill>
                  <a:schemeClr val="tx1">
                    <a:tint val="75000"/>
                  </a:schemeClr>
                </a:solidFill>
              </a:defRPr>
            </a:lvl5pPr>
            <a:lvl6pPr marL="2521001" indent="0">
              <a:buNone/>
              <a:defRPr sz="1544">
                <a:solidFill>
                  <a:schemeClr val="tx1">
                    <a:tint val="75000"/>
                  </a:schemeClr>
                </a:solidFill>
              </a:defRPr>
            </a:lvl6pPr>
            <a:lvl7pPr marL="3025201" indent="0">
              <a:buNone/>
              <a:defRPr sz="1544">
                <a:solidFill>
                  <a:schemeClr val="tx1">
                    <a:tint val="75000"/>
                  </a:schemeClr>
                </a:solidFill>
              </a:defRPr>
            </a:lvl7pPr>
            <a:lvl8pPr marL="3529401" indent="0">
              <a:buNone/>
              <a:defRPr sz="1544">
                <a:solidFill>
                  <a:schemeClr val="tx1">
                    <a:tint val="75000"/>
                  </a:schemeClr>
                </a:solidFill>
              </a:defRPr>
            </a:lvl8pPr>
            <a:lvl9pPr marL="4033601" indent="0">
              <a:buNone/>
              <a:defRPr sz="1544">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70E0BB-1148-42B0-8325-013C2D720B7D}" type="datetimeFigureOut">
              <a:rPr lang="fa-IR" smtClean="0"/>
              <a:pPr/>
              <a:t>08/27/1441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39404033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370E0BB-1148-42B0-8325-013C2D720B7D}" type="datetimeFigureOut">
              <a:rPr lang="fa-IR" smtClean="0"/>
              <a:pPr/>
              <a:t>08/27/1441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346988778"/>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90134" y="672254"/>
            <a:ext cx="1144666" cy="579118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12892" y="672254"/>
            <a:ext cx="6075294" cy="5791183"/>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370E0BB-1148-42B0-8325-013C2D720B7D}" type="datetimeFigureOut">
              <a:rPr lang="fa-IR" smtClean="0"/>
              <a:pPr/>
              <a:t>08/27/1441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1370576356"/>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370E0BB-1148-42B0-8325-013C2D720B7D}" type="datetimeFigureOut">
              <a:rPr lang="fa-IR" smtClean="0"/>
              <a:pPr/>
              <a:t>08/27/1441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2112280618"/>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12892" y="2978458"/>
            <a:ext cx="7423300" cy="2014313"/>
          </a:xfrm>
        </p:spPr>
        <p:txBody>
          <a:bodyPr anchor="b"/>
          <a:lstStyle>
            <a:lvl1pPr algn="l">
              <a:defRPr sz="4411"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712892" y="4992769"/>
            <a:ext cx="7423300" cy="948830"/>
          </a:xfrm>
        </p:spPr>
        <p:txBody>
          <a:bodyPr anchor="t"/>
          <a:lstStyle>
            <a:lvl1pPr marL="0" indent="0" algn="l">
              <a:buNone/>
              <a:defRPr sz="2206">
                <a:solidFill>
                  <a:schemeClr val="tx1">
                    <a:lumMod val="50000"/>
                    <a:lumOff val="50000"/>
                  </a:schemeClr>
                </a:solidFill>
              </a:defRPr>
            </a:lvl1pPr>
            <a:lvl2pPr marL="504200" indent="0">
              <a:buNone/>
              <a:defRPr sz="1985">
                <a:solidFill>
                  <a:schemeClr val="tx1">
                    <a:tint val="75000"/>
                  </a:schemeClr>
                </a:solidFill>
              </a:defRPr>
            </a:lvl2pPr>
            <a:lvl3pPr marL="1008400" indent="0">
              <a:buNone/>
              <a:defRPr sz="1764">
                <a:solidFill>
                  <a:schemeClr val="tx1">
                    <a:tint val="75000"/>
                  </a:schemeClr>
                </a:solidFill>
              </a:defRPr>
            </a:lvl3pPr>
            <a:lvl4pPr marL="1512600" indent="0">
              <a:buNone/>
              <a:defRPr sz="1544">
                <a:solidFill>
                  <a:schemeClr val="tx1">
                    <a:tint val="75000"/>
                  </a:schemeClr>
                </a:solidFill>
              </a:defRPr>
            </a:lvl4pPr>
            <a:lvl5pPr marL="2016801" indent="0">
              <a:buNone/>
              <a:defRPr sz="1544">
                <a:solidFill>
                  <a:schemeClr val="tx1">
                    <a:tint val="75000"/>
                  </a:schemeClr>
                </a:solidFill>
              </a:defRPr>
            </a:lvl5pPr>
            <a:lvl6pPr marL="2521001" indent="0">
              <a:buNone/>
              <a:defRPr sz="1544">
                <a:solidFill>
                  <a:schemeClr val="tx1">
                    <a:tint val="75000"/>
                  </a:schemeClr>
                </a:solidFill>
              </a:defRPr>
            </a:lvl6pPr>
            <a:lvl7pPr marL="3025201" indent="0">
              <a:buNone/>
              <a:defRPr sz="1544">
                <a:solidFill>
                  <a:schemeClr val="tx1">
                    <a:tint val="75000"/>
                  </a:schemeClr>
                </a:solidFill>
              </a:defRPr>
            </a:lvl7pPr>
            <a:lvl8pPr marL="3529401" indent="0">
              <a:buNone/>
              <a:defRPr sz="1544">
                <a:solidFill>
                  <a:schemeClr val="tx1">
                    <a:tint val="75000"/>
                  </a:schemeClr>
                </a:solidFill>
              </a:defRPr>
            </a:lvl8pPr>
            <a:lvl9pPr marL="4033601" indent="0">
              <a:buNone/>
              <a:defRPr sz="1544">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70E0BB-1148-42B0-8325-013C2D720B7D}" type="datetimeFigureOut">
              <a:rPr lang="fa-IR" smtClean="0"/>
              <a:pPr/>
              <a:t>08/27/1441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3848257778"/>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12893" y="672253"/>
            <a:ext cx="7423299" cy="145654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12894" y="2382650"/>
            <a:ext cx="3611372" cy="4279629"/>
          </a:xfrm>
        </p:spPr>
        <p:txBody>
          <a:bodyPr>
            <a:normAutofit/>
          </a:bodyPr>
          <a:lstStyle>
            <a:lvl1pPr>
              <a:defRPr sz="1985"/>
            </a:lvl1pPr>
            <a:lvl2pPr>
              <a:defRPr sz="1764"/>
            </a:lvl2pPr>
            <a:lvl3pPr>
              <a:defRPr sz="1544"/>
            </a:lvl3pPr>
            <a:lvl4pPr>
              <a:defRPr sz="1323"/>
            </a:lvl4pPr>
            <a:lvl5pPr>
              <a:defRPr sz="1323"/>
            </a:lvl5pPr>
            <a:lvl6pPr>
              <a:defRPr sz="1323"/>
            </a:lvl6pPr>
            <a:lvl7pPr>
              <a:defRPr sz="1323"/>
            </a:lvl7pPr>
            <a:lvl8pPr>
              <a:defRPr sz="1323"/>
            </a:lvl8pPr>
            <a:lvl9pPr>
              <a:defRPr sz="1323"/>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24819" y="2382651"/>
            <a:ext cx="3611373" cy="4279630"/>
          </a:xfrm>
        </p:spPr>
        <p:txBody>
          <a:bodyPr>
            <a:normAutofit/>
          </a:bodyPr>
          <a:lstStyle>
            <a:lvl1pPr>
              <a:defRPr sz="1985"/>
            </a:lvl1pPr>
            <a:lvl2pPr>
              <a:defRPr sz="1764"/>
            </a:lvl2pPr>
            <a:lvl3pPr>
              <a:defRPr sz="1544"/>
            </a:lvl3pPr>
            <a:lvl4pPr>
              <a:defRPr sz="1323"/>
            </a:lvl4pPr>
            <a:lvl5pPr>
              <a:defRPr sz="1323"/>
            </a:lvl5pPr>
            <a:lvl6pPr>
              <a:defRPr sz="1323"/>
            </a:lvl6pPr>
            <a:lvl7pPr>
              <a:defRPr sz="1323"/>
            </a:lvl7pPr>
            <a:lvl8pPr>
              <a:defRPr sz="1323"/>
            </a:lvl8pPr>
            <a:lvl9pPr>
              <a:defRPr sz="1323"/>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370E0BB-1148-42B0-8325-013C2D720B7D}" type="datetimeFigureOut">
              <a:rPr lang="fa-IR" smtClean="0"/>
              <a:pPr/>
              <a:t>08/27/1441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3046030260"/>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12893" y="672253"/>
            <a:ext cx="7423298" cy="1456549"/>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12892" y="2383084"/>
            <a:ext cx="3614369" cy="635489"/>
          </a:xfrm>
        </p:spPr>
        <p:txBody>
          <a:bodyPr anchor="b">
            <a:noAutofit/>
          </a:bodyPr>
          <a:lstStyle>
            <a:lvl1pPr marL="0" indent="0">
              <a:buNone/>
              <a:defRPr sz="2647" b="0"/>
            </a:lvl1pPr>
            <a:lvl2pPr marL="504200" indent="0">
              <a:buNone/>
              <a:defRPr sz="2206" b="1"/>
            </a:lvl2pPr>
            <a:lvl3pPr marL="1008400" indent="0">
              <a:buNone/>
              <a:defRPr sz="1985" b="1"/>
            </a:lvl3pPr>
            <a:lvl4pPr marL="1512600" indent="0">
              <a:buNone/>
              <a:defRPr sz="1764" b="1"/>
            </a:lvl4pPr>
            <a:lvl5pPr marL="2016801" indent="0">
              <a:buNone/>
              <a:defRPr sz="1764" b="1"/>
            </a:lvl5pPr>
            <a:lvl6pPr marL="2521001" indent="0">
              <a:buNone/>
              <a:defRPr sz="1764" b="1"/>
            </a:lvl6pPr>
            <a:lvl7pPr marL="3025201" indent="0">
              <a:buNone/>
              <a:defRPr sz="1764" b="1"/>
            </a:lvl7pPr>
            <a:lvl8pPr marL="3529401" indent="0">
              <a:buNone/>
              <a:defRPr sz="1764" b="1"/>
            </a:lvl8pPr>
            <a:lvl9pPr marL="4033601" indent="0">
              <a:buNone/>
              <a:defRPr sz="1764" b="1"/>
            </a:lvl9pPr>
          </a:lstStyle>
          <a:p>
            <a:pPr lvl="0"/>
            <a:r>
              <a:rPr lang="en-US" smtClean="0"/>
              <a:t>Edit Master text styles</a:t>
            </a:r>
          </a:p>
        </p:txBody>
      </p:sp>
      <p:sp>
        <p:nvSpPr>
          <p:cNvPr id="4" name="Content Placeholder 3"/>
          <p:cNvSpPr>
            <a:spLocks noGrp="1"/>
          </p:cNvSpPr>
          <p:nvPr>
            <p:ph sz="half" idx="2"/>
          </p:nvPr>
        </p:nvSpPr>
        <p:spPr>
          <a:xfrm>
            <a:off x="712892" y="3018575"/>
            <a:ext cx="3614369" cy="364370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521821" y="2383084"/>
            <a:ext cx="3614369" cy="635489"/>
          </a:xfrm>
        </p:spPr>
        <p:txBody>
          <a:bodyPr anchor="b">
            <a:noAutofit/>
          </a:bodyPr>
          <a:lstStyle>
            <a:lvl1pPr marL="0" indent="0">
              <a:buNone/>
              <a:defRPr sz="2647" b="0"/>
            </a:lvl1pPr>
            <a:lvl2pPr marL="504200" indent="0">
              <a:buNone/>
              <a:defRPr sz="2206" b="1"/>
            </a:lvl2pPr>
            <a:lvl3pPr marL="1008400" indent="0">
              <a:buNone/>
              <a:defRPr sz="1985" b="1"/>
            </a:lvl3pPr>
            <a:lvl4pPr marL="1512600" indent="0">
              <a:buNone/>
              <a:defRPr sz="1764" b="1"/>
            </a:lvl4pPr>
            <a:lvl5pPr marL="2016801" indent="0">
              <a:buNone/>
              <a:defRPr sz="1764" b="1"/>
            </a:lvl5pPr>
            <a:lvl6pPr marL="2521001" indent="0">
              <a:buNone/>
              <a:defRPr sz="1764" b="1"/>
            </a:lvl6pPr>
            <a:lvl7pPr marL="3025201" indent="0">
              <a:buNone/>
              <a:defRPr sz="1764" b="1"/>
            </a:lvl7pPr>
            <a:lvl8pPr marL="3529401" indent="0">
              <a:buNone/>
              <a:defRPr sz="1764" b="1"/>
            </a:lvl8pPr>
            <a:lvl9pPr marL="4033601" indent="0">
              <a:buNone/>
              <a:defRPr sz="1764" b="1"/>
            </a:lvl9pPr>
          </a:lstStyle>
          <a:p>
            <a:pPr lvl="0"/>
            <a:r>
              <a:rPr lang="en-US" smtClean="0"/>
              <a:t>Edit Master text styles</a:t>
            </a:r>
          </a:p>
        </p:txBody>
      </p:sp>
      <p:sp>
        <p:nvSpPr>
          <p:cNvPr id="6" name="Content Placeholder 5"/>
          <p:cNvSpPr>
            <a:spLocks noGrp="1"/>
          </p:cNvSpPr>
          <p:nvPr>
            <p:ph sz="quarter" idx="4"/>
          </p:nvPr>
        </p:nvSpPr>
        <p:spPr>
          <a:xfrm>
            <a:off x="4521821" y="3018575"/>
            <a:ext cx="3614369" cy="364370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370E0BB-1148-42B0-8325-013C2D720B7D}" type="datetimeFigureOut">
              <a:rPr lang="fa-IR" smtClean="0"/>
              <a:pPr/>
              <a:t>08/27/1441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648046231"/>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2892" y="672253"/>
            <a:ext cx="7423299" cy="1456549"/>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370E0BB-1148-42B0-8325-013C2D720B7D}" type="datetimeFigureOut">
              <a:rPr lang="fa-IR" smtClean="0"/>
              <a:pPr/>
              <a:t>08/27/1441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3453991631"/>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70E0BB-1148-42B0-8325-013C2D720B7D}" type="datetimeFigureOut">
              <a:rPr lang="fa-IR" smtClean="0"/>
              <a:pPr/>
              <a:t>08/27/1441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3382236166"/>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2892" y="1652627"/>
            <a:ext cx="3262963" cy="1409864"/>
          </a:xfrm>
        </p:spPr>
        <p:txBody>
          <a:bodyPr anchor="b">
            <a:normAutofit/>
          </a:bodyPr>
          <a:lstStyle>
            <a:lvl1pPr>
              <a:defRPr sz="2206"/>
            </a:lvl1pPr>
          </a:lstStyle>
          <a:p>
            <a:r>
              <a:rPr lang="en-US" smtClean="0"/>
              <a:t>Click to edit Master title style</a:t>
            </a:r>
            <a:endParaRPr lang="en-US" dirty="0"/>
          </a:p>
        </p:txBody>
      </p:sp>
      <p:sp>
        <p:nvSpPr>
          <p:cNvPr id="3" name="Content Placeholder 2"/>
          <p:cNvSpPr>
            <a:spLocks noGrp="1"/>
          </p:cNvSpPr>
          <p:nvPr>
            <p:ph idx="1"/>
          </p:nvPr>
        </p:nvSpPr>
        <p:spPr>
          <a:xfrm>
            <a:off x="4176408" y="567848"/>
            <a:ext cx="3959782" cy="609443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12892" y="3062490"/>
            <a:ext cx="3262963" cy="2850073"/>
          </a:xfrm>
        </p:spPr>
        <p:txBody>
          <a:bodyPr>
            <a:normAutofit/>
          </a:bodyPr>
          <a:lstStyle>
            <a:lvl1pPr marL="0" indent="0">
              <a:buNone/>
              <a:defRPr sz="1544"/>
            </a:lvl1pPr>
            <a:lvl2pPr marL="378150" indent="0">
              <a:buNone/>
              <a:defRPr sz="1158"/>
            </a:lvl2pPr>
            <a:lvl3pPr marL="756300" indent="0">
              <a:buNone/>
              <a:defRPr sz="993"/>
            </a:lvl3pPr>
            <a:lvl4pPr marL="1134450" indent="0">
              <a:buNone/>
              <a:defRPr sz="827"/>
            </a:lvl4pPr>
            <a:lvl5pPr marL="1512600" indent="0">
              <a:buNone/>
              <a:defRPr sz="827"/>
            </a:lvl5pPr>
            <a:lvl6pPr marL="1890751" indent="0">
              <a:buNone/>
              <a:defRPr sz="827"/>
            </a:lvl6pPr>
            <a:lvl7pPr marL="2268901" indent="0">
              <a:buNone/>
              <a:defRPr sz="827"/>
            </a:lvl7pPr>
            <a:lvl8pPr marL="2647051" indent="0">
              <a:buNone/>
              <a:defRPr sz="827"/>
            </a:lvl8pPr>
            <a:lvl9pPr marL="3025201" indent="0">
              <a:buNone/>
              <a:defRPr sz="827"/>
            </a:lvl9pPr>
          </a:lstStyle>
          <a:p>
            <a:pPr lvl="0"/>
            <a:r>
              <a:rPr lang="en-US" smtClean="0"/>
              <a:t>Edit Master text styles</a:t>
            </a:r>
          </a:p>
        </p:txBody>
      </p:sp>
      <p:sp>
        <p:nvSpPr>
          <p:cNvPr id="5" name="Date Placeholder 4"/>
          <p:cNvSpPr>
            <a:spLocks noGrp="1"/>
          </p:cNvSpPr>
          <p:nvPr>
            <p:ph type="dt" sz="half" idx="10"/>
          </p:nvPr>
        </p:nvSpPr>
        <p:spPr/>
        <p:txBody>
          <a:bodyPr/>
          <a:lstStyle/>
          <a:p>
            <a:fld id="{4370E0BB-1148-42B0-8325-013C2D720B7D}" type="datetimeFigureOut">
              <a:rPr lang="fa-IR" smtClean="0"/>
              <a:pPr/>
              <a:t>08/27/1441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61375900"/>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2892" y="5293995"/>
            <a:ext cx="7423299" cy="624986"/>
          </a:xfrm>
        </p:spPr>
        <p:txBody>
          <a:bodyPr anchor="b">
            <a:normAutofit/>
          </a:bodyPr>
          <a:lstStyle>
            <a:lvl1pPr algn="l">
              <a:defRPr sz="2647"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12892" y="672254"/>
            <a:ext cx="7423299" cy="4240972"/>
          </a:xfrm>
        </p:spPr>
        <p:txBody>
          <a:bodyPr anchor="t">
            <a:normAutofit/>
          </a:bodyPr>
          <a:lstStyle>
            <a:lvl1pPr marL="0" indent="0" algn="ctr">
              <a:buNone/>
              <a:defRPr sz="1764"/>
            </a:lvl1pPr>
            <a:lvl2pPr marL="504200" indent="0">
              <a:buNone/>
              <a:defRPr sz="1764"/>
            </a:lvl2pPr>
            <a:lvl3pPr marL="1008400" indent="0">
              <a:buNone/>
              <a:defRPr sz="1764"/>
            </a:lvl3pPr>
            <a:lvl4pPr marL="1512600" indent="0">
              <a:buNone/>
              <a:defRPr sz="1764"/>
            </a:lvl4pPr>
            <a:lvl5pPr marL="2016801" indent="0">
              <a:buNone/>
              <a:defRPr sz="1764"/>
            </a:lvl5pPr>
            <a:lvl6pPr marL="2521001" indent="0">
              <a:buNone/>
              <a:defRPr sz="1764"/>
            </a:lvl6pPr>
            <a:lvl7pPr marL="3025201" indent="0">
              <a:buNone/>
              <a:defRPr sz="1764"/>
            </a:lvl7pPr>
            <a:lvl8pPr marL="3529401" indent="0">
              <a:buNone/>
              <a:defRPr sz="1764"/>
            </a:lvl8pPr>
            <a:lvl9pPr marL="4033601" indent="0">
              <a:buNone/>
              <a:defRPr sz="1764"/>
            </a:lvl9pPr>
          </a:lstStyle>
          <a:p>
            <a:r>
              <a:rPr lang="en-US" smtClean="0"/>
              <a:t>Click icon to add picture</a:t>
            </a:r>
            <a:endParaRPr lang="en-US" dirty="0"/>
          </a:p>
        </p:txBody>
      </p:sp>
      <p:sp>
        <p:nvSpPr>
          <p:cNvPr id="4" name="Text Placeholder 3"/>
          <p:cNvSpPr>
            <a:spLocks noGrp="1"/>
          </p:cNvSpPr>
          <p:nvPr>
            <p:ph type="body" sz="half" idx="2"/>
          </p:nvPr>
        </p:nvSpPr>
        <p:spPr>
          <a:xfrm>
            <a:off x="712892" y="5918981"/>
            <a:ext cx="7423299" cy="743299"/>
          </a:xfrm>
        </p:spPr>
        <p:txBody>
          <a:bodyPr>
            <a:normAutofit/>
          </a:bodyPr>
          <a:lstStyle>
            <a:lvl1pPr marL="0" indent="0">
              <a:buNone/>
              <a:defRPr sz="1323"/>
            </a:lvl1pPr>
            <a:lvl2pPr marL="504200" indent="0">
              <a:buNone/>
              <a:defRPr sz="1323"/>
            </a:lvl2pPr>
            <a:lvl3pPr marL="1008400" indent="0">
              <a:buNone/>
              <a:defRPr sz="1103"/>
            </a:lvl3pPr>
            <a:lvl4pPr marL="1512600" indent="0">
              <a:buNone/>
              <a:defRPr sz="993"/>
            </a:lvl4pPr>
            <a:lvl5pPr marL="2016801" indent="0">
              <a:buNone/>
              <a:defRPr sz="993"/>
            </a:lvl5pPr>
            <a:lvl6pPr marL="2521001" indent="0">
              <a:buNone/>
              <a:defRPr sz="993"/>
            </a:lvl6pPr>
            <a:lvl7pPr marL="3025201" indent="0">
              <a:buNone/>
              <a:defRPr sz="993"/>
            </a:lvl7pPr>
            <a:lvl8pPr marL="3529401" indent="0">
              <a:buNone/>
              <a:defRPr sz="993"/>
            </a:lvl8pPr>
            <a:lvl9pPr marL="4033601" indent="0">
              <a:buNone/>
              <a:defRPr sz="993"/>
            </a:lvl9pPr>
          </a:lstStyle>
          <a:p>
            <a:pPr lvl="0"/>
            <a:r>
              <a:rPr lang="en-US" smtClean="0"/>
              <a:t>Edit Master text styles</a:t>
            </a:r>
          </a:p>
        </p:txBody>
      </p:sp>
      <p:sp>
        <p:nvSpPr>
          <p:cNvPr id="5" name="Date Placeholder 4"/>
          <p:cNvSpPr>
            <a:spLocks noGrp="1"/>
          </p:cNvSpPr>
          <p:nvPr>
            <p:ph type="dt" sz="half" idx="10"/>
          </p:nvPr>
        </p:nvSpPr>
        <p:spPr/>
        <p:txBody>
          <a:bodyPr/>
          <a:lstStyle/>
          <a:p>
            <a:fld id="{4370E0BB-1148-42B0-8325-013C2D720B7D}" type="datetimeFigureOut">
              <a:rPr lang="fa-IR" smtClean="0"/>
              <a:pPr/>
              <a:t>08/27/1441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3373040150"/>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9901" y="-9338"/>
            <a:ext cx="10723578" cy="7581526"/>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712893" y="672253"/>
            <a:ext cx="7423298" cy="1456549"/>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12892" y="2382651"/>
            <a:ext cx="7423299" cy="427963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321149" y="6662281"/>
            <a:ext cx="800054" cy="402652"/>
          </a:xfrm>
          <a:prstGeom prst="rect">
            <a:avLst/>
          </a:prstGeom>
        </p:spPr>
        <p:txBody>
          <a:bodyPr vert="horz" lIns="91440" tIns="45720" rIns="91440" bIns="45720" rtlCol="0" anchor="ctr"/>
          <a:lstStyle>
            <a:lvl1pPr algn="r">
              <a:defRPr sz="993">
                <a:solidFill>
                  <a:schemeClr val="tx1">
                    <a:tint val="75000"/>
                  </a:schemeClr>
                </a:solidFill>
              </a:defRPr>
            </a:lvl1pPr>
          </a:lstStyle>
          <a:p>
            <a:fld id="{4370E0BB-1148-42B0-8325-013C2D720B7D}" type="datetimeFigureOut">
              <a:rPr lang="fa-IR" smtClean="0"/>
              <a:pPr/>
              <a:t>08/27/1441</a:t>
            </a:fld>
            <a:endParaRPr lang="fa-IR"/>
          </a:p>
        </p:txBody>
      </p:sp>
      <p:sp>
        <p:nvSpPr>
          <p:cNvPr id="5" name="Footer Placeholder 4"/>
          <p:cNvSpPr>
            <a:spLocks noGrp="1"/>
          </p:cNvSpPr>
          <p:nvPr>
            <p:ph type="ftr" sz="quarter" idx="3"/>
          </p:nvPr>
        </p:nvSpPr>
        <p:spPr>
          <a:xfrm>
            <a:off x="712893" y="6662281"/>
            <a:ext cx="5406310" cy="402652"/>
          </a:xfrm>
          <a:prstGeom prst="rect">
            <a:avLst/>
          </a:prstGeom>
        </p:spPr>
        <p:txBody>
          <a:bodyPr vert="horz" lIns="91440" tIns="45720" rIns="91440" bIns="45720" rtlCol="0" anchor="ctr"/>
          <a:lstStyle>
            <a:lvl1pPr algn="l">
              <a:defRPr sz="993">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7536690" y="6662281"/>
            <a:ext cx="599502" cy="402652"/>
          </a:xfrm>
          <a:prstGeom prst="rect">
            <a:avLst/>
          </a:prstGeom>
        </p:spPr>
        <p:txBody>
          <a:bodyPr vert="horz" lIns="91440" tIns="45720" rIns="91440" bIns="45720" rtlCol="0" anchor="ctr"/>
          <a:lstStyle>
            <a:lvl1pPr algn="r">
              <a:defRPr sz="993">
                <a:solidFill>
                  <a:schemeClr val="accent1"/>
                </a:solidFill>
              </a:defRPr>
            </a:lvl1pPr>
          </a:lstStyle>
          <a:p>
            <a:fld id="{E084A97E-8CC7-40EC-B419-53F8E57DF674}" type="slidenum">
              <a:rPr lang="fa-IR" smtClean="0"/>
              <a:pPr/>
              <a:t>‹#›</a:t>
            </a:fld>
            <a:endParaRPr lang="fa-IR"/>
          </a:p>
        </p:txBody>
      </p:sp>
    </p:spTree>
    <p:extLst>
      <p:ext uri="{BB962C8B-B14F-4D97-AF65-F5344CB8AC3E}">
        <p14:creationId xmlns:p14="http://schemas.microsoft.com/office/powerpoint/2010/main" val="3285656527"/>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808" r:id="rId16"/>
  </p:sldLayoutIdLst>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txStyles>
    <p:titleStyle>
      <a:lvl1pPr algn="l" defTabSz="504200" rtl="1" eaLnBrk="1" latinLnBrk="0" hangingPunct="1">
        <a:spcBef>
          <a:spcPct val="0"/>
        </a:spcBef>
        <a:buNone/>
        <a:defRPr sz="397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78150" indent="-378150" algn="r" defTabSz="504200" rtl="1" eaLnBrk="1" latinLnBrk="0" hangingPunct="1">
        <a:spcBef>
          <a:spcPts val="1103"/>
        </a:spcBef>
        <a:spcAft>
          <a:spcPts val="0"/>
        </a:spcAft>
        <a:buClr>
          <a:schemeClr val="accent1"/>
        </a:buClr>
        <a:buSzPct val="80000"/>
        <a:buFont typeface="Wingdings 3" charset="2"/>
        <a:buChar char=""/>
        <a:defRPr sz="1985" kern="1200">
          <a:solidFill>
            <a:schemeClr val="tx1">
              <a:lumMod val="75000"/>
              <a:lumOff val="25000"/>
            </a:schemeClr>
          </a:solidFill>
          <a:latin typeface="+mn-lt"/>
          <a:ea typeface="+mn-ea"/>
          <a:cs typeface="+mn-cs"/>
        </a:defRPr>
      </a:lvl1pPr>
      <a:lvl2pPr marL="819325" indent="-315125" algn="r" defTabSz="504200" rtl="1" eaLnBrk="1" latinLnBrk="0" hangingPunct="1">
        <a:spcBef>
          <a:spcPts val="1103"/>
        </a:spcBef>
        <a:spcAft>
          <a:spcPts val="0"/>
        </a:spcAft>
        <a:buClr>
          <a:schemeClr val="accent1"/>
        </a:buClr>
        <a:buSzPct val="80000"/>
        <a:buFont typeface="Wingdings 3" charset="2"/>
        <a:buChar char=""/>
        <a:defRPr sz="1764" kern="1200">
          <a:solidFill>
            <a:schemeClr val="tx1">
              <a:lumMod val="75000"/>
              <a:lumOff val="25000"/>
            </a:schemeClr>
          </a:solidFill>
          <a:latin typeface="+mn-lt"/>
          <a:ea typeface="+mn-ea"/>
          <a:cs typeface="+mn-cs"/>
        </a:defRPr>
      </a:lvl2pPr>
      <a:lvl3pPr marL="1260500" indent="-252100" algn="r" defTabSz="504200" rtl="1" eaLnBrk="1" latinLnBrk="0" hangingPunct="1">
        <a:spcBef>
          <a:spcPts val="1103"/>
        </a:spcBef>
        <a:spcAft>
          <a:spcPts val="0"/>
        </a:spcAft>
        <a:buClr>
          <a:schemeClr val="accent1"/>
        </a:buClr>
        <a:buSzPct val="80000"/>
        <a:buFont typeface="Wingdings 3" charset="2"/>
        <a:buChar char=""/>
        <a:defRPr sz="1544" kern="1200">
          <a:solidFill>
            <a:schemeClr val="tx1">
              <a:lumMod val="75000"/>
              <a:lumOff val="25000"/>
            </a:schemeClr>
          </a:solidFill>
          <a:latin typeface="+mn-lt"/>
          <a:ea typeface="+mn-ea"/>
          <a:cs typeface="+mn-cs"/>
        </a:defRPr>
      </a:lvl3pPr>
      <a:lvl4pPr marL="1764701" indent="-252100" algn="r" defTabSz="504200" rtl="1" eaLnBrk="1" latinLnBrk="0" hangingPunct="1">
        <a:spcBef>
          <a:spcPts val="1103"/>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4pPr>
      <a:lvl5pPr marL="2268901" indent="-252100" algn="r" defTabSz="504200" rtl="1" eaLnBrk="1" latinLnBrk="0" hangingPunct="1">
        <a:spcBef>
          <a:spcPts val="1103"/>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5pPr>
      <a:lvl6pPr marL="2773101" indent="-252100" algn="r" defTabSz="504200" rtl="1" eaLnBrk="1" latinLnBrk="0" hangingPunct="1">
        <a:spcBef>
          <a:spcPts val="1103"/>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6pPr>
      <a:lvl7pPr marL="3277301" indent="-252100" algn="r" defTabSz="504200" rtl="1" eaLnBrk="1" latinLnBrk="0" hangingPunct="1">
        <a:spcBef>
          <a:spcPts val="1103"/>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7pPr>
      <a:lvl8pPr marL="3781501" indent="-252100" algn="r" defTabSz="504200" rtl="1" eaLnBrk="1" latinLnBrk="0" hangingPunct="1">
        <a:spcBef>
          <a:spcPts val="1103"/>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8pPr>
      <a:lvl9pPr marL="4285701" indent="-252100" algn="r" defTabSz="504200" rtl="1" eaLnBrk="1" latinLnBrk="0" hangingPunct="1">
        <a:spcBef>
          <a:spcPts val="1103"/>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9pPr>
    </p:bodyStyle>
    <p:otherStyle>
      <a:defPPr>
        <a:defRPr lang="en-US"/>
      </a:defPPr>
      <a:lvl1pPr marL="0" algn="r" defTabSz="504200" rtl="1" eaLnBrk="1" latinLnBrk="0" hangingPunct="1">
        <a:defRPr sz="1985" kern="1200">
          <a:solidFill>
            <a:schemeClr val="tx1"/>
          </a:solidFill>
          <a:latin typeface="+mn-lt"/>
          <a:ea typeface="+mn-ea"/>
          <a:cs typeface="+mn-cs"/>
        </a:defRPr>
      </a:lvl1pPr>
      <a:lvl2pPr marL="504200" algn="r" defTabSz="504200" rtl="1" eaLnBrk="1" latinLnBrk="0" hangingPunct="1">
        <a:defRPr sz="1985" kern="1200">
          <a:solidFill>
            <a:schemeClr val="tx1"/>
          </a:solidFill>
          <a:latin typeface="+mn-lt"/>
          <a:ea typeface="+mn-ea"/>
          <a:cs typeface="+mn-cs"/>
        </a:defRPr>
      </a:lvl2pPr>
      <a:lvl3pPr marL="1008400" algn="r" defTabSz="504200" rtl="1" eaLnBrk="1" latinLnBrk="0" hangingPunct="1">
        <a:defRPr sz="1985" kern="1200">
          <a:solidFill>
            <a:schemeClr val="tx1"/>
          </a:solidFill>
          <a:latin typeface="+mn-lt"/>
          <a:ea typeface="+mn-ea"/>
          <a:cs typeface="+mn-cs"/>
        </a:defRPr>
      </a:lvl3pPr>
      <a:lvl4pPr marL="1512600" algn="r" defTabSz="504200" rtl="1" eaLnBrk="1" latinLnBrk="0" hangingPunct="1">
        <a:defRPr sz="1985" kern="1200">
          <a:solidFill>
            <a:schemeClr val="tx1"/>
          </a:solidFill>
          <a:latin typeface="+mn-lt"/>
          <a:ea typeface="+mn-ea"/>
          <a:cs typeface="+mn-cs"/>
        </a:defRPr>
      </a:lvl4pPr>
      <a:lvl5pPr marL="2016801" algn="r" defTabSz="504200" rtl="1" eaLnBrk="1" latinLnBrk="0" hangingPunct="1">
        <a:defRPr sz="1985" kern="1200">
          <a:solidFill>
            <a:schemeClr val="tx1"/>
          </a:solidFill>
          <a:latin typeface="+mn-lt"/>
          <a:ea typeface="+mn-ea"/>
          <a:cs typeface="+mn-cs"/>
        </a:defRPr>
      </a:lvl5pPr>
      <a:lvl6pPr marL="2521001" algn="r" defTabSz="504200" rtl="1" eaLnBrk="1" latinLnBrk="0" hangingPunct="1">
        <a:defRPr sz="1985" kern="1200">
          <a:solidFill>
            <a:schemeClr val="tx1"/>
          </a:solidFill>
          <a:latin typeface="+mn-lt"/>
          <a:ea typeface="+mn-ea"/>
          <a:cs typeface="+mn-cs"/>
        </a:defRPr>
      </a:lvl6pPr>
      <a:lvl7pPr marL="3025201" algn="r" defTabSz="504200" rtl="1" eaLnBrk="1" latinLnBrk="0" hangingPunct="1">
        <a:defRPr sz="1985" kern="1200">
          <a:solidFill>
            <a:schemeClr val="tx1"/>
          </a:solidFill>
          <a:latin typeface="+mn-lt"/>
          <a:ea typeface="+mn-ea"/>
          <a:cs typeface="+mn-cs"/>
        </a:defRPr>
      </a:lvl7pPr>
      <a:lvl8pPr marL="3529401" algn="r" defTabSz="504200" rtl="1" eaLnBrk="1" latinLnBrk="0" hangingPunct="1">
        <a:defRPr sz="1985" kern="1200">
          <a:solidFill>
            <a:schemeClr val="tx1"/>
          </a:solidFill>
          <a:latin typeface="+mn-lt"/>
          <a:ea typeface="+mn-ea"/>
          <a:cs typeface="+mn-cs"/>
        </a:defRPr>
      </a:lvl8pPr>
      <a:lvl9pPr marL="4033601" algn="r" defTabSz="504200" rtl="1" eaLnBrk="1" latinLnBrk="0" hangingPunct="1">
        <a:defRPr sz="19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00" y="1495425"/>
            <a:ext cx="8153400" cy="3413972"/>
          </a:xfrm>
        </p:spPr>
        <p:txBody>
          <a:bodyPr>
            <a:normAutofit/>
          </a:bodyPr>
          <a:lstStyle/>
          <a:p>
            <a:pPr algn="ctr"/>
            <a:r>
              <a:rPr lang="fa-IR" sz="4400" b="1" dirty="0">
                <a:solidFill>
                  <a:srgbClr val="FF0000"/>
                </a:solidFill>
                <a:latin typeface="Calibri"/>
                <a:cs typeface="+mn-cs"/>
              </a:rPr>
              <a:t>برنامه ریزی </a:t>
            </a:r>
            <a:r>
              <a:rPr lang="fa-IR" sz="4400" b="1" dirty="0" smtClean="0">
                <a:solidFill>
                  <a:srgbClr val="FF0000"/>
                </a:solidFill>
                <a:latin typeface="Calibri"/>
                <a:cs typeface="+mn-cs"/>
              </a:rPr>
              <a:t>درسی</a:t>
            </a:r>
            <a:r>
              <a:rPr lang="fa-IR" sz="4400" dirty="0" smtClean="0">
                <a:solidFill>
                  <a:prstClr val="black"/>
                </a:solidFill>
                <a:latin typeface="Calibri"/>
                <a:cs typeface="Times New Roman"/>
              </a:rPr>
              <a:t/>
            </a:r>
            <a:br>
              <a:rPr lang="fa-IR" sz="4400" dirty="0" smtClean="0">
                <a:solidFill>
                  <a:prstClr val="black"/>
                </a:solidFill>
                <a:latin typeface="Calibri"/>
                <a:cs typeface="Times New Roman"/>
              </a:rPr>
            </a:br>
            <a:r>
              <a:rPr lang="fa-IR" sz="4400" dirty="0" smtClean="0">
                <a:solidFill>
                  <a:prstClr val="black"/>
                </a:solidFill>
                <a:latin typeface="Calibri"/>
                <a:cs typeface="Times New Roman"/>
              </a:rPr>
              <a:t/>
            </a:r>
            <a:br>
              <a:rPr lang="fa-IR" sz="4400" dirty="0" smtClean="0">
                <a:solidFill>
                  <a:prstClr val="black"/>
                </a:solidFill>
                <a:latin typeface="Calibri"/>
                <a:cs typeface="Times New Roman"/>
              </a:rPr>
            </a:br>
            <a:r>
              <a:rPr lang="fa-IR" sz="3600" b="1" dirty="0" smtClean="0">
                <a:solidFill>
                  <a:srgbClr val="0070C0"/>
                </a:solidFill>
                <a:latin typeface="Calibri"/>
                <a:cs typeface="+mn-cs"/>
              </a:rPr>
              <a:t>مدرس: خانم معصومه داوری</a:t>
            </a:r>
            <a:r>
              <a:rPr lang="en-US" sz="4400" b="1" dirty="0" smtClean="0">
                <a:solidFill>
                  <a:srgbClr val="0070C0"/>
                </a:solidFill>
                <a:latin typeface="Calibri"/>
                <a:cs typeface="+mn-cs"/>
              </a:rPr>
              <a:t/>
            </a:r>
            <a:br>
              <a:rPr lang="en-US" sz="4400" b="1" dirty="0" smtClean="0">
                <a:solidFill>
                  <a:srgbClr val="0070C0"/>
                </a:solidFill>
                <a:latin typeface="Calibri"/>
                <a:cs typeface="+mn-cs"/>
              </a:rPr>
            </a:br>
            <a:endParaRPr lang="en-US" b="1" dirty="0">
              <a:solidFill>
                <a:srgbClr val="0070C0"/>
              </a:solidFill>
              <a:cs typeface="+mn-cs"/>
            </a:endParaRPr>
          </a:p>
        </p:txBody>
      </p:sp>
    </p:spTree>
    <p:extLst>
      <p:ext uri="{BB962C8B-B14F-4D97-AF65-F5344CB8AC3E}">
        <p14:creationId xmlns:p14="http://schemas.microsoft.com/office/powerpoint/2010/main" val="3066719454"/>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4670" y="657225"/>
            <a:ext cx="7555230" cy="6300597"/>
          </a:xfrm>
        </p:spPr>
        <p:txBody>
          <a:bodyPr>
            <a:normAutofit lnSpcReduction="10000"/>
          </a:bodyPr>
          <a:lstStyle/>
          <a:p>
            <a:pPr marL="0" indent="0" algn="ctr">
              <a:buNone/>
            </a:pPr>
            <a:r>
              <a:rPr lang="fa-IR" sz="2700" b="1" dirty="0" smtClean="0"/>
              <a:t> </a:t>
            </a:r>
            <a:r>
              <a:rPr lang="fa-IR" sz="4400" b="1" dirty="0">
                <a:solidFill>
                  <a:srgbClr val="FF0000"/>
                </a:solidFill>
                <a:cs typeface="B Mitra" panose="00000400000000000000" pitchFamily="2" charset="-78"/>
              </a:rPr>
              <a:t>الگوی </a:t>
            </a:r>
            <a:r>
              <a:rPr lang="fa-IR" sz="4400" b="1" dirty="0" smtClean="0">
                <a:solidFill>
                  <a:srgbClr val="FF0000"/>
                </a:solidFill>
                <a:cs typeface="B Mitra" panose="00000400000000000000" pitchFamily="2" charset="-78"/>
              </a:rPr>
              <a:t>قیاسی</a:t>
            </a:r>
          </a:p>
          <a:p>
            <a:pPr marL="0" indent="0" algn="ctr">
              <a:buNone/>
            </a:pPr>
            <a:endParaRPr lang="fa-IR" sz="4400" b="1" dirty="0">
              <a:solidFill>
                <a:srgbClr val="FF0000"/>
              </a:solidFill>
              <a:cs typeface="B Mitra" panose="00000400000000000000" pitchFamily="2" charset="-78"/>
            </a:endParaRPr>
          </a:p>
          <a:p>
            <a:pPr lvl="1" algn="just">
              <a:buFont typeface="Wingdings" pitchFamily="2" charset="2"/>
              <a:buChar char="ü"/>
            </a:pPr>
            <a:r>
              <a:rPr lang="fa-IR" sz="2000" b="1" dirty="0">
                <a:cs typeface="B Mitra" panose="00000400000000000000" pitchFamily="2" charset="-78"/>
              </a:rPr>
              <a:t>تعیین هدفهای کلی وخروجیهای مورد انتظار سازمان</a:t>
            </a:r>
          </a:p>
          <a:p>
            <a:pPr lvl="1" algn="just">
              <a:buFont typeface="Wingdings" pitchFamily="2" charset="2"/>
              <a:buChar char="ü"/>
            </a:pPr>
            <a:r>
              <a:rPr lang="fa-IR" sz="2000" b="1" dirty="0">
                <a:cs typeface="B Mitra" panose="00000400000000000000" pitchFamily="2" charset="-78"/>
              </a:rPr>
              <a:t>تعیین شاخصهای رفتاری برای اهداف</a:t>
            </a:r>
          </a:p>
          <a:p>
            <a:pPr lvl="1" algn="just">
              <a:buFont typeface="Wingdings" pitchFamily="2" charset="2"/>
              <a:buChar char="ü"/>
            </a:pPr>
            <a:r>
              <a:rPr lang="fa-IR" sz="2000" b="1" dirty="0">
                <a:cs typeface="B Mitra" panose="00000400000000000000" pitchFamily="2" charset="-78"/>
              </a:rPr>
              <a:t>گردآوری اطلاعات درباره رفتارهای موجود</a:t>
            </a:r>
          </a:p>
          <a:p>
            <a:pPr lvl="1" algn="just">
              <a:buFont typeface="Wingdings" pitchFamily="2" charset="2"/>
              <a:buChar char="ü"/>
            </a:pPr>
            <a:r>
              <a:rPr lang="fa-IR" sz="2000" b="1" dirty="0">
                <a:cs typeface="B Mitra" panose="00000400000000000000" pitchFamily="2" charset="-78"/>
              </a:rPr>
              <a:t>مقایسه رفتارهای موجود با شاخصهای رفتاری</a:t>
            </a:r>
          </a:p>
          <a:p>
            <a:pPr lvl="1" algn="just">
              <a:buFont typeface="Wingdings" pitchFamily="2" charset="2"/>
              <a:buChar char="ü"/>
            </a:pPr>
            <a:r>
              <a:rPr lang="fa-IR" sz="2000" b="1" dirty="0">
                <a:cs typeface="B Mitra" panose="00000400000000000000" pitchFamily="2" charset="-78"/>
              </a:rPr>
              <a:t>فهرست کردن اختلافات شاخصهای رفتاری  ورفتارهای موجود</a:t>
            </a:r>
          </a:p>
          <a:p>
            <a:pPr lvl="1" algn="just">
              <a:buFont typeface="Wingdings" pitchFamily="2" charset="2"/>
              <a:buChar char="ü"/>
            </a:pPr>
            <a:r>
              <a:rPr lang="fa-IR" sz="2000" b="1" dirty="0">
                <a:cs typeface="B Mitra" panose="00000400000000000000" pitchFamily="2" charset="-78"/>
              </a:rPr>
              <a:t>بیان اختلافات در قالب نیازها</a:t>
            </a:r>
          </a:p>
          <a:p>
            <a:pPr lvl="1" algn="just">
              <a:buFont typeface="Wingdings" pitchFamily="2" charset="2"/>
              <a:buChar char="ü"/>
            </a:pPr>
            <a:r>
              <a:rPr lang="fa-IR" sz="2000" b="1" dirty="0">
                <a:cs typeface="B Mitra" panose="00000400000000000000" pitchFamily="2" charset="-78"/>
              </a:rPr>
              <a:t>تبدیل نیازها به اهداف یادگیری</a:t>
            </a:r>
          </a:p>
          <a:p>
            <a:pPr lvl="1" algn="just">
              <a:buFont typeface="Wingdings" pitchFamily="2" charset="2"/>
              <a:buChar char="ü"/>
            </a:pPr>
            <a:r>
              <a:rPr lang="fa-IR" sz="2000" b="1" dirty="0">
                <a:cs typeface="B Mitra" panose="00000400000000000000" pitchFamily="2" charset="-78"/>
              </a:rPr>
              <a:t>تهیه برنامه درسی </a:t>
            </a:r>
          </a:p>
          <a:p>
            <a:pPr lvl="1" algn="just">
              <a:buFont typeface="Wingdings" pitchFamily="2" charset="2"/>
              <a:buChar char="ü"/>
            </a:pPr>
            <a:r>
              <a:rPr lang="fa-IR" sz="2000" b="1" dirty="0">
                <a:cs typeface="B Mitra" panose="00000400000000000000" pitchFamily="2" charset="-78"/>
              </a:rPr>
              <a:t>اجرای برنامه </a:t>
            </a:r>
          </a:p>
          <a:p>
            <a:pPr lvl="1" algn="just">
              <a:buFont typeface="Wingdings" pitchFamily="2" charset="2"/>
              <a:buChar char="ü"/>
            </a:pPr>
            <a:r>
              <a:rPr lang="fa-IR" sz="2000" b="1" dirty="0">
                <a:cs typeface="B Mitra" panose="00000400000000000000" pitchFamily="2" charset="-78"/>
              </a:rPr>
              <a:t>ارزشیابی و بازنگری برنامه</a:t>
            </a:r>
          </a:p>
          <a:p>
            <a:pPr algn="just"/>
            <a:endParaRPr lang="fa-IR" sz="2700" b="1" dirty="0"/>
          </a:p>
        </p:txBody>
      </p:sp>
    </p:spTree>
    <p:extLst>
      <p:ext uri="{BB962C8B-B14F-4D97-AF65-F5344CB8AC3E}">
        <p14:creationId xmlns:p14="http://schemas.microsoft.com/office/powerpoint/2010/main" val="1766129312"/>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5300" y="327142"/>
            <a:ext cx="5181600" cy="863484"/>
          </a:xfrm>
          <a:solidFill>
            <a:schemeClr val="accent2"/>
          </a:solidFill>
        </p:spPr>
        <p:txBody>
          <a:bodyPr>
            <a:noAutofit/>
          </a:bodyPr>
          <a:lstStyle/>
          <a:p>
            <a:pPr algn="ctr"/>
            <a:r>
              <a:rPr lang="fa-IR" sz="3600" b="1" dirty="0">
                <a:solidFill>
                  <a:srgbClr val="FF0000"/>
                </a:solidFill>
                <a:latin typeface="Arial" pitchFamily="34" charset="0"/>
                <a:cs typeface="B Mitra" panose="00000400000000000000" pitchFamily="2" charset="-78"/>
              </a:rPr>
              <a:t>تکنیکها و </a:t>
            </a:r>
            <a:r>
              <a:rPr lang="fa-IR" sz="3600" b="1" dirty="0" smtClean="0">
                <a:solidFill>
                  <a:srgbClr val="FF0000"/>
                </a:solidFill>
                <a:latin typeface="Arial" pitchFamily="34" charset="0"/>
                <a:cs typeface="B Mitra" panose="00000400000000000000" pitchFamily="2" charset="-78"/>
              </a:rPr>
              <a:t>روش های </a:t>
            </a:r>
            <a:r>
              <a:rPr lang="fa-IR" sz="3600" b="1" dirty="0">
                <a:solidFill>
                  <a:srgbClr val="FF0000"/>
                </a:solidFill>
                <a:latin typeface="Arial" pitchFamily="34" charset="0"/>
                <a:cs typeface="B Mitra" panose="00000400000000000000" pitchFamily="2" charset="-78"/>
              </a:rPr>
              <a:t>نیاز سنجی</a:t>
            </a:r>
          </a:p>
        </p:txBody>
      </p:sp>
      <p:sp>
        <p:nvSpPr>
          <p:cNvPr id="3" name="Content Placeholder 2"/>
          <p:cNvSpPr>
            <a:spLocks noGrp="1"/>
          </p:cNvSpPr>
          <p:nvPr>
            <p:ph idx="1"/>
          </p:nvPr>
        </p:nvSpPr>
        <p:spPr>
          <a:xfrm>
            <a:off x="712892" y="1190625"/>
            <a:ext cx="7423299" cy="5471656"/>
          </a:xfrm>
        </p:spPr>
        <p:txBody>
          <a:bodyPr>
            <a:normAutofit fontScale="40000" lnSpcReduction="20000"/>
          </a:bodyPr>
          <a:lstStyle/>
          <a:p>
            <a:pPr algn="just">
              <a:buFont typeface="Wingdings" pitchFamily="2" charset="2"/>
              <a:buChar char="Ø"/>
            </a:pPr>
            <a:endParaRPr lang="fa-IR" sz="2700" b="1" dirty="0"/>
          </a:p>
          <a:p>
            <a:pPr algn="just">
              <a:buFont typeface="Wingdings" pitchFamily="2" charset="2"/>
              <a:buChar char="Ø"/>
            </a:pPr>
            <a:r>
              <a:rPr lang="fa-IR" sz="5100" b="1" dirty="0" smtClean="0">
                <a:cs typeface="B Mitra" panose="00000400000000000000" pitchFamily="2" charset="-78"/>
              </a:rPr>
              <a:t>تکنیک دلفی</a:t>
            </a:r>
          </a:p>
          <a:p>
            <a:pPr algn="just">
              <a:buFont typeface="Wingdings" pitchFamily="2" charset="2"/>
              <a:buChar char="Ø"/>
            </a:pPr>
            <a:r>
              <a:rPr lang="fa-IR" sz="5100" b="1" dirty="0" smtClean="0">
                <a:cs typeface="B Mitra" panose="00000400000000000000" pitchFamily="2" charset="-78"/>
              </a:rPr>
              <a:t>تکنیک فیش باول</a:t>
            </a:r>
          </a:p>
          <a:p>
            <a:pPr algn="just">
              <a:buFont typeface="Wingdings" pitchFamily="2" charset="2"/>
              <a:buChar char="Ø"/>
            </a:pPr>
            <a:r>
              <a:rPr lang="fa-IR" sz="5100" b="1" dirty="0" smtClean="0">
                <a:cs typeface="B Mitra" panose="00000400000000000000" pitchFamily="2" charset="-78"/>
              </a:rPr>
              <a:t>تکنیک رویداد مهم یا بحرانی</a:t>
            </a:r>
          </a:p>
          <a:p>
            <a:pPr algn="just">
              <a:buFont typeface="Wingdings" pitchFamily="2" charset="2"/>
              <a:buChar char="Ø"/>
            </a:pPr>
            <a:r>
              <a:rPr lang="fa-IR" sz="5100" b="1" dirty="0" smtClean="0">
                <a:cs typeface="B Mitra" panose="00000400000000000000" pitchFamily="2" charset="-78"/>
              </a:rPr>
              <a:t>تکنیک </a:t>
            </a:r>
            <a:r>
              <a:rPr lang="fa-IR" sz="5100" b="1" dirty="0">
                <a:cs typeface="B Mitra" panose="00000400000000000000" pitchFamily="2" charset="-78"/>
              </a:rPr>
              <a:t>درخت خطا </a:t>
            </a:r>
          </a:p>
          <a:p>
            <a:pPr algn="just">
              <a:buFont typeface="Wingdings" pitchFamily="2" charset="2"/>
              <a:buChar char="Ø"/>
            </a:pPr>
            <a:r>
              <a:rPr lang="fa-IR" sz="5100" b="1" dirty="0">
                <a:cs typeface="B Mitra" panose="00000400000000000000" pitchFamily="2" charset="-78"/>
              </a:rPr>
              <a:t>تکنیک بارش مغزی</a:t>
            </a:r>
          </a:p>
          <a:p>
            <a:pPr algn="just">
              <a:buFont typeface="Wingdings" pitchFamily="2" charset="2"/>
              <a:buChar char="Ø"/>
            </a:pPr>
            <a:r>
              <a:rPr lang="fa-IR" sz="5100" b="1" dirty="0">
                <a:cs typeface="B Mitra" panose="00000400000000000000" pitchFamily="2" charset="-78"/>
              </a:rPr>
              <a:t>تکنیک تستینگ یا آزمون وظایف کلیدی</a:t>
            </a:r>
          </a:p>
          <a:p>
            <a:pPr algn="just">
              <a:buFont typeface="Wingdings" pitchFamily="2" charset="2"/>
              <a:buChar char="Ø"/>
            </a:pPr>
            <a:r>
              <a:rPr lang="fa-IR" sz="5100" b="1" dirty="0">
                <a:cs typeface="B Mitra" panose="00000400000000000000" pitchFamily="2" charset="-78"/>
              </a:rPr>
              <a:t>روش تجزیه وتحلیل شغل</a:t>
            </a:r>
          </a:p>
          <a:p>
            <a:pPr algn="just">
              <a:buFont typeface="Wingdings" pitchFamily="2" charset="2"/>
              <a:buChar char="Ø"/>
            </a:pPr>
            <a:r>
              <a:rPr lang="fa-IR" sz="5100" b="1" dirty="0">
                <a:cs typeface="B Mitra" panose="00000400000000000000" pitchFamily="2" charset="-78"/>
              </a:rPr>
              <a:t>تکنیک تل استار </a:t>
            </a:r>
          </a:p>
          <a:p>
            <a:pPr algn="just">
              <a:buFont typeface="Wingdings" pitchFamily="2" charset="2"/>
              <a:buChar char="Ø"/>
            </a:pPr>
            <a:r>
              <a:rPr lang="fa-IR" sz="5100" b="1" dirty="0">
                <a:cs typeface="B Mitra" panose="00000400000000000000" pitchFamily="2" charset="-78"/>
              </a:rPr>
              <a:t>تکنیک سه بعدی کافکا، کوریکان وجانسون </a:t>
            </a:r>
          </a:p>
          <a:p>
            <a:pPr algn="just">
              <a:buFont typeface="Wingdings" pitchFamily="2" charset="2"/>
              <a:buChar char="Ø"/>
            </a:pPr>
            <a:r>
              <a:rPr lang="fa-IR" sz="5100" b="1" dirty="0">
                <a:cs typeface="B Mitra" panose="00000400000000000000" pitchFamily="2" charset="-78"/>
              </a:rPr>
              <a:t>روش نیاز سنجی آموزش کارکنان </a:t>
            </a:r>
          </a:p>
          <a:p>
            <a:pPr algn="just">
              <a:buFont typeface="Wingdings" pitchFamily="2" charset="2"/>
              <a:buChar char="Ø"/>
            </a:pPr>
            <a:r>
              <a:rPr lang="fa-IR" sz="5100" b="1" dirty="0" smtClean="0">
                <a:cs typeface="B Mitra" panose="00000400000000000000" pitchFamily="2" charset="-78"/>
              </a:rPr>
              <a:t>روش نیاز سنجی آموزشی مبتنی بر نظر خواهی </a:t>
            </a:r>
          </a:p>
          <a:p>
            <a:pPr algn="just">
              <a:buFont typeface="Wingdings" pitchFamily="2" charset="2"/>
              <a:buChar char="Ø"/>
            </a:pPr>
            <a:r>
              <a:rPr lang="fa-IR" sz="5100" b="1" dirty="0" smtClean="0">
                <a:cs typeface="B Mitra" panose="00000400000000000000" pitchFamily="2" charset="-78"/>
              </a:rPr>
              <a:t>الگوی </a:t>
            </a:r>
            <a:r>
              <a:rPr lang="fa-IR" sz="5100" b="1" dirty="0">
                <a:cs typeface="B Mitra" panose="00000400000000000000" pitchFamily="2" charset="-78"/>
              </a:rPr>
              <a:t>تحلیل وظیفه و الزامات دانشی - مهارتی</a:t>
            </a:r>
          </a:p>
        </p:txBody>
      </p:sp>
    </p:spTree>
    <p:extLst>
      <p:ext uri="{BB962C8B-B14F-4D97-AF65-F5344CB8AC3E}">
        <p14:creationId xmlns:p14="http://schemas.microsoft.com/office/powerpoint/2010/main" val="3925593595"/>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3500" y="657225"/>
            <a:ext cx="3109807" cy="975572"/>
          </a:xfrm>
        </p:spPr>
        <p:txBody>
          <a:bodyPr/>
          <a:lstStyle/>
          <a:p>
            <a:pPr algn="ctr"/>
            <a:r>
              <a:rPr lang="fa-IR" b="1" dirty="0" smtClean="0">
                <a:solidFill>
                  <a:srgbClr val="C00000"/>
                </a:solidFill>
              </a:rPr>
              <a:t>تکنیک دلفی</a:t>
            </a:r>
            <a:endParaRPr lang="fa-IR" b="1" dirty="0">
              <a:solidFill>
                <a:srgbClr val="C00000"/>
              </a:solidFill>
            </a:endParaRPr>
          </a:p>
        </p:txBody>
      </p:sp>
      <p:sp>
        <p:nvSpPr>
          <p:cNvPr id="3" name="Content Placeholder 2"/>
          <p:cNvSpPr>
            <a:spLocks noGrp="1"/>
          </p:cNvSpPr>
          <p:nvPr>
            <p:ph idx="1"/>
          </p:nvPr>
        </p:nvSpPr>
        <p:spPr>
          <a:xfrm>
            <a:off x="774700" y="1632797"/>
            <a:ext cx="7423299" cy="4815628"/>
          </a:xfrm>
        </p:spPr>
        <p:txBody>
          <a:bodyPr>
            <a:noAutofit/>
          </a:bodyPr>
          <a:lstStyle/>
          <a:p>
            <a:r>
              <a:rPr lang="fa-IR" sz="2400" b="1" dirty="0" smtClean="0">
                <a:cs typeface="B Mitra" panose="00000400000000000000" pitchFamily="2" charset="-78"/>
              </a:rPr>
              <a:t>توافق محور باشد.</a:t>
            </a:r>
          </a:p>
          <a:p>
            <a:r>
              <a:rPr lang="fa-IR" sz="2400" b="1" dirty="0" smtClean="0">
                <a:cs typeface="B Mitra" panose="00000400000000000000" pitchFamily="2" charset="-78"/>
              </a:rPr>
              <a:t>نظر افراد مهم باشد.</a:t>
            </a:r>
          </a:p>
          <a:p>
            <a:r>
              <a:rPr lang="fa-IR" sz="2400" b="1" dirty="0" smtClean="0">
                <a:cs typeface="B Mitra" panose="00000400000000000000" pitchFamily="2" charset="-78"/>
              </a:rPr>
              <a:t>جمع آوری افراد در یک مکان امکان پذیر نباشد.</a:t>
            </a:r>
          </a:p>
          <a:p>
            <a:r>
              <a:rPr lang="fa-IR" sz="2400" b="1" dirty="0" smtClean="0">
                <a:cs typeface="B Mitra" panose="00000400000000000000" pitchFamily="2" charset="-78"/>
              </a:rPr>
              <a:t>مشخص شدن سؤال اساسی.</a:t>
            </a:r>
          </a:p>
          <a:p>
            <a:r>
              <a:rPr lang="fa-IR" sz="2400" b="1" dirty="0" smtClean="0">
                <a:cs typeface="B Mitra" panose="00000400000000000000" pitchFamily="2" charset="-78"/>
              </a:rPr>
              <a:t>شناسایی کارشناسان و صاحبنظران.</a:t>
            </a:r>
          </a:p>
          <a:p>
            <a:r>
              <a:rPr lang="fa-IR" sz="2400" b="1" dirty="0" smtClean="0">
                <a:cs typeface="B Mitra" panose="00000400000000000000" pitchFamily="2" charset="-78"/>
              </a:rPr>
              <a:t>ارسال اولین سؤال.</a:t>
            </a:r>
          </a:p>
          <a:p>
            <a:r>
              <a:rPr lang="fa-IR" sz="2400" b="1" dirty="0" smtClean="0">
                <a:cs typeface="B Mitra" panose="00000400000000000000" pitchFamily="2" charset="-78"/>
              </a:rPr>
              <a:t>دریافت جواب ها.</a:t>
            </a:r>
          </a:p>
          <a:p>
            <a:r>
              <a:rPr lang="fa-IR" sz="2400" b="1" dirty="0" smtClean="0">
                <a:cs typeface="B Mitra" panose="00000400000000000000" pitchFamily="2" charset="-78"/>
              </a:rPr>
              <a:t>تجزیه و تحلیل وطرح سؤال دیگر.</a:t>
            </a:r>
          </a:p>
          <a:p>
            <a:r>
              <a:rPr lang="fa-IR" sz="2400" b="1" dirty="0" smtClean="0">
                <a:cs typeface="B Mitra" panose="00000400000000000000" pitchFamily="2" charset="-78"/>
              </a:rPr>
              <a:t>ادامه مرحله قبل تا در نیازها و اهداف به توافق برسند.</a:t>
            </a:r>
            <a:endParaRPr lang="fa-IR" sz="2400" b="1" dirty="0">
              <a:cs typeface="B Mitra" panose="00000400000000000000" pitchFamily="2" charset="-78"/>
            </a:endParaRPr>
          </a:p>
        </p:txBody>
      </p:sp>
    </p:spTree>
    <p:extLst>
      <p:ext uri="{BB962C8B-B14F-4D97-AF65-F5344CB8AC3E}">
        <p14:creationId xmlns:p14="http://schemas.microsoft.com/office/powerpoint/2010/main" val="3315694737"/>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3100" y="733425"/>
            <a:ext cx="3338407" cy="899372"/>
          </a:xfrm>
        </p:spPr>
        <p:txBody>
          <a:bodyPr>
            <a:normAutofit fontScale="90000"/>
          </a:bodyPr>
          <a:lstStyle/>
          <a:p>
            <a:pPr algn="ctr"/>
            <a:r>
              <a:rPr lang="fa-IR" sz="4000" b="1" dirty="0" smtClean="0">
                <a:solidFill>
                  <a:srgbClr val="C00000"/>
                </a:solidFill>
                <a:cs typeface="B Mitra" panose="00000400000000000000" pitchFamily="2" charset="-78"/>
              </a:rPr>
              <a:t>تکنیک فیش بول</a:t>
            </a:r>
            <a:endParaRPr lang="fa-IR" sz="4000" b="1" dirty="0">
              <a:solidFill>
                <a:srgbClr val="C00000"/>
              </a:solidFill>
              <a:cs typeface="B Mitra" panose="00000400000000000000" pitchFamily="2" charset="-78"/>
            </a:endParaRPr>
          </a:p>
        </p:txBody>
      </p:sp>
      <p:sp>
        <p:nvSpPr>
          <p:cNvPr id="3" name="Content Placeholder 2"/>
          <p:cNvSpPr>
            <a:spLocks noGrp="1"/>
          </p:cNvSpPr>
          <p:nvPr>
            <p:ph idx="1"/>
          </p:nvPr>
        </p:nvSpPr>
        <p:spPr/>
        <p:txBody>
          <a:bodyPr>
            <a:normAutofit fontScale="92500" lnSpcReduction="10000"/>
          </a:bodyPr>
          <a:lstStyle/>
          <a:p>
            <a:r>
              <a:rPr lang="fa-IR" sz="2400" b="1" dirty="0" smtClean="0">
                <a:cs typeface="B Mitra" panose="00000400000000000000" pitchFamily="2" charset="-78"/>
              </a:rPr>
              <a:t>توافق محور باشد.</a:t>
            </a:r>
          </a:p>
          <a:p>
            <a:r>
              <a:rPr lang="fa-IR" sz="2400" b="1" dirty="0" smtClean="0">
                <a:cs typeface="B Mitra" panose="00000400000000000000" pitchFamily="2" charset="-78"/>
              </a:rPr>
              <a:t>افراد در یک مکان گردهم می آیند.</a:t>
            </a:r>
          </a:p>
          <a:p>
            <a:r>
              <a:rPr lang="fa-IR" sz="2400" b="1" dirty="0" smtClean="0">
                <a:cs typeface="B Mitra" panose="00000400000000000000" pitchFamily="2" charset="-78"/>
              </a:rPr>
              <a:t>موضوع برای نیاز سنجی مشخص می شود.</a:t>
            </a:r>
          </a:p>
          <a:p>
            <a:r>
              <a:rPr lang="fa-IR" sz="2400" b="1" dirty="0" smtClean="0">
                <a:cs typeface="B Mitra" panose="00000400000000000000" pitchFamily="2" charset="-78"/>
              </a:rPr>
              <a:t>افراد مطلع دعوت می شوند.</a:t>
            </a:r>
          </a:p>
          <a:p>
            <a:r>
              <a:rPr lang="fa-IR" sz="2400" b="1" dirty="0" smtClean="0">
                <a:cs typeface="B Mitra" panose="00000400000000000000" pitchFamily="2" charset="-78"/>
              </a:rPr>
              <a:t>مکان مناسب آماده می شود.</a:t>
            </a:r>
          </a:p>
          <a:p>
            <a:r>
              <a:rPr lang="fa-IR" sz="2400" b="1" dirty="0" smtClean="0">
                <a:cs typeface="B Mitra" panose="00000400000000000000" pitchFamily="2" charset="-78"/>
              </a:rPr>
              <a:t>افراد به گروههای 6 تا 8 نفره تقسیم می شوند.</a:t>
            </a:r>
          </a:p>
          <a:p>
            <a:r>
              <a:rPr lang="fa-IR" sz="2400" b="1" dirty="0" smtClean="0">
                <a:cs typeface="B Mitra" panose="00000400000000000000" pitchFamily="2" charset="-78"/>
              </a:rPr>
              <a:t>نماینده ی گروه ها مشخص می شود.</a:t>
            </a:r>
          </a:p>
          <a:p>
            <a:r>
              <a:rPr lang="fa-IR" sz="2400" b="1" dirty="0" smtClean="0">
                <a:cs typeface="B Mitra" panose="00000400000000000000" pitchFamily="2" charset="-78"/>
              </a:rPr>
              <a:t>تا رسیدن به توافق بحث و بررسی صورت می گیرد.</a:t>
            </a:r>
            <a:endParaRPr lang="fa-IR" sz="2400" b="1" dirty="0">
              <a:cs typeface="B Mitra" panose="00000400000000000000" pitchFamily="2" charset="-78"/>
            </a:endParaRPr>
          </a:p>
        </p:txBody>
      </p:sp>
    </p:spTree>
    <p:extLst>
      <p:ext uri="{BB962C8B-B14F-4D97-AF65-F5344CB8AC3E}">
        <p14:creationId xmlns:p14="http://schemas.microsoft.com/office/powerpoint/2010/main" val="2984971918"/>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3900" y="581025"/>
            <a:ext cx="5167207" cy="899372"/>
          </a:xfrm>
          <a:solidFill>
            <a:schemeClr val="accent2"/>
          </a:solidFill>
        </p:spPr>
        <p:txBody>
          <a:bodyPr>
            <a:normAutofit/>
          </a:bodyPr>
          <a:lstStyle/>
          <a:p>
            <a:pPr algn="ctr"/>
            <a:r>
              <a:rPr lang="fa-IR" sz="4100" dirty="0">
                <a:solidFill>
                  <a:srgbClr val="FF0000"/>
                </a:solidFill>
                <a:latin typeface="Arial" pitchFamily="34" charset="0"/>
                <a:cs typeface="Arial" pitchFamily="34" charset="0"/>
              </a:rPr>
              <a:t>تعیین هدف در برنامه درسی</a:t>
            </a:r>
          </a:p>
        </p:txBody>
      </p:sp>
      <p:sp>
        <p:nvSpPr>
          <p:cNvPr id="3" name="Content Placeholder 2"/>
          <p:cNvSpPr>
            <a:spLocks noGrp="1"/>
          </p:cNvSpPr>
          <p:nvPr>
            <p:ph idx="1"/>
          </p:nvPr>
        </p:nvSpPr>
        <p:spPr/>
        <p:txBody>
          <a:bodyPr>
            <a:normAutofit fontScale="92500" lnSpcReduction="10000"/>
          </a:bodyPr>
          <a:lstStyle/>
          <a:p>
            <a:pPr marL="156472" indent="0" algn="just">
              <a:buNone/>
            </a:pPr>
            <a:r>
              <a:rPr lang="fa-IR" sz="2400" b="1" dirty="0" smtClean="0">
                <a:cs typeface="B Mitra" panose="00000400000000000000" pitchFamily="2" charset="-78"/>
              </a:rPr>
              <a:t>پس </a:t>
            </a:r>
            <a:r>
              <a:rPr lang="fa-IR" sz="2400" b="1" dirty="0">
                <a:cs typeface="B Mitra" panose="00000400000000000000" pitchFamily="2" charset="-78"/>
              </a:rPr>
              <a:t>از </a:t>
            </a:r>
            <a:r>
              <a:rPr lang="fa-IR" sz="2400" b="1" dirty="0" smtClean="0">
                <a:cs typeface="B Mitra" panose="00000400000000000000" pitchFamily="2" charset="-78"/>
              </a:rPr>
              <a:t>نیازسنجی هدف های </a:t>
            </a:r>
            <a:r>
              <a:rPr lang="fa-IR" sz="2400" b="1" dirty="0">
                <a:cs typeface="B Mitra" panose="00000400000000000000" pitchFamily="2" charset="-78"/>
              </a:rPr>
              <a:t>برنامه درسی تعیین </a:t>
            </a:r>
            <a:r>
              <a:rPr lang="fa-IR" sz="2400" b="1" dirty="0" smtClean="0">
                <a:cs typeface="B Mitra" panose="00000400000000000000" pitchFamily="2" charset="-78"/>
              </a:rPr>
              <a:t>می شوند</a:t>
            </a:r>
            <a:r>
              <a:rPr lang="fa-IR" sz="2400" b="1" dirty="0">
                <a:cs typeface="B Mitra" panose="00000400000000000000" pitchFamily="2" charset="-78"/>
              </a:rPr>
              <a:t>. </a:t>
            </a:r>
          </a:p>
          <a:p>
            <a:pPr marL="156472" indent="0" algn="just">
              <a:buNone/>
            </a:pPr>
            <a:endParaRPr lang="fa-IR" sz="2400" b="1" dirty="0">
              <a:cs typeface="B Mitra" panose="00000400000000000000" pitchFamily="2" charset="-78"/>
            </a:endParaRPr>
          </a:p>
          <a:p>
            <a:pPr marL="156472" indent="0" algn="just">
              <a:buNone/>
            </a:pPr>
            <a:r>
              <a:rPr lang="fa-IR" sz="2400" b="1" dirty="0">
                <a:solidFill>
                  <a:srgbClr val="00B0F0"/>
                </a:solidFill>
                <a:cs typeface="B Mitra" panose="00000400000000000000" pitchFamily="2" charset="-78"/>
              </a:rPr>
              <a:t>هدف حد یادگیری است </a:t>
            </a:r>
            <a:r>
              <a:rPr lang="fa-IR" sz="2400" b="1" dirty="0" smtClean="0">
                <a:solidFill>
                  <a:srgbClr val="00B0F0"/>
                </a:solidFill>
                <a:cs typeface="B Mitra" panose="00000400000000000000" pitchFamily="2" charset="-78"/>
              </a:rPr>
              <a:t>: </a:t>
            </a:r>
            <a:r>
              <a:rPr lang="fa-IR" sz="2400" b="1" dirty="0" smtClean="0">
                <a:cs typeface="B Mitra" panose="00000400000000000000" pitchFamily="2" charset="-78"/>
              </a:rPr>
              <a:t>وقتی </a:t>
            </a:r>
            <a:r>
              <a:rPr lang="fa-IR" sz="2400" b="1" dirty="0">
                <a:cs typeface="B Mitra" panose="00000400000000000000" pitchFamily="2" charset="-78"/>
              </a:rPr>
              <a:t>برای دوره ابتدایی تحصیلی هدف تعیین می کنیم  حد یادگیری دانش آموزان این دوره را مشخص می سازیم</a:t>
            </a:r>
            <a:r>
              <a:rPr lang="fa-IR" sz="2400" b="1" dirty="0" smtClean="0">
                <a:cs typeface="B Mitra" panose="00000400000000000000" pitchFamily="2" charset="-78"/>
              </a:rPr>
              <a:t>.</a:t>
            </a:r>
          </a:p>
          <a:p>
            <a:pPr marL="156472" indent="0" algn="just">
              <a:buNone/>
            </a:pPr>
            <a:endParaRPr lang="fa-IR" sz="2400" b="1" dirty="0">
              <a:cs typeface="B Mitra" panose="00000400000000000000" pitchFamily="2" charset="-78"/>
            </a:endParaRPr>
          </a:p>
          <a:p>
            <a:pPr marL="156472" indent="0" algn="just">
              <a:buNone/>
            </a:pPr>
            <a:r>
              <a:rPr lang="fa-IR" sz="2400" b="1" dirty="0" smtClean="0">
                <a:solidFill>
                  <a:srgbClr val="00B0F0"/>
                </a:solidFill>
                <a:cs typeface="B Mitra" panose="00000400000000000000" pitchFamily="2" charset="-78"/>
              </a:rPr>
              <a:t>عواملی که حد یادگیری را مشخص می کنند:</a:t>
            </a:r>
          </a:p>
          <a:p>
            <a:pPr marL="156472" indent="0" algn="just">
              <a:buNone/>
            </a:pPr>
            <a:r>
              <a:rPr lang="fa-IR" sz="2400" b="1" dirty="0" smtClean="0">
                <a:cs typeface="B Mitra" panose="00000400000000000000" pitchFamily="2" charset="-78"/>
              </a:rPr>
              <a:t>ماهیت یادگیرنده، زندگی اجتماعی،رشته علمی، نظام اعتقادی</a:t>
            </a:r>
            <a:endParaRPr lang="fa-IR" sz="2400" b="1" dirty="0">
              <a:cs typeface="B Mitra" panose="00000400000000000000" pitchFamily="2" charset="-78"/>
            </a:endParaRPr>
          </a:p>
        </p:txBody>
      </p:sp>
    </p:spTree>
    <p:extLst>
      <p:ext uri="{BB962C8B-B14F-4D97-AF65-F5344CB8AC3E}">
        <p14:creationId xmlns:p14="http://schemas.microsoft.com/office/powerpoint/2010/main" val="564791280"/>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4100" y="352425"/>
            <a:ext cx="2805007" cy="899372"/>
          </a:xfrm>
          <a:solidFill>
            <a:schemeClr val="accent2"/>
          </a:solidFill>
        </p:spPr>
        <p:txBody>
          <a:bodyPr>
            <a:normAutofit/>
          </a:bodyPr>
          <a:lstStyle/>
          <a:p>
            <a:pPr algn="ctr"/>
            <a:r>
              <a:rPr lang="fa-IR" sz="4100" b="1" dirty="0">
                <a:solidFill>
                  <a:srgbClr val="FF0000"/>
                </a:solidFill>
                <a:latin typeface="Arial" pitchFamily="34" charset="0"/>
                <a:cs typeface="Arial" pitchFamily="34" charset="0"/>
              </a:rPr>
              <a:t>سطوح </a:t>
            </a:r>
            <a:r>
              <a:rPr lang="fa-IR" sz="4100" b="1" dirty="0" smtClean="0">
                <a:solidFill>
                  <a:srgbClr val="FF0000"/>
                </a:solidFill>
                <a:latin typeface="Arial" pitchFamily="34" charset="0"/>
                <a:cs typeface="Arial" pitchFamily="34" charset="0"/>
              </a:rPr>
              <a:t>هدف ها</a:t>
            </a:r>
            <a:endParaRPr lang="fa-IR" sz="4100" b="1" dirty="0">
              <a:solidFill>
                <a:srgbClr val="FF0000"/>
              </a:solidFill>
              <a:latin typeface="Arial" pitchFamily="34" charset="0"/>
              <a:cs typeface="Arial" pitchFamily="34" charset="0"/>
            </a:endParaRPr>
          </a:p>
        </p:txBody>
      </p:sp>
      <p:sp>
        <p:nvSpPr>
          <p:cNvPr id="3" name="Content Placeholder 2"/>
          <p:cNvSpPr>
            <a:spLocks noGrp="1"/>
          </p:cNvSpPr>
          <p:nvPr>
            <p:ph idx="1"/>
          </p:nvPr>
        </p:nvSpPr>
        <p:spPr>
          <a:xfrm>
            <a:off x="927100" y="1800225"/>
            <a:ext cx="7423299" cy="4876800"/>
          </a:xfrm>
        </p:spPr>
        <p:txBody>
          <a:bodyPr>
            <a:normAutofit fontScale="25000" lnSpcReduction="20000"/>
          </a:bodyPr>
          <a:lstStyle/>
          <a:p>
            <a:pPr algn="just">
              <a:buFont typeface="Wingdings" pitchFamily="2" charset="2"/>
              <a:buChar char="Ø"/>
            </a:pPr>
            <a:endParaRPr lang="fa-IR" sz="2700" b="1" dirty="0"/>
          </a:p>
          <a:p>
            <a:pPr algn="just">
              <a:buFont typeface="Wingdings" pitchFamily="2" charset="2"/>
              <a:buChar char="Ø"/>
            </a:pPr>
            <a:endParaRPr lang="fa-IR" sz="2700" b="1" dirty="0"/>
          </a:p>
          <a:p>
            <a:pPr algn="just">
              <a:buFont typeface="Wingdings" pitchFamily="2" charset="2"/>
              <a:buChar char="Ø"/>
            </a:pPr>
            <a:r>
              <a:rPr lang="fa-IR" sz="11200" b="1" dirty="0">
                <a:cs typeface="B Mitra" panose="00000400000000000000" pitchFamily="2" charset="-78"/>
              </a:rPr>
              <a:t>هدفهای آرمانی که فیلسوفان ونظریه پردازان جامعه آنها را ارائه می دهند.</a:t>
            </a:r>
          </a:p>
          <a:p>
            <a:pPr marL="156472" indent="0" algn="just">
              <a:buNone/>
            </a:pPr>
            <a:endParaRPr lang="fa-IR" sz="11200" b="1" dirty="0">
              <a:cs typeface="B Mitra" panose="00000400000000000000" pitchFamily="2" charset="-78"/>
            </a:endParaRPr>
          </a:p>
          <a:p>
            <a:pPr algn="just">
              <a:buFont typeface="Wingdings" pitchFamily="2" charset="2"/>
              <a:buChar char="Ø"/>
            </a:pPr>
            <a:r>
              <a:rPr lang="fa-IR" sz="11200" b="1" dirty="0">
                <a:cs typeface="B Mitra" panose="00000400000000000000" pitchFamily="2" charset="-78"/>
              </a:rPr>
              <a:t>مقاصد آموزشی که در مقایسه با </a:t>
            </a:r>
            <a:r>
              <a:rPr lang="fa-IR" sz="11200" b="1" dirty="0" smtClean="0">
                <a:cs typeface="B Mitra" panose="00000400000000000000" pitchFamily="2" charset="-78"/>
              </a:rPr>
              <a:t>هدف های </a:t>
            </a:r>
            <a:r>
              <a:rPr lang="fa-IR" sz="11200" b="1" dirty="0">
                <a:cs typeface="B Mitra" panose="00000400000000000000" pitchFamily="2" charset="-78"/>
              </a:rPr>
              <a:t>آرمانی کلیت کمتری دارند و میان مدت اند.</a:t>
            </a:r>
          </a:p>
          <a:p>
            <a:pPr algn="just">
              <a:buFont typeface="Wingdings" pitchFamily="2" charset="2"/>
              <a:buChar char="Ø"/>
            </a:pPr>
            <a:endParaRPr lang="fa-IR" sz="11200" b="1" dirty="0" smtClean="0">
              <a:cs typeface="B Mitra" panose="00000400000000000000" pitchFamily="2" charset="-78"/>
            </a:endParaRPr>
          </a:p>
          <a:p>
            <a:pPr marL="156472" indent="0" algn="just">
              <a:buNone/>
            </a:pPr>
            <a:endParaRPr lang="fa-IR" sz="11200" b="1" dirty="0">
              <a:cs typeface="B Mitra" panose="00000400000000000000" pitchFamily="2" charset="-78"/>
            </a:endParaRPr>
          </a:p>
          <a:p>
            <a:pPr algn="just">
              <a:buFont typeface="Wingdings" pitchFamily="2" charset="2"/>
              <a:buChar char="Ø"/>
            </a:pPr>
            <a:r>
              <a:rPr lang="fa-IR" sz="11200" b="1" dirty="0" smtClean="0">
                <a:cs typeface="B Mitra" panose="00000400000000000000" pitchFamily="2" charset="-78"/>
              </a:rPr>
              <a:t>هدف های </a:t>
            </a:r>
            <a:r>
              <a:rPr lang="fa-IR" sz="11200" b="1" dirty="0">
                <a:cs typeface="B Mitra" panose="00000400000000000000" pitchFamily="2" charset="-78"/>
              </a:rPr>
              <a:t>جزئی که وظایف مختص فرایند یاد دهی –یادگیری را بیان </a:t>
            </a:r>
            <a:r>
              <a:rPr lang="fa-IR" sz="11200" b="1" dirty="0" smtClean="0">
                <a:cs typeface="B Mitra" panose="00000400000000000000" pitchFamily="2" charset="-78"/>
              </a:rPr>
              <a:t>می کنند</a:t>
            </a:r>
            <a:r>
              <a:rPr lang="fa-IR" sz="11200" b="1" dirty="0">
                <a:cs typeface="B Mitra" panose="00000400000000000000" pitchFamily="2" charset="-78"/>
              </a:rPr>
              <a:t>.</a:t>
            </a:r>
          </a:p>
        </p:txBody>
      </p:sp>
    </p:spTree>
    <p:extLst>
      <p:ext uri="{BB962C8B-B14F-4D97-AF65-F5344CB8AC3E}">
        <p14:creationId xmlns:p14="http://schemas.microsoft.com/office/powerpoint/2010/main" val="1647434139"/>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4500" y="657225"/>
            <a:ext cx="3719407" cy="899372"/>
          </a:xfrm>
          <a:solidFill>
            <a:schemeClr val="accent2"/>
          </a:solidFill>
        </p:spPr>
        <p:txBody>
          <a:bodyPr>
            <a:normAutofit/>
          </a:bodyPr>
          <a:lstStyle/>
          <a:p>
            <a:pPr algn="ctr"/>
            <a:r>
              <a:rPr lang="fa-IR" sz="4100" b="1" dirty="0">
                <a:solidFill>
                  <a:srgbClr val="FF0000"/>
                </a:solidFill>
                <a:latin typeface="Arial" pitchFamily="34" charset="0"/>
                <a:cs typeface="Arial" pitchFamily="34" charset="0"/>
              </a:rPr>
              <a:t>منابع تعیین هدف</a:t>
            </a:r>
          </a:p>
        </p:txBody>
      </p:sp>
      <p:sp>
        <p:nvSpPr>
          <p:cNvPr id="3" name="Content Placeholder 2"/>
          <p:cNvSpPr>
            <a:spLocks noGrp="1"/>
          </p:cNvSpPr>
          <p:nvPr>
            <p:ph idx="1"/>
          </p:nvPr>
        </p:nvSpPr>
        <p:spPr>
          <a:xfrm>
            <a:off x="850900" y="2028825"/>
            <a:ext cx="7423299" cy="5180199"/>
          </a:xfrm>
        </p:spPr>
        <p:txBody>
          <a:bodyPr>
            <a:noAutofit/>
          </a:bodyPr>
          <a:lstStyle/>
          <a:p>
            <a:pPr algn="just">
              <a:lnSpc>
                <a:spcPct val="250000"/>
              </a:lnSpc>
              <a:buFont typeface="Wingdings" pitchFamily="2" charset="2"/>
              <a:buChar char="Ø"/>
            </a:pPr>
            <a:r>
              <a:rPr lang="fa-IR" sz="2400" b="1" dirty="0" smtClean="0">
                <a:cs typeface="B Mitra" panose="00000400000000000000" pitchFamily="2" charset="-78"/>
              </a:rPr>
              <a:t>نظام اعتقادی </a:t>
            </a:r>
            <a:r>
              <a:rPr lang="fa-IR" sz="2400" b="1" dirty="0">
                <a:cs typeface="B Mitra" panose="00000400000000000000" pitchFamily="2" charset="-78"/>
              </a:rPr>
              <a:t>و ارزشی</a:t>
            </a:r>
          </a:p>
          <a:p>
            <a:pPr algn="just">
              <a:lnSpc>
                <a:spcPct val="250000"/>
              </a:lnSpc>
              <a:buFont typeface="Wingdings" pitchFamily="2" charset="2"/>
              <a:buChar char="Ø"/>
            </a:pPr>
            <a:r>
              <a:rPr lang="fa-IR" sz="2400" b="1" dirty="0">
                <a:cs typeface="B Mitra" panose="00000400000000000000" pitchFamily="2" charset="-78"/>
              </a:rPr>
              <a:t>ماهیت یادگیری </a:t>
            </a:r>
          </a:p>
          <a:p>
            <a:pPr algn="just">
              <a:lnSpc>
                <a:spcPct val="250000"/>
              </a:lnSpc>
              <a:buFont typeface="Wingdings" pitchFamily="2" charset="2"/>
              <a:buChar char="Ø"/>
            </a:pPr>
            <a:r>
              <a:rPr lang="fa-IR" sz="2400" b="1" dirty="0">
                <a:cs typeface="B Mitra" panose="00000400000000000000" pitchFamily="2" charset="-78"/>
              </a:rPr>
              <a:t>ماهیت جامعه</a:t>
            </a:r>
          </a:p>
          <a:p>
            <a:pPr algn="just">
              <a:lnSpc>
                <a:spcPct val="250000"/>
              </a:lnSpc>
              <a:buFont typeface="Wingdings" pitchFamily="2" charset="2"/>
              <a:buChar char="Ø"/>
            </a:pPr>
            <a:r>
              <a:rPr lang="fa-IR" sz="2400" b="1" dirty="0">
                <a:cs typeface="B Mitra" panose="00000400000000000000" pitchFamily="2" charset="-78"/>
              </a:rPr>
              <a:t>ماهیت یاد گیرنده</a:t>
            </a:r>
          </a:p>
          <a:p>
            <a:pPr algn="just">
              <a:lnSpc>
                <a:spcPct val="250000"/>
              </a:lnSpc>
              <a:buFont typeface="Wingdings" pitchFamily="2" charset="2"/>
              <a:buChar char="Ø"/>
            </a:pPr>
            <a:r>
              <a:rPr lang="fa-IR" sz="2400" b="1" dirty="0">
                <a:cs typeface="B Mitra" panose="00000400000000000000" pitchFamily="2" charset="-78"/>
              </a:rPr>
              <a:t>ماهیت دانش</a:t>
            </a:r>
          </a:p>
        </p:txBody>
      </p:sp>
    </p:spTree>
    <p:extLst>
      <p:ext uri="{BB962C8B-B14F-4D97-AF65-F5344CB8AC3E}">
        <p14:creationId xmlns:p14="http://schemas.microsoft.com/office/powerpoint/2010/main" val="2707968785"/>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6300" y="733425"/>
            <a:ext cx="5776807" cy="975572"/>
          </a:xfrm>
        </p:spPr>
        <p:txBody>
          <a:bodyPr/>
          <a:lstStyle/>
          <a:p>
            <a:r>
              <a:rPr lang="fa-IR" b="1" dirty="0" smtClean="0">
                <a:solidFill>
                  <a:srgbClr val="FF0000"/>
                </a:solidFill>
              </a:rPr>
              <a:t>نظام اعتقادی و ارزشی</a:t>
            </a:r>
            <a:endParaRPr lang="fa-IR" b="1" dirty="0">
              <a:solidFill>
                <a:srgbClr val="FF0000"/>
              </a:solidFill>
            </a:endParaRPr>
          </a:p>
        </p:txBody>
      </p:sp>
      <p:sp>
        <p:nvSpPr>
          <p:cNvPr id="3" name="Content Placeholder 2"/>
          <p:cNvSpPr>
            <a:spLocks noGrp="1"/>
          </p:cNvSpPr>
          <p:nvPr>
            <p:ph idx="1"/>
          </p:nvPr>
        </p:nvSpPr>
        <p:spPr/>
        <p:txBody>
          <a:bodyPr>
            <a:normAutofit/>
          </a:bodyPr>
          <a:lstStyle/>
          <a:p>
            <a:r>
              <a:rPr lang="fa-IR" sz="2400" b="1" dirty="0" smtClean="0">
                <a:cs typeface="B Mitra" panose="00000400000000000000" pitchFamily="2" charset="-78"/>
              </a:rPr>
              <a:t>چهار دیدگاه فلسفی که بیشترین تأثیر را در برنامه درسی داشته اند:</a:t>
            </a:r>
          </a:p>
          <a:p>
            <a:r>
              <a:rPr lang="fa-IR" sz="2400" b="1" dirty="0" smtClean="0">
                <a:solidFill>
                  <a:srgbClr val="00B0F0"/>
                </a:solidFill>
                <a:cs typeface="B Mitra" panose="00000400000000000000" pitchFamily="2" charset="-78"/>
              </a:rPr>
              <a:t>ماهیت گرایی: </a:t>
            </a:r>
            <a:r>
              <a:rPr lang="fa-IR" sz="2400" b="1" dirty="0" smtClean="0">
                <a:cs typeface="B Mitra" panose="00000400000000000000" pitchFamily="2" charset="-78"/>
              </a:rPr>
              <a:t>هدفش تسلط بر مفاهیم اساسی است.</a:t>
            </a:r>
          </a:p>
          <a:p>
            <a:r>
              <a:rPr lang="fa-IR" sz="2400" b="1" dirty="0" smtClean="0">
                <a:solidFill>
                  <a:srgbClr val="00B0F0"/>
                </a:solidFill>
                <a:cs typeface="B Mitra" panose="00000400000000000000" pitchFamily="2" charset="-78"/>
              </a:rPr>
              <a:t>پایدارگرایی: </a:t>
            </a:r>
            <a:r>
              <a:rPr lang="fa-IR" sz="2400" b="1" dirty="0" smtClean="0">
                <a:cs typeface="B Mitra" panose="00000400000000000000" pitchFamily="2" charset="-78"/>
              </a:rPr>
              <a:t>هدفش پرورش عقل است.</a:t>
            </a:r>
          </a:p>
          <a:p>
            <a:r>
              <a:rPr lang="fa-IR" sz="2400" b="1" dirty="0" smtClean="0">
                <a:solidFill>
                  <a:srgbClr val="00B0F0"/>
                </a:solidFill>
                <a:cs typeface="B Mitra" panose="00000400000000000000" pitchFamily="2" charset="-78"/>
              </a:rPr>
              <a:t>پیشرفت گرایی: </a:t>
            </a:r>
            <a:r>
              <a:rPr lang="fa-IR" sz="2400" b="1" dirty="0" smtClean="0">
                <a:cs typeface="B Mitra" panose="00000400000000000000" pitchFamily="2" charset="-78"/>
              </a:rPr>
              <a:t>توسعه زندگی اجتماعی ودموکراتیک.</a:t>
            </a:r>
          </a:p>
          <a:p>
            <a:r>
              <a:rPr lang="fa-IR" sz="2400" b="1" dirty="0" smtClean="0">
                <a:solidFill>
                  <a:srgbClr val="00B0F0"/>
                </a:solidFill>
                <a:cs typeface="B Mitra" panose="00000400000000000000" pitchFamily="2" charset="-78"/>
              </a:rPr>
              <a:t>بازسازی گرایی: </a:t>
            </a:r>
            <a:r>
              <a:rPr lang="fa-IR" sz="2400" b="1" dirty="0" smtClean="0">
                <a:cs typeface="B Mitra" panose="00000400000000000000" pitchFamily="2" charset="-78"/>
              </a:rPr>
              <a:t>توسعه و بارسازی جامعه،تغییر و اصلاح اجتماعی.</a:t>
            </a:r>
            <a:endParaRPr lang="fa-IR" sz="2400" b="1" dirty="0">
              <a:cs typeface="B Mitra" panose="00000400000000000000" pitchFamily="2" charset="-78"/>
            </a:endParaRPr>
          </a:p>
        </p:txBody>
      </p:sp>
    </p:spTree>
    <p:extLst>
      <p:ext uri="{BB962C8B-B14F-4D97-AF65-F5344CB8AC3E}">
        <p14:creationId xmlns:p14="http://schemas.microsoft.com/office/powerpoint/2010/main" val="793529237"/>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4500" y="733425"/>
            <a:ext cx="4100407" cy="975572"/>
          </a:xfrm>
        </p:spPr>
        <p:txBody>
          <a:bodyPr/>
          <a:lstStyle/>
          <a:p>
            <a:r>
              <a:rPr lang="fa-IR" b="1" dirty="0" smtClean="0">
                <a:solidFill>
                  <a:srgbClr val="FF0000"/>
                </a:solidFill>
              </a:rPr>
              <a:t>ماهیت یادگیری</a:t>
            </a:r>
            <a:endParaRPr lang="fa-IR" b="1" dirty="0">
              <a:solidFill>
                <a:srgbClr val="FF0000"/>
              </a:solidFill>
            </a:endParaRPr>
          </a:p>
        </p:txBody>
      </p:sp>
      <p:sp>
        <p:nvSpPr>
          <p:cNvPr id="3" name="Content Placeholder 2"/>
          <p:cNvSpPr>
            <a:spLocks noGrp="1"/>
          </p:cNvSpPr>
          <p:nvPr>
            <p:ph idx="1"/>
          </p:nvPr>
        </p:nvSpPr>
        <p:spPr>
          <a:xfrm>
            <a:off x="712892" y="2382651"/>
            <a:ext cx="7423299" cy="2465574"/>
          </a:xfrm>
        </p:spPr>
        <p:txBody>
          <a:bodyPr>
            <a:normAutofit fontScale="92500" lnSpcReduction="10000"/>
          </a:bodyPr>
          <a:lstStyle/>
          <a:p>
            <a:pPr marL="0" indent="0">
              <a:buNone/>
            </a:pPr>
            <a:r>
              <a:rPr lang="fa-IR" sz="2400" b="1" dirty="0" smtClean="0">
                <a:cs typeface="B Mitra" panose="00000400000000000000" pitchFamily="2" charset="-78"/>
              </a:rPr>
              <a:t>بررسی سه نظریه یادگیری و تاثیرشان در برنامه درسی که عبارتند:</a:t>
            </a:r>
          </a:p>
          <a:p>
            <a:r>
              <a:rPr lang="fa-IR" sz="2400" b="1" dirty="0" smtClean="0">
                <a:cs typeface="B Mitra" panose="00000400000000000000" pitchFamily="2" charset="-78"/>
              </a:rPr>
              <a:t>نظریه های رفتارگرایی(محرک و پاسخ)</a:t>
            </a:r>
          </a:p>
          <a:p>
            <a:r>
              <a:rPr lang="fa-IR" sz="2400" b="1" dirty="0" smtClean="0">
                <a:cs typeface="B Mitra" panose="00000400000000000000" pitchFamily="2" charset="-78"/>
              </a:rPr>
              <a:t>نظریه های شناخت گرایی(گشتالت، میدان ادراکی)</a:t>
            </a:r>
          </a:p>
          <a:p>
            <a:r>
              <a:rPr lang="fa-IR" sz="2400" b="1" dirty="0" smtClean="0">
                <a:cs typeface="B Mitra" panose="00000400000000000000" pitchFamily="2" charset="-78"/>
              </a:rPr>
              <a:t>نظریه اجتماعی</a:t>
            </a:r>
            <a:endParaRPr lang="fa-IR" sz="2400" b="1" dirty="0">
              <a:cs typeface="B Mitra" panose="00000400000000000000" pitchFamily="2" charset="-78"/>
            </a:endParaRPr>
          </a:p>
        </p:txBody>
      </p:sp>
    </p:spTree>
    <p:extLst>
      <p:ext uri="{BB962C8B-B14F-4D97-AF65-F5344CB8AC3E}">
        <p14:creationId xmlns:p14="http://schemas.microsoft.com/office/powerpoint/2010/main" val="1999640126"/>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6300" y="809625"/>
            <a:ext cx="5746898" cy="823172"/>
          </a:xfrm>
        </p:spPr>
        <p:txBody>
          <a:bodyPr>
            <a:normAutofit fontScale="90000"/>
          </a:bodyPr>
          <a:lstStyle/>
          <a:p>
            <a:pPr algn="ctr"/>
            <a:r>
              <a:rPr lang="fa-IR" sz="3600" b="1" dirty="0" smtClean="0">
                <a:solidFill>
                  <a:srgbClr val="FF0000"/>
                </a:solidFill>
                <a:cs typeface="B Mitra" panose="00000400000000000000" pitchFamily="2" charset="-78"/>
              </a:rPr>
              <a:t>کاربرد نظریه ها در برنامه درسی</a:t>
            </a:r>
            <a:endParaRPr lang="fa-IR" sz="3600" b="1" dirty="0">
              <a:solidFill>
                <a:srgbClr val="FF0000"/>
              </a:solidFill>
              <a:cs typeface="B Mitra" panose="00000400000000000000" pitchFamily="2" charset="-78"/>
            </a:endParaRPr>
          </a:p>
        </p:txBody>
      </p:sp>
      <p:sp>
        <p:nvSpPr>
          <p:cNvPr id="3" name="Content Placeholder 2"/>
          <p:cNvSpPr>
            <a:spLocks noGrp="1"/>
          </p:cNvSpPr>
          <p:nvPr>
            <p:ph idx="1"/>
          </p:nvPr>
        </p:nvSpPr>
        <p:spPr>
          <a:xfrm>
            <a:off x="712892" y="2382651"/>
            <a:ext cx="7423299" cy="2846574"/>
          </a:xfrm>
        </p:spPr>
        <p:txBody>
          <a:bodyPr>
            <a:normAutofit/>
          </a:bodyPr>
          <a:lstStyle/>
          <a:p>
            <a:r>
              <a:rPr lang="fa-IR" sz="2400" b="1" dirty="0" smtClean="0">
                <a:cs typeface="B Mitra" panose="00000400000000000000" pitchFamily="2" charset="-78"/>
              </a:rPr>
              <a:t>همانند سازی</a:t>
            </a:r>
          </a:p>
          <a:p>
            <a:r>
              <a:rPr lang="fa-IR" sz="2400" b="1" dirty="0" smtClean="0">
                <a:cs typeface="B Mitra" panose="00000400000000000000" pitchFamily="2" charset="-78"/>
              </a:rPr>
              <a:t>کسب</a:t>
            </a:r>
          </a:p>
          <a:p>
            <a:r>
              <a:rPr lang="fa-IR" sz="2400" b="1" dirty="0" smtClean="0">
                <a:cs typeface="B Mitra" panose="00000400000000000000" pitchFamily="2" charset="-78"/>
              </a:rPr>
              <a:t>ویژگی های فرهنگی</a:t>
            </a:r>
          </a:p>
          <a:p>
            <a:r>
              <a:rPr lang="fa-IR" sz="2400" b="1" dirty="0" smtClean="0">
                <a:cs typeface="B Mitra" panose="00000400000000000000" pitchFamily="2" charset="-78"/>
              </a:rPr>
              <a:t>روش های افزایش قدرت انتقال</a:t>
            </a:r>
          </a:p>
          <a:p>
            <a:r>
              <a:rPr lang="fa-IR" sz="2400" b="1" dirty="0" smtClean="0">
                <a:cs typeface="B Mitra" panose="00000400000000000000" pitchFamily="2" charset="-78"/>
              </a:rPr>
              <a:t>اشتیاق به یادگیری و دانش</a:t>
            </a:r>
            <a:endParaRPr lang="fa-IR" sz="2400" b="1" dirty="0">
              <a:cs typeface="B Mitra" panose="00000400000000000000" pitchFamily="2" charset="-78"/>
            </a:endParaRPr>
          </a:p>
        </p:txBody>
      </p:sp>
    </p:spTree>
    <p:extLst>
      <p:ext uri="{BB962C8B-B14F-4D97-AF65-F5344CB8AC3E}">
        <p14:creationId xmlns:p14="http://schemas.microsoft.com/office/powerpoint/2010/main" val="3632246953"/>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8100" y="733425"/>
            <a:ext cx="6234007" cy="914400"/>
          </a:xfrm>
          <a:solidFill>
            <a:schemeClr val="accent2"/>
          </a:solidFill>
        </p:spPr>
        <p:txBody>
          <a:bodyPr>
            <a:normAutofit/>
          </a:bodyPr>
          <a:lstStyle/>
          <a:p>
            <a:pPr algn="ctr"/>
            <a:r>
              <a:rPr lang="fa-IR" sz="4100" b="1" dirty="0">
                <a:solidFill>
                  <a:srgbClr val="FF0000"/>
                </a:solidFill>
                <a:latin typeface="Arial" pitchFamily="34" charset="0"/>
                <a:cs typeface="Arial" pitchFamily="34" charset="0"/>
              </a:rPr>
              <a:t>عناصر برنامه درسی</a:t>
            </a:r>
          </a:p>
        </p:txBody>
      </p:sp>
      <p:sp>
        <p:nvSpPr>
          <p:cNvPr id="3" name="Content Placeholder 2"/>
          <p:cNvSpPr>
            <a:spLocks noGrp="1"/>
          </p:cNvSpPr>
          <p:nvPr>
            <p:ph idx="1"/>
          </p:nvPr>
        </p:nvSpPr>
        <p:spPr>
          <a:xfrm>
            <a:off x="698500" y="2181225"/>
            <a:ext cx="8139008" cy="4343400"/>
          </a:xfrm>
        </p:spPr>
        <p:txBody>
          <a:bodyPr>
            <a:noAutofit/>
          </a:bodyPr>
          <a:lstStyle/>
          <a:p>
            <a:pPr algn="just">
              <a:buFont typeface="Wingdings" pitchFamily="2" charset="2"/>
              <a:buChar char="Ø"/>
            </a:pPr>
            <a:r>
              <a:rPr lang="fa-IR" sz="2400" b="1" dirty="0">
                <a:cs typeface="B Mitra" panose="00000400000000000000" pitchFamily="2" charset="-78"/>
              </a:rPr>
              <a:t> </a:t>
            </a:r>
            <a:r>
              <a:rPr lang="fa-IR" sz="2400" b="1" dirty="0" smtClean="0">
                <a:cs typeface="B Mitra" panose="00000400000000000000" pitchFamily="2" charset="-78"/>
              </a:rPr>
              <a:t>هدف</a:t>
            </a:r>
            <a:endParaRPr lang="fa-IR" sz="2400" b="1" dirty="0">
              <a:cs typeface="B Mitra" panose="00000400000000000000" pitchFamily="2" charset="-78"/>
            </a:endParaRPr>
          </a:p>
          <a:p>
            <a:pPr algn="just">
              <a:buFont typeface="Wingdings" pitchFamily="2" charset="2"/>
              <a:buChar char="Ø"/>
            </a:pPr>
            <a:r>
              <a:rPr lang="fa-IR" sz="2400" b="1" dirty="0">
                <a:cs typeface="B Mitra" panose="00000400000000000000" pitchFamily="2" charset="-78"/>
              </a:rPr>
              <a:t> </a:t>
            </a:r>
            <a:r>
              <a:rPr lang="fa-IR" sz="2400" b="1" dirty="0" smtClean="0">
                <a:cs typeface="B Mitra" panose="00000400000000000000" pitchFamily="2" charset="-78"/>
              </a:rPr>
              <a:t>محتوا</a:t>
            </a:r>
            <a:endParaRPr lang="fa-IR" sz="2400" b="1" dirty="0">
              <a:cs typeface="B Mitra" panose="00000400000000000000" pitchFamily="2" charset="-78"/>
            </a:endParaRPr>
          </a:p>
          <a:p>
            <a:pPr algn="just">
              <a:buFont typeface="Wingdings" pitchFamily="2" charset="2"/>
              <a:buChar char="Ø"/>
            </a:pPr>
            <a:r>
              <a:rPr lang="fa-IR" sz="2400" b="1" dirty="0">
                <a:cs typeface="B Mitra" panose="00000400000000000000" pitchFamily="2" charset="-78"/>
              </a:rPr>
              <a:t> </a:t>
            </a:r>
            <a:r>
              <a:rPr lang="fa-IR" sz="2400" b="1" dirty="0" smtClean="0">
                <a:cs typeface="B Mitra" panose="00000400000000000000" pitchFamily="2" charset="-78"/>
              </a:rPr>
              <a:t>روش</a:t>
            </a:r>
            <a:endParaRPr lang="fa-IR" sz="2400" b="1" dirty="0">
              <a:cs typeface="B Mitra" panose="00000400000000000000" pitchFamily="2" charset="-78"/>
            </a:endParaRPr>
          </a:p>
          <a:p>
            <a:pPr algn="just">
              <a:buFont typeface="Wingdings" pitchFamily="2" charset="2"/>
              <a:buChar char="Ø"/>
            </a:pPr>
            <a:r>
              <a:rPr lang="fa-IR" sz="2400" b="1" dirty="0">
                <a:cs typeface="B Mitra" panose="00000400000000000000" pitchFamily="2" charset="-78"/>
              </a:rPr>
              <a:t> ارزشیابی</a:t>
            </a:r>
          </a:p>
          <a:p>
            <a:pPr marL="156472" indent="0" algn="just">
              <a:buNone/>
            </a:pPr>
            <a:endParaRPr lang="fa-IR" sz="2400" b="1" dirty="0">
              <a:cs typeface="B Mitra" panose="00000400000000000000" pitchFamily="2" charset="-78"/>
            </a:endParaRPr>
          </a:p>
          <a:p>
            <a:pPr marL="156472" indent="0" algn="just">
              <a:buNone/>
            </a:pPr>
            <a:r>
              <a:rPr lang="fa-IR" sz="2400" b="1" dirty="0">
                <a:cs typeface="B Mitra" panose="00000400000000000000" pitchFamily="2" charset="-78"/>
              </a:rPr>
              <a:t>برنامه درسی عناصر و اجزای دیگری هم دارد که با توجه به عناصر اصلی تعیین می شوند ودر کیفیت عناصر اصلی هم تاثیر دارند. مثل </a:t>
            </a:r>
            <a:r>
              <a:rPr lang="fa-IR" sz="2400" b="1" dirty="0" smtClean="0">
                <a:cs typeface="B Mitra" panose="00000400000000000000" pitchFamily="2" charset="-78"/>
              </a:rPr>
              <a:t>عکس ها</a:t>
            </a:r>
            <a:r>
              <a:rPr lang="fa-IR" sz="2400" b="1" dirty="0">
                <a:cs typeface="B Mitra" panose="00000400000000000000" pitchFamily="2" charset="-78"/>
              </a:rPr>
              <a:t>، جداول، نمودارها، </a:t>
            </a:r>
            <a:r>
              <a:rPr lang="fa-IR" sz="2400" b="1" dirty="0" smtClean="0">
                <a:cs typeface="B Mitra" panose="00000400000000000000" pitchFamily="2" charset="-78"/>
              </a:rPr>
              <a:t>فعالیت ها </a:t>
            </a:r>
            <a:r>
              <a:rPr lang="fa-IR" sz="2400" b="1" dirty="0">
                <a:cs typeface="B Mitra" panose="00000400000000000000" pitchFamily="2" charset="-78"/>
              </a:rPr>
              <a:t>و </a:t>
            </a:r>
            <a:r>
              <a:rPr lang="fa-IR" sz="2400" b="1" dirty="0" smtClean="0">
                <a:cs typeface="B Mitra" panose="00000400000000000000" pitchFamily="2" charset="-78"/>
              </a:rPr>
              <a:t>طرح های </a:t>
            </a:r>
            <a:r>
              <a:rPr lang="fa-IR" sz="2400" b="1" dirty="0">
                <a:cs typeface="B Mitra" panose="00000400000000000000" pitchFamily="2" charset="-78"/>
              </a:rPr>
              <a:t>جزئی تر که به قصد تقویت وتحکیم یادگیری وهمسو با عناصر اصلی پیش بینی می شوند.</a:t>
            </a:r>
          </a:p>
        </p:txBody>
      </p:sp>
    </p:spTree>
    <p:extLst>
      <p:ext uri="{BB962C8B-B14F-4D97-AF65-F5344CB8AC3E}">
        <p14:creationId xmlns:p14="http://schemas.microsoft.com/office/powerpoint/2010/main" val="3640698852"/>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3700" y="885825"/>
            <a:ext cx="3109807" cy="899372"/>
          </a:xfrm>
        </p:spPr>
        <p:txBody>
          <a:bodyPr>
            <a:normAutofit fontScale="90000"/>
          </a:bodyPr>
          <a:lstStyle/>
          <a:p>
            <a:pPr algn="ctr"/>
            <a:r>
              <a:rPr lang="fa-IR" sz="4400" b="1" dirty="0" smtClean="0">
                <a:solidFill>
                  <a:srgbClr val="FF0000"/>
                </a:solidFill>
                <a:cs typeface="B Mitra" panose="00000400000000000000" pitchFamily="2" charset="-78"/>
              </a:rPr>
              <a:t>ماهیت جامعه</a:t>
            </a:r>
            <a:endParaRPr lang="fa-IR" sz="4400" b="1" dirty="0">
              <a:solidFill>
                <a:srgbClr val="FF0000"/>
              </a:solidFill>
              <a:cs typeface="B Mitra" panose="00000400000000000000" pitchFamily="2" charset="-78"/>
            </a:endParaRPr>
          </a:p>
        </p:txBody>
      </p:sp>
      <p:sp>
        <p:nvSpPr>
          <p:cNvPr id="3" name="Content Placeholder 2"/>
          <p:cNvSpPr>
            <a:spLocks noGrp="1"/>
          </p:cNvSpPr>
          <p:nvPr>
            <p:ph idx="1"/>
          </p:nvPr>
        </p:nvSpPr>
        <p:spPr>
          <a:xfrm>
            <a:off x="712892" y="2382651"/>
            <a:ext cx="7423299" cy="3075174"/>
          </a:xfrm>
        </p:spPr>
        <p:txBody>
          <a:bodyPr>
            <a:normAutofit lnSpcReduction="10000"/>
          </a:bodyPr>
          <a:lstStyle/>
          <a:p>
            <a:r>
              <a:rPr lang="fa-IR" sz="2400" b="1" dirty="0" smtClean="0">
                <a:cs typeface="B Mitra" panose="00000400000000000000" pitchFamily="2" charset="-78"/>
              </a:rPr>
              <a:t>یکی از وظایف برنامه درسی رفع نیازهای جامعه است.</a:t>
            </a:r>
          </a:p>
          <a:p>
            <a:r>
              <a:rPr lang="fa-IR" sz="2400" b="1" dirty="0" smtClean="0">
                <a:cs typeface="B Mitra" panose="00000400000000000000" pitchFamily="2" charset="-78"/>
              </a:rPr>
              <a:t>در مطالعه و بررسی جامعه ، هم نیازهای آنی باید توجه کرد و هم به تغییر و تحولات مستمر ، به ویژه تحولات ناشی از پیشرفت علوم و تکنولوژی.</a:t>
            </a:r>
          </a:p>
          <a:p>
            <a:r>
              <a:rPr lang="fa-IR" sz="2400" b="1" dirty="0" smtClean="0">
                <a:cs typeface="B Mitra" panose="00000400000000000000" pitchFamily="2" charset="-78"/>
              </a:rPr>
              <a:t>انتخاب هدفهای برنامه درسی بر اساس تغییرات اساسی در حال وقوع جامعه.</a:t>
            </a:r>
            <a:endParaRPr lang="fa-IR" sz="2400" b="1" dirty="0">
              <a:cs typeface="B Mitra" panose="00000400000000000000" pitchFamily="2" charset="-78"/>
            </a:endParaRPr>
          </a:p>
        </p:txBody>
      </p:sp>
    </p:spTree>
    <p:extLst>
      <p:ext uri="{BB962C8B-B14F-4D97-AF65-F5344CB8AC3E}">
        <p14:creationId xmlns:p14="http://schemas.microsoft.com/office/powerpoint/2010/main" val="4188514513"/>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1300" y="657225"/>
            <a:ext cx="3719407" cy="975572"/>
          </a:xfrm>
        </p:spPr>
        <p:txBody>
          <a:bodyPr>
            <a:normAutofit fontScale="90000"/>
          </a:bodyPr>
          <a:lstStyle/>
          <a:p>
            <a:pPr algn="ctr"/>
            <a:r>
              <a:rPr lang="fa-IR" sz="4400" b="1" dirty="0" smtClean="0">
                <a:solidFill>
                  <a:srgbClr val="FF0000"/>
                </a:solidFill>
                <a:cs typeface="B Mitra" panose="00000400000000000000" pitchFamily="2" charset="-78"/>
              </a:rPr>
              <a:t>ماهیت یادگیرنده</a:t>
            </a:r>
            <a:endParaRPr lang="fa-IR" sz="4400" b="1" dirty="0">
              <a:solidFill>
                <a:srgbClr val="FF0000"/>
              </a:solidFill>
              <a:cs typeface="B Mitra" panose="00000400000000000000" pitchFamily="2" charset="-78"/>
            </a:endParaRPr>
          </a:p>
        </p:txBody>
      </p:sp>
      <p:sp>
        <p:nvSpPr>
          <p:cNvPr id="3" name="Content Placeholder 2"/>
          <p:cNvSpPr>
            <a:spLocks noGrp="1"/>
          </p:cNvSpPr>
          <p:nvPr>
            <p:ph idx="1"/>
          </p:nvPr>
        </p:nvSpPr>
        <p:spPr>
          <a:xfrm>
            <a:off x="712892" y="2382651"/>
            <a:ext cx="7423299" cy="1627374"/>
          </a:xfrm>
        </p:spPr>
        <p:txBody>
          <a:bodyPr>
            <a:normAutofit/>
          </a:bodyPr>
          <a:lstStyle/>
          <a:p>
            <a:r>
              <a:rPr lang="fa-IR" sz="2400" b="1" dirty="0" smtClean="0">
                <a:cs typeface="B Mitra" panose="00000400000000000000" pitchFamily="2" charset="-78"/>
              </a:rPr>
              <a:t>توجه به توانایی های ذهنی یادگیرنده</a:t>
            </a:r>
          </a:p>
          <a:p>
            <a:r>
              <a:rPr lang="fa-IR" sz="2400" b="1" dirty="0" smtClean="0">
                <a:cs typeface="B Mitra" panose="00000400000000000000" pitchFamily="2" charset="-78"/>
              </a:rPr>
              <a:t>علایق و نیازهای یادگیرنده</a:t>
            </a:r>
          </a:p>
          <a:p>
            <a:r>
              <a:rPr lang="fa-IR" sz="2400" b="1" dirty="0" smtClean="0">
                <a:cs typeface="B Mitra" panose="00000400000000000000" pitchFamily="2" charset="-78"/>
              </a:rPr>
              <a:t>ابعاد اساسی شخصیت</a:t>
            </a:r>
            <a:endParaRPr lang="fa-IR" sz="2400" b="1" dirty="0">
              <a:cs typeface="B Mitra" panose="00000400000000000000" pitchFamily="2" charset="-78"/>
            </a:endParaRPr>
          </a:p>
        </p:txBody>
      </p:sp>
    </p:spTree>
    <p:extLst>
      <p:ext uri="{BB962C8B-B14F-4D97-AF65-F5344CB8AC3E}">
        <p14:creationId xmlns:p14="http://schemas.microsoft.com/office/powerpoint/2010/main" val="695289748"/>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84700" y="809625"/>
            <a:ext cx="3109807" cy="823172"/>
          </a:xfrm>
        </p:spPr>
        <p:txBody>
          <a:bodyPr>
            <a:normAutofit fontScale="90000"/>
          </a:bodyPr>
          <a:lstStyle/>
          <a:p>
            <a:pPr algn="ctr"/>
            <a:r>
              <a:rPr lang="fa-IR" sz="4000" b="1" dirty="0" smtClean="0">
                <a:solidFill>
                  <a:srgbClr val="FF0000"/>
                </a:solidFill>
                <a:cs typeface="B Mitra" panose="00000400000000000000" pitchFamily="2" charset="-78"/>
              </a:rPr>
              <a:t>ماهیت دانش </a:t>
            </a:r>
            <a:endParaRPr lang="fa-IR" sz="4000" b="1" dirty="0">
              <a:solidFill>
                <a:srgbClr val="FF0000"/>
              </a:solidFill>
              <a:cs typeface="B Mitra" panose="00000400000000000000" pitchFamily="2" charset="-78"/>
            </a:endParaRPr>
          </a:p>
        </p:txBody>
      </p:sp>
      <p:sp>
        <p:nvSpPr>
          <p:cNvPr id="3" name="Content Placeholder 2"/>
          <p:cNvSpPr>
            <a:spLocks noGrp="1"/>
          </p:cNvSpPr>
          <p:nvPr>
            <p:ph idx="1"/>
          </p:nvPr>
        </p:nvSpPr>
        <p:spPr>
          <a:xfrm>
            <a:off x="712892" y="2382651"/>
            <a:ext cx="7423299" cy="3151374"/>
          </a:xfrm>
        </p:spPr>
        <p:txBody>
          <a:bodyPr>
            <a:normAutofit lnSpcReduction="10000"/>
          </a:bodyPr>
          <a:lstStyle/>
          <a:p>
            <a:r>
              <a:rPr lang="fa-IR" sz="2400" b="1" dirty="0" smtClean="0">
                <a:cs typeface="B Mitra" panose="00000400000000000000" pitchFamily="2" charset="-78"/>
              </a:rPr>
              <a:t>هر برنامه درسی با یکی از رشته های علمی در ارتباط است .       ابعاد رشته های علمی که باید مورد توجه قرار گیرد:</a:t>
            </a:r>
          </a:p>
          <a:p>
            <a:r>
              <a:rPr lang="fa-IR" sz="2400" b="1" dirty="0" smtClean="0">
                <a:cs typeface="B Mitra" panose="00000400000000000000" pitchFamily="2" charset="-78"/>
              </a:rPr>
              <a:t>مفاهیم و اصول</a:t>
            </a:r>
          </a:p>
          <a:p>
            <a:r>
              <a:rPr lang="fa-IR" sz="2400" b="1" dirty="0" smtClean="0">
                <a:cs typeface="B Mitra" panose="00000400000000000000" pitchFamily="2" charset="-78"/>
              </a:rPr>
              <a:t>مهارت ها و نگرش ها</a:t>
            </a:r>
          </a:p>
          <a:p>
            <a:r>
              <a:rPr lang="fa-IR" sz="2400" b="1" dirty="0" smtClean="0">
                <a:cs typeface="B Mitra" panose="00000400000000000000" pitchFamily="2" charset="-78"/>
              </a:rPr>
              <a:t>روش تحقیق خاص</a:t>
            </a:r>
          </a:p>
          <a:p>
            <a:r>
              <a:rPr lang="fa-IR" sz="2400" b="1" dirty="0" smtClean="0">
                <a:cs typeface="B Mitra" panose="00000400000000000000" pitchFamily="2" charset="-78"/>
              </a:rPr>
              <a:t>هدف های خاص</a:t>
            </a:r>
            <a:endParaRPr lang="fa-IR" sz="2400" b="1" dirty="0">
              <a:cs typeface="B Mitra" panose="00000400000000000000" pitchFamily="2" charset="-78"/>
            </a:endParaRPr>
          </a:p>
        </p:txBody>
      </p:sp>
    </p:spTree>
    <p:extLst>
      <p:ext uri="{BB962C8B-B14F-4D97-AF65-F5344CB8AC3E}">
        <p14:creationId xmlns:p14="http://schemas.microsoft.com/office/powerpoint/2010/main" val="537255012"/>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60900" y="657225"/>
            <a:ext cx="3109807" cy="838200"/>
          </a:xfrm>
          <a:solidFill>
            <a:schemeClr val="accent2"/>
          </a:solidFill>
        </p:spPr>
        <p:txBody>
          <a:bodyPr>
            <a:normAutofit/>
          </a:bodyPr>
          <a:lstStyle/>
          <a:p>
            <a:pPr algn="ctr"/>
            <a:r>
              <a:rPr lang="fa-IR" sz="4100" dirty="0">
                <a:solidFill>
                  <a:srgbClr val="FF0000"/>
                </a:solidFill>
                <a:latin typeface="Arial" pitchFamily="34" charset="0"/>
                <a:cs typeface="Arial" pitchFamily="34" charset="0"/>
              </a:rPr>
              <a:t>حیطه های هدف</a:t>
            </a:r>
          </a:p>
        </p:txBody>
      </p:sp>
      <p:sp>
        <p:nvSpPr>
          <p:cNvPr id="3" name="Content Placeholder 2"/>
          <p:cNvSpPr>
            <a:spLocks noGrp="1"/>
          </p:cNvSpPr>
          <p:nvPr>
            <p:ph idx="1"/>
          </p:nvPr>
        </p:nvSpPr>
        <p:spPr/>
        <p:txBody>
          <a:bodyPr>
            <a:normAutofit fontScale="77500" lnSpcReduction="20000"/>
          </a:bodyPr>
          <a:lstStyle/>
          <a:p>
            <a:pPr marL="0" indent="0" algn="just">
              <a:buNone/>
            </a:pPr>
            <a:r>
              <a:rPr lang="fa-IR" sz="3000" b="1" dirty="0">
                <a:solidFill>
                  <a:srgbClr val="00B0F0"/>
                </a:solidFill>
                <a:cs typeface="B Mitra" panose="00000400000000000000" pitchFamily="2" charset="-78"/>
              </a:rPr>
              <a:t>مفاهیم واطلاعات</a:t>
            </a:r>
          </a:p>
          <a:p>
            <a:pPr marL="156472" indent="0" algn="just">
              <a:buNone/>
            </a:pPr>
            <a:endParaRPr lang="fa-IR" sz="2700" b="1" dirty="0">
              <a:cs typeface="B Mitra" panose="00000400000000000000" pitchFamily="2" charset="-78"/>
            </a:endParaRPr>
          </a:p>
          <a:p>
            <a:pPr algn="just">
              <a:buFont typeface="Wingdings" pitchFamily="2" charset="2"/>
              <a:buChar char="Ø"/>
            </a:pPr>
            <a:r>
              <a:rPr lang="fa-IR" sz="2600" b="1" dirty="0">
                <a:cs typeface="B Mitra" panose="00000400000000000000" pitchFamily="2" charset="-78"/>
              </a:rPr>
              <a:t>مهارتهای </a:t>
            </a:r>
            <a:r>
              <a:rPr lang="fa-IR" sz="2600" b="1" dirty="0" smtClean="0">
                <a:cs typeface="B Mitra" panose="00000400000000000000" pitchFamily="2" charset="-78"/>
              </a:rPr>
              <a:t>شناختی که </a:t>
            </a:r>
            <a:r>
              <a:rPr lang="fa-IR" sz="2600" b="1" dirty="0">
                <a:cs typeface="B Mitra" panose="00000400000000000000" pitchFamily="2" charset="-78"/>
              </a:rPr>
              <a:t>تمام </a:t>
            </a:r>
            <a:r>
              <a:rPr lang="fa-IR" sz="2600" b="1" dirty="0" smtClean="0">
                <a:cs typeface="B Mitra" panose="00000400000000000000" pitchFamily="2" charset="-78"/>
              </a:rPr>
              <a:t>توانایی های </a:t>
            </a:r>
            <a:r>
              <a:rPr lang="fa-IR" sz="2600" b="1" dirty="0">
                <a:cs typeface="B Mitra" panose="00000400000000000000" pitchFamily="2" charset="-78"/>
              </a:rPr>
              <a:t>ذهنی </a:t>
            </a:r>
            <a:r>
              <a:rPr lang="fa-IR" sz="2600" b="1" dirty="0" smtClean="0">
                <a:cs typeface="B Mitra" panose="00000400000000000000" pitchFamily="2" charset="-78"/>
              </a:rPr>
              <a:t>و فکری </a:t>
            </a:r>
            <a:r>
              <a:rPr lang="fa-IR" sz="2600" b="1" dirty="0">
                <a:cs typeface="B Mitra" panose="00000400000000000000" pitchFamily="2" charset="-78"/>
              </a:rPr>
              <a:t>مورد نظر برنامه ریز را در بر می گیرد.</a:t>
            </a:r>
          </a:p>
          <a:p>
            <a:pPr algn="just">
              <a:buFont typeface="Wingdings" pitchFamily="2" charset="2"/>
              <a:buChar char="Ø"/>
            </a:pPr>
            <a:endParaRPr lang="fa-IR" sz="2600" b="1" dirty="0">
              <a:cs typeface="B Mitra" panose="00000400000000000000" pitchFamily="2" charset="-78"/>
            </a:endParaRPr>
          </a:p>
          <a:p>
            <a:pPr algn="just">
              <a:buFont typeface="Wingdings" pitchFamily="2" charset="2"/>
              <a:buChar char="Ø"/>
            </a:pPr>
            <a:r>
              <a:rPr lang="fa-IR" sz="2600" b="1" dirty="0">
                <a:cs typeface="B Mitra" panose="00000400000000000000" pitchFamily="2" charset="-78"/>
              </a:rPr>
              <a:t>روانی – حرکتی که آن بخش از انتظارات است که به هماهنگی بین روان وعضو یا اعضایی از بدن مربوط </a:t>
            </a:r>
            <a:r>
              <a:rPr lang="fa-IR" sz="2600" b="1" dirty="0" smtClean="0">
                <a:cs typeface="B Mitra" panose="00000400000000000000" pitchFamily="2" charset="-78"/>
              </a:rPr>
              <a:t>می شود</a:t>
            </a:r>
            <a:r>
              <a:rPr lang="fa-IR" sz="2600" b="1" dirty="0">
                <a:cs typeface="B Mitra" panose="00000400000000000000" pitchFamily="2" charset="-78"/>
              </a:rPr>
              <a:t>.</a:t>
            </a:r>
          </a:p>
          <a:p>
            <a:pPr algn="just">
              <a:buFont typeface="Wingdings" pitchFamily="2" charset="2"/>
              <a:buChar char="Ø"/>
            </a:pPr>
            <a:endParaRPr lang="fa-IR" sz="2600" b="1" dirty="0">
              <a:cs typeface="B Mitra" panose="00000400000000000000" pitchFamily="2" charset="-78"/>
            </a:endParaRPr>
          </a:p>
          <a:p>
            <a:pPr algn="just">
              <a:buFont typeface="Wingdings" pitchFamily="2" charset="2"/>
              <a:buChar char="Ø"/>
            </a:pPr>
            <a:r>
              <a:rPr lang="fa-IR" sz="2600" b="1" dirty="0" smtClean="0">
                <a:cs typeface="B Mitra" panose="00000400000000000000" pitchFamily="2" charset="-78"/>
              </a:rPr>
              <a:t>گرایش ها وارزش ها </a:t>
            </a:r>
            <a:r>
              <a:rPr lang="fa-IR" sz="2600" b="1" dirty="0">
                <a:cs typeface="B Mitra" panose="00000400000000000000" pitchFamily="2" charset="-78"/>
              </a:rPr>
              <a:t>که </a:t>
            </a:r>
            <a:r>
              <a:rPr lang="fa-IR" sz="2600" b="1" dirty="0" smtClean="0">
                <a:cs typeface="B Mitra" panose="00000400000000000000" pitchFamily="2" charset="-78"/>
              </a:rPr>
              <a:t>شناخت های </a:t>
            </a:r>
            <a:r>
              <a:rPr lang="fa-IR" sz="2600" b="1" dirty="0">
                <a:cs typeface="B Mitra" panose="00000400000000000000" pitchFamily="2" charset="-78"/>
              </a:rPr>
              <a:t>گرایشی </a:t>
            </a:r>
            <a:r>
              <a:rPr lang="fa-IR" sz="2600" b="1" dirty="0" smtClean="0">
                <a:cs typeface="B Mitra" panose="00000400000000000000" pitchFamily="2" charset="-78"/>
              </a:rPr>
              <a:t>و ارزشی </a:t>
            </a:r>
            <a:r>
              <a:rPr lang="fa-IR" sz="2600" b="1" dirty="0">
                <a:cs typeface="B Mitra" panose="00000400000000000000" pitchFamily="2" charset="-78"/>
              </a:rPr>
              <a:t>،</a:t>
            </a:r>
            <a:r>
              <a:rPr lang="fa-IR" sz="2600" b="1" dirty="0" smtClean="0">
                <a:cs typeface="B Mitra" panose="00000400000000000000" pitchFamily="2" charset="-78"/>
              </a:rPr>
              <a:t>تأثیرات </a:t>
            </a:r>
            <a:r>
              <a:rPr lang="fa-IR" sz="2600" b="1" dirty="0">
                <a:cs typeface="B Mitra" panose="00000400000000000000" pitchFamily="2" charset="-78"/>
              </a:rPr>
              <a:t>عاطفی وباورها وعقاید مورد انتظار را در بر می گیرد.</a:t>
            </a:r>
          </a:p>
          <a:p>
            <a:pPr algn="just">
              <a:buFont typeface="Wingdings" pitchFamily="2" charset="2"/>
              <a:buChar char="Ø"/>
            </a:pPr>
            <a:endParaRPr lang="fa-IR" sz="2600" b="1" dirty="0"/>
          </a:p>
        </p:txBody>
      </p:sp>
    </p:spTree>
    <p:extLst>
      <p:ext uri="{BB962C8B-B14F-4D97-AF65-F5344CB8AC3E}">
        <p14:creationId xmlns:p14="http://schemas.microsoft.com/office/powerpoint/2010/main" val="2034972418"/>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5700" y="885825"/>
            <a:ext cx="2667000" cy="914400"/>
          </a:xfrm>
        </p:spPr>
        <p:txBody>
          <a:bodyPr>
            <a:normAutofit fontScale="90000"/>
          </a:bodyPr>
          <a:lstStyle/>
          <a:p>
            <a:r>
              <a:rPr lang="fa-IR" sz="4800" b="1" dirty="0" smtClean="0">
                <a:solidFill>
                  <a:srgbClr val="FF0000"/>
                </a:solidFill>
                <a:cs typeface="B Mitra" panose="00000400000000000000" pitchFamily="2" charset="-78"/>
              </a:rPr>
              <a:t>بیان هدف</a:t>
            </a:r>
            <a:endParaRPr lang="fa-IR" sz="4800" b="1" dirty="0">
              <a:solidFill>
                <a:srgbClr val="FF0000"/>
              </a:solidFill>
              <a:cs typeface="B Mitra" panose="00000400000000000000" pitchFamily="2" charset="-78"/>
            </a:endParaRPr>
          </a:p>
        </p:txBody>
      </p:sp>
      <p:sp>
        <p:nvSpPr>
          <p:cNvPr id="3" name="Content Placeholder 2"/>
          <p:cNvSpPr>
            <a:spLocks noGrp="1"/>
          </p:cNvSpPr>
          <p:nvPr>
            <p:ph idx="1"/>
          </p:nvPr>
        </p:nvSpPr>
        <p:spPr>
          <a:xfrm>
            <a:off x="712892" y="2382651"/>
            <a:ext cx="7423299" cy="2694174"/>
          </a:xfrm>
        </p:spPr>
        <p:txBody>
          <a:bodyPr>
            <a:normAutofit fontScale="92500" lnSpcReduction="20000"/>
          </a:bodyPr>
          <a:lstStyle/>
          <a:p>
            <a:r>
              <a:rPr lang="fa-IR" sz="2400" b="1" dirty="0" smtClean="0">
                <a:cs typeface="B Mitra" panose="00000400000000000000" pitchFamily="2" charset="-78"/>
              </a:rPr>
              <a:t>هنگامی که هدف کسب مهارت های توصیف پذیر باشد برای بیان هدف  استفاده از هدف های رفتاری قابل اعتماد است.</a:t>
            </a:r>
          </a:p>
          <a:p>
            <a:r>
              <a:rPr lang="fa-IR" sz="2400" b="1" dirty="0" smtClean="0">
                <a:cs typeface="B Mitra" panose="00000400000000000000" pitchFamily="2" charset="-78"/>
              </a:rPr>
              <a:t>نمی توان همه هدفهای یادگیری را به این صورت بیان کرد بلکه باید هدف های دیگری مد نظر قرار داد .</a:t>
            </a:r>
          </a:p>
          <a:p>
            <a:r>
              <a:rPr lang="fa-IR" sz="2400" b="1" dirty="0" smtClean="0">
                <a:cs typeface="B Mitra" panose="00000400000000000000" pitchFamily="2" charset="-78"/>
              </a:rPr>
              <a:t>آیزنر هدف حل مسئله و نتایج یادگیری را بیان می کند.</a:t>
            </a:r>
            <a:endParaRPr lang="fa-IR" sz="2400" b="1" dirty="0">
              <a:cs typeface="B Mitra" panose="00000400000000000000" pitchFamily="2" charset="-78"/>
            </a:endParaRPr>
          </a:p>
        </p:txBody>
      </p:sp>
    </p:spTree>
    <p:extLst>
      <p:ext uri="{BB962C8B-B14F-4D97-AF65-F5344CB8AC3E}">
        <p14:creationId xmlns:p14="http://schemas.microsoft.com/office/powerpoint/2010/main" val="3555609966"/>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37100" y="733425"/>
            <a:ext cx="2881207" cy="899372"/>
          </a:xfrm>
        </p:spPr>
        <p:txBody>
          <a:bodyPr>
            <a:normAutofit fontScale="90000"/>
          </a:bodyPr>
          <a:lstStyle/>
          <a:p>
            <a:pPr algn="ctr"/>
            <a:r>
              <a:rPr lang="fa-IR" sz="3600" b="1" dirty="0" smtClean="0">
                <a:solidFill>
                  <a:srgbClr val="FF0000"/>
                </a:solidFill>
                <a:cs typeface="B Mitra" panose="00000400000000000000" pitchFamily="2" charset="-78"/>
              </a:rPr>
              <a:t>تحقق اهداف </a:t>
            </a:r>
            <a:endParaRPr lang="fa-IR" sz="3600" b="1" dirty="0">
              <a:solidFill>
                <a:srgbClr val="FF0000"/>
              </a:solidFill>
              <a:cs typeface="B Mitra" panose="00000400000000000000" pitchFamily="2" charset="-78"/>
            </a:endParaRPr>
          </a:p>
        </p:txBody>
      </p:sp>
      <p:sp>
        <p:nvSpPr>
          <p:cNvPr id="3" name="Content Placeholder 2"/>
          <p:cNvSpPr>
            <a:spLocks noGrp="1"/>
          </p:cNvSpPr>
          <p:nvPr>
            <p:ph idx="1"/>
          </p:nvPr>
        </p:nvSpPr>
        <p:spPr>
          <a:xfrm>
            <a:off x="712892" y="2382651"/>
            <a:ext cx="7423299" cy="2922774"/>
          </a:xfrm>
        </p:spPr>
        <p:txBody>
          <a:bodyPr>
            <a:normAutofit/>
          </a:bodyPr>
          <a:lstStyle/>
          <a:p>
            <a:r>
              <a:rPr lang="fa-IR" sz="2400" b="1" dirty="0" smtClean="0">
                <a:cs typeface="B Mitra" panose="00000400000000000000" pitchFamily="2" charset="-78"/>
              </a:rPr>
              <a:t>مدرسه تنها محل تحقق اهداف نیست.</a:t>
            </a:r>
          </a:p>
          <a:p>
            <a:r>
              <a:rPr lang="fa-IR" sz="2400" b="1" dirty="0" smtClean="0">
                <a:cs typeface="B Mitra" panose="00000400000000000000" pitchFamily="2" charset="-78"/>
              </a:rPr>
              <a:t>فرد از همه جا فرا می گیرد.</a:t>
            </a:r>
          </a:p>
          <a:p>
            <a:r>
              <a:rPr lang="fa-IR" sz="2400" b="1" dirty="0" smtClean="0">
                <a:cs typeface="B Mitra" panose="00000400000000000000" pitchFamily="2" charset="-78"/>
              </a:rPr>
              <a:t>غنای تجربیات موجب یادگیری عمیق می شود.</a:t>
            </a:r>
          </a:p>
          <a:p>
            <a:r>
              <a:rPr lang="fa-IR" sz="2400" b="1" dirty="0" smtClean="0">
                <a:cs typeface="B Mitra" panose="00000400000000000000" pitchFamily="2" charset="-78"/>
              </a:rPr>
              <a:t>دیدن بیش از شنیدن مؤثر است.</a:t>
            </a:r>
          </a:p>
          <a:p>
            <a:r>
              <a:rPr lang="fa-IR" sz="2400" b="1" dirty="0" smtClean="0">
                <a:cs typeface="B Mitra" panose="00000400000000000000" pitchFamily="2" charset="-78"/>
              </a:rPr>
              <a:t>پژوهشگری شیوه مؤثر تحقق هدف هاست.</a:t>
            </a:r>
            <a:endParaRPr lang="fa-IR" sz="2400" b="1" dirty="0">
              <a:cs typeface="B Mitra" panose="00000400000000000000" pitchFamily="2" charset="-78"/>
            </a:endParaRPr>
          </a:p>
        </p:txBody>
      </p:sp>
    </p:spTree>
    <p:extLst>
      <p:ext uri="{BB962C8B-B14F-4D97-AF65-F5344CB8AC3E}">
        <p14:creationId xmlns:p14="http://schemas.microsoft.com/office/powerpoint/2010/main" val="1971543894"/>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2700" y="1038225"/>
            <a:ext cx="3719407" cy="823172"/>
          </a:xfrm>
        </p:spPr>
        <p:txBody>
          <a:bodyPr>
            <a:normAutofit fontScale="90000"/>
          </a:bodyPr>
          <a:lstStyle/>
          <a:p>
            <a:pPr algn="ctr"/>
            <a:r>
              <a:rPr lang="fa-IR" sz="4000" b="1" dirty="0" smtClean="0">
                <a:solidFill>
                  <a:srgbClr val="FF0000"/>
                </a:solidFill>
                <a:cs typeface="B Mitra" panose="00000400000000000000" pitchFamily="2" charset="-78"/>
              </a:rPr>
              <a:t>رابطه هدف با زمان</a:t>
            </a:r>
            <a:endParaRPr lang="fa-IR" sz="4000" b="1" dirty="0">
              <a:solidFill>
                <a:srgbClr val="FF0000"/>
              </a:solidFill>
              <a:cs typeface="B Mitra" panose="00000400000000000000" pitchFamily="2" charset="-78"/>
            </a:endParaRPr>
          </a:p>
        </p:txBody>
      </p:sp>
      <p:sp>
        <p:nvSpPr>
          <p:cNvPr id="3" name="Content Placeholder 2"/>
          <p:cNvSpPr>
            <a:spLocks noGrp="1"/>
          </p:cNvSpPr>
          <p:nvPr>
            <p:ph idx="1"/>
          </p:nvPr>
        </p:nvSpPr>
        <p:spPr/>
        <p:txBody>
          <a:bodyPr>
            <a:normAutofit fontScale="92500" lnSpcReduction="10000"/>
          </a:bodyPr>
          <a:lstStyle/>
          <a:p>
            <a:r>
              <a:rPr lang="fa-IR" sz="2400" b="1" dirty="0" smtClean="0">
                <a:cs typeface="B Mitra" panose="00000400000000000000" pitchFamily="2" charset="-78"/>
              </a:rPr>
              <a:t>اگر برنامه درسی صرفا به گذشته گرایش داشته باشد افراد را کاملا ایستا پرورش می دهد.</a:t>
            </a:r>
          </a:p>
          <a:p>
            <a:r>
              <a:rPr lang="fa-IR" sz="2400" b="1" dirty="0" smtClean="0">
                <a:cs typeface="B Mitra" panose="00000400000000000000" pitchFamily="2" charset="-78"/>
              </a:rPr>
              <a:t>اگر فقط بر حال تأکید کند افرادی طالب روزمرگی و علاقمند به تامین نیازهای آتی شکل خواهد داد.</a:t>
            </a:r>
          </a:p>
          <a:p>
            <a:r>
              <a:rPr lang="fa-IR" sz="2400" b="1" dirty="0" smtClean="0">
                <a:cs typeface="B Mitra" panose="00000400000000000000" pitchFamily="2" charset="-78"/>
              </a:rPr>
              <a:t>اگر صرفا آینده را در نظر بگیرد افرادی آرمان گرا و گسسته از واقعیت تربیت می کند.</a:t>
            </a:r>
          </a:p>
          <a:p>
            <a:r>
              <a:rPr lang="fa-IR" sz="2400" b="1" dirty="0" smtClean="0">
                <a:cs typeface="B Mitra" panose="00000400000000000000" pitchFamily="2" charset="-78"/>
              </a:rPr>
              <a:t>در نتیجه در تعیین هدف های تربیتی برنامه درسی باید نیازهای آنی و آتی افراد توجه شود.</a:t>
            </a:r>
            <a:endParaRPr lang="fa-IR" sz="2400" b="1" dirty="0">
              <a:cs typeface="B Mitra" panose="00000400000000000000" pitchFamily="2" charset="-78"/>
            </a:endParaRPr>
          </a:p>
        </p:txBody>
      </p:sp>
    </p:spTree>
    <p:extLst>
      <p:ext uri="{BB962C8B-B14F-4D97-AF65-F5344CB8AC3E}">
        <p14:creationId xmlns:p14="http://schemas.microsoft.com/office/powerpoint/2010/main" val="3916202646"/>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8784" y="733425"/>
            <a:ext cx="6767407" cy="899372"/>
          </a:xfrm>
        </p:spPr>
        <p:txBody>
          <a:bodyPr>
            <a:normAutofit fontScale="90000"/>
          </a:bodyPr>
          <a:lstStyle/>
          <a:p>
            <a:r>
              <a:rPr lang="fa-IR" sz="4000" b="1" dirty="0">
                <a:solidFill>
                  <a:srgbClr val="FF0000"/>
                </a:solidFill>
                <a:cs typeface="B Mitra" panose="00000400000000000000" pitchFamily="2" charset="-78"/>
              </a:rPr>
              <a:t>تعریف کلی برنامه ریزی درسی ابتدایی</a:t>
            </a:r>
          </a:p>
        </p:txBody>
      </p:sp>
      <p:sp>
        <p:nvSpPr>
          <p:cNvPr id="3" name="Content Placeholder 2"/>
          <p:cNvSpPr>
            <a:spLocks noGrp="1"/>
          </p:cNvSpPr>
          <p:nvPr>
            <p:ph idx="1"/>
          </p:nvPr>
        </p:nvSpPr>
        <p:spPr>
          <a:xfrm>
            <a:off x="712892" y="2382651"/>
            <a:ext cx="7423299" cy="3075174"/>
          </a:xfrm>
        </p:spPr>
        <p:txBody>
          <a:bodyPr>
            <a:normAutofit fontScale="92500"/>
          </a:bodyPr>
          <a:lstStyle/>
          <a:p>
            <a:r>
              <a:rPr lang="fa-IR" sz="2400" b="1" dirty="0">
                <a:cs typeface="B Mitra" panose="00000400000000000000" pitchFamily="2" charset="-78"/>
              </a:rPr>
              <a:t>شامل تجاربی است که کودکان ازطریق آن به خود شکوفایی می رسند</a:t>
            </a:r>
            <a:r>
              <a:rPr lang="fa-IR" sz="2400" b="1" dirty="0" smtClean="0">
                <a:cs typeface="B Mitra" panose="00000400000000000000" pitchFamily="2" charset="-78"/>
              </a:rPr>
              <a:t>. و یاد می گیرند و </a:t>
            </a:r>
            <a:r>
              <a:rPr lang="fa-IR" sz="2400" b="1" dirty="0">
                <a:cs typeface="B Mitra" panose="00000400000000000000" pitchFamily="2" charset="-78"/>
              </a:rPr>
              <a:t>درساخت جامعه خود رامشارکت کنند </a:t>
            </a:r>
            <a:r>
              <a:rPr lang="fa-IR" sz="2400" b="1" dirty="0" smtClean="0">
                <a:cs typeface="B Mitra" panose="00000400000000000000" pitchFamily="2" charset="-78"/>
              </a:rPr>
              <a:t>.</a:t>
            </a:r>
          </a:p>
          <a:p>
            <a:pPr marL="156473" indent="0" algn="ctr">
              <a:buNone/>
            </a:pPr>
            <a:endParaRPr lang="fa-IR" sz="2400" b="1" dirty="0">
              <a:cs typeface="B Mitra" panose="00000400000000000000" pitchFamily="2" charset="-78"/>
            </a:endParaRPr>
          </a:p>
          <a:p>
            <a:pPr marL="156473" indent="0" algn="ctr">
              <a:buNone/>
            </a:pPr>
            <a:r>
              <a:rPr lang="fa-IR" sz="2400" b="1" dirty="0" smtClean="0">
                <a:cs typeface="B Mitra" panose="00000400000000000000" pitchFamily="2" charset="-78"/>
              </a:rPr>
              <a:t>( این مبحث از منبع  برنامه ریزی درسی برای مدارس ابتدایی هزاره</a:t>
            </a:r>
            <a:endParaRPr lang="fa-IR" sz="2400" b="1" dirty="0">
              <a:cs typeface="B Mitra" panose="00000400000000000000" pitchFamily="2" charset="-78"/>
            </a:endParaRPr>
          </a:p>
          <a:p>
            <a:pPr marL="156473" indent="0">
              <a:buNone/>
            </a:pPr>
            <a:r>
              <a:rPr lang="fa-IR" sz="2400" b="1" dirty="0" smtClean="0">
                <a:cs typeface="B Mitra" panose="00000400000000000000" pitchFamily="2" charset="-78"/>
              </a:rPr>
              <a:t>سوم دکتر علی تقی پور ظهیر می باشد.)</a:t>
            </a:r>
            <a:endParaRPr lang="fa-IR" sz="2400" b="1" dirty="0">
              <a:cs typeface="B Mitra" panose="00000400000000000000" pitchFamily="2" charset="-78"/>
            </a:endParaRPr>
          </a:p>
        </p:txBody>
      </p:sp>
    </p:spTree>
    <p:extLst>
      <p:ext uri="{BB962C8B-B14F-4D97-AF65-F5344CB8AC3E}">
        <p14:creationId xmlns:p14="http://schemas.microsoft.com/office/powerpoint/2010/main" val="122260623"/>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0500" y="885825"/>
            <a:ext cx="6370891" cy="823172"/>
          </a:xfrm>
        </p:spPr>
        <p:txBody>
          <a:bodyPr>
            <a:normAutofit fontScale="90000"/>
          </a:bodyPr>
          <a:lstStyle/>
          <a:p>
            <a:pPr algn="ctr"/>
            <a:r>
              <a:rPr lang="fa-IR" sz="4000" b="1" dirty="0">
                <a:solidFill>
                  <a:srgbClr val="FF0000"/>
                </a:solidFill>
                <a:cs typeface="B Mitra" panose="00000400000000000000" pitchFamily="2" charset="-78"/>
              </a:rPr>
              <a:t>دلالت های ضمنی تعریف کلی بالا</a:t>
            </a:r>
          </a:p>
        </p:txBody>
      </p:sp>
      <p:sp>
        <p:nvSpPr>
          <p:cNvPr id="3" name="Content Placeholder 2"/>
          <p:cNvSpPr>
            <a:spLocks noGrp="1"/>
          </p:cNvSpPr>
          <p:nvPr>
            <p:ph idx="1"/>
          </p:nvPr>
        </p:nvSpPr>
        <p:spPr>
          <a:xfrm>
            <a:off x="712892" y="2382651"/>
            <a:ext cx="7423299" cy="3227574"/>
          </a:xfrm>
        </p:spPr>
        <p:txBody>
          <a:bodyPr>
            <a:normAutofit fontScale="92500" lnSpcReduction="20000"/>
          </a:bodyPr>
          <a:lstStyle/>
          <a:p>
            <a:r>
              <a:rPr lang="fa-IR" b="1" dirty="0"/>
              <a:t>1</a:t>
            </a:r>
            <a:r>
              <a:rPr lang="fa-IR" sz="2400" b="1" dirty="0" smtClean="0">
                <a:cs typeface="B Mitra" panose="00000400000000000000" pitchFamily="2" charset="-78"/>
              </a:rPr>
              <a:t>-برنامه </a:t>
            </a:r>
            <a:r>
              <a:rPr lang="fa-IR" sz="2400" b="1" dirty="0">
                <a:cs typeface="B Mitra" panose="00000400000000000000" pitchFamily="2" charset="-78"/>
              </a:rPr>
              <a:t>ریزی درسی ابتدایی شامل تجارب کودکان است ومحدود به چارچوب ، علایق ، دیدگاه های معلمان وموضوعات درسی نیست.</a:t>
            </a:r>
          </a:p>
          <a:p>
            <a:r>
              <a:rPr lang="en-US" sz="2400" b="1" dirty="0" smtClean="0">
                <a:cs typeface="B Mitra" panose="00000400000000000000" pitchFamily="2" charset="-78"/>
              </a:rPr>
              <a:t>2</a:t>
            </a:r>
            <a:r>
              <a:rPr lang="fa-IR" sz="2400" b="1" dirty="0" smtClean="0">
                <a:cs typeface="B Mitra" panose="00000400000000000000" pitchFamily="2" charset="-78"/>
              </a:rPr>
              <a:t>- </a:t>
            </a:r>
            <a:r>
              <a:rPr lang="fa-IR" sz="2400" b="1" dirty="0">
                <a:cs typeface="B Mitra" panose="00000400000000000000" pitchFamily="2" charset="-78"/>
              </a:rPr>
              <a:t>محتوا فراتر ازموضوعات درسی می باشد بلکه شامل تجارب یادگیری می باشد.</a:t>
            </a:r>
          </a:p>
          <a:p>
            <a:r>
              <a:rPr lang="en-US" sz="2400" b="1" dirty="0" smtClean="0">
                <a:cs typeface="B Mitra" panose="00000400000000000000" pitchFamily="2" charset="-78"/>
              </a:rPr>
              <a:t>3</a:t>
            </a:r>
            <a:r>
              <a:rPr lang="fa-IR" sz="2400" b="1" dirty="0" smtClean="0">
                <a:cs typeface="B Mitra" panose="00000400000000000000" pitchFamily="2" charset="-78"/>
              </a:rPr>
              <a:t>- </a:t>
            </a:r>
            <a:r>
              <a:rPr lang="fa-IR" sz="2400" b="1" dirty="0">
                <a:cs typeface="B Mitra" panose="00000400000000000000" pitchFamily="2" charset="-78"/>
              </a:rPr>
              <a:t>مهم ترین کار برنامه درسی هدایت زندگی است به صورت ویژه برای دانش آموز.</a:t>
            </a:r>
          </a:p>
          <a:p>
            <a:r>
              <a:rPr lang="en-US" sz="2400" b="1" dirty="0" smtClean="0">
                <a:cs typeface="B Mitra" panose="00000400000000000000" pitchFamily="2" charset="-78"/>
              </a:rPr>
              <a:t>4</a:t>
            </a:r>
            <a:r>
              <a:rPr lang="fa-IR" sz="2400" b="1" dirty="0" smtClean="0">
                <a:cs typeface="B Mitra" panose="00000400000000000000" pitchFamily="2" charset="-78"/>
              </a:rPr>
              <a:t>-کاربرنامه </a:t>
            </a:r>
            <a:r>
              <a:rPr lang="fa-IR" sz="2400" b="1" dirty="0">
                <a:cs typeface="B Mitra" panose="00000400000000000000" pitchFamily="2" charset="-78"/>
              </a:rPr>
              <a:t>ریزی درسی یادگیری به صورت تخصصی به کودکان وآماده ساختن آنها درمشارکت درساخت محیط زندگی خود می باشد.</a:t>
            </a:r>
          </a:p>
          <a:p>
            <a:endParaRPr lang="fa-IR" sz="2400" dirty="0"/>
          </a:p>
        </p:txBody>
      </p:sp>
    </p:spTree>
    <p:extLst>
      <p:ext uri="{BB962C8B-B14F-4D97-AF65-F5344CB8AC3E}">
        <p14:creationId xmlns:p14="http://schemas.microsoft.com/office/powerpoint/2010/main" val="2427382460"/>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9784" y="885825"/>
            <a:ext cx="6386407" cy="899372"/>
          </a:xfrm>
        </p:spPr>
        <p:txBody>
          <a:bodyPr>
            <a:normAutofit fontScale="90000"/>
          </a:bodyPr>
          <a:lstStyle/>
          <a:p>
            <a:pPr algn="ctr"/>
            <a:r>
              <a:rPr lang="fa-IR" sz="4000" b="1" dirty="0">
                <a:solidFill>
                  <a:srgbClr val="FF0000"/>
                </a:solidFill>
                <a:cs typeface="B Mitra" panose="00000400000000000000" pitchFamily="2" charset="-78"/>
              </a:rPr>
              <a:t>کارکرد  برنامه ریزی درسی ابتدایی</a:t>
            </a:r>
          </a:p>
        </p:txBody>
      </p:sp>
      <p:sp>
        <p:nvSpPr>
          <p:cNvPr id="3" name="Content Placeholder 2"/>
          <p:cNvSpPr>
            <a:spLocks noGrp="1"/>
          </p:cNvSpPr>
          <p:nvPr>
            <p:ph idx="1"/>
          </p:nvPr>
        </p:nvSpPr>
        <p:spPr/>
        <p:txBody>
          <a:bodyPr>
            <a:normAutofit fontScale="92500"/>
          </a:bodyPr>
          <a:lstStyle/>
          <a:p>
            <a:r>
              <a:rPr lang="fa-IR" sz="2400" b="1" dirty="0">
                <a:cs typeface="B Mitra" panose="00000400000000000000" pitchFamily="2" charset="-78"/>
              </a:rPr>
              <a:t>کارکردوتفکر ابزارگونه برنامه ریز ی درسی دوره ابتدایی به وسیله </a:t>
            </a:r>
            <a:r>
              <a:rPr lang="fa-IR" sz="2400" b="1" dirty="0" smtClean="0">
                <a:solidFill>
                  <a:srgbClr val="00B0F0"/>
                </a:solidFill>
                <a:cs typeface="B Mitra" panose="00000400000000000000" pitchFamily="2" charset="-78"/>
              </a:rPr>
              <a:t>دو </a:t>
            </a:r>
            <a:r>
              <a:rPr lang="fa-IR" sz="2400" b="1" dirty="0">
                <a:solidFill>
                  <a:srgbClr val="00B0F0"/>
                </a:solidFill>
                <a:cs typeface="B Mitra" panose="00000400000000000000" pitchFamily="2" charset="-78"/>
              </a:rPr>
              <a:t>عامل اساسی </a:t>
            </a:r>
            <a:r>
              <a:rPr lang="fa-IR" sz="2400" b="1" dirty="0">
                <a:cs typeface="B Mitra" panose="00000400000000000000" pitchFamily="2" charset="-78"/>
              </a:rPr>
              <a:t>تعیین می شود.</a:t>
            </a:r>
          </a:p>
          <a:p>
            <a:r>
              <a:rPr lang="fa-IR" sz="2400" b="1" dirty="0">
                <a:cs typeface="B Mitra" panose="00000400000000000000" pitchFamily="2" charset="-78"/>
              </a:rPr>
              <a:t>1-وجود کودکان </a:t>
            </a:r>
            <a:r>
              <a:rPr lang="fa-IR" sz="2400" b="1" dirty="0" smtClean="0">
                <a:cs typeface="B Mitra" panose="00000400000000000000" pitchFamily="2" charset="-78"/>
              </a:rPr>
              <a:t>بااستعداد و پتانسیل </a:t>
            </a:r>
            <a:r>
              <a:rPr lang="fa-IR" sz="2400" b="1" dirty="0">
                <a:cs typeface="B Mitra" panose="00000400000000000000" pitchFamily="2" charset="-78"/>
              </a:rPr>
              <a:t>یادگیری بالا ومتفاوت ازهم.</a:t>
            </a:r>
          </a:p>
          <a:p>
            <a:r>
              <a:rPr lang="fa-IR" sz="2400" b="1" dirty="0">
                <a:cs typeface="B Mitra" panose="00000400000000000000" pitchFamily="2" charset="-78"/>
              </a:rPr>
              <a:t>2-بهبود وغنی کردن زندگی </a:t>
            </a:r>
            <a:r>
              <a:rPr lang="fa-IR" sz="2400" b="1" dirty="0" smtClean="0">
                <a:cs typeface="B Mitra" panose="00000400000000000000" pitchFamily="2" charset="-78"/>
              </a:rPr>
              <a:t>انسان ها </a:t>
            </a:r>
            <a:r>
              <a:rPr lang="fa-IR" sz="2400" b="1" dirty="0">
                <a:cs typeface="B Mitra" panose="00000400000000000000" pitchFamily="2" charset="-78"/>
              </a:rPr>
              <a:t>به دلیل وجود پیچیدگی های جامعه </a:t>
            </a:r>
            <a:r>
              <a:rPr lang="fa-IR" sz="2400" b="1" dirty="0" smtClean="0">
                <a:cs typeface="B Mitra" panose="00000400000000000000" pitchFamily="2" charset="-78"/>
              </a:rPr>
              <a:t>و مسائل مت</a:t>
            </a:r>
            <a:r>
              <a:rPr lang="fa-IR" sz="2400" b="1" dirty="0">
                <a:cs typeface="B Mitra" panose="00000400000000000000" pitchFamily="2" charset="-78"/>
              </a:rPr>
              <a:t>ش</a:t>
            </a:r>
            <a:r>
              <a:rPr lang="fa-IR" sz="2400" b="1" dirty="0" smtClean="0">
                <a:cs typeface="B Mitra" panose="00000400000000000000" pitchFamily="2" charset="-78"/>
              </a:rPr>
              <a:t>ابه آن</a:t>
            </a:r>
            <a:r>
              <a:rPr lang="fa-IR" sz="2400" b="1" dirty="0">
                <a:cs typeface="B Mitra" panose="00000400000000000000" pitchFamily="2" charset="-78"/>
              </a:rPr>
              <a:t>.</a:t>
            </a:r>
          </a:p>
          <a:p>
            <a:pPr marL="0" indent="0">
              <a:buNone/>
            </a:pPr>
            <a:r>
              <a:rPr lang="fa-IR" sz="2400" b="1" dirty="0" smtClean="0">
                <a:solidFill>
                  <a:srgbClr val="7030A0"/>
                </a:solidFill>
                <a:cs typeface="B Mitra" panose="00000400000000000000" pitchFamily="2" charset="-78"/>
              </a:rPr>
              <a:t>کار برنامه </a:t>
            </a:r>
            <a:r>
              <a:rPr lang="fa-IR" sz="2400" b="1" dirty="0">
                <a:solidFill>
                  <a:srgbClr val="7030A0"/>
                </a:solidFill>
                <a:cs typeface="B Mitra" panose="00000400000000000000" pitchFamily="2" charset="-78"/>
              </a:rPr>
              <a:t>ریزی درسی تنها این نیست که کدام موضوع آموخته </a:t>
            </a:r>
            <a:r>
              <a:rPr lang="fa-IR" sz="2400" b="1" dirty="0" smtClean="0">
                <a:solidFill>
                  <a:srgbClr val="7030A0"/>
                </a:solidFill>
                <a:cs typeface="B Mitra" panose="00000400000000000000" pitchFamily="2" charset="-78"/>
              </a:rPr>
              <a:t>شود ، به </a:t>
            </a:r>
            <a:r>
              <a:rPr lang="fa-IR" sz="2400" b="1" dirty="0">
                <a:solidFill>
                  <a:srgbClr val="7030A0"/>
                </a:solidFill>
                <a:cs typeface="B Mitra" panose="00000400000000000000" pitchFamily="2" charset="-78"/>
              </a:rPr>
              <a:t>صورت خاص بلکه باید به بهبود جامعه </a:t>
            </a:r>
            <a:r>
              <a:rPr lang="fa-IR" sz="2400" b="1" dirty="0" smtClean="0">
                <a:solidFill>
                  <a:srgbClr val="7030A0"/>
                </a:solidFill>
                <a:cs typeface="B Mitra" panose="00000400000000000000" pitchFamily="2" charset="-78"/>
              </a:rPr>
              <a:t>و فرد </a:t>
            </a:r>
            <a:r>
              <a:rPr lang="fa-IR" sz="2400" b="1" dirty="0">
                <a:solidFill>
                  <a:srgbClr val="7030A0"/>
                </a:solidFill>
                <a:cs typeface="B Mitra" panose="00000400000000000000" pitchFamily="2" charset="-78"/>
              </a:rPr>
              <a:t>هردو دقت شود.</a:t>
            </a:r>
          </a:p>
          <a:p>
            <a:endParaRPr lang="fa-IR" sz="2400" b="1" dirty="0">
              <a:solidFill>
                <a:srgbClr val="7030A0"/>
              </a:solidFill>
              <a:cs typeface="B Mitra" panose="00000400000000000000" pitchFamily="2" charset="-78"/>
            </a:endParaRPr>
          </a:p>
        </p:txBody>
      </p:sp>
    </p:spTree>
    <p:extLst>
      <p:ext uri="{BB962C8B-B14F-4D97-AF65-F5344CB8AC3E}">
        <p14:creationId xmlns:p14="http://schemas.microsoft.com/office/powerpoint/2010/main" val="2715260757"/>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2893" y="672254"/>
            <a:ext cx="7423298" cy="1051772"/>
          </a:xfrm>
        </p:spPr>
        <p:txBody>
          <a:bodyPr>
            <a:normAutofit fontScale="90000"/>
          </a:bodyPr>
          <a:lstStyle/>
          <a:p>
            <a:pPr algn="ctr"/>
            <a:r>
              <a:rPr lang="fa-IR" sz="4000" b="1" dirty="0" smtClean="0">
                <a:solidFill>
                  <a:srgbClr val="FF0000"/>
                </a:solidFill>
                <a:cs typeface="B Mitra" panose="00000400000000000000" pitchFamily="2" charset="-78"/>
              </a:rPr>
              <a:t>عناصر 9 گانه برنامه درسی از نظر کلاین</a:t>
            </a:r>
            <a:endParaRPr lang="fa-IR" sz="4000" b="1" dirty="0">
              <a:solidFill>
                <a:srgbClr val="FF0000"/>
              </a:solidFill>
              <a:cs typeface="B Mitra" panose="00000400000000000000" pitchFamily="2" charset="-78"/>
            </a:endParaRPr>
          </a:p>
        </p:txBody>
      </p:sp>
      <p:sp>
        <p:nvSpPr>
          <p:cNvPr id="3" name="Content Placeholder 2"/>
          <p:cNvSpPr>
            <a:spLocks noGrp="1"/>
          </p:cNvSpPr>
          <p:nvPr>
            <p:ph idx="1"/>
          </p:nvPr>
        </p:nvSpPr>
        <p:spPr/>
        <p:txBody>
          <a:bodyPr>
            <a:normAutofit/>
          </a:bodyPr>
          <a:lstStyle/>
          <a:p>
            <a:r>
              <a:rPr lang="fa-IR" b="1" dirty="0" smtClean="0">
                <a:cs typeface="B Mitra" panose="00000400000000000000" pitchFamily="2" charset="-78"/>
              </a:rPr>
              <a:t>اهداف</a:t>
            </a:r>
          </a:p>
          <a:p>
            <a:r>
              <a:rPr lang="fa-IR" b="1" dirty="0" smtClean="0">
                <a:cs typeface="B Mitra" panose="00000400000000000000" pitchFamily="2" charset="-78"/>
              </a:rPr>
              <a:t>محتوا</a:t>
            </a:r>
          </a:p>
          <a:p>
            <a:r>
              <a:rPr lang="fa-IR" b="1" dirty="0" smtClean="0">
                <a:cs typeface="B Mitra" panose="00000400000000000000" pitchFamily="2" charset="-78"/>
              </a:rPr>
              <a:t>راهبردهای یاددهی یادگیری</a:t>
            </a:r>
          </a:p>
          <a:p>
            <a:r>
              <a:rPr lang="fa-IR" b="1" dirty="0" smtClean="0">
                <a:cs typeface="B Mitra" panose="00000400000000000000" pitchFamily="2" charset="-78"/>
              </a:rPr>
              <a:t>منابع آموزشی</a:t>
            </a:r>
          </a:p>
          <a:p>
            <a:r>
              <a:rPr lang="fa-IR" b="1" dirty="0" smtClean="0">
                <a:cs typeface="B Mitra" panose="00000400000000000000" pitchFamily="2" charset="-78"/>
              </a:rPr>
              <a:t>فعالیت های یادگیری فراگیران</a:t>
            </a:r>
          </a:p>
          <a:p>
            <a:r>
              <a:rPr lang="fa-IR" b="1" dirty="0" smtClean="0">
                <a:cs typeface="B Mitra" panose="00000400000000000000" pitchFamily="2" charset="-78"/>
              </a:rPr>
              <a:t>زمان</a:t>
            </a:r>
          </a:p>
          <a:p>
            <a:r>
              <a:rPr lang="fa-IR" b="1" dirty="0" smtClean="0">
                <a:cs typeface="B Mitra" panose="00000400000000000000" pitchFamily="2" charset="-78"/>
              </a:rPr>
              <a:t>فضای آموزشی</a:t>
            </a:r>
          </a:p>
          <a:p>
            <a:r>
              <a:rPr lang="fa-IR" b="1" dirty="0" smtClean="0">
                <a:cs typeface="B Mitra" panose="00000400000000000000" pitchFamily="2" charset="-78"/>
              </a:rPr>
              <a:t>گروه بندی فراگیران</a:t>
            </a:r>
          </a:p>
          <a:p>
            <a:r>
              <a:rPr lang="fa-IR" b="1" dirty="0" smtClean="0">
                <a:cs typeface="B Mitra" panose="00000400000000000000" pitchFamily="2" charset="-78"/>
              </a:rPr>
              <a:t>روش های ارزیابی</a:t>
            </a:r>
          </a:p>
          <a:p>
            <a:endParaRPr lang="fa-IR" b="1" dirty="0">
              <a:cs typeface="B Mitra" panose="00000400000000000000" pitchFamily="2" charset="-78"/>
            </a:endParaRPr>
          </a:p>
        </p:txBody>
      </p:sp>
    </p:spTree>
    <p:extLst>
      <p:ext uri="{BB962C8B-B14F-4D97-AF65-F5344CB8AC3E}">
        <p14:creationId xmlns:p14="http://schemas.microsoft.com/office/powerpoint/2010/main" val="207827060"/>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7899" y="672254"/>
            <a:ext cx="4618291" cy="823172"/>
          </a:xfrm>
        </p:spPr>
        <p:txBody>
          <a:bodyPr>
            <a:normAutofit/>
          </a:bodyPr>
          <a:lstStyle/>
          <a:p>
            <a:pPr algn="ctr"/>
            <a:r>
              <a:rPr lang="fa-IR" sz="4400" b="1" dirty="0" smtClean="0">
                <a:solidFill>
                  <a:srgbClr val="3366FF"/>
                </a:solidFill>
                <a:cs typeface="+mn-cs"/>
              </a:rPr>
              <a:t>تکلیف</a:t>
            </a:r>
            <a:endParaRPr lang="fa-IR" sz="4400" b="1" dirty="0">
              <a:solidFill>
                <a:srgbClr val="3366FF"/>
              </a:solidFill>
              <a:cs typeface="+mn-cs"/>
            </a:endParaRPr>
          </a:p>
        </p:txBody>
      </p:sp>
      <p:sp>
        <p:nvSpPr>
          <p:cNvPr id="3" name="Content Placeholder 2"/>
          <p:cNvSpPr>
            <a:spLocks noGrp="1"/>
          </p:cNvSpPr>
          <p:nvPr>
            <p:ph idx="1"/>
          </p:nvPr>
        </p:nvSpPr>
        <p:spPr>
          <a:xfrm>
            <a:off x="712891" y="1506825"/>
            <a:ext cx="7423299" cy="4599174"/>
          </a:xfrm>
        </p:spPr>
        <p:txBody>
          <a:bodyPr>
            <a:normAutofit fontScale="85000" lnSpcReduction="10000"/>
          </a:bodyPr>
          <a:lstStyle/>
          <a:p>
            <a:pPr marL="0" indent="0">
              <a:buNone/>
            </a:pPr>
            <a:r>
              <a:rPr lang="fa-IR" sz="3200" b="1" dirty="0" smtClean="0">
                <a:solidFill>
                  <a:srgbClr val="7030A0"/>
                </a:solidFill>
                <a:cs typeface="B Mitra" panose="00000400000000000000" pitchFamily="2" charset="-78"/>
              </a:rPr>
              <a:t>دانشجویان عزیز </a:t>
            </a:r>
          </a:p>
          <a:p>
            <a:pPr marL="0" indent="0">
              <a:buNone/>
            </a:pPr>
            <a:r>
              <a:rPr lang="fa-IR" sz="3200" b="1" dirty="0" smtClean="0">
                <a:solidFill>
                  <a:srgbClr val="7030A0"/>
                </a:solidFill>
                <a:cs typeface="B Mitra" panose="00000400000000000000" pitchFamily="2" charset="-78"/>
              </a:rPr>
              <a:t>سؤالات زیر را تحلیل کرده و پاسخ ها را به آدرس  ایمیل ذیل ارسال کنید :</a:t>
            </a:r>
          </a:p>
          <a:p>
            <a:pPr marL="0" indent="0" algn="ctr">
              <a:buNone/>
            </a:pPr>
            <a:r>
              <a:rPr lang="en-US" sz="3200" b="1" dirty="0" smtClean="0">
                <a:solidFill>
                  <a:srgbClr val="FF0000"/>
                </a:solidFill>
                <a:cs typeface="B Mitra" panose="00000400000000000000" pitchFamily="2" charset="-78"/>
              </a:rPr>
              <a:t>davarimona65@gmail.com</a:t>
            </a:r>
            <a:endParaRPr lang="fa-IR" sz="3200" b="1" dirty="0" smtClean="0">
              <a:solidFill>
                <a:srgbClr val="FF0000"/>
              </a:solidFill>
              <a:cs typeface="B Mitra" panose="00000400000000000000" pitchFamily="2" charset="-78"/>
            </a:endParaRPr>
          </a:p>
          <a:p>
            <a:r>
              <a:rPr lang="fa-IR" sz="2800" b="1" dirty="0" smtClean="0">
                <a:solidFill>
                  <a:srgbClr val="0070C0"/>
                </a:solidFill>
                <a:cs typeface="B Mitra" panose="00000400000000000000" pitchFamily="2" charset="-78"/>
              </a:rPr>
              <a:t>کدام الگوی نیاز سنجی با نظام برنامه ریزی درسی در ایران تناسب دارد،چرا؟</a:t>
            </a:r>
            <a:endParaRPr lang="fa-IR" sz="2800" b="1" dirty="0">
              <a:solidFill>
                <a:srgbClr val="0070C0"/>
              </a:solidFill>
              <a:cs typeface="B Mitra" panose="00000400000000000000" pitchFamily="2" charset="-78"/>
            </a:endParaRPr>
          </a:p>
          <a:p>
            <a:r>
              <a:rPr lang="fa-IR" sz="2800" b="1" dirty="0" smtClean="0">
                <a:solidFill>
                  <a:srgbClr val="0070C0"/>
                </a:solidFill>
                <a:cs typeface="B Mitra" panose="00000400000000000000" pitchFamily="2" charset="-78"/>
              </a:rPr>
              <a:t>بیان هدفها به صورت رفتاری را نقد و بررسی کنید.</a:t>
            </a:r>
          </a:p>
          <a:p>
            <a:r>
              <a:rPr lang="fa-IR" sz="2800" b="1" dirty="0" smtClean="0">
                <a:solidFill>
                  <a:srgbClr val="0070C0"/>
                </a:solidFill>
                <a:cs typeface="B Mitra" panose="00000400000000000000" pitchFamily="2" charset="-78"/>
              </a:rPr>
              <a:t>نظام اعتقادی ارزشی چه تاثیری در تعیین هدف برنامه درسی دارد؟ بررسی و تحلیل کنید.</a:t>
            </a:r>
          </a:p>
          <a:p>
            <a:pPr marL="0" indent="0" algn="ctr">
              <a:buNone/>
            </a:pPr>
            <a:endParaRPr lang="fa-IR" dirty="0" smtClean="0"/>
          </a:p>
          <a:p>
            <a:endParaRPr lang="fa-IR" dirty="0"/>
          </a:p>
          <a:p>
            <a:endParaRPr lang="fa-IR" dirty="0"/>
          </a:p>
        </p:txBody>
      </p:sp>
    </p:spTree>
    <p:extLst>
      <p:ext uri="{BB962C8B-B14F-4D97-AF65-F5344CB8AC3E}">
        <p14:creationId xmlns:p14="http://schemas.microsoft.com/office/powerpoint/2010/main" val="373342628"/>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0900" y="555582"/>
            <a:ext cx="6504403" cy="939843"/>
          </a:xfrm>
          <a:solidFill>
            <a:schemeClr val="accent2"/>
          </a:solidFill>
        </p:spPr>
        <p:txBody>
          <a:bodyPr>
            <a:normAutofit/>
          </a:bodyPr>
          <a:lstStyle/>
          <a:p>
            <a:pPr algn="ctr"/>
            <a:r>
              <a:rPr lang="fa-IR" sz="4100" dirty="0">
                <a:solidFill>
                  <a:srgbClr val="FF0000"/>
                </a:solidFill>
                <a:latin typeface="Arial" pitchFamily="34" charset="0"/>
                <a:cs typeface="Arial" pitchFamily="34" charset="0"/>
              </a:rPr>
              <a:t>نیاز سنجی:اصول </a:t>
            </a:r>
            <a:r>
              <a:rPr lang="fa-IR" sz="4100" dirty="0" smtClean="0">
                <a:solidFill>
                  <a:srgbClr val="FF0000"/>
                </a:solidFill>
                <a:latin typeface="Arial" pitchFamily="34" charset="0"/>
                <a:cs typeface="Arial" pitchFamily="34" charset="0"/>
              </a:rPr>
              <a:t>وروش ها</a:t>
            </a:r>
            <a:endParaRPr lang="fa-IR" sz="4100" dirty="0">
              <a:solidFill>
                <a:srgbClr val="FF0000"/>
              </a:solidFill>
              <a:latin typeface="Arial" pitchFamily="34" charset="0"/>
              <a:cs typeface="Arial" pitchFamily="34" charset="0"/>
            </a:endParaRPr>
          </a:p>
        </p:txBody>
      </p:sp>
      <p:sp>
        <p:nvSpPr>
          <p:cNvPr id="3" name="Content Placeholder 2"/>
          <p:cNvSpPr>
            <a:spLocks noGrp="1"/>
          </p:cNvSpPr>
          <p:nvPr>
            <p:ph idx="1"/>
          </p:nvPr>
        </p:nvSpPr>
        <p:spPr>
          <a:xfrm>
            <a:off x="518697" y="1816057"/>
            <a:ext cx="7876003" cy="5193157"/>
          </a:xfrm>
        </p:spPr>
        <p:txBody>
          <a:bodyPr>
            <a:normAutofit lnSpcReduction="10000"/>
          </a:bodyPr>
          <a:lstStyle/>
          <a:p>
            <a:pPr marL="156472" lvl="1" indent="0" algn="just">
              <a:buClr>
                <a:schemeClr val="tx1">
                  <a:shade val="95000"/>
                </a:schemeClr>
              </a:buClr>
              <a:buSzPct val="65000"/>
              <a:buNone/>
            </a:pPr>
            <a:endParaRPr lang="fa-IR" b="1" dirty="0" smtClean="0"/>
          </a:p>
          <a:p>
            <a:pPr marL="156472" indent="0" algn="just">
              <a:buNone/>
            </a:pPr>
            <a:r>
              <a:rPr lang="fa-IR" sz="2400" b="1" dirty="0" smtClean="0">
                <a:cs typeface="B Mitra" panose="00000400000000000000" pitchFamily="2" charset="-78"/>
              </a:rPr>
              <a:t>سه معنی از نیاز برمی آید:</a:t>
            </a:r>
          </a:p>
          <a:p>
            <a:pPr marL="156472" indent="0" algn="just">
              <a:buNone/>
            </a:pPr>
            <a:r>
              <a:rPr lang="fa-IR" sz="2400" b="1" dirty="0" smtClean="0">
                <a:solidFill>
                  <a:srgbClr val="0070C0"/>
                </a:solidFill>
                <a:cs typeface="B Mitra" panose="00000400000000000000" pitchFamily="2" charset="-78"/>
              </a:rPr>
              <a:t>1- نیاز به عنوان خواست یا ترجیح: </a:t>
            </a:r>
            <a:r>
              <a:rPr lang="fa-IR" sz="2400" b="1" dirty="0" smtClean="0">
                <a:cs typeface="B Mitra" panose="00000400000000000000" pitchFamily="2" charset="-78"/>
              </a:rPr>
              <a:t>آنچه برای افراد مهم تلقی می شود به عنوان نیاز آنها در نظر گرفته شود،اما همیشه صادق نیست زیرا ممکن است فرد چیزی را بخواهد ولی بدان نیاز نداشته باشد(آمورش تزریق آمپول)</a:t>
            </a:r>
          </a:p>
          <a:p>
            <a:pPr marL="156472" indent="0" algn="just">
              <a:buNone/>
            </a:pPr>
            <a:r>
              <a:rPr lang="fa-IR" sz="2400" b="1" dirty="0" smtClean="0">
                <a:solidFill>
                  <a:srgbClr val="0070C0"/>
                </a:solidFill>
                <a:cs typeface="B Mitra" panose="00000400000000000000" pitchFamily="2" charset="-78"/>
              </a:rPr>
              <a:t>2- نیاز به عنوان عیب یا نقصان: </a:t>
            </a:r>
            <a:r>
              <a:rPr lang="fa-IR" sz="2400" b="1" dirty="0" smtClean="0">
                <a:cs typeface="B Mitra" panose="00000400000000000000" pitchFamily="2" charset="-78"/>
              </a:rPr>
              <a:t>هنگامی که نوعی توانایی و مهارت وجود نداشته باشد و این غیبت منجر به ایجاد ضرر در عملکرد فرد گردد.</a:t>
            </a:r>
          </a:p>
          <a:p>
            <a:pPr marL="156472" indent="0" algn="just">
              <a:buNone/>
            </a:pPr>
            <a:r>
              <a:rPr lang="fa-IR" sz="2400" b="1" dirty="0" smtClean="0">
                <a:solidFill>
                  <a:srgbClr val="0070C0"/>
                </a:solidFill>
                <a:cs typeface="B Mitra" panose="00000400000000000000" pitchFamily="2" charset="-78"/>
              </a:rPr>
              <a:t>3- نیاز به عنوان فاصله بین مطلوب و وضع موجود.</a:t>
            </a:r>
          </a:p>
          <a:p>
            <a:pPr marL="156472" indent="0" algn="just">
              <a:buNone/>
            </a:pPr>
            <a:endParaRPr lang="fa-IR" sz="2400" b="1" dirty="0" smtClean="0">
              <a:cs typeface="B Mitra" panose="00000400000000000000" pitchFamily="2" charset="-78"/>
            </a:endParaRPr>
          </a:p>
          <a:p>
            <a:pPr marL="156472" indent="0" algn="just">
              <a:buNone/>
            </a:pPr>
            <a:endParaRPr lang="fa-IR" sz="2700" b="1" dirty="0"/>
          </a:p>
        </p:txBody>
      </p:sp>
    </p:spTree>
    <p:extLst>
      <p:ext uri="{BB962C8B-B14F-4D97-AF65-F5344CB8AC3E}">
        <p14:creationId xmlns:p14="http://schemas.microsoft.com/office/powerpoint/2010/main" val="560079391"/>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2300" y="1419225"/>
            <a:ext cx="7651899" cy="4279630"/>
          </a:xfrm>
        </p:spPr>
        <p:txBody>
          <a:bodyPr>
            <a:normAutofit fontScale="85000" lnSpcReduction="20000"/>
          </a:bodyPr>
          <a:lstStyle/>
          <a:p>
            <a:r>
              <a:rPr lang="fa-IR" sz="2800" b="1" dirty="0">
                <a:solidFill>
                  <a:srgbClr val="C00000"/>
                </a:solidFill>
                <a:cs typeface="B Mitra" panose="00000400000000000000" pitchFamily="2" charset="-78"/>
              </a:rPr>
              <a:t>نیاز سنجی عبارت است از مطالعه وشناخت ماهیت فرد ،جامعه </a:t>
            </a:r>
            <a:r>
              <a:rPr lang="fa-IR" sz="2800" b="1" dirty="0" smtClean="0">
                <a:solidFill>
                  <a:srgbClr val="C00000"/>
                </a:solidFill>
                <a:cs typeface="B Mitra" panose="00000400000000000000" pitchFamily="2" charset="-78"/>
              </a:rPr>
              <a:t>و رشته </a:t>
            </a:r>
            <a:r>
              <a:rPr lang="fa-IR" sz="2800" b="1" dirty="0">
                <a:solidFill>
                  <a:srgbClr val="C00000"/>
                </a:solidFill>
                <a:cs typeface="B Mitra" panose="00000400000000000000" pitchFamily="2" charset="-78"/>
              </a:rPr>
              <a:t>علمی به قصد تشخیص </a:t>
            </a:r>
            <a:r>
              <a:rPr lang="fa-IR" sz="2800" b="1" dirty="0" smtClean="0">
                <a:solidFill>
                  <a:srgbClr val="C00000"/>
                </a:solidFill>
                <a:cs typeface="B Mitra" panose="00000400000000000000" pitchFamily="2" charset="-78"/>
              </a:rPr>
              <a:t>ضرورت های تربیتی</a:t>
            </a:r>
          </a:p>
          <a:p>
            <a:endParaRPr lang="fa-IR" sz="2800" dirty="0">
              <a:cs typeface="B Mitra" panose="00000400000000000000" pitchFamily="2" charset="-78"/>
            </a:endParaRPr>
          </a:p>
          <a:p>
            <a:pPr marL="0" indent="0">
              <a:buNone/>
            </a:pPr>
            <a:endParaRPr lang="fa-IR" sz="4000" b="1" dirty="0" smtClean="0">
              <a:solidFill>
                <a:srgbClr val="00B0F0"/>
              </a:solidFill>
              <a:cs typeface="B Mitra" panose="00000400000000000000" pitchFamily="2" charset="-78"/>
            </a:endParaRPr>
          </a:p>
          <a:p>
            <a:pPr marL="0" indent="0">
              <a:buNone/>
            </a:pPr>
            <a:r>
              <a:rPr lang="fa-IR" sz="4000" b="1" dirty="0" smtClean="0">
                <a:solidFill>
                  <a:srgbClr val="00B0F0"/>
                </a:solidFill>
                <a:cs typeface="B Mitra" panose="00000400000000000000" pitchFamily="2" charset="-78"/>
              </a:rPr>
              <a:t>نیازهای </a:t>
            </a:r>
            <a:r>
              <a:rPr lang="fa-IR" sz="4000" b="1" dirty="0">
                <a:solidFill>
                  <a:srgbClr val="00B0F0"/>
                </a:solidFill>
                <a:cs typeface="B Mitra" panose="00000400000000000000" pitchFamily="2" charset="-78"/>
              </a:rPr>
              <a:t>برنامه درسی : </a:t>
            </a:r>
          </a:p>
          <a:p>
            <a:endParaRPr lang="fa-IR" sz="2800" dirty="0">
              <a:cs typeface="B Mitra" panose="00000400000000000000" pitchFamily="2" charset="-78"/>
            </a:endParaRPr>
          </a:p>
          <a:p>
            <a:r>
              <a:rPr lang="fa-IR" sz="2400" b="1" dirty="0" smtClean="0">
                <a:cs typeface="B Mitra" panose="00000400000000000000" pitchFamily="2" charset="-78"/>
              </a:rPr>
              <a:t>ضرورت های </a:t>
            </a:r>
            <a:r>
              <a:rPr lang="fa-IR" sz="2400" b="1" dirty="0">
                <a:cs typeface="B Mitra" panose="00000400000000000000" pitchFamily="2" charset="-78"/>
              </a:rPr>
              <a:t>تربیتی بر گرفته از فاصله تا وضع مطلوب که با توجه به نیازها و علایق فراگیرنده ومسائل اجتماعی موجود قابلیت </a:t>
            </a:r>
            <a:r>
              <a:rPr lang="fa-IR" sz="2400" b="1" dirty="0" smtClean="0">
                <a:cs typeface="B Mitra" panose="00000400000000000000" pitchFamily="2" charset="-78"/>
              </a:rPr>
              <a:t>تأمین </a:t>
            </a:r>
            <a:r>
              <a:rPr lang="fa-IR" sz="2400" b="1" dirty="0">
                <a:cs typeface="B Mitra" panose="00000400000000000000" pitchFamily="2" charset="-78"/>
              </a:rPr>
              <a:t>بدست آورده </a:t>
            </a:r>
            <a:r>
              <a:rPr lang="fa-IR" sz="2400" b="1" dirty="0" smtClean="0">
                <a:cs typeface="B Mitra" panose="00000400000000000000" pitchFamily="2" charset="-78"/>
              </a:rPr>
              <a:t>اند.</a:t>
            </a:r>
            <a:endParaRPr lang="fa-IR" sz="2400" b="1" dirty="0">
              <a:cs typeface="B Mitra" panose="00000400000000000000" pitchFamily="2" charset="-78"/>
            </a:endParaRPr>
          </a:p>
          <a:p>
            <a:endParaRPr lang="fa-IR" dirty="0"/>
          </a:p>
        </p:txBody>
      </p:sp>
    </p:spTree>
    <p:extLst>
      <p:ext uri="{BB962C8B-B14F-4D97-AF65-F5344CB8AC3E}">
        <p14:creationId xmlns:p14="http://schemas.microsoft.com/office/powerpoint/2010/main" val="4053259068"/>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4300" y="657225"/>
            <a:ext cx="5853007" cy="899372"/>
          </a:xfrm>
          <a:solidFill>
            <a:schemeClr val="accent2"/>
          </a:solidFill>
        </p:spPr>
        <p:txBody>
          <a:bodyPr>
            <a:normAutofit/>
          </a:bodyPr>
          <a:lstStyle/>
          <a:p>
            <a:r>
              <a:rPr lang="fa-IR" sz="4100" b="1" dirty="0">
                <a:solidFill>
                  <a:srgbClr val="FF0000"/>
                </a:solidFill>
                <a:latin typeface="Arial" pitchFamily="34" charset="0"/>
                <a:cs typeface="Arial" pitchFamily="34" charset="0"/>
              </a:rPr>
              <a:t>منابع مورد مطالعه در نیاز سنجی </a:t>
            </a:r>
          </a:p>
        </p:txBody>
      </p:sp>
      <p:sp>
        <p:nvSpPr>
          <p:cNvPr id="3" name="Content Placeholder 2"/>
          <p:cNvSpPr>
            <a:spLocks noGrp="1"/>
          </p:cNvSpPr>
          <p:nvPr>
            <p:ph idx="1"/>
          </p:nvPr>
        </p:nvSpPr>
        <p:spPr/>
        <p:txBody>
          <a:bodyPr>
            <a:normAutofit lnSpcReduction="10000"/>
          </a:bodyPr>
          <a:lstStyle/>
          <a:p>
            <a:pPr algn="just">
              <a:buFont typeface="Wingdings" pitchFamily="2" charset="2"/>
              <a:buChar char="Ø"/>
            </a:pPr>
            <a:r>
              <a:rPr lang="fa-IR" sz="2700" b="1" dirty="0">
                <a:solidFill>
                  <a:srgbClr val="00B0F0"/>
                </a:solidFill>
                <a:cs typeface="B Mitra" panose="00000400000000000000" pitchFamily="2" charset="-78"/>
              </a:rPr>
              <a:t>مطالعه وضع  مطلوب </a:t>
            </a:r>
            <a:r>
              <a:rPr lang="fa-IR" sz="2700" b="1" dirty="0" smtClean="0">
                <a:solidFill>
                  <a:srgbClr val="00B0F0"/>
                </a:solidFill>
                <a:cs typeface="B Mitra" panose="00000400000000000000" pitchFamily="2" charset="-78"/>
              </a:rPr>
              <a:t>:</a:t>
            </a:r>
            <a:endParaRPr lang="fa-IR" sz="2700" b="1" dirty="0">
              <a:cs typeface="B Mitra" panose="00000400000000000000" pitchFamily="2" charset="-78"/>
            </a:endParaRPr>
          </a:p>
          <a:p>
            <a:pPr marL="521574" lvl="1" indent="0" algn="just">
              <a:buNone/>
            </a:pPr>
            <a:r>
              <a:rPr lang="fa-IR" sz="2500" b="1" dirty="0">
                <a:cs typeface="B Mitra" panose="00000400000000000000" pitchFamily="2" charset="-78"/>
              </a:rPr>
              <a:t>هدفهای سطوح بالاتر ، دیدگاههای مدیران وسیاست گذاران،        تجارب کشورهای </a:t>
            </a:r>
            <a:r>
              <a:rPr lang="fa-IR" sz="2500" b="1" dirty="0" smtClean="0">
                <a:cs typeface="B Mitra" panose="00000400000000000000" pitchFamily="2" charset="-78"/>
              </a:rPr>
              <a:t>دیگر ، صاحبنظران </a:t>
            </a:r>
            <a:r>
              <a:rPr lang="fa-IR" sz="2500" b="1" dirty="0">
                <a:cs typeface="B Mitra" panose="00000400000000000000" pitchFamily="2" charset="-78"/>
              </a:rPr>
              <a:t>حوزه </a:t>
            </a:r>
            <a:r>
              <a:rPr lang="fa-IR" sz="2500" b="1" dirty="0" smtClean="0">
                <a:cs typeface="B Mitra" panose="00000400000000000000" pitchFamily="2" charset="-78"/>
              </a:rPr>
              <a:t>برنامه ریزی     </a:t>
            </a:r>
            <a:r>
              <a:rPr lang="fa-IR" sz="2500" b="1" dirty="0">
                <a:cs typeface="B Mitra" panose="00000400000000000000" pitchFamily="2" charset="-78"/>
              </a:rPr>
              <a:t>درسی، ماهیت یادگیرنده .</a:t>
            </a:r>
          </a:p>
          <a:p>
            <a:pPr marL="156472" indent="0" algn="just">
              <a:buNone/>
            </a:pPr>
            <a:endParaRPr lang="fa-IR" sz="2700" b="1" dirty="0">
              <a:cs typeface="B Mitra" panose="00000400000000000000" pitchFamily="2" charset="-78"/>
            </a:endParaRPr>
          </a:p>
          <a:p>
            <a:pPr algn="just">
              <a:buFont typeface="Wingdings" pitchFamily="2" charset="2"/>
              <a:buChar char="Ø"/>
            </a:pPr>
            <a:r>
              <a:rPr lang="fa-IR" sz="2700" b="1" dirty="0">
                <a:solidFill>
                  <a:srgbClr val="00B0F0"/>
                </a:solidFill>
                <a:cs typeface="B Mitra" panose="00000400000000000000" pitchFamily="2" charset="-78"/>
              </a:rPr>
              <a:t>مطالعه وضع موجود</a:t>
            </a:r>
            <a:r>
              <a:rPr lang="fa-IR" sz="2700" b="1" dirty="0" smtClean="0">
                <a:solidFill>
                  <a:srgbClr val="00B0F0"/>
                </a:solidFill>
                <a:cs typeface="B Mitra" panose="00000400000000000000" pitchFamily="2" charset="-78"/>
              </a:rPr>
              <a:t>:</a:t>
            </a:r>
            <a:endParaRPr lang="fa-IR" sz="2700" b="1" dirty="0">
              <a:cs typeface="B Mitra" panose="00000400000000000000" pitchFamily="2" charset="-78"/>
            </a:endParaRPr>
          </a:p>
          <a:p>
            <a:pPr marL="156472" indent="0" algn="just">
              <a:buNone/>
            </a:pPr>
            <a:r>
              <a:rPr lang="fa-IR" sz="2700" b="1" dirty="0">
                <a:cs typeface="B Mitra" panose="00000400000000000000" pitchFamily="2" charset="-78"/>
              </a:rPr>
              <a:t>      </a:t>
            </a:r>
            <a:r>
              <a:rPr lang="fa-IR" sz="2500" b="1" dirty="0">
                <a:cs typeface="B Mitra" panose="00000400000000000000" pitchFamily="2" charset="-78"/>
              </a:rPr>
              <a:t>در این بررسی باید </a:t>
            </a:r>
            <a:r>
              <a:rPr lang="fa-IR" sz="2500" b="1" dirty="0" smtClean="0">
                <a:cs typeface="B Mitra" panose="00000400000000000000" pitchFamily="2" charset="-78"/>
              </a:rPr>
              <a:t>شاخص ها </a:t>
            </a:r>
            <a:r>
              <a:rPr lang="fa-IR" sz="2500" b="1" dirty="0">
                <a:cs typeface="B Mitra" panose="00000400000000000000" pitchFamily="2" charset="-78"/>
              </a:rPr>
              <a:t>را از وضع مطلوب گرفت .</a:t>
            </a:r>
          </a:p>
          <a:p>
            <a:pPr marL="156472" indent="0" algn="just">
              <a:buNone/>
            </a:pPr>
            <a:endParaRPr lang="fa-IR" sz="2700" b="1" dirty="0"/>
          </a:p>
          <a:p>
            <a:pPr marL="156472" indent="0" algn="just">
              <a:lnSpc>
                <a:spcPct val="150000"/>
              </a:lnSpc>
              <a:buNone/>
            </a:pPr>
            <a:endParaRPr lang="fa-IR" sz="2700" b="1" dirty="0"/>
          </a:p>
        </p:txBody>
      </p:sp>
    </p:spTree>
    <p:extLst>
      <p:ext uri="{BB962C8B-B14F-4D97-AF65-F5344CB8AC3E}">
        <p14:creationId xmlns:p14="http://schemas.microsoft.com/office/powerpoint/2010/main" val="4229127789"/>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7900" y="352425"/>
            <a:ext cx="3262207" cy="899372"/>
          </a:xfrm>
          <a:solidFill>
            <a:schemeClr val="accent2"/>
          </a:solidFill>
        </p:spPr>
        <p:txBody>
          <a:bodyPr>
            <a:normAutofit/>
          </a:bodyPr>
          <a:lstStyle/>
          <a:p>
            <a:r>
              <a:rPr lang="fa-IR" sz="4100" b="1" dirty="0">
                <a:solidFill>
                  <a:srgbClr val="FF0000"/>
                </a:solidFill>
                <a:latin typeface="Arial" pitchFamily="34" charset="0"/>
                <a:cs typeface="Arial" pitchFamily="34" charset="0"/>
              </a:rPr>
              <a:t>اصول نیاز سنجی</a:t>
            </a:r>
          </a:p>
        </p:txBody>
      </p:sp>
      <p:sp>
        <p:nvSpPr>
          <p:cNvPr id="3" name="Content Placeholder 2"/>
          <p:cNvSpPr>
            <a:spLocks noGrp="1"/>
          </p:cNvSpPr>
          <p:nvPr>
            <p:ph idx="1"/>
          </p:nvPr>
        </p:nvSpPr>
        <p:spPr>
          <a:xfrm>
            <a:off x="712892" y="1495425"/>
            <a:ext cx="7423299" cy="5791200"/>
          </a:xfrm>
        </p:spPr>
        <p:txBody>
          <a:bodyPr>
            <a:normAutofit fontScale="85000" lnSpcReduction="10000"/>
          </a:bodyPr>
          <a:lstStyle/>
          <a:p>
            <a:pPr algn="just">
              <a:lnSpc>
                <a:spcPct val="200000"/>
              </a:lnSpc>
              <a:buFont typeface="Wingdings" pitchFamily="2" charset="2"/>
              <a:buChar char="Ø"/>
            </a:pPr>
            <a:r>
              <a:rPr lang="fa-IR" sz="2400" b="1" dirty="0">
                <a:solidFill>
                  <a:srgbClr val="0070C0"/>
                </a:solidFill>
                <a:cs typeface="B Mitra" panose="00000400000000000000" pitchFamily="2" charset="-78"/>
              </a:rPr>
              <a:t> رعایت ملاکهای تحقیق</a:t>
            </a:r>
          </a:p>
          <a:p>
            <a:pPr algn="just">
              <a:lnSpc>
                <a:spcPct val="200000"/>
              </a:lnSpc>
              <a:buFont typeface="Wingdings" pitchFamily="2" charset="2"/>
              <a:buChar char="Ø"/>
            </a:pPr>
            <a:r>
              <a:rPr lang="fa-IR" sz="2400" b="1" dirty="0">
                <a:solidFill>
                  <a:srgbClr val="0070C0"/>
                </a:solidFill>
                <a:cs typeface="B Mitra" panose="00000400000000000000" pitchFamily="2" charset="-78"/>
              </a:rPr>
              <a:t> واقع بینی</a:t>
            </a:r>
          </a:p>
          <a:p>
            <a:pPr algn="just">
              <a:lnSpc>
                <a:spcPct val="200000"/>
              </a:lnSpc>
              <a:buFont typeface="Wingdings" pitchFamily="2" charset="2"/>
              <a:buChar char="Ø"/>
            </a:pPr>
            <a:r>
              <a:rPr lang="fa-IR" sz="2400" b="1" dirty="0">
                <a:solidFill>
                  <a:srgbClr val="0070C0"/>
                </a:solidFill>
                <a:cs typeface="B Mitra" panose="00000400000000000000" pitchFamily="2" charset="-78"/>
              </a:rPr>
              <a:t> جامع نگری</a:t>
            </a:r>
          </a:p>
          <a:p>
            <a:pPr algn="just">
              <a:lnSpc>
                <a:spcPct val="200000"/>
              </a:lnSpc>
              <a:buFont typeface="Wingdings" pitchFamily="2" charset="2"/>
              <a:buChar char="Ø"/>
            </a:pPr>
            <a:r>
              <a:rPr lang="fa-IR" sz="2400" b="1" dirty="0">
                <a:solidFill>
                  <a:srgbClr val="0070C0"/>
                </a:solidFill>
                <a:cs typeface="B Mitra" panose="00000400000000000000" pitchFamily="2" charset="-78"/>
              </a:rPr>
              <a:t> پیوند واقعیت با آرمان</a:t>
            </a:r>
          </a:p>
          <a:p>
            <a:pPr algn="just">
              <a:lnSpc>
                <a:spcPct val="200000"/>
              </a:lnSpc>
              <a:buFont typeface="Wingdings" pitchFamily="2" charset="2"/>
              <a:buChar char="Ø"/>
            </a:pPr>
            <a:r>
              <a:rPr lang="fa-IR" sz="2400" b="1" dirty="0">
                <a:solidFill>
                  <a:srgbClr val="0070C0"/>
                </a:solidFill>
                <a:cs typeface="B Mitra" panose="00000400000000000000" pitchFamily="2" charset="-78"/>
              </a:rPr>
              <a:t> کفایت ووثاقت اطلاعات</a:t>
            </a:r>
          </a:p>
          <a:p>
            <a:pPr algn="just">
              <a:lnSpc>
                <a:spcPct val="200000"/>
              </a:lnSpc>
              <a:buFont typeface="Wingdings" pitchFamily="2" charset="2"/>
              <a:buChar char="Ø"/>
            </a:pPr>
            <a:r>
              <a:rPr lang="fa-IR" sz="2400" b="1" dirty="0">
                <a:solidFill>
                  <a:srgbClr val="0070C0"/>
                </a:solidFill>
                <a:cs typeface="B Mitra" panose="00000400000000000000" pitchFamily="2" charset="-78"/>
              </a:rPr>
              <a:t>تناسب با دوره تحصیلی</a:t>
            </a:r>
          </a:p>
          <a:p>
            <a:pPr algn="just">
              <a:lnSpc>
                <a:spcPct val="200000"/>
              </a:lnSpc>
              <a:buFont typeface="Wingdings" pitchFamily="2" charset="2"/>
              <a:buChar char="Ø"/>
            </a:pPr>
            <a:r>
              <a:rPr lang="fa-IR" sz="2400" b="1" dirty="0">
                <a:solidFill>
                  <a:srgbClr val="0070C0"/>
                </a:solidFill>
                <a:cs typeface="B Mitra" panose="00000400000000000000" pitchFamily="2" charset="-78"/>
              </a:rPr>
              <a:t> تداوم</a:t>
            </a:r>
          </a:p>
          <a:p>
            <a:pPr algn="just">
              <a:lnSpc>
                <a:spcPct val="200000"/>
              </a:lnSpc>
              <a:buFont typeface="Wingdings" pitchFamily="2" charset="2"/>
              <a:buChar char="Ø"/>
            </a:pPr>
            <a:r>
              <a:rPr lang="fa-IR" sz="2400" b="1" dirty="0">
                <a:solidFill>
                  <a:srgbClr val="0070C0"/>
                </a:solidFill>
                <a:cs typeface="B Mitra" panose="00000400000000000000" pitchFamily="2" charset="-78"/>
              </a:rPr>
              <a:t> اولویت بندی</a:t>
            </a:r>
          </a:p>
        </p:txBody>
      </p:sp>
    </p:spTree>
    <p:extLst>
      <p:ext uri="{BB962C8B-B14F-4D97-AF65-F5344CB8AC3E}">
        <p14:creationId xmlns:p14="http://schemas.microsoft.com/office/powerpoint/2010/main" val="2689561569"/>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3500" y="276225"/>
            <a:ext cx="3973830" cy="963960"/>
          </a:xfrm>
          <a:solidFill>
            <a:schemeClr val="accent2"/>
          </a:solidFill>
        </p:spPr>
        <p:txBody>
          <a:bodyPr>
            <a:normAutofit/>
          </a:bodyPr>
          <a:lstStyle/>
          <a:p>
            <a:r>
              <a:rPr lang="fa-IR" sz="4100" b="1" dirty="0">
                <a:solidFill>
                  <a:srgbClr val="FF0000"/>
                </a:solidFill>
                <a:latin typeface="Arial" pitchFamily="34" charset="0"/>
                <a:cs typeface="Arial" pitchFamily="34" charset="0"/>
              </a:rPr>
              <a:t>الگوهای نیاز سنجی</a:t>
            </a:r>
          </a:p>
        </p:txBody>
      </p:sp>
      <p:sp>
        <p:nvSpPr>
          <p:cNvPr id="3" name="Content Placeholder 2"/>
          <p:cNvSpPr>
            <a:spLocks noGrp="1"/>
          </p:cNvSpPr>
          <p:nvPr>
            <p:ph idx="1"/>
          </p:nvPr>
        </p:nvSpPr>
        <p:spPr>
          <a:xfrm>
            <a:off x="927100" y="1876425"/>
            <a:ext cx="7474487" cy="3505200"/>
          </a:xfrm>
        </p:spPr>
        <p:txBody>
          <a:bodyPr>
            <a:noAutofit/>
          </a:bodyPr>
          <a:lstStyle/>
          <a:p>
            <a:pPr algn="just">
              <a:buFont typeface="Wingdings" pitchFamily="2" charset="2"/>
              <a:buChar char="Ø"/>
            </a:pPr>
            <a:r>
              <a:rPr lang="fa-IR" sz="2400" b="1" dirty="0">
                <a:cs typeface="B Mitra" panose="00000400000000000000" pitchFamily="2" charset="-78"/>
              </a:rPr>
              <a:t>الگوی کلاسیک:</a:t>
            </a:r>
          </a:p>
          <a:p>
            <a:pPr lvl="1" algn="just">
              <a:buFont typeface="Wingdings" pitchFamily="2" charset="2"/>
              <a:buChar char="ü"/>
            </a:pPr>
            <a:r>
              <a:rPr lang="fa-IR" sz="2400" b="1" dirty="0">
                <a:cs typeface="B Mitra" panose="00000400000000000000" pitchFamily="2" charset="-78"/>
              </a:rPr>
              <a:t>تعیین هدفهای کلی آموزش</a:t>
            </a:r>
          </a:p>
          <a:p>
            <a:pPr lvl="1" algn="just">
              <a:buFont typeface="Wingdings" pitchFamily="2" charset="2"/>
              <a:buChar char="ü"/>
            </a:pPr>
            <a:r>
              <a:rPr lang="fa-IR" sz="2400" b="1" dirty="0">
                <a:cs typeface="B Mitra" panose="00000400000000000000" pitchFamily="2" charset="-78"/>
              </a:rPr>
              <a:t>طراحی وتدوین برنامه درسی</a:t>
            </a:r>
          </a:p>
          <a:p>
            <a:pPr lvl="1" algn="just">
              <a:buFont typeface="Wingdings" pitchFamily="2" charset="2"/>
              <a:buChar char="ü"/>
            </a:pPr>
            <a:r>
              <a:rPr lang="fa-IR" sz="2400" b="1" dirty="0">
                <a:cs typeface="B Mitra" panose="00000400000000000000" pitchFamily="2" charset="-78"/>
              </a:rPr>
              <a:t>اجرای برنامه درسی</a:t>
            </a:r>
          </a:p>
          <a:p>
            <a:pPr lvl="1" algn="just">
              <a:buFont typeface="Wingdings" pitchFamily="2" charset="2"/>
              <a:buChar char="ü"/>
            </a:pPr>
            <a:r>
              <a:rPr lang="fa-IR" sz="2400" b="1" dirty="0">
                <a:cs typeface="B Mitra" panose="00000400000000000000" pitchFamily="2" charset="-78"/>
              </a:rPr>
              <a:t>ارزشیابی </a:t>
            </a:r>
            <a:r>
              <a:rPr lang="fa-IR" sz="2400" b="1" dirty="0" smtClean="0">
                <a:cs typeface="B Mitra" panose="00000400000000000000" pitchFamily="2" charset="-78"/>
              </a:rPr>
              <a:t>اجرایی</a:t>
            </a:r>
            <a:endParaRPr lang="fa-IR" sz="2400" b="1" dirty="0">
              <a:cs typeface="B Mitra" panose="00000400000000000000" pitchFamily="2" charset="-78"/>
            </a:endParaRPr>
          </a:p>
        </p:txBody>
      </p:sp>
    </p:spTree>
    <p:extLst>
      <p:ext uri="{BB962C8B-B14F-4D97-AF65-F5344CB8AC3E}">
        <p14:creationId xmlns:p14="http://schemas.microsoft.com/office/powerpoint/2010/main" val="2153203003"/>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2300" y="428625"/>
            <a:ext cx="7250430" cy="6681597"/>
          </a:xfrm>
        </p:spPr>
        <p:txBody>
          <a:bodyPr>
            <a:normAutofit fontScale="85000" lnSpcReduction="10000"/>
          </a:bodyPr>
          <a:lstStyle/>
          <a:p>
            <a:pPr marL="0" indent="0" algn="ctr">
              <a:buNone/>
            </a:pPr>
            <a:r>
              <a:rPr lang="fa-IR" sz="4300" b="1" dirty="0" smtClean="0">
                <a:solidFill>
                  <a:srgbClr val="FF0000"/>
                </a:solidFill>
                <a:cs typeface="B Mitra" panose="00000400000000000000" pitchFamily="2" charset="-78"/>
              </a:rPr>
              <a:t>الگوی استقرایی</a:t>
            </a:r>
          </a:p>
          <a:p>
            <a:pPr marL="0" indent="0" algn="ctr">
              <a:buNone/>
            </a:pPr>
            <a:endParaRPr lang="fa-IR" sz="4300" b="1" dirty="0">
              <a:solidFill>
                <a:srgbClr val="FF0000"/>
              </a:solidFill>
              <a:cs typeface="B Mitra" panose="00000400000000000000" pitchFamily="2" charset="-78"/>
            </a:endParaRPr>
          </a:p>
          <a:p>
            <a:r>
              <a:rPr lang="fa-IR" sz="2400" b="1" dirty="0">
                <a:cs typeface="B Mitra" panose="00000400000000000000" pitchFamily="2" charset="-78"/>
              </a:rPr>
              <a:t>شناسایی منابع، روشها وابزار جمع آوری اطلاعات</a:t>
            </a:r>
          </a:p>
          <a:p>
            <a:r>
              <a:rPr lang="fa-IR" sz="2400" b="1" dirty="0">
                <a:cs typeface="B Mitra" panose="00000400000000000000" pitchFamily="2" charset="-78"/>
              </a:rPr>
              <a:t>تعیین یک یا چند منبع ، روش وابزار مناسب </a:t>
            </a:r>
          </a:p>
          <a:p>
            <a:r>
              <a:rPr lang="fa-IR" sz="2400" b="1" dirty="0">
                <a:cs typeface="B Mitra" panose="00000400000000000000" pitchFamily="2" charset="-78"/>
              </a:rPr>
              <a:t>جمع آوری اطلاعات</a:t>
            </a:r>
          </a:p>
          <a:p>
            <a:r>
              <a:rPr lang="fa-IR" sz="2400" b="1" dirty="0">
                <a:cs typeface="B Mitra" panose="00000400000000000000" pitchFamily="2" charset="-78"/>
              </a:rPr>
              <a:t>تکنیک وطبقه بندی اطلاعات </a:t>
            </a:r>
          </a:p>
          <a:p>
            <a:r>
              <a:rPr lang="fa-IR" sz="2400" b="1" dirty="0">
                <a:cs typeface="B Mitra" panose="00000400000000000000" pitchFamily="2" charset="-78"/>
              </a:rPr>
              <a:t>تعیین رفتار مورد انتظار </a:t>
            </a:r>
          </a:p>
          <a:p>
            <a:r>
              <a:rPr lang="fa-IR" sz="2400" b="1" dirty="0">
                <a:cs typeface="B Mitra" panose="00000400000000000000" pitchFamily="2" charset="-78"/>
              </a:rPr>
              <a:t>مقایسه رفتار واقعی با رفتار مورد انتظار</a:t>
            </a:r>
          </a:p>
          <a:p>
            <a:r>
              <a:rPr lang="fa-IR" sz="2400" b="1" dirty="0">
                <a:cs typeface="B Mitra" panose="00000400000000000000" pitchFamily="2" charset="-78"/>
              </a:rPr>
              <a:t>تعیین نیازهای آموزشی</a:t>
            </a:r>
          </a:p>
          <a:p>
            <a:r>
              <a:rPr lang="fa-IR" sz="2400" b="1" dirty="0">
                <a:cs typeface="B Mitra" panose="00000400000000000000" pitchFamily="2" charset="-78"/>
              </a:rPr>
              <a:t>تبدیل نیاز به هدف</a:t>
            </a:r>
          </a:p>
          <a:p>
            <a:r>
              <a:rPr lang="fa-IR" sz="2400" b="1" dirty="0">
                <a:cs typeface="B Mitra" panose="00000400000000000000" pitchFamily="2" charset="-78"/>
              </a:rPr>
              <a:t>ارزشیابی و بازنگری برنامه</a:t>
            </a:r>
          </a:p>
          <a:p>
            <a:r>
              <a:rPr lang="fa-IR" sz="2400" b="1" dirty="0">
                <a:cs typeface="B Mitra" panose="00000400000000000000" pitchFamily="2" charset="-78"/>
              </a:rPr>
              <a:t>تعیین میزان اختلاف عملکرد </a:t>
            </a:r>
          </a:p>
          <a:p>
            <a:r>
              <a:rPr lang="fa-IR" sz="2400" b="1" dirty="0">
                <a:cs typeface="B Mitra" panose="00000400000000000000" pitchFamily="2" charset="-78"/>
              </a:rPr>
              <a:t>تحلیل اختلاف </a:t>
            </a:r>
          </a:p>
          <a:p>
            <a:r>
              <a:rPr lang="fa-IR" sz="2400" b="1" dirty="0">
                <a:cs typeface="B Mitra" panose="00000400000000000000" pitchFamily="2" charset="-78"/>
              </a:rPr>
              <a:t>تهیه برنامه درسی</a:t>
            </a:r>
          </a:p>
          <a:p>
            <a:r>
              <a:rPr lang="fa-IR" sz="2400" b="1" dirty="0">
                <a:cs typeface="B Mitra" panose="00000400000000000000" pitchFamily="2" charset="-78"/>
              </a:rPr>
              <a:t>اجرای برنامه</a:t>
            </a:r>
          </a:p>
          <a:p>
            <a:endParaRPr lang="fa-IR" sz="2400" b="1" dirty="0">
              <a:cs typeface="B Mitra" panose="00000400000000000000" pitchFamily="2" charset="-78"/>
            </a:endParaRPr>
          </a:p>
          <a:p>
            <a:endParaRPr lang="fa-IR" dirty="0"/>
          </a:p>
        </p:txBody>
      </p:sp>
    </p:spTree>
    <p:extLst>
      <p:ext uri="{BB962C8B-B14F-4D97-AF65-F5344CB8AC3E}">
        <p14:creationId xmlns:p14="http://schemas.microsoft.com/office/powerpoint/2010/main" val="372760931"/>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395</TotalTime>
  <Words>1485</Words>
  <Application>Microsoft Office PowerPoint</Application>
  <PresentationFormat>Custom</PresentationFormat>
  <Paragraphs>210</Paragraphs>
  <Slides>30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Arial</vt:lpstr>
      <vt:lpstr>B Mitra</vt:lpstr>
      <vt:lpstr>Calibri</vt:lpstr>
      <vt:lpstr>Tahoma</vt:lpstr>
      <vt:lpstr>Times New Roman</vt:lpstr>
      <vt:lpstr>Trebuchet MS</vt:lpstr>
      <vt:lpstr>Wingdings</vt:lpstr>
      <vt:lpstr>Wingdings 3</vt:lpstr>
      <vt:lpstr>Facet</vt:lpstr>
      <vt:lpstr>برنامه ریزی درسی  مدرس: خانم معصومه داوری </vt:lpstr>
      <vt:lpstr>عناصر برنامه درسی</vt:lpstr>
      <vt:lpstr>عناصر 9 گانه برنامه درسی از نظر کلاین</vt:lpstr>
      <vt:lpstr>نیاز سنجی:اصول وروش ها</vt:lpstr>
      <vt:lpstr>PowerPoint Presentation</vt:lpstr>
      <vt:lpstr>منابع مورد مطالعه در نیاز سنجی </vt:lpstr>
      <vt:lpstr>اصول نیاز سنجی</vt:lpstr>
      <vt:lpstr>الگوهای نیاز سنجی</vt:lpstr>
      <vt:lpstr>PowerPoint Presentation</vt:lpstr>
      <vt:lpstr>PowerPoint Presentation</vt:lpstr>
      <vt:lpstr>تکنیکها و روش های نیاز سنجی</vt:lpstr>
      <vt:lpstr>تکنیک دلفی</vt:lpstr>
      <vt:lpstr>تکنیک فیش بول</vt:lpstr>
      <vt:lpstr>تعیین هدف در برنامه درسی</vt:lpstr>
      <vt:lpstr>سطوح هدف ها</vt:lpstr>
      <vt:lpstr>منابع تعیین هدف</vt:lpstr>
      <vt:lpstr>نظام اعتقادی و ارزشی</vt:lpstr>
      <vt:lpstr>ماهیت یادگیری</vt:lpstr>
      <vt:lpstr>کاربرد نظریه ها در برنامه درسی</vt:lpstr>
      <vt:lpstr>ماهیت جامعه</vt:lpstr>
      <vt:lpstr>ماهیت یادگیرنده</vt:lpstr>
      <vt:lpstr>ماهیت دانش </vt:lpstr>
      <vt:lpstr>حیطه های هدف</vt:lpstr>
      <vt:lpstr>بیان هدف</vt:lpstr>
      <vt:lpstr>تحقق اهداف </vt:lpstr>
      <vt:lpstr>رابطه هدف با زمان</vt:lpstr>
      <vt:lpstr>تعریف کلی برنامه ریزی درسی ابتدایی</vt:lpstr>
      <vt:lpstr>دلالت های ضمنی تعریف کلی بالا</vt:lpstr>
      <vt:lpstr>کارکرد  برنامه ریزی درسی ابتدایی</vt:lpstr>
      <vt:lpstr>تکلیف</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مقدمات برنامه ریزی درسی خلاصه</dc:title>
  <dc:creator>sia</dc:creator>
  <cp:lastModifiedBy>RAB</cp:lastModifiedBy>
  <cp:revision>51</cp:revision>
  <dcterms:created xsi:type="dcterms:W3CDTF">2017-01-12T14:03:21Z</dcterms:created>
  <dcterms:modified xsi:type="dcterms:W3CDTF">2020-04-20T18:12:02Z</dcterms:modified>
</cp:coreProperties>
</file>