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custDataLst>
    <p:tags r:id="rId13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270" y="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F96C8-C0F9-46C4-9922-750179703CDC}" type="datetimeFigureOut">
              <a:rPr lang="ko-KR" altLang="en-US" smtClean="0"/>
              <a:t>2020-03-10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787422-78F5-4B9A-9E9B-6075F015B2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33848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5368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1001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52736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edit Master title style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799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2020-03-10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590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2020-03-10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4140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2020-03-10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8738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2020-03-10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037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2020-03-10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782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2020-03-10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880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ko-KR" dirty="0" smtClean="0"/>
              <a:t> Click to edit Master title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587EC-4A3E-4030-BABC-5E0C0236501C}" type="datetimeFigureOut">
              <a:rPr lang="ko-KR" altLang="en-US" smtClean="0"/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716016" y="2924944"/>
            <a:ext cx="42119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a-IR" altLang="ko-KR" sz="36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B Nazanin" panose="00000400000000000000" pitchFamily="2" charset="-78"/>
              </a:rPr>
              <a:t>درآمدی بر مکاتب و نظریه های جامعه شناسی</a:t>
            </a:r>
            <a:endParaRPr lang="en-US" altLang="ko-KR" sz="3600" b="1" dirty="0" smtClean="0">
              <a:solidFill>
                <a:schemeClr val="bg1"/>
              </a:solidFill>
              <a:latin typeface="Arial" pitchFamily="34" charset="0"/>
              <a:ea typeface="맑은 고딕" pitchFamily="50" charset="-127"/>
              <a:cs typeface="B Nazanin" panose="00000400000000000000" pitchFamily="2" charset="-78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2483768" y="548680"/>
            <a:ext cx="42119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a-IR" altLang="ko-KR" sz="4000" b="1" dirty="0" smtClean="0">
                <a:solidFill>
                  <a:schemeClr val="bg1"/>
                </a:solidFill>
                <a:latin typeface="IranNastaliq" panose="02020505000000020003" pitchFamily="18" charset="0"/>
                <a:ea typeface="맑은 고딕" pitchFamily="50" charset="-127"/>
                <a:cs typeface="IranNastaliq" panose="02020505000000020003" pitchFamily="18" charset="0"/>
              </a:rPr>
              <a:t>خدایا شروع سخن نام توست</a:t>
            </a:r>
            <a:endParaRPr lang="en-US" altLang="ko-KR" sz="4000" b="1" dirty="0" smtClean="0">
              <a:solidFill>
                <a:schemeClr val="bg1"/>
              </a:solidFill>
              <a:latin typeface="IranNastaliq" panose="02020505000000020003" pitchFamily="18" charset="0"/>
              <a:ea typeface="맑은 고딕" pitchFamily="50" charset="-127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5683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7600" y="764704"/>
            <a:ext cx="4176464" cy="1052736"/>
          </a:xfrm>
        </p:spPr>
        <p:txBody>
          <a:bodyPr/>
          <a:lstStyle/>
          <a:p>
            <a:r>
              <a:rPr lang="fa-IR" altLang="ko-KR" sz="4400" dirty="0" smtClean="0">
                <a:solidFill>
                  <a:schemeClr val="accent2">
                    <a:lumMod val="75000"/>
                  </a:schemeClr>
                </a:solidFill>
                <a:ea typeface="Arial Unicode MS" pitchFamily="50" charset="-127"/>
                <a:cs typeface="B Nazanin" panose="00000400000000000000" pitchFamily="2" charset="-78"/>
              </a:rPr>
              <a:t>بینش </a:t>
            </a:r>
            <a:r>
              <a:rPr lang="fa-IR" altLang="ko-KR" sz="4400" dirty="0" smtClean="0">
                <a:solidFill>
                  <a:schemeClr val="accent2">
                    <a:lumMod val="75000"/>
                  </a:schemeClr>
                </a:solidFill>
                <a:ea typeface="Arial Unicode MS" pitchFamily="50" charset="-127"/>
                <a:cs typeface="B Nazanin" panose="00000400000000000000" pitchFamily="2" charset="-78"/>
              </a:rPr>
              <a:t>جامعه شناسی</a:t>
            </a:r>
            <a:endParaRPr lang="ko-KR" altLang="en-US" sz="4400" dirty="0">
              <a:solidFill>
                <a:schemeClr val="accent2">
                  <a:lumMod val="75000"/>
                </a:schemeClr>
              </a:solidFill>
              <a:ea typeface="Arial Unicode MS" pitchFamily="50" charset="-127"/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2780928"/>
            <a:ext cx="7596336" cy="2016224"/>
          </a:xfrm>
        </p:spPr>
        <p:txBody>
          <a:bodyPr>
            <a:normAutofit fontScale="92500"/>
          </a:bodyPr>
          <a:lstStyle/>
          <a:p>
            <a:pPr algn="r" rtl="1">
              <a:lnSpc>
                <a:spcPct val="150000"/>
              </a:lnSpc>
              <a:spcAft>
                <a:spcPts val="1000"/>
              </a:spcAft>
            </a:pPr>
            <a:r>
              <a:rPr lang="fa-IR" sz="2600" b="1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دانش جامعه‌شناسی</a:t>
            </a:r>
            <a:endParaRPr lang="en-US" sz="1700" b="1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 rtl="1">
              <a:spcAft>
                <a:spcPts val="0"/>
              </a:spcAft>
            </a:pPr>
            <a:r>
              <a:rPr lang="fa-IR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علمی که وظیفه‌ی بررسی روابط متقابل اجتماعی نسبتاً پایدار (ساخت اجتماعی ) در حالت‌های </a:t>
            </a:r>
            <a:r>
              <a:rPr lang="fa-IR" altLang="ko-K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ایستایی شناسی  </a:t>
            </a:r>
            <a:r>
              <a:rPr lang="fa-IR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و </a:t>
            </a:r>
            <a:r>
              <a:rPr lang="fa-IR" altLang="ko-K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پویایی شناسی  </a:t>
            </a:r>
            <a:r>
              <a:rPr lang="fa-IR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اجتماعی در سطوح مختلف جامعه‌شناختی را برعهده دارد جامعه‌شناسی لقب داده‌اند. 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27584" y="2017584"/>
            <a:ext cx="7772400" cy="3643664"/>
          </a:xfrm>
        </p:spPr>
        <p:txBody>
          <a:bodyPr/>
          <a:lstStyle/>
          <a:p>
            <a:pPr algn="r"/>
            <a:r>
              <a:rPr lang="fa-IR" dirty="0" smtClean="0">
                <a:cs typeface="B Nazanin" panose="00000400000000000000" pitchFamily="2" charset="-78"/>
              </a:rPr>
              <a:t>*اصل تقابل:</a:t>
            </a:r>
            <a:br>
              <a:rPr lang="fa-IR" dirty="0" smtClean="0">
                <a:cs typeface="B Nazanin" panose="00000400000000000000" pitchFamily="2" charset="-78"/>
              </a:rPr>
            </a:br>
            <a:r>
              <a:rPr lang="fa-IR" dirty="0" smtClean="0">
                <a:cs typeface="B Nazanin" panose="00000400000000000000" pitchFamily="2" charset="-78"/>
              </a:rPr>
              <a:t>*تنش:</a:t>
            </a:r>
            <a:br>
              <a:rPr lang="fa-IR" dirty="0" smtClean="0">
                <a:cs typeface="B Nazanin" panose="00000400000000000000" pitchFamily="2" charset="-78"/>
              </a:rPr>
            </a:br>
            <a:r>
              <a:rPr lang="fa-IR" dirty="0" smtClean="0">
                <a:cs typeface="B Nazanin" panose="00000400000000000000" pitchFamily="2" charset="-78"/>
              </a:rPr>
              <a:t>*جمع آوری اطلاعات:</a:t>
            </a:r>
            <a:br>
              <a:rPr lang="fa-IR" dirty="0" smtClean="0">
                <a:cs typeface="B Nazanin" panose="00000400000000000000" pitchFamily="2" charset="-78"/>
              </a:rPr>
            </a:br>
            <a:r>
              <a:rPr lang="fa-IR" dirty="0" smtClean="0">
                <a:cs typeface="B Nazanin" panose="00000400000000000000" pitchFamily="2" charset="-78"/>
              </a:rPr>
              <a:t>*آزمایش عینی:</a:t>
            </a:r>
            <a:r>
              <a:rPr lang="en-US" dirty="0" smtClean="0">
                <a:cs typeface="B Nazanin" panose="00000400000000000000" pitchFamily="2" charset="-78"/>
              </a:rPr>
              <a:t/>
            </a:r>
            <a:br>
              <a:rPr lang="en-US" dirty="0" smtClean="0">
                <a:cs typeface="B Nazanin" panose="00000400000000000000" pitchFamily="2" charset="-78"/>
              </a:rPr>
            </a:br>
            <a:r>
              <a:rPr lang="fa-IR" dirty="0" smtClean="0">
                <a:cs typeface="B Nazanin" panose="00000400000000000000" pitchFamily="2" charset="-78"/>
              </a:rPr>
              <a:t>*نتیجه گیری:</a:t>
            </a:r>
            <a:r>
              <a:rPr lang="en-US" dirty="0" smtClean="0">
                <a:cs typeface="B Nazanin" panose="00000400000000000000" pitchFamily="2" charset="-78"/>
              </a:rPr>
              <a:t/>
            </a:r>
            <a:br>
              <a:rPr lang="en-US" dirty="0" smtClean="0">
                <a:cs typeface="B Nazanin" panose="00000400000000000000" pitchFamily="2" charset="-78"/>
              </a:rPr>
            </a:br>
            <a:r>
              <a:rPr lang="fa-IR" dirty="0" smtClean="0"/>
              <a:t/>
            </a:r>
            <a:br>
              <a:rPr lang="fa-IR" dirty="0" smtClean="0"/>
            </a:br>
            <a:endParaRPr lang="fa-I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355976" y="548680"/>
            <a:ext cx="3667944" cy="1500187"/>
          </a:xfrm>
        </p:spPr>
        <p:txBody>
          <a:bodyPr>
            <a:normAutofit fontScale="92500"/>
          </a:bodyPr>
          <a:lstStyle/>
          <a:p>
            <a:pPr algn="just" rtl="1">
              <a:lnSpc>
                <a:spcPct val="150000"/>
              </a:lnSpc>
              <a:spcAft>
                <a:spcPts val="1000"/>
              </a:spcAft>
            </a:pPr>
            <a:r>
              <a:rPr lang="fa-IR" sz="4000" b="1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مراحل تشکیل نظریه </a:t>
            </a:r>
            <a:endParaRPr lang="en-US" sz="2800" dirty="0">
              <a:solidFill>
                <a:schemeClr val="tx1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03658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7704" y="1628800"/>
            <a:ext cx="7003470" cy="2376264"/>
          </a:xfrm>
        </p:spPr>
        <p:txBody>
          <a:bodyPr/>
          <a:lstStyle/>
          <a:p>
            <a:pPr algn="just" rtl="1">
              <a:lnSpc>
                <a:spcPct val="150000"/>
              </a:lnSpc>
              <a:spcAft>
                <a:spcPts val="1000"/>
              </a:spcAft>
            </a:pPr>
            <a:r>
              <a:rPr lang="fa-IR" sz="20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مرحله </a:t>
            </a:r>
            <a:r>
              <a:rPr lang="fa-IR" sz="20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ششم تحقیق عبارتست از تعمیم نتایج بدست آمده از تحقیقات </a:t>
            </a:r>
            <a:r>
              <a:rPr lang="fa-IR" sz="20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به</a:t>
            </a:r>
            <a:br>
              <a:rPr lang="fa-IR" sz="20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fa-IR" sz="20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شکل قانونی عملی در کل جامعه و از مرحله است که نظریه جامعه شناسی شکل می‌گیرد و کارکرد اصلی آن عبارت از توضیح، تفسیر و پیش‌بینی نسبی یا تبیین رخدادها و قوانین جدید و تدوین قالبی است که پدیده‌ها در آن معنا می‌گیرد. بنابراین فرایند تشکیل نظریه خود بر دو بعد استوار است: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</a:rPr>
              <a:t/>
            </a:r>
            <a:b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fa-IR" sz="2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576" y="260648"/>
            <a:ext cx="7772400" cy="1500187"/>
          </a:xfrm>
        </p:spPr>
        <p:txBody>
          <a:bodyPr/>
          <a:lstStyle/>
          <a:p>
            <a:pPr algn="just" rtl="1">
              <a:lnSpc>
                <a:spcPct val="150000"/>
              </a:lnSpc>
              <a:spcAft>
                <a:spcPts val="1000"/>
              </a:spcAft>
            </a:pPr>
            <a:r>
              <a:rPr lang="fa-IR" sz="4000" b="1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تشکیل نظریه </a:t>
            </a:r>
            <a:endParaRPr lang="en-US" sz="2800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a-IR" dirty="0"/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1791291" y="4149080"/>
            <a:ext cx="7236296" cy="150018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/>
            <a:r>
              <a:rPr lang="fa-IR" sz="40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6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*</a:t>
            </a:r>
            <a:r>
              <a:rPr lang="fa-IR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Nazanin" panose="00000400000000000000" pitchFamily="2" charset="-78"/>
              </a:rPr>
              <a:t>یکی </a:t>
            </a:r>
            <a:r>
              <a:rPr lang="fa-IR" b="1" dirty="0">
                <a:solidFill>
                  <a:schemeClr val="tx2">
                    <a:lumMod val="60000"/>
                    <a:lumOff val="40000"/>
                  </a:schemeClr>
                </a:solidFill>
                <a:cs typeface="B Nazanin" panose="00000400000000000000" pitchFamily="2" charset="-78"/>
              </a:rPr>
              <a:t>بهره‌روی از نتایج تحقیقات علمی موجود و اتی که ویژگی فرآیندی بودن را خاطرنشان می‌سازد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*</a:t>
            </a:r>
            <a:r>
              <a:rPr lang="fa-IR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Nazanin" panose="00000400000000000000" pitchFamily="2" charset="-78"/>
              </a:rPr>
              <a:t>دیگری</a:t>
            </a:r>
            <a:r>
              <a:rPr lang="fa-IR" b="1" dirty="0">
                <a:solidFill>
                  <a:schemeClr val="tx2">
                    <a:lumMod val="60000"/>
                    <a:lumOff val="40000"/>
                  </a:schemeClr>
                </a:solidFill>
                <a:cs typeface="B Nazanin" panose="00000400000000000000" pitchFamily="2" charset="-78"/>
              </a:rPr>
              <a:t>، بهره‌وری از نتایج تفکرات و بینش‌های فلسفس و نظری یا اصول موضوعه است</a:t>
            </a:r>
            <a:endParaRPr lang="en-US" sz="2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endParaRPr lang="fa-I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7428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3968" y="2675036"/>
            <a:ext cx="3983698" cy="2873365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*ساخت</a:t>
            </a:r>
            <a:br>
              <a:rPr lang="fa-IR" sz="3200" dirty="0" smtClean="0">
                <a:cs typeface="B Nazanin" panose="00000400000000000000" pitchFamily="2" charset="-78"/>
              </a:rPr>
            </a:br>
            <a:r>
              <a:rPr lang="fa-IR" sz="3200" dirty="0" smtClean="0">
                <a:cs typeface="B Nazanin" panose="00000400000000000000" pitchFamily="2" charset="-78"/>
              </a:rPr>
              <a:t>*کارکرد</a:t>
            </a:r>
            <a:br>
              <a:rPr lang="fa-IR" sz="3200" dirty="0" smtClean="0">
                <a:cs typeface="B Nazanin" panose="00000400000000000000" pitchFamily="2" charset="-78"/>
              </a:rPr>
            </a:br>
            <a:r>
              <a:rPr lang="fa-IR" sz="3200" dirty="0" smtClean="0">
                <a:cs typeface="B Nazanin" panose="00000400000000000000" pitchFamily="2" charset="-78"/>
              </a:rPr>
              <a:t>*تقابل</a:t>
            </a:r>
            <a:br>
              <a:rPr lang="fa-IR" sz="3200" dirty="0" smtClean="0">
                <a:cs typeface="B Nazanin" panose="00000400000000000000" pitchFamily="2" charset="-78"/>
              </a:rPr>
            </a:br>
            <a:r>
              <a:rPr lang="fa-IR" sz="3200" dirty="0" smtClean="0">
                <a:cs typeface="B Nazanin" panose="00000400000000000000" pitchFamily="2" charset="-78"/>
              </a:rPr>
              <a:t>*دیالکتیک</a:t>
            </a:r>
            <a:br>
              <a:rPr lang="fa-IR" sz="3200" dirty="0" smtClean="0">
                <a:cs typeface="B Nazanin" panose="00000400000000000000" pitchFamily="2" charset="-78"/>
              </a:rPr>
            </a:br>
            <a:r>
              <a:rPr lang="fa-IR" sz="3200" dirty="0" smtClean="0">
                <a:cs typeface="B Nazanin" panose="00000400000000000000" pitchFamily="2" charset="-78"/>
              </a:rPr>
              <a:t>*نظم</a:t>
            </a:r>
            <a:r>
              <a:rPr lang="fa-IR" sz="3200" dirty="0" smtClean="0">
                <a:cs typeface="B Nazanin" panose="00000400000000000000" pitchFamily="2" charset="-78"/>
              </a:rPr>
              <a:t/>
            </a:r>
            <a:br>
              <a:rPr lang="fa-IR" sz="3200" dirty="0" smtClean="0">
                <a:cs typeface="B Nazanin" panose="00000400000000000000" pitchFamily="2" charset="-78"/>
              </a:rPr>
            </a:br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976698"/>
            <a:ext cx="7772400" cy="1500187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مفاهیم بنیادی در مکاتب جامعه </a:t>
            </a:r>
            <a:r>
              <a:rPr lang="fa-IR" sz="36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شناسی</a:t>
            </a:r>
          </a:p>
          <a:p>
            <a:endParaRPr lang="fa-IR" sz="4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722347" y="3573016"/>
            <a:ext cx="1612776" cy="13620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endParaRPr lang="fa-I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481103" y="5548402"/>
            <a:ext cx="1553394" cy="141551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08104" y="3710306"/>
            <a:ext cx="3384376" cy="70775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l" rtl="1"/>
            <a:endParaRPr lang="fa-IR" dirty="0" smtClean="0">
              <a:cs typeface="B Nazanin" panose="00000400000000000000" pitchFamily="2" charset="-78"/>
            </a:endParaRPr>
          </a:p>
          <a:p>
            <a:pPr lvl="0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84073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5656" y="1186981"/>
            <a:ext cx="7910333" cy="504056"/>
          </a:xfrm>
        </p:spPr>
        <p:txBody>
          <a:bodyPr/>
          <a:lstStyle/>
          <a:p>
            <a:r>
              <a:rPr lang="fa-IR" sz="2000" dirty="0">
                <a:cs typeface="B Nazanin" panose="00000400000000000000" pitchFamily="2" charset="-78"/>
              </a:rPr>
              <a:t>در مطالعه هر مکتبی، چهار جستار قابل توجه می‌بایستی به کنگاش و بررسی گذاشته شود</a:t>
            </a:r>
            <a:endParaRPr lang="fa-IR" sz="2000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07904" y="332656"/>
            <a:ext cx="4104456" cy="492075"/>
          </a:xfrm>
        </p:spPr>
        <p:txBody>
          <a:bodyPr>
            <a:noAutofit/>
          </a:bodyPr>
          <a:lstStyle/>
          <a:p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جستارهای بنیادی در مکاتب </a:t>
            </a:r>
            <a:endParaRPr lang="fa-IR" sz="28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12401" y="2053287"/>
            <a:ext cx="8031365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 rtl="1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a-IR" b="1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جستار هستی </a:t>
            </a:r>
            <a:r>
              <a:rPr lang="fa-IR" b="1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شناسی : </a:t>
            </a:r>
            <a:r>
              <a:rPr lang="fa-IR" b="1" dirty="0"/>
              <a:t>الف – </a:t>
            </a:r>
            <a:r>
              <a:rPr lang="fa-IR" b="1" dirty="0" smtClean="0"/>
              <a:t>انسان  </a:t>
            </a:r>
            <a:r>
              <a:rPr lang="fa-IR" b="1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 </a:t>
            </a:r>
            <a:r>
              <a:rPr lang="fa-IR" b="1" dirty="0"/>
              <a:t>ب</a:t>
            </a:r>
            <a:r>
              <a:rPr lang="fa-IR" dirty="0"/>
              <a:t>- </a:t>
            </a:r>
            <a:r>
              <a:rPr lang="fa-IR" b="1" dirty="0"/>
              <a:t>جامعه و جهان خارج</a:t>
            </a:r>
            <a:r>
              <a:rPr lang="fa-IR" b="1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  </a:t>
            </a:r>
            <a:r>
              <a:rPr lang="fa-IR" b="1" dirty="0"/>
              <a:t>ج- رابطه‌ی میان انسان و جامعه</a:t>
            </a:r>
            <a:r>
              <a:rPr lang="fa-IR" b="1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lang="en-US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27984" y="2888743"/>
            <a:ext cx="4482411" cy="797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rtl="1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a-IR" b="1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  جستار </a:t>
            </a:r>
            <a:r>
              <a:rPr lang="fa-IR" b="1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روش شناسی</a:t>
            </a:r>
            <a:endParaRPr lang="en-US" sz="1200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fa-IR" sz="105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-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62264" y="3649820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 rtl="1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a-IR" b="1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جستار ایستایی‌شناسی اجتماعی </a:t>
            </a:r>
            <a:endParaRPr lang="en-US" sz="1200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105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Social statics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45941" y="4301893"/>
            <a:ext cx="219002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 rtl="1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a-IR" b="1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پویاشناسی اجتماعی </a:t>
            </a:r>
            <a:endParaRPr lang="en-US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7784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5" y="2132856"/>
            <a:ext cx="6654207" cy="2520280"/>
          </a:xfrm>
        </p:spPr>
        <p:txBody>
          <a:bodyPr/>
          <a:lstStyle/>
          <a:p>
            <a:pPr lvl="0" algn="r" rtl="1">
              <a:lnSpc>
                <a:spcPct val="150000"/>
              </a:lnSpc>
            </a:pPr>
            <a:r>
              <a:rPr lang="fa-IR" sz="1600" dirty="0">
                <a:cs typeface="B Nazanin" panose="00000400000000000000" pitchFamily="2" charset="-78"/>
              </a:rPr>
              <a:t>چرایی پویایی</a:t>
            </a:r>
            <a:r>
              <a:rPr lang="fa-IR" sz="1600" dirty="0" smtClean="0">
                <a:cs typeface="B Nazanin" panose="00000400000000000000" pitchFamily="2" charset="-78"/>
              </a:rPr>
              <a:t>:.</a:t>
            </a:r>
            <a:r>
              <a:rPr lang="en-US" sz="1600" dirty="0">
                <a:cs typeface="B Nazanin" panose="00000400000000000000" pitchFamily="2" charset="-78"/>
              </a:rPr>
              <a:t/>
            </a:r>
            <a:br>
              <a:rPr lang="en-US" sz="1600" dirty="0">
                <a:cs typeface="B Nazanin" panose="00000400000000000000" pitchFamily="2" charset="-78"/>
              </a:rPr>
            </a:br>
            <a:r>
              <a:rPr lang="fa-IR" sz="1600" dirty="0">
                <a:cs typeface="B Nazanin" panose="00000400000000000000" pitchFamily="2" charset="-78"/>
              </a:rPr>
              <a:t>فرجام پویایی</a:t>
            </a:r>
            <a:r>
              <a:rPr lang="fa-IR" sz="1600" dirty="0" smtClean="0">
                <a:cs typeface="B Nazanin" panose="00000400000000000000" pitchFamily="2" charset="-78"/>
              </a:rPr>
              <a:t>:.</a:t>
            </a:r>
            <a:r>
              <a:rPr lang="en-US" sz="1600" dirty="0">
                <a:cs typeface="B Nazanin" panose="00000400000000000000" pitchFamily="2" charset="-78"/>
              </a:rPr>
              <a:t/>
            </a:r>
            <a:br>
              <a:rPr lang="en-US" sz="1600" dirty="0">
                <a:cs typeface="B Nazanin" panose="00000400000000000000" pitchFamily="2" charset="-78"/>
              </a:rPr>
            </a:br>
            <a:r>
              <a:rPr lang="fa-IR" sz="1600" dirty="0">
                <a:cs typeface="B Nazanin" panose="00000400000000000000" pitchFamily="2" charset="-78"/>
              </a:rPr>
              <a:t>فرایند پویایی</a:t>
            </a:r>
            <a:r>
              <a:rPr lang="fa-IR" sz="1600" dirty="0" smtClean="0">
                <a:cs typeface="B Nazanin" panose="00000400000000000000" pitchFamily="2" charset="-78"/>
              </a:rPr>
              <a:t>:. </a:t>
            </a:r>
            <a:r>
              <a:rPr lang="en-US" sz="1600" dirty="0">
                <a:cs typeface="B Nazanin" panose="00000400000000000000" pitchFamily="2" charset="-78"/>
              </a:rPr>
              <a:t/>
            </a:r>
            <a:br>
              <a:rPr lang="en-US" sz="1600" dirty="0">
                <a:cs typeface="B Nazanin" panose="00000400000000000000" pitchFamily="2" charset="-78"/>
              </a:rPr>
            </a:br>
            <a:r>
              <a:rPr lang="fa-IR" sz="1600" dirty="0">
                <a:cs typeface="B Nazanin" panose="00000400000000000000" pitchFamily="2" charset="-78"/>
              </a:rPr>
              <a:t>کندی پویایی</a:t>
            </a:r>
            <a:r>
              <a:rPr lang="fa-IR" sz="1600" dirty="0" smtClean="0">
                <a:cs typeface="B Nazanin" panose="00000400000000000000" pitchFamily="2" charset="-78"/>
              </a:rPr>
              <a:t>:</a:t>
            </a:r>
            <a:r>
              <a:rPr lang="en-US" sz="1600" dirty="0">
                <a:cs typeface="B Nazanin" panose="00000400000000000000" pitchFamily="2" charset="-78"/>
              </a:rPr>
              <a:t/>
            </a:r>
            <a:br>
              <a:rPr lang="en-US" sz="1600" dirty="0">
                <a:cs typeface="B Nazanin" panose="00000400000000000000" pitchFamily="2" charset="-78"/>
              </a:rPr>
            </a:br>
            <a:r>
              <a:rPr lang="fa-IR" sz="1600" dirty="0">
                <a:cs typeface="B Nazanin" panose="00000400000000000000" pitchFamily="2" charset="-78"/>
              </a:rPr>
              <a:t>تندی پویایی</a:t>
            </a:r>
            <a:r>
              <a:rPr lang="fa-IR" sz="1600" dirty="0" smtClean="0">
                <a:cs typeface="B Nazanin" panose="00000400000000000000" pitchFamily="2" charset="-78"/>
              </a:rPr>
              <a:t>:.</a:t>
            </a:r>
            <a:r>
              <a:rPr lang="en-US" sz="1600" dirty="0">
                <a:cs typeface="B Nazanin" panose="00000400000000000000" pitchFamily="2" charset="-78"/>
              </a:rPr>
              <a:t/>
            </a:r>
            <a:br>
              <a:rPr lang="en-US" sz="1600" dirty="0">
                <a:cs typeface="B Nazanin" panose="00000400000000000000" pitchFamily="2" charset="-78"/>
              </a:rPr>
            </a:br>
            <a:r>
              <a:rPr lang="fa-IR" sz="1600" dirty="0">
                <a:cs typeface="B Nazanin" panose="00000400000000000000" pitchFamily="2" charset="-78"/>
              </a:rPr>
              <a:t>سازوکار پویایی: </a:t>
            </a:r>
            <a:r>
              <a:rPr lang="fa-IR" sz="1600" b="0" dirty="0"/>
              <a:t> </a:t>
            </a:r>
            <a:r>
              <a:rPr lang="en-US" sz="1600" b="0" dirty="0"/>
              <a:t/>
            </a:r>
            <a:br>
              <a:rPr lang="en-US" sz="1600" b="0" dirty="0"/>
            </a:br>
            <a:r>
              <a:rPr lang="fa-IR" sz="1600" b="0" dirty="0"/>
              <a:t> </a:t>
            </a:r>
            <a:r>
              <a:rPr lang="en-US" sz="1600" b="0" dirty="0"/>
              <a:t/>
            </a:r>
            <a:br>
              <a:rPr lang="en-US" sz="1600" b="0" dirty="0"/>
            </a:br>
            <a:r>
              <a:rPr lang="fa-IR" sz="1600" b="0" dirty="0"/>
              <a:t> </a:t>
            </a:r>
            <a:r>
              <a:rPr lang="en-US" sz="1600" b="0" dirty="0"/>
              <a:t/>
            </a:r>
            <a:br>
              <a:rPr lang="en-US" sz="1600" b="0" dirty="0"/>
            </a:br>
            <a:r>
              <a:rPr lang="fa-IR" sz="1600" b="0" dirty="0"/>
              <a:t> </a:t>
            </a:r>
            <a:r>
              <a:rPr lang="en-US" sz="1600" b="0" dirty="0"/>
              <a:t/>
            </a:r>
            <a:br>
              <a:rPr lang="en-US" sz="1600" b="0" dirty="0"/>
            </a:br>
            <a:r>
              <a:rPr lang="en-US" sz="1600" b="0" dirty="0"/>
              <a:t> </a:t>
            </a:r>
            <a:br>
              <a:rPr lang="en-US" sz="1600" b="0" dirty="0"/>
            </a:br>
            <a:r>
              <a:rPr lang="en-US" sz="1600" b="0" dirty="0"/>
              <a:t> </a:t>
            </a:r>
            <a:br>
              <a:rPr lang="en-US" sz="1600" b="0" dirty="0"/>
            </a:br>
            <a:endParaRPr lang="fa-IR" sz="1600" b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35696" y="332656"/>
            <a:ext cx="8208912" cy="1500187"/>
          </a:xfrm>
        </p:spPr>
        <p:txBody>
          <a:bodyPr/>
          <a:lstStyle/>
          <a:p>
            <a:r>
              <a:rPr lang="fa-IR" dirty="0" smtClean="0"/>
              <a:t>، </a:t>
            </a: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هر مکتبی ناگزیر از پاسخ گویی به شش پرسش مهم است</a:t>
            </a:r>
            <a:r>
              <a:rPr lang="fa-IR" sz="1800" dirty="0" smtClean="0">
                <a:solidFill>
                  <a:schemeClr val="tx1"/>
                </a:solidFill>
              </a:rPr>
              <a:t>:</a:t>
            </a:r>
            <a:endParaRPr lang="fa-IR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0902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5776" y="2420888"/>
            <a:ext cx="7772400" cy="1500187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cs typeface="B Nazanin" panose="00000400000000000000" pitchFamily="2" charset="-78"/>
              </a:rPr>
              <a:t>باتشکر از حسن توجه شما</a:t>
            </a:r>
            <a:endParaRPr lang="fa-IR" sz="40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73975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63243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c947e6ad47f95d9ac94ec1b7a2ec5d7955c6b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</TotalTime>
  <Words>186</Words>
  <Application>Microsoft Office PowerPoint</Application>
  <PresentationFormat>On-screen Show (4:3)</PresentationFormat>
  <Paragraphs>24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맑은 고딕</vt:lpstr>
      <vt:lpstr>Arial</vt:lpstr>
      <vt:lpstr>Arial Unicode MS</vt:lpstr>
      <vt:lpstr>B Nazanin</vt:lpstr>
      <vt:lpstr>Calibri</vt:lpstr>
      <vt:lpstr>IranNastaliq</vt:lpstr>
      <vt:lpstr>Times New Roman</vt:lpstr>
      <vt:lpstr>Office Theme</vt:lpstr>
      <vt:lpstr>PowerPoint Presentation</vt:lpstr>
      <vt:lpstr>بینش جامعه شناسی</vt:lpstr>
      <vt:lpstr>*اصل تقابل: *تنش: *جمع آوری اطلاعات: *آزمایش عینی: *نتیجه گیری:  </vt:lpstr>
      <vt:lpstr>مرحله ششم تحقیق عبارتست از تعمیم نتایج بدست آمده از تحقیقات به  شکل قانونی عملی در کل جامعه و از مرحله است که نظریه جامعه شناسی شکل می‌گیرد و کارکرد اصلی آن عبارت از توضیح، تفسیر و پیش‌بینی نسبی یا تبیین رخدادها و قوانین جدید و تدوین قالبی است که پدیده‌ها در آن معنا می‌گیرد. بنابراین فرایند تشکیل نظریه خود بر دو بعد استوار است: </vt:lpstr>
      <vt:lpstr>*ساخت *کارکرد *تقابل *دیالکتیک *نظم </vt:lpstr>
      <vt:lpstr>در مطالعه هر مکتبی، چهار جستار قابل توجه می‌بایستی به کنگاش و بررسی گذاشته شود</vt:lpstr>
      <vt:lpstr>چرایی پویایی:. فرجام پویایی:. فرایند پویایی:.  کندی پویایی: تندی پویایی:. سازوکار پویایی:            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pardweb.ir</dc:creator>
  <cp:lastModifiedBy>Windows User</cp:lastModifiedBy>
  <cp:revision>14</cp:revision>
  <dcterms:created xsi:type="dcterms:W3CDTF">2014-04-01T16:35:38Z</dcterms:created>
  <dcterms:modified xsi:type="dcterms:W3CDTF">2020-03-09T23:51:37Z</dcterms:modified>
</cp:coreProperties>
</file>