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70"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8959" autoAdjust="0"/>
    <p:restoredTop sz="94660"/>
  </p:normalViewPr>
  <p:slideViewPr>
    <p:cSldViewPr snapToGrid="0">
      <p:cViewPr varScale="1">
        <p:scale>
          <a:sx n="79" d="100"/>
          <a:sy n="79" d="100"/>
        </p:scale>
        <p:origin x="336" y="4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smtClean="0"/>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smtClean="0"/>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smtClean="0"/>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smtClean="0"/>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10"/>
          </p:nvPr>
        </p:nvSpPr>
        <p:spPr/>
        <p:txBody>
          <a:bodyPr/>
          <a:lstStyle/>
          <a:p>
            <a:fld id="{42A54C80-263E-416B-A8E0-580EDEADCBDC}" type="datetimeFigureOut">
              <a:rPr lang="en-US" dirty="0"/>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smtClean="0"/>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42A54C80-263E-416B-A8E0-580EDEADCBDC}" type="datetimeFigureOut">
              <a:rPr lang="en-US" dirty="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smtClean="0"/>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smtClean="0"/>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smtClean="0"/>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smtClean="0"/>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3/4/2020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3/4/2020</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65" r:id="rId2"/>
    <p:sldLayoutId id="2147483651" r:id="rId3"/>
    <p:sldLayoutId id="2147483666" r:id="rId4"/>
    <p:sldLayoutId id="2147483653" r:id="rId5"/>
    <p:sldLayoutId id="2147483654" r:id="rId6"/>
    <p:sldLayoutId id="2147483655" r:id="rId7"/>
    <p:sldLayoutId id="2147483667" r:id="rId8"/>
    <p:sldLayoutId id="2147483657" r:id="rId9"/>
    <p:sldLayoutId id="2147483660" r:id="rId10"/>
    <p:sldLayoutId id="2147483661" r:id="rId11"/>
    <p:sldLayoutId id="2147483662" r:id="rId12"/>
    <p:sldLayoutId id="2147483663" r:id="rId13"/>
    <p:sldLayoutId id="2147483664" r:id="rId14"/>
    <p:sldLayoutId id="2147483668" r:id="rId15"/>
    <p:sldLayoutId id="2147483659"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jpeg"/><Relationship Id="rId1" Type="http://schemas.openxmlformats.org/officeDocument/2006/relationships/slideLayout" Target="../slideLayouts/slideLayout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txBox="1">
            <a:spLocks/>
          </p:cNvSpPr>
          <p:nvPr/>
        </p:nvSpPr>
        <p:spPr>
          <a:xfrm>
            <a:off x="1092086" y="4437111"/>
            <a:ext cx="7772400" cy="1470025"/>
          </a:xfrm>
          <a:prstGeom prst="rect">
            <a:avLst/>
          </a:prstGeom>
        </p:spPr>
        <p:txBody>
          <a:bodyPr vert="horz" lIns="91440" tIns="45720" rIns="91440" bIns="45720" rtlCol="0" anchor="t">
            <a:normAutofit fontScale="97500"/>
          </a:bodyPr>
          <a:lstStyle>
            <a:lvl1pPr algn="ctr" defTabSz="914400" rtl="0" eaLnBrk="1" latinLnBrk="0" hangingPunct="1">
              <a:spcBef>
                <a:spcPct val="0"/>
              </a:spcBef>
              <a:buNone/>
              <a:defRPr sz="4400" kern="1200">
                <a:solidFill>
                  <a:schemeClr val="tx1"/>
                </a:solidFill>
                <a:latin typeface="+mj-lt"/>
                <a:ea typeface="+mj-ea"/>
                <a:cs typeface="+mj-cs"/>
              </a:defRPr>
            </a:lvl1pPr>
          </a:lstStyle>
          <a:p>
            <a:pPr rtl="1"/>
            <a:r>
              <a:rPr lang="fa-IR" sz="2800" dirty="0" smtClean="0">
                <a:cs typeface="B Nazanin" pitchFamily="2" charset="-78"/>
              </a:rPr>
              <a:t/>
            </a:r>
            <a:br>
              <a:rPr lang="fa-IR" sz="2800" dirty="0" smtClean="0">
                <a:cs typeface="B Nazanin" pitchFamily="2" charset="-78"/>
              </a:rPr>
            </a:br>
            <a:r>
              <a:rPr lang="fa-IR" sz="2800" dirty="0" smtClean="0">
                <a:cs typeface="B Nazanin" pitchFamily="2" charset="-78"/>
              </a:rPr>
              <a:t>استاد: </a:t>
            </a:r>
            <a:r>
              <a:rPr lang="fa-IR" sz="2800" b="1" dirty="0" smtClean="0">
                <a:cs typeface="B Nazanin" pitchFamily="2" charset="-78"/>
              </a:rPr>
              <a:t>خانم دکتر</a:t>
            </a:r>
            <a:r>
              <a:rPr lang="fa-IR" sz="2800" dirty="0" smtClean="0">
                <a:cs typeface="B Nazanin" pitchFamily="2" charset="-78"/>
              </a:rPr>
              <a:t> مهنوش</a:t>
            </a:r>
            <a:r>
              <a:rPr lang="fa-IR" sz="2800" b="1" dirty="0" smtClean="0">
                <a:cs typeface="B Nazanin" pitchFamily="2" charset="-78"/>
              </a:rPr>
              <a:t>عابدینی</a:t>
            </a:r>
            <a:r>
              <a:rPr lang="fa-IR" sz="2800" dirty="0" smtClean="0">
                <a:cs typeface="B Nazanin" pitchFamily="2" charset="-78"/>
              </a:rPr>
              <a:t/>
            </a:r>
            <a:br>
              <a:rPr lang="fa-IR" sz="2800" dirty="0" smtClean="0">
                <a:cs typeface="B Nazanin" pitchFamily="2" charset="-78"/>
              </a:rPr>
            </a:br>
            <a:r>
              <a:rPr lang="en-US" sz="2800" dirty="0" smtClean="0">
                <a:cs typeface="B Nazanin" pitchFamily="2" charset="-78"/>
              </a:rPr>
              <a:t> </a:t>
            </a:r>
            <a:endParaRPr lang="en-US" sz="2800" dirty="0">
              <a:cs typeface="B Nazanin" pitchFamily="2" charset="-78"/>
            </a:endParaRPr>
          </a:p>
        </p:txBody>
      </p:sp>
      <p:sp>
        <p:nvSpPr>
          <p:cNvPr id="5" name="Subtitle 4"/>
          <p:cNvSpPr txBox="1">
            <a:spLocks/>
          </p:cNvSpPr>
          <p:nvPr/>
        </p:nvSpPr>
        <p:spPr>
          <a:xfrm>
            <a:off x="1259632" y="1690092"/>
            <a:ext cx="6912768" cy="2819028"/>
          </a:xfrm>
          <a:prstGeom prst="rect">
            <a:avLst/>
          </a:prstGeom>
        </p:spPr>
        <p:txBody>
          <a:bodyPr vert="horz" lIns="91440" tIns="45720" rIns="91440" bIns="45720" rtlCol="0">
            <a:normAutofit fontScale="92500" lnSpcReduction="20000"/>
          </a:bodyPr>
          <a:lstStyle>
            <a:lvl1pPr marL="0" indent="0" algn="ctr" defTabSz="914400" rtl="0" eaLnBrk="1" latinLnBrk="0" hangingPunct="1">
              <a:spcBef>
                <a:spcPct val="20000"/>
              </a:spcBef>
              <a:buFont typeface="Arial" pitchFamily="34" charset="0"/>
              <a:buNone/>
              <a:defRPr sz="3200" kern="1200">
                <a:solidFill>
                  <a:schemeClr val="tx1">
                    <a:tint val="75000"/>
                  </a:schemeClr>
                </a:solidFill>
                <a:latin typeface="+mn-lt"/>
                <a:ea typeface="+mn-ea"/>
                <a:cs typeface="+mn-cs"/>
              </a:defRPr>
            </a:lvl1pPr>
            <a:lvl2pPr marL="457200" indent="0" algn="ctr" defTabSz="914400" rtl="0" eaLnBrk="1" latinLnBrk="0" hangingPunct="1">
              <a:spcBef>
                <a:spcPct val="20000"/>
              </a:spcBef>
              <a:buFont typeface="Arial" pitchFamily="34" charset="0"/>
              <a:buNone/>
              <a:defRPr sz="2800" kern="1200">
                <a:solidFill>
                  <a:schemeClr val="tx1">
                    <a:tint val="75000"/>
                  </a:schemeClr>
                </a:solidFill>
                <a:latin typeface="+mn-lt"/>
                <a:ea typeface="+mn-ea"/>
                <a:cs typeface="+mn-cs"/>
              </a:defRPr>
            </a:lvl2pPr>
            <a:lvl3pPr marL="914400" indent="0" algn="ctr" defTabSz="914400" rtl="0" eaLnBrk="1" latinLnBrk="0" hangingPunct="1">
              <a:spcBef>
                <a:spcPct val="20000"/>
              </a:spcBef>
              <a:buFont typeface="Arial" pitchFamily="34" charset="0"/>
              <a:buNone/>
              <a:defRPr sz="24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5pPr>
            <a:lvl6pPr marL="22860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sz="2000" kern="1200">
                <a:solidFill>
                  <a:schemeClr val="tx1">
                    <a:tint val="75000"/>
                  </a:schemeClr>
                </a:solidFill>
                <a:latin typeface="+mn-lt"/>
                <a:ea typeface="+mn-ea"/>
                <a:cs typeface="+mn-cs"/>
              </a:defRPr>
            </a:lvl9pPr>
          </a:lstStyle>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0"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دانشگاه فرهنگیان هرمزگان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200" b="0"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پردیس فاطمه الزهرا (س)- خواهران </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4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فنون و روش تدریس</a:t>
            </a: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endParaRPr kumimoji="0" lang="fa-IR" sz="4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endParaRPr>
          </a:p>
          <a:p>
            <a:pPr marL="0" marR="0" lvl="0" indent="0" algn="ctr" defTabSz="914400" rtl="1" eaLnBrk="1" fontAlgn="auto" latinLnBrk="0" hangingPunct="1">
              <a:lnSpc>
                <a:spcPct val="100000"/>
              </a:lnSpc>
              <a:spcBef>
                <a:spcPct val="20000"/>
              </a:spcBef>
              <a:spcAft>
                <a:spcPts val="0"/>
              </a:spcAft>
              <a:buClrTx/>
              <a:buSzTx/>
              <a:buFont typeface="Arial" pitchFamily="34" charset="0"/>
              <a:buNone/>
              <a:tabLst/>
              <a:defRPr/>
            </a:pPr>
            <a:r>
              <a:rPr kumimoji="0" lang="fa-IR" sz="3400" b="1" i="0" u="none" strike="noStrike" kern="1200" cap="none" spc="0" normalizeH="0" baseline="0" noProof="0" dirty="0" smtClean="0">
                <a:ln>
                  <a:noFill/>
                </a:ln>
                <a:solidFill>
                  <a:sysClr val="windowText" lastClr="000000"/>
                </a:solidFill>
                <a:effectLst/>
                <a:uLnTx/>
                <a:uFillTx/>
                <a:latin typeface="Calibri"/>
                <a:ea typeface="+mn-ea"/>
                <a:cs typeface="B Nazanin" pitchFamily="2" charset="-78"/>
              </a:rPr>
              <a:t>قسمت سوم </a:t>
            </a:r>
          </a:p>
          <a:p>
            <a:pPr marL="0" marR="0" lvl="0" indent="0" algn="ctr" defTabSz="914400" rtl="0" eaLnBrk="1" fontAlgn="auto" latinLnBrk="0" hangingPunct="1">
              <a:lnSpc>
                <a:spcPct val="100000"/>
              </a:lnSpc>
              <a:spcBef>
                <a:spcPct val="20000"/>
              </a:spcBef>
              <a:spcAft>
                <a:spcPts val="0"/>
              </a:spcAft>
              <a:buClrTx/>
              <a:buSzTx/>
              <a:buFont typeface="Arial" pitchFamily="34" charset="0"/>
              <a:buNone/>
              <a:tabLst/>
              <a:defRPr/>
            </a:pPr>
            <a:endParaRPr kumimoji="0" lang="fa-IR" sz="3200" b="0" i="0" u="none" strike="noStrike" kern="1200" cap="none" spc="0" normalizeH="0" baseline="0" noProof="0" dirty="0">
              <a:ln>
                <a:noFill/>
              </a:ln>
              <a:solidFill>
                <a:sysClr val="windowText" lastClr="000000">
                  <a:tint val="75000"/>
                </a:sysClr>
              </a:solidFill>
              <a:effectLst/>
              <a:uLnTx/>
              <a:uFillTx/>
              <a:latin typeface="Calibri"/>
              <a:ea typeface="+mn-ea"/>
              <a:cs typeface="Arial"/>
            </a:endParaRPr>
          </a:p>
        </p:txBody>
      </p:sp>
      <p:pic>
        <p:nvPicPr>
          <p:cNvPr id="6" name="Picture 3" descr="attach201409343757916243569"/>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16232" y="116632"/>
            <a:ext cx="1275021" cy="1331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7896" y="4750693"/>
            <a:ext cx="2376686" cy="1495012"/>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24884173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2800" dirty="0" smtClean="0">
                <a:solidFill>
                  <a:schemeClr val="tx1"/>
                </a:solidFill>
              </a:rPr>
              <a:t>6.بحث و ارزشیابی نمایش:</a:t>
            </a:r>
            <a:br>
              <a:rPr lang="fa-IR" sz="2800" dirty="0" smtClean="0">
                <a:solidFill>
                  <a:schemeClr val="tx1"/>
                </a:solidFill>
              </a:rPr>
            </a:br>
            <a:r>
              <a:rPr lang="fa-IR" sz="2400" dirty="0" smtClean="0">
                <a:solidFill>
                  <a:schemeClr val="tx1"/>
                </a:solidFill>
              </a:rPr>
              <a:t>اگر مسأله مهم باشد و ایفاگران و مشاهده کنندگان درگیر نمایش شده باشند بحث به صورت خودجوش اغاز میشود ابتدا ممکن است بحثها بیشتر شامل تفاسیر مختلف از نمایش باشد اما نتیجه نمایش مهم ترین مسأله است و معلم باید سوال ها را در این جهت هدایت کند.</a:t>
            </a:r>
            <a:br>
              <a:rPr lang="fa-IR" sz="2400" dirty="0" smtClean="0">
                <a:solidFill>
                  <a:schemeClr val="tx1"/>
                </a:solidFill>
              </a:rPr>
            </a:br>
            <a:r>
              <a:rPr lang="fa-IR" sz="2400" dirty="0">
                <a:solidFill>
                  <a:schemeClr val="tx1"/>
                </a:solidFill>
              </a:rPr>
              <a:t/>
            </a:r>
            <a:br>
              <a:rPr lang="fa-IR" sz="2400" dirty="0">
                <a:solidFill>
                  <a:schemeClr val="tx1"/>
                </a:solidFill>
              </a:rPr>
            </a:br>
            <a:r>
              <a:rPr lang="fa-IR" sz="2400" dirty="0" smtClean="0">
                <a:solidFill>
                  <a:schemeClr val="tx1"/>
                </a:solidFill>
              </a:rPr>
              <a:t>7.</a:t>
            </a:r>
            <a:r>
              <a:rPr lang="fa-IR" sz="3100" dirty="0" smtClean="0">
                <a:solidFill>
                  <a:schemeClr val="tx1"/>
                </a:solidFill>
              </a:rPr>
              <a:t>اجرای مجدد نمایش</a:t>
            </a:r>
            <a:r>
              <a:rPr lang="fa-IR" sz="2400" dirty="0" smtClean="0">
                <a:solidFill>
                  <a:schemeClr val="tx1"/>
                </a:solidFill>
              </a:rPr>
              <a:t>:</a:t>
            </a:r>
            <a:br>
              <a:rPr lang="fa-IR" sz="2400" dirty="0" smtClean="0">
                <a:solidFill>
                  <a:schemeClr val="tx1"/>
                </a:solidFill>
              </a:rPr>
            </a:br>
            <a:r>
              <a:rPr lang="fa-IR" sz="2400" dirty="0" smtClean="0">
                <a:solidFill>
                  <a:schemeClr val="tx1"/>
                </a:solidFill>
              </a:rPr>
              <a:t>ممکن است نمایش چندین بار تکرار شود معلم و دانش اموزان می توانند تفسیر های جدیدی ارایه دهند انها ممکن است افراد جدیدی را وارد نمایش کنند.اجرای مجدد به این علت است که همه عوامل بررسی شوند که ممکن است موجب تغییر رفتار بازیگران شود.</a:t>
            </a:r>
            <a:br>
              <a:rPr lang="fa-IR" sz="2400" dirty="0" smtClean="0">
                <a:solidFill>
                  <a:schemeClr val="tx1"/>
                </a:solidFill>
              </a:rPr>
            </a:br>
            <a:r>
              <a:rPr lang="fa-IR" sz="2400" dirty="0">
                <a:solidFill>
                  <a:schemeClr val="tx1"/>
                </a:solidFill>
              </a:rPr>
              <a:t/>
            </a:r>
            <a:br>
              <a:rPr lang="fa-IR" sz="2400" dirty="0">
                <a:solidFill>
                  <a:schemeClr val="tx1"/>
                </a:solidFill>
              </a:rPr>
            </a:br>
            <a:r>
              <a:rPr lang="fa-IR" sz="3100" dirty="0" smtClean="0">
                <a:solidFill>
                  <a:schemeClr val="tx1"/>
                </a:solidFill>
              </a:rPr>
              <a:t>8.بحث و ارزشیابی مجدد:</a:t>
            </a:r>
            <a:br>
              <a:rPr lang="fa-IR" sz="3100" dirty="0" smtClean="0">
                <a:solidFill>
                  <a:schemeClr val="tx1"/>
                </a:solidFill>
              </a:rPr>
            </a:br>
            <a:r>
              <a:rPr lang="fa-IR" sz="2400" dirty="0">
                <a:solidFill>
                  <a:schemeClr val="tx1"/>
                </a:solidFill>
              </a:rPr>
              <a:t> </a:t>
            </a:r>
            <a:r>
              <a:rPr lang="fa-IR" sz="2400" dirty="0" smtClean="0">
                <a:solidFill>
                  <a:schemeClr val="tx1"/>
                </a:solidFill>
              </a:rPr>
              <a:t>در این مرحله معلم و بچه ها نمایش مجدد و دلیل پذیرش یا رد ان را ارزیابی می کنند. در این مرحله معلم از دانش اموزان می پرسد که ایا ممکن است چنین پایانی اتفاق بیفتد؟</a:t>
            </a:r>
            <a:r>
              <a:rPr lang="fa-IR" sz="3100" dirty="0" smtClean="0">
                <a:solidFill>
                  <a:schemeClr val="tx1"/>
                </a:solidFill>
              </a:rPr>
              <a:t/>
            </a:r>
            <a:br>
              <a:rPr lang="fa-IR" sz="3100" dirty="0" smtClean="0">
                <a:solidFill>
                  <a:schemeClr val="tx1"/>
                </a:solidFill>
              </a:rPr>
            </a:br>
            <a:endParaRPr lang="en-US" sz="3100" dirty="0">
              <a:solidFill>
                <a:schemeClr val="tx1"/>
              </a:solidFill>
            </a:endParaRPr>
          </a:p>
        </p:txBody>
      </p:sp>
    </p:spTree>
    <p:extLst>
      <p:ext uri="{BB962C8B-B14F-4D97-AF65-F5344CB8AC3E}">
        <p14:creationId xmlns:p14="http://schemas.microsoft.com/office/powerpoint/2010/main" val="35187767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2800" dirty="0" smtClean="0">
                <a:solidFill>
                  <a:schemeClr val="tx1"/>
                </a:solidFill>
              </a:rPr>
              <a:t>9.تقسیم تجارب و تعمیم ان ها:</a:t>
            </a:r>
            <a:br>
              <a:rPr lang="fa-IR" sz="2800" dirty="0" smtClean="0">
                <a:solidFill>
                  <a:schemeClr val="tx1"/>
                </a:solidFill>
              </a:rPr>
            </a:br>
            <a:r>
              <a:rPr lang="fa-IR" sz="2400" dirty="0" smtClean="0">
                <a:solidFill>
                  <a:schemeClr val="tx1"/>
                </a:solidFill>
              </a:rPr>
              <a:t>هرگز نباید انتظار داشت که فورا تعمیمهایی درباره نتایج به دست امده صورت گیرد در هر حال معلم باید بحث ها را به گونه ای هدایت کند که ایفاگران نقش پس از کسب تجارب طولانی بتوانند رویکرد های مختلف و پیامد های ان را تعمیم دهند.</a:t>
            </a:r>
            <a:br>
              <a:rPr lang="fa-IR" sz="2400" dirty="0" smtClean="0">
                <a:solidFill>
                  <a:schemeClr val="tx1"/>
                </a:solidFill>
              </a:rPr>
            </a:br>
            <a:r>
              <a:rPr lang="fa-IR" sz="2400" dirty="0" smtClean="0">
                <a:solidFill>
                  <a:schemeClr val="tx1"/>
                </a:solidFill>
              </a:rPr>
              <a:t/>
            </a:r>
            <a:br>
              <a:rPr lang="fa-IR" sz="2400" dirty="0" smtClean="0">
                <a:solidFill>
                  <a:schemeClr val="tx1"/>
                </a:solidFill>
              </a:rPr>
            </a:br>
            <a:r>
              <a:rPr lang="fa-IR" sz="2400" dirty="0">
                <a:solidFill>
                  <a:schemeClr val="tx1"/>
                </a:solidFill>
              </a:rPr>
              <a:t/>
            </a:r>
            <a:br>
              <a:rPr lang="fa-IR" sz="2400" dirty="0">
                <a:solidFill>
                  <a:schemeClr val="tx1"/>
                </a:solidFill>
              </a:rPr>
            </a:br>
            <a:r>
              <a:rPr lang="fa-IR" dirty="0"/>
              <a:t>نقش معلم در فرایند اجرای روش ایفای نقش</a:t>
            </a:r>
            <a:r>
              <a:rPr lang="fa-IR" sz="3100" dirty="0" smtClean="0">
                <a:solidFill>
                  <a:schemeClr val="tx1"/>
                </a:solidFill>
              </a:rPr>
              <a:t/>
            </a:r>
            <a:br>
              <a:rPr lang="fa-IR" sz="3100" dirty="0" smtClean="0">
                <a:solidFill>
                  <a:schemeClr val="tx1"/>
                </a:solidFill>
              </a:rPr>
            </a:br>
            <a:r>
              <a:rPr lang="fa-IR" sz="3100" dirty="0" smtClean="0">
                <a:solidFill>
                  <a:schemeClr val="tx1"/>
                </a:solidFill>
              </a:rPr>
              <a:t/>
            </a:r>
            <a:br>
              <a:rPr lang="fa-IR" sz="3100" dirty="0" smtClean="0">
                <a:solidFill>
                  <a:schemeClr val="tx1"/>
                </a:solidFill>
              </a:rPr>
            </a:br>
            <a:r>
              <a:rPr lang="fa-IR" sz="2700" dirty="0" smtClean="0">
                <a:solidFill>
                  <a:schemeClr val="tx1"/>
                </a:solidFill>
              </a:rPr>
              <a:t>در این روش معلم مسئول شروع و هدایت دانش اموزان در هر مرحله است،معلم باید دانش اموز را به ابراز عقیده تشویق کند.در اجرای این روش معلم باید به صورت منطقی و حمایتی عمل کند.</a:t>
            </a:r>
            <a:br>
              <a:rPr lang="fa-IR" sz="2700" dirty="0" smtClean="0">
                <a:solidFill>
                  <a:schemeClr val="tx1"/>
                </a:solidFill>
              </a:rPr>
            </a:br>
            <a:r>
              <a:rPr lang="fa-IR" sz="2700" dirty="0" smtClean="0">
                <a:solidFill>
                  <a:schemeClr val="tx1"/>
                </a:solidFill>
              </a:rPr>
              <a:t/>
            </a:r>
            <a:br>
              <a:rPr lang="fa-IR" sz="2700" dirty="0" smtClean="0">
                <a:solidFill>
                  <a:schemeClr val="tx1"/>
                </a:solidFill>
              </a:rPr>
            </a:br>
            <a:r>
              <a:rPr lang="fa-IR" sz="2700" dirty="0" smtClean="0">
                <a:solidFill>
                  <a:schemeClr val="tx1"/>
                </a:solidFill>
              </a:rPr>
              <a:t>به طور خلاصه معلم در ایفای نقش باید این اصول را رعایت کند:</a:t>
            </a:r>
            <a:br>
              <a:rPr lang="fa-IR" sz="2700" dirty="0" smtClean="0">
                <a:solidFill>
                  <a:schemeClr val="tx1"/>
                </a:solidFill>
              </a:rPr>
            </a:br>
            <a:r>
              <a:rPr lang="fa-IR" sz="2700" dirty="0">
                <a:solidFill>
                  <a:schemeClr val="tx1"/>
                </a:solidFill>
              </a:rPr>
              <a:t/>
            </a:r>
            <a:br>
              <a:rPr lang="fa-IR" sz="2700" dirty="0">
                <a:solidFill>
                  <a:schemeClr val="tx1"/>
                </a:solidFill>
              </a:rPr>
            </a:br>
            <a:r>
              <a:rPr lang="fa-IR" sz="2700" dirty="0" smtClean="0">
                <a:solidFill>
                  <a:schemeClr val="tx1"/>
                </a:solidFill>
              </a:rPr>
              <a:t>الف.به پاسخ ها و پیشنهاد های دانش اموزان مخصوصا عقاید انها توجه کنند.</a:t>
            </a:r>
            <a:br>
              <a:rPr lang="fa-IR" sz="2700" dirty="0" smtClean="0">
                <a:solidFill>
                  <a:schemeClr val="tx1"/>
                </a:solidFill>
              </a:rPr>
            </a:br>
            <a:endParaRPr lang="en-US" sz="2700" dirty="0">
              <a:solidFill>
                <a:schemeClr val="tx1"/>
              </a:solidFill>
            </a:endParaRPr>
          </a:p>
        </p:txBody>
      </p:sp>
    </p:spTree>
    <p:extLst>
      <p:ext uri="{BB962C8B-B14F-4D97-AF65-F5344CB8AC3E}">
        <p14:creationId xmlns:p14="http://schemas.microsoft.com/office/powerpoint/2010/main" val="29421660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2700" dirty="0" smtClean="0">
                <a:solidFill>
                  <a:schemeClr val="tx1"/>
                </a:solidFill>
              </a:rPr>
              <a:t>ب.به گونه ای به سوالات بچه ها پاسخ دهند که منجر به مقابله تفکر و دیدگاه ان ها شود.</a:t>
            </a:r>
            <a:br>
              <a:rPr lang="fa-IR" sz="2700" dirty="0" smtClean="0">
                <a:solidFill>
                  <a:schemeClr val="tx1"/>
                </a:solidFill>
              </a:rPr>
            </a:br>
            <a:r>
              <a:rPr lang="fa-IR" sz="2800" dirty="0">
                <a:solidFill>
                  <a:schemeClr val="tx1"/>
                </a:solidFill>
              </a:rPr>
              <a:t/>
            </a:r>
            <a:br>
              <a:rPr lang="fa-IR" sz="2800" dirty="0">
                <a:solidFill>
                  <a:schemeClr val="tx1"/>
                </a:solidFill>
              </a:rPr>
            </a:br>
            <a:r>
              <a:rPr lang="fa-IR" sz="2700" dirty="0" smtClean="0">
                <a:solidFill>
                  <a:schemeClr val="tx1"/>
                </a:solidFill>
              </a:rPr>
              <a:t>پ.با انعکاس تفسیر و خلاصه پاسخ ها اگاهی دانش اموز را نسبت به احساسات خود افزایش دهند.</a:t>
            </a:r>
            <a:br>
              <a:rPr lang="fa-IR" sz="2700" dirty="0" smtClean="0">
                <a:solidFill>
                  <a:schemeClr val="tx1"/>
                </a:solidFill>
              </a:rPr>
            </a:br>
            <a:r>
              <a:rPr lang="fa-IR" sz="2800" dirty="0">
                <a:solidFill>
                  <a:schemeClr val="tx1"/>
                </a:solidFill>
              </a:rPr>
              <a:t/>
            </a:r>
            <a:br>
              <a:rPr lang="fa-IR" sz="2800" dirty="0">
                <a:solidFill>
                  <a:schemeClr val="tx1"/>
                </a:solidFill>
              </a:rPr>
            </a:br>
            <a:r>
              <a:rPr lang="fa-IR" sz="2700" dirty="0" smtClean="0">
                <a:solidFill>
                  <a:schemeClr val="tx1"/>
                </a:solidFill>
              </a:rPr>
              <a:t>ت.دانش اموز را به این باور برسانند که برای ایفای نقش راههای زیادی وجود دارد</a:t>
            </a:r>
            <a:r>
              <a:rPr lang="fa-IR" sz="2800" dirty="0" smtClean="0">
                <a:solidFill>
                  <a:schemeClr val="tx1"/>
                </a:solidFill>
              </a:rPr>
              <a:t>.</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700" dirty="0" smtClean="0">
                <a:solidFill>
                  <a:schemeClr val="tx1"/>
                </a:solidFill>
              </a:rPr>
              <a:t>ث.روش های مختلف تصمیم گیری را به بچه ها بیاموزند.معلمان باید به بچها کمک کنند که راههای مختلف را با هم مقایسه کنند و ان را ارزشیابی کنند.</a:t>
            </a:r>
            <a:br>
              <a:rPr lang="fa-IR" sz="2700" dirty="0" smtClean="0">
                <a:solidFill>
                  <a:schemeClr val="tx1"/>
                </a:solidFill>
              </a:rPr>
            </a:br>
            <a:r>
              <a:rPr lang="fa-IR" sz="2800" dirty="0">
                <a:solidFill>
                  <a:schemeClr val="tx1"/>
                </a:solidFill>
              </a:rPr>
              <a:t/>
            </a:r>
            <a:br>
              <a:rPr lang="fa-IR" sz="2800" dirty="0">
                <a:solidFill>
                  <a:schemeClr val="tx1"/>
                </a:solidFill>
              </a:rPr>
            </a:br>
            <a:r>
              <a:rPr lang="fa-IR" sz="2700" dirty="0" smtClean="0">
                <a:solidFill>
                  <a:schemeClr val="tx1"/>
                </a:solidFill>
              </a:rPr>
              <a:t>ج.به دانش اموزان کمک کنند تا احساسات خود را بشناسند و تاثیر احساس بر رفتار را ببینند و بفهمند</a:t>
            </a:r>
            <a:r>
              <a:rPr lang="fa-IR" sz="2800" dirty="0" smtClean="0">
                <a:solidFill>
                  <a:schemeClr val="tx1"/>
                </a:solidFill>
              </a:rPr>
              <a:t>.</a:t>
            </a:r>
            <a:endParaRPr lang="en-US" sz="2800" dirty="0">
              <a:solidFill>
                <a:schemeClr val="tx1"/>
              </a:solidFill>
            </a:endParaRPr>
          </a:p>
        </p:txBody>
      </p:sp>
    </p:spTree>
    <p:extLst>
      <p:ext uri="{BB962C8B-B14F-4D97-AF65-F5344CB8AC3E}">
        <p14:creationId xmlns:p14="http://schemas.microsoft.com/office/powerpoint/2010/main" val="158911474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7673" y="328247"/>
            <a:ext cx="8596668" cy="1320800"/>
          </a:xfrm>
        </p:spPr>
        <p:txBody>
          <a:bodyPr>
            <a:normAutofit fontScale="90000"/>
          </a:bodyPr>
          <a:lstStyle/>
          <a:p>
            <a:pPr algn="r"/>
            <a:r>
              <a:rPr lang="fa-IR" dirty="0"/>
              <a:t>محاسن و محدودیت های روش ایفای نقش</a:t>
            </a:r>
            <a:br>
              <a:rPr lang="fa-IR" dirty="0"/>
            </a:br>
            <a:r>
              <a:rPr lang="fa-IR" dirty="0"/>
              <a:t/>
            </a:r>
            <a:br>
              <a:rPr lang="fa-IR" dirty="0"/>
            </a:br>
            <a:r>
              <a:rPr lang="fa-IR" dirty="0"/>
              <a:t>محاسن</a:t>
            </a:r>
            <a:r>
              <a:rPr lang="fa-IR" dirty="0" smtClean="0"/>
              <a:t>:</a:t>
            </a:r>
            <a:br>
              <a:rPr lang="fa-IR" dirty="0" smtClean="0"/>
            </a:br>
            <a:r>
              <a:rPr lang="fa-IR" sz="2800" dirty="0" smtClean="0">
                <a:solidFill>
                  <a:schemeClr val="tx1"/>
                </a:solidFill>
              </a:rPr>
              <a:t/>
            </a:r>
            <a:br>
              <a:rPr lang="fa-IR" sz="2800" dirty="0" smtClean="0">
                <a:solidFill>
                  <a:schemeClr val="tx1"/>
                </a:solidFill>
              </a:rPr>
            </a:br>
            <a:r>
              <a:rPr lang="fa-IR" sz="2800" dirty="0" smtClean="0">
                <a:solidFill>
                  <a:schemeClr val="tx1"/>
                </a:solidFill>
              </a:rPr>
              <a:t>1.تحلیل رفتارها و ارزشهای فردی</a:t>
            </a:r>
            <a:br>
              <a:rPr lang="fa-IR" sz="2800" dirty="0" smtClean="0">
                <a:solidFill>
                  <a:schemeClr val="tx1"/>
                </a:solidFill>
              </a:rPr>
            </a:br>
            <a:r>
              <a:rPr lang="fa-IR" sz="2800" dirty="0" smtClean="0">
                <a:solidFill>
                  <a:schemeClr val="tx1"/>
                </a:solidFill>
              </a:rPr>
              <a:t/>
            </a:r>
            <a:br>
              <a:rPr lang="fa-IR" sz="2800" dirty="0" smtClean="0">
                <a:solidFill>
                  <a:schemeClr val="tx1"/>
                </a:solidFill>
              </a:rPr>
            </a:br>
            <a:r>
              <a:rPr lang="fa-IR" sz="2800" dirty="0" smtClean="0">
                <a:solidFill>
                  <a:schemeClr val="tx1"/>
                </a:solidFill>
              </a:rPr>
              <a:t>2.ایجاد راهبرهایی برای حل مسائل میان فردی</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3.رشد و همدلی نسبت به دیگران</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4.کسب اطلاعات درباره ارزش ها و مسائل اجتماعی و احساس امنیت در ابراز عقاید</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5.ایجاد رابطه عاطفی در فرایند یاددهی_ یادگیری و در نتیجه یادگیری بهتر و موثرتر</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6.رفع کمرویی دانش اموزان با مشارکت در اجرای نمایش</a:t>
            </a:r>
            <a:endParaRPr lang="en-US" sz="2800" dirty="0">
              <a:solidFill>
                <a:schemeClr val="tx1"/>
              </a:solidFill>
            </a:endParaRPr>
          </a:p>
        </p:txBody>
      </p:sp>
    </p:spTree>
    <p:extLst>
      <p:ext uri="{BB962C8B-B14F-4D97-AF65-F5344CB8AC3E}">
        <p14:creationId xmlns:p14="http://schemas.microsoft.com/office/powerpoint/2010/main" val="30933137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dirty="0"/>
              <a:t>محدودیت </a:t>
            </a:r>
            <a:r>
              <a:rPr lang="fa-IR" dirty="0" smtClean="0"/>
              <a:t>ها:</a:t>
            </a:r>
            <a:br>
              <a:rPr lang="fa-IR" dirty="0" smtClean="0"/>
            </a:br>
            <a:r>
              <a:rPr lang="fa-IR" sz="2800" dirty="0" smtClean="0">
                <a:solidFill>
                  <a:schemeClr val="tx1"/>
                </a:solidFill>
              </a:rPr>
              <a:t/>
            </a:r>
            <a:br>
              <a:rPr lang="fa-IR" sz="2800" dirty="0" smtClean="0">
                <a:solidFill>
                  <a:schemeClr val="tx1"/>
                </a:solidFill>
              </a:rPr>
            </a:br>
            <a:r>
              <a:rPr lang="fa-IR" sz="2800" dirty="0" smtClean="0">
                <a:solidFill>
                  <a:schemeClr val="tx1"/>
                </a:solidFill>
              </a:rPr>
              <a:t>1.برای تحقق هدفهای پیچیده اموزشی مناسب نیست،زیرا پرداختن به مسائل پیچیده به تدارکات زیاد و تخصص نیاز دارد.</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2.به دلیل اینکه در ظاهر جنبه نمایشی و هنری دارد،یک روش اموزشی جدی تلقی نمیشود.</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chemeClr val="tx1"/>
                </a:solidFill>
              </a:rPr>
              <a:t>3.به اجرای درست،معلم کارامد،صرف وقت کافی و تهیه و تدارکات نیاز دارد و انجام ان وقت گیر است.</a:t>
            </a:r>
            <a:endParaRPr lang="en-US" sz="2800" dirty="0">
              <a:solidFill>
                <a:schemeClr val="tx1"/>
              </a:solidFill>
            </a:endParaRPr>
          </a:p>
        </p:txBody>
      </p:sp>
    </p:spTree>
    <p:extLst>
      <p:ext uri="{BB962C8B-B14F-4D97-AF65-F5344CB8AC3E}">
        <p14:creationId xmlns:p14="http://schemas.microsoft.com/office/powerpoint/2010/main" val="383061859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p:txBody>
          <a:bodyPr>
            <a:normAutofit fontScale="90000"/>
          </a:bodyPr>
          <a:lstStyle/>
          <a:p>
            <a:pPr algn="r"/>
            <a:r>
              <a:rPr lang="fa-IR" dirty="0" smtClean="0"/>
              <a:t>روش ایفای نقش</a:t>
            </a:r>
            <a:br>
              <a:rPr lang="fa-IR" dirty="0" smtClean="0"/>
            </a:br>
            <a:r>
              <a:rPr lang="fa-IR" dirty="0" smtClean="0"/>
              <a:t/>
            </a:r>
            <a:br>
              <a:rPr lang="fa-IR" dirty="0" smtClean="0"/>
            </a:br>
            <a:r>
              <a:rPr lang="fa-IR" sz="2700" dirty="0" smtClean="0">
                <a:solidFill>
                  <a:schemeClr val="tx1"/>
                </a:solidFill>
              </a:rPr>
              <a:t>در روش ایفای نقش برای به کار بردن آن، به مهارت خاص هنری مثل بازیگری در تئاتروسینما نیازی ندارد.</a:t>
            </a:r>
            <a:br>
              <a:rPr lang="fa-IR" sz="2700" dirty="0" smtClean="0">
                <a:solidFill>
                  <a:schemeClr val="tx1"/>
                </a:solidFill>
              </a:rPr>
            </a:br>
            <a:r>
              <a:rPr lang="fa-IR" sz="2700" dirty="0" smtClean="0">
                <a:solidFill>
                  <a:schemeClr val="tx1"/>
                </a:solidFill>
              </a:rPr>
              <a:t>بلکه معلم بنا به موقعیت،هدف،موضوع مورد نظر ؛به عنوان یک روش از ان استفاده میکند.</a:t>
            </a:r>
            <a:br>
              <a:rPr lang="fa-IR" sz="2700" dirty="0" smtClean="0">
                <a:solidFill>
                  <a:schemeClr val="tx1"/>
                </a:solidFill>
              </a:rPr>
            </a:br>
            <a:r>
              <a:rPr lang="fa-IR" sz="2700" dirty="0" smtClean="0">
                <a:solidFill>
                  <a:schemeClr val="tx1"/>
                </a:solidFill>
              </a:rPr>
              <a:t/>
            </a:r>
            <a:br>
              <a:rPr lang="fa-IR" sz="2700" dirty="0" smtClean="0">
                <a:solidFill>
                  <a:schemeClr val="tx1"/>
                </a:solidFill>
              </a:rPr>
            </a:br>
            <a:r>
              <a:rPr lang="fa-IR" sz="2700" dirty="0" smtClean="0">
                <a:solidFill>
                  <a:schemeClr val="tx1"/>
                </a:solidFill>
              </a:rPr>
              <a:t>افراد شرکت کننده</a:t>
            </a:r>
            <a:br>
              <a:rPr lang="fa-IR" sz="2700" dirty="0" smtClean="0">
                <a:solidFill>
                  <a:schemeClr val="tx1"/>
                </a:solidFill>
              </a:rPr>
            </a:br>
            <a:r>
              <a:rPr lang="fa-IR" sz="2700" dirty="0" smtClean="0">
                <a:solidFill>
                  <a:schemeClr val="tx1"/>
                </a:solidFill>
              </a:rPr>
              <a:t>در روش ایفای نقش:</a:t>
            </a:r>
            <a:br>
              <a:rPr lang="fa-IR" sz="2700" dirty="0" smtClean="0">
                <a:solidFill>
                  <a:schemeClr val="tx1"/>
                </a:solidFill>
              </a:rPr>
            </a:br>
            <a:r>
              <a:rPr lang="fa-IR" sz="2700" dirty="0" smtClean="0">
                <a:solidFill>
                  <a:schemeClr val="tx1"/>
                </a:solidFill>
              </a:rPr>
              <a:t>1_معلم یامسئول اجرا</a:t>
            </a:r>
            <a:br>
              <a:rPr lang="fa-IR" sz="2700" dirty="0" smtClean="0">
                <a:solidFill>
                  <a:schemeClr val="tx1"/>
                </a:solidFill>
              </a:rPr>
            </a:br>
            <a:r>
              <a:rPr lang="fa-IR" sz="2700" dirty="0" smtClean="0">
                <a:solidFill>
                  <a:schemeClr val="tx1"/>
                </a:solidFill>
              </a:rPr>
              <a:t>2_ایفاگران نقش</a:t>
            </a:r>
            <a:br>
              <a:rPr lang="fa-IR" sz="2700" dirty="0" smtClean="0">
                <a:solidFill>
                  <a:schemeClr val="tx1"/>
                </a:solidFill>
              </a:rPr>
            </a:br>
            <a:r>
              <a:rPr lang="fa-IR" sz="2700" dirty="0" smtClean="0">
                <a:solidFill>
                  <a:schemeClr val="tx1"/>
                </a:solidFill>
              </a:rPr>
              <a:t>3_مشاهده کنندگان</a:t>
            </a:r>
            <a:br>
              <a:rPr lang="fa-IR" sz="2700" dirty="0" smtClean="0">
                <a:solidFill>
                  <a:schemeClr val="tx1"/>
                </a:solidFill>
              </a:rPr>
            </a:br>
            <a:r>
              <a:rPr lang="fa-IR" sz="2700" dirty="0" smtClean="0">
                <a:solidFill>
                  <a:schemeClr val="tx1"/>
                </a:solidFill>
              </a:rPr>
              <a:t/>
            </a:r>
            <a:br>
              <a:rPr lang="fa-IR" sz="2700" dirty="0" smtClean="0">
                <a:solidFill>
                  <a:schemeClr val="tx1"/>
                </a:solidFill>
              </a:rPr>
            </a:br>
            <a:r>
              <a:rPr lang="fa-IR" dirty="0" smtClean="0">
                <a:solidFill>
                  <a:srgbClr val="FF0000"/>
                </a:solidFill>
              </a:rPr>
              <a:t>*</a:t>
            </a:r>
            <a:r>
              <a:rPr lang="fa-IR" sz="2700" dirty="0" smtClean="0">
                <a:solidFill>
                  <a:schemeClr val="tx1"/>
                </a:solidFill>
              </a:rPr>
              <a:t>ایفاگران نقش باید طوری صحبت کنند که همه بینندگان گفتو گوی انان را بشنوند.</a:t>
            </a:r>
            <a:endParaRPr lang="en-US" sz="2700" dirty="0">
              <a:solidFill>
                <a:schemeClr val="tx1"/>
              </a:solidFill>
            </a:endParaRPr>
          </a:p>
        </p:txBody>
      </p:sp>
    </p:spTree>
    <p:extLst>
      <p:ext uri="{BB962C8B-B14F-4D97-AF65-F5344CB8AC3E}">
        <p14:creationId xmlns:p14="http://schemas.microsoft.com/office/powerpoint/2010/main" val="206568290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578860" y="651802"/>
            <a:ext cx="8596668" cy="1320800"/>
          </a:xfrm>
        </p:spPr>
        <p:txBody>
          <a:bodyPr>
            <a:normAutofit fontScale="90000"/>
          </a:bodyPr>
          <a:lstStyle/>
          <a:p>
            <a:pPr algn="r"/>
            <a:r>
              <a:rPr lang="fa-IR" sz="2800" dirty="0" smtClean="0">
                <a:solidFill>
                  <a:srgbClr val="FF0000"/>
                </a:solidFill>
              </a:rPr>
              <a:t>*</a:t>
            </a:r>
            <a:r>
              <a:rPr lang="fa-IR" sz="2800" dirty="0" smtClean="0">
                <a:solidFill>
                  <a:schemeClr val="tx1"/>
                </a:solidFill>
              </a:rPr>
              <a:t>صحنه اجرای نمایش باید طوری طراحی شودکه همه ی دانش آموزان بتوانند نمایش را ببینند.</a:t>
            </a:r>
            <a:br>
              <a:rPr lang="fa-IR" sz="2800" dirty="0" smtClean="0">
                <a:solidFill>
                  <a:schemeClr val="tx1"/>
                </a:solidFill>
              </a:rPr>
            </a:br>
            <a:r>
              <a:rPr lang="fa-IR" sz="2800" dirty="0">
                <a:solidFill>
                  <a:schemeClr val="tx1"/>
                </a:solidFill>
              </a:rPr>
              <a:t/>
            </a:r>
            <a:br>
              <a:rPr lang="fa-IR" sz="2800" dirty="0">
                <a:solidFill>
                  <a:schemeClr val="tx1"/>
                </a:solidFill>
              </a:rPr>
            </a:br>
            <a:r>
              <a:rPr lang="fa-IR" sz="2800" dirty="0" smtClean="0">
                <a:solidFill>
                  <a:srgbClr val="FF0000"/>
                </a:solidFill>
              </a:rPr>
              <a:t>*</a:t>
            </a:r>
            <a:r>
              <a:rPr lang="fa-IR" sz="2800" dirty="0" smtClean="0">
                <a:solidFill>
                  <a:schemeClr val="tx1"/>
                </a:solidFill>
              </a:rPr>
              <a:t>افراد نسبت به خود نگرش یکسان ندارند،برخی خود را باهوش و قوی و بعضی دیگر خودرا ترسو،کم هوش و ناتوان تصور می کنند.</a:t>
            </a:r>
            <a:br>
              <a:rPr lang="fa-IR" sz="2800" dirty="0" smtClean="0">
                <a:solidFill>
                  <a:schemeClr val="tx1"/>
                </a:solidFill>
              </a:rPr>
            </a:br>
            <a:r>
              <a:rPr lang="fa-IR" sz="2800" dirty="0" smtClean="0">
                <a:solidFill>
                  <a:schemeClr val="tx1"/>
                </a:solidFill>
              </a:rPr>
              <a:t>چنین برداشتی از خود و دیگران محصول تعامل افراد با محیط در فرایند زندگی است.</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نگرش های افراد نسبت به دیگران،موقعیت هاو خود،بررفتار و نحوه ی تصمیم گیری انان درموقعیتهای مختلف اثرگذار است.</a:t>
            </a:r>
            <a:br>
              <a:rPr lang="fa-IR" sz="2800" dirty="0" smtClean="0">
                <a:solidFill>
                  <a:schemeClr val="tx1"/>
                </a:solidFill>
              </a:rPr>
            </a:br>
            <a:r>
              <a:rPr lang="fa-IR" sz="2800" dirty="0" smtClean="0">
                <a:solidFill>
                  <a:schemeClr val="tx1"/>
                </a:solidFill>
              </a:rPr>
              <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به واکنشی که افرادنسبت به دیگران نشان می دهند</a:t>
            </a:r>
            <a:br>
              <a:rPr lang="fa-IR" sz="2800" dirty="0" smtClean="0">
                <a:solidFill>
                  <a:schemeClr val="tx1"/>
                </a:solidFill>
              </a:rPr>
            </a:br>
            <a:r>
              <a:rPr lang="fa-IR" sz="3100" u="sng" dirty="0" smtClean="0">
                <a:solidFill>
                  <a:schemeClr val="tx1"/>
                </a:solidFill>
              </a:rPr>
              <a:t>نقش</a:t>
            </a:r>
            <a:r>
              <a:rPr lang="fa-IR" sz="2800" dirty="0" smtClean="0">
                <a:solidFill>
                  <a:schemeClr val="tx1"/>
                </a:solidFill>
              </a:rPr>
              <a:t> گفته می شود.</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نقش یک روش خاص و همیشگی در ارتباط با دیگران است.</a:t>
            </a:r>
            <a:endParaRPr lang="en-US" sz="2800" dirty="0">
              <a:solidFill>
                <a:schemeClr val="tx1"/>
              </a:solidFill>
            </a:endParaRPr>
          </a:p>
        </p:txBody>
      </p:sp>
    </p:spTree>
    <p:extLst>
      <p:ext uri="{BB962C8B-B14F-4D97-AF65-F5344CB8AC3E}">
        <p14:creationId xmlns:p14="http://schemas.microsoft.com/office/powerpoint/2010/main" val="14029350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30038" y="609600"/>
            <a:ext cx="8596668" cy="1320800"/>
          </a:xfrm>
        </p:spPr>
        <p:txBody>
          <a:bodyPr>
            <a:normAutofit fontScale="90000"/>
          </a:bodyPr>
          <a:lstStyle/>
          <a:p>
            <a:pPr algn="r"/>
            <a:r>
              <a:rPr lang="fa-IR" sz="3100" dirty="0" smtClean="0">
                <a:solidFill>
                  <a:srgbClr val="FF0000"/>
                </a:solidFill>
              </a:rPr>
              <a:t>*</a:t>
            </a:r>
            <a:r>
              <a:rPr lang="fa-IR" sz="2400" dirty="0" smtClean="0">
                <a:solidFill>
                  <a:schemeClr val="tx1"/>
                </a:solidFill>
              </a:rPr>
              <a:t>قواعداجتماعی_فرهنگی تاثیر عمیقی در نقش افراد دارند و نحوه ی نقش بازی کردن انان را معین می سازند.</a:t>
            </a:r>
            <a:br>
              <a:rPr lang="fa-IR" sz="2400" dirty="0" smtClean="0">
                <a:solidFill>
                  <a:schemeClr val="tx1"/>
                </a:solidFill>
              </a:rPr>
            </a:br>
            <a:r>
              <a:rPr lang="fa-IR" sz="2400" dirty="0" smtClean="0">
                <a:solidFill>
                  <a:schemeClr val="tx1"/>
                </a:solidFill>
              </a:rPr>
              <a:t/>
            </a:r>
            <a:br>
              <a:rPr lang="fa-IR" sz="2400" dirty="0" smtClean="0">
                <a:solidFill>
                  <a:schemeClr val="tx1"/>
                </a:solidFill>
              </a:rPr>
            </a:br>
            <a:r>
              <a:rPr lang="fa-IR" sz="2400" dirty="0" smtClean="0">
                <a:solidFill>
                  <a:srgbClr val="FF0000"/>
                </a:solidFill>
              </a:rPr>
              <a:t>*</a:t>
            </a:r>
            <a:r>
              <a:rPr lang="fa-IR" sz="2400" dirty="0" smtClean="0">
                <a:solidFill>
                  <a:schemeClr val="tx1"/>
                </a:solidFill>
              </a:rPr>
              <a:t>رضایت یا عدم رضایت افراذ ازنقش به نوع </a:t>
            </a:r>
            <a:r>
              <a:rPr lang="fa-IR" sz="2400" dirty="0" smtClean="0">
                <a:solidFill>
                  <a:srgbClr val="FF0000"/>
                </a:solidFill>
              </a:rPr>
              <a:t>تجربه</a:t>
            </a:r>
            <a:r>
              <a:rPr lang="fa-IR" sz="2400" dirty="0" smtClean="0">
                <a:solidFill>
                  <a:schemeClr val="tx1"/>
                </a:solidFill>
              </a:rPr>
              <a:t> و </a:t>
            </a:r>
            <a:r>
              <a:rPr lang="fa-IR" sz="2400" dirty="0" smtClean="0">
                <a:solidFill>
                  <a:srgbClr val="FF0000"/>
                </a:solidFill>
              </a:rPr>
              <a:t>میزان آگاهی </a:t>
            </a:r>
            <a:r>
              <a:rPr lang="fa-IR" sz="2400" dirty="0" smtClean="0">
                <a:solidFill>
                  <a:schemeClr val="tx1"/>
                </a:solidFill>
              </a:rPr>
              <a:t>انها ازنقش بستگی دارد.</a:t>
            </a:r>
            <a:br>
              <a:rPr lang="fa-IR" sz="2400" dirty="0" smtClean="0">
                <a:solidFill>
                  <a:schemeClr val="tx1"/>
                </a:solidFill>
              </a:rPr>
            </a:br>
            <a:r>
              <a:rPr lang="fa-IR" sz="2400" dirty="0" smtClean="0">
                <a:solidFill>
                  <a:schemeClr val="tx1"/>
                </a:solidFill>
              </a:rPr>
              <a:t>آگاهی از مفهوم نقش درفرایند اموزش یک هدف اصلی است.</a:t>
            </a:r>
            <a:br>
              <a:rPr lang="fa-IR" sz="2400" dirty="0" smtClean="0">
                <a:solidFill>
                  <a:schemeClr val="tx1"/>
                </a:solidFill>
              </a:rPr>
            </a:br>
            <a:r>
              <a:rPr lang="fa-IR" sz="2400" dirty="0" smtClean="0">
                <a:solidFill>
                  <a:schemeClr val="tx1"/>
                </a:solidFill>
              </a:rPr>
              <a:t/>
            </a:r>
            <a:br>
              <a:rPr lang="fa-IR" sz="2400" dirty="0" smtClean="0">
                <a:solidFill>
                  <a:schemeClr val="tx1"/>
                </a:solidFill>
              </a:rPr>
            </a:br>
            <a:r>
              <a:rPr lang="fa-IR" sz="2400" dirty="0" smtClean="0">
                <a:solidFill>
                  <a:srgbClr val="FF0000"/>
                </a:solidFill>
              </a:rPr>
              <a:t>*</a:t>
            </a:r>
            <a:r>
              <a:rPr lang="fa-IR" sz="2400" dirty="0" smtClean="0">
                <a:solidFill>
                  <a:schemeClr val="tx1"/>
                </a:solidFill>
              </a:rPr>
              <a:t>ایجاد یک فضای تعاملی با نقش های مختلف و تجزیه و تحلیل عملکردها در نقش های مختلف می تواند زمینه ی تقویت دانش اموزان را در زندگی واقعی فراهم سازد.</a:t>
            </a:r>
            <a:br>
              <a:rPr lang="fa-IR" sz="2400" dirty="0" smtClean="0">
                <a:solidFill>
                  <a:schemeClr val="tx1"/>
                </a:solidFill>
              </a:rPr>
            </a:br>
            <a:r>
              <a:rPr lang="fa-IR" sz="2400" dirty="0" smtClean="0">
                <a:solidFill>
                  <a:srgbClr val="FF0000"/>
                </a:solidFill>
              </a:rPr>
              <a:t>*</a:t>
            </a:r>
            <a:r>
              <a:rPr lang="fa-IR" sz="2400" dirty="0" smtClean="0">
                <a:solidFill>
                  <a:schemeClr val="tx1"/>
                </a:solidFill>
              </a:rPr>
              <a:t>هدف در این روش :دانش اموزان به مفهوم فرد در درون اجتماع پی ببرند وبتوانند تعارضهای فردی خودرا به کمک گروه های اجتماعی حل کنند.</a:t>
            </a:r>
            <a:br>
              <a:rPr lang="fa-IR" sz="2400" dirty="0" smtClean="0">
                <a:solidFill>
                  <a:schemeClr val="tx1"/>
                </a:solidFill>
              </a:rPr>
            </a:br>
            <a:r>
              <a:rPr lang="fa-IR" sz="2400" dirty="0" smtClean="0">
                <a:solidFill>
                  <a:srgbClr val="FF0000"/>
                </a:solidFill>
              </a:rPr>
              <a:t>*</a:t>
            </a:r>
            <a:r>
              <a:rPr lang="fa-IR" sz="2400" dirty="0" smtClean="0">
                <a:solidFill>
                  <a:schemeClr val="tx1"/>
                </a:solidFill>
              </a:rPr>
              <a:t>از بعد اجتماعی ،ایفای نقش به دانش اموزان کمک می کندموقعیت های اجتماعی ومسائل خاص بین فردی را تحلیل کنند،و قوانین و روابط مردم سالاری رابر زندگی شخصی خود حاکم سازند.</a:t>
            </a:r>
            <a:endParaRPr lang="en-US" dirty="0"/>
          </a:p>
        </p:txBody>
      </p:sp>
    </p:spTree>
    <p:extLst>
      <p:ext uri="{BB962C8B-B14F-4D97-AF65-F5344CB8AC3E}">
        <p14:creationId xmlns:p14="http://schemas.microsoft.com/office/powerpoint/2010/main" val="67438457"/>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100" dirty="0" smtClean="0">
                <a:solidFill>
                  <a:srgbClr val="FF0000"/>
                </a:solidFill>
              </a:rPr>
              <a:t>* </a:t>
            </a:r>
            <a:r>
              <a:rPr lang="fa-IR" sz="2800" dirty="0" smtClean="0">
                <a:solidFill>
                  <a:schemeClr val="tx1"/>
                </a:solidFill>
              </a:rPr>
              <a:t>درچنین روشی گروهی از دانش اموزان، بازیگران نقش وگروهی دیگر بینندگان نقش اند و درنهایت همه ان ها تحلیل گران نقشهای مختلف اند.</a:t>
            </a:r>
            <a:br>
              <a:rPr lang="fa-IR" sz="2800" dirty="0" smtClean="0">
                <a:solidFill>
                  <a:schemeClr val="tx1"/>
                </a:solidFill>
              </a:rPr>
            </a:br>
            <a:r>
              <a:rPr lang="fa-IR" sz="2800" dirty="0" smtClean="0">
                <a:solidFill>
                  <a:schemeClr val="tx1"/>
                </a:solidFill>
              </a:rPr>
              <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علاوه بر ایفاگران نقش ، بینندگان نقش ها نیزدرفرایند ایفای نقش،درگیر اعمال و احساسات نقش های مختلف می شوند و به تجزیه و تحلیل ان ها می پردازنند</a:t>
            </a:r>
            <a:br>
              <a:rPr lang="fa-IR" sz="2800" dirty="0" smtClean="0">
                <a:solidFill>
                  <a:schemeClr val="tx1"/>
                </a:solidFill>
              </a:rPr>
            </a:br>
            <a:r>
              <a:rPr lang="fa-IR" sz="2800" dirty="0" smtClean="0">
                <a:solidFill>
                  <a:schemeClr val="tx1"/>
                </a:solidFill>
              </a:rPr>
              <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فرایند نقش بازی کردن نمونه ای زنده ازرفتار انسان است وبه عنوان وسیله ای دراختیاردانش اموزان قرار میگیرد تا</a:t>
            </a:r>
            <a:br>
              <a:rPr lang="fa-IR" sz="2800" dirty="0" smtClean="0">
                <a:solidFill>
                  <a:schemeClr val="tx1"/>
                </a:solidFill>
              </a:rPr>
            </a:br>
            <a:r>
              <a:rPr lang="fa-IR" sz="2800" dirty="0" smtClean="0">
                <a:solidFill>
                  <a:schemeClr val="tx1"/>
                </a:solidFill>
              </a:rPr>
              <a:t>1-احساسات خود را بررسی و ارزیابی کنند</a:t>
            </a:r>
            <a:br>
              <a:rPr lang="fa-IR" sz="2800" dirty="0" smtClean="0">
                <a:solidFill>
                  <a:schemeClr val="tx1"/>
                </a:solidFill>
              </a:rPr>
            </a:br>
            <a:r>
              <a:rPr lang="fa-IR" sz="2800" dirty="0" smtClean="0">
                <a:solidFill>
                  <a:schemeClr val="tx1"/>
                </a:solidFill>
              </a:rPr>
              <a:t>2-به نگرش ها، ارزشهاو ادراکات خوداگاه شوند</a:t>
            </a:r>
            <a:br>
              <a:rPr lang="fa-IR" sz="2800" dirty="0" smtClean="0">
                <a:solidFill>
                  <a:schemeClr val="tx1"/>
                </a:solidFill>
              </a:rPr>
            </a:br>
            <a:r>
              <a:rPr lang="fa-IR" sz="2800" dirty="0" smtClean="0">
                <a:solidFill>
                  <a:schemeClr val="tx1"/>
                </a:solidFill>
              </a:rPr>
              <a:t>3-نگرش ها و مهارت های حل مسئله خودرا گسترش دهند</a:t>
            </a:r>
            <a:br>
              <a:rPr lang="fa-IR" sz="2800" dirty="0" smtClean="0">
                <a:solidFill>
                  <a:schemeClr val="tx1"/>
                </a:solidFill>
              </a:rPr>
            </a:br>
            <a:r>
              <a:rPr lang="fa-IR" sz="2800" dirty="0" smtClean="0">
                <a:solidFill>
                  <a:schemeClr val="tx1"/>
                </a:solidFill>
              </a:rPr>
              <a:t>4-با روش های مختلف به کاوش مففاهیم دروس بپردازنند</a:t>
            </a:r>
            <a:br>
              <a:rPr lang="fa-IR" sz="2800" dirty="0" smtClean="0">
                <a:solidFill>
                  <a:schemeClr val="tx1"/>
                </a:solidFill>
              </a:rPr>
            </a:br>
            <a:endParaRPr lang="en-US" dirty="0">
              <a:solidFill>
                <a:schemeClr val="tx1"/>
              </a:solidFill>
            </a:endParaRPr>
          </a:p>
        </p:txBody>
      </p:sp>
    </p:spTree>
    <p:extLst>
      <p:ext uri="{BB962C8B-B14F-4D97-AF65-F5344CB8AC3E}">
        <p14:creationId xmlns:p14="http://schemas.microsoft.com/office/powerpoint/2010/main" val="3527293346"/>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Autofit/>
          </a:bodyPr>
          <a:lstStyle/>
          <a:p>
            <a:pPr algn="r"/>
            <a:r>
              <a:rPr lang="fa-IR" sz="2800" dirty="0" smtClean="0">
                <a:solidFill>
                  <a:srgbClr val="FF0000"/>
                </a:solidFill>
              </a:rPr>
              <a:t>*</a:t>
            </a:r>
            <a:r>
              <a:rPr lang="fa-IR" sz="2800" dirty="0" smtClean="0">
                <a:solidFill>
                  <a:schemeClr val="tx1"/>
                </a:solidFill>
              </a:rPr>
              <a:t>در روش ایفای نقش این امکان وجود داردکه قیاسهای اصلی برای موقعیت های مسئله دار در زندگی، واقعی شوند واز طریق این بازافرینی ها،دانش اموزان خط مشی زندگی خود را مشخص یا انتخاب کنند.</a:t>
            </a:r>
            <a:br>
              <a:rPr lang="fa-IR" sz="2800" dirty="0" smtClean="0">
                <a:solidFill>
                  <a:schemeClr val="tx1"/>
                </a:solidFill>
              </a:rPr>
            </a:br>
            <a:r>
              <a:rPr lang="fa-IR" sz="2800" dirty="0" smtClean="0">
                <a:solidFill>
                  <a:schemeClr val="tx1"/>
                </a:solidFill>
              </a:rPr>
              <a:t> </a:t>
            </a:r>
            <a:r>
              <a:rPr lang="fa-IR" sz="2800" dirty="0" smtClean="0">
                <a:solidFill>
                  <a:srgbClr val="FF0000"/>
                </a:solidFill>
              </a:rPr>
              <a:t>*</a:t>
            </a:r>
            <a:r>
              <a:rPr lang="fa-IR" sz="2800" dirty="0" smtClean="0">
                <a:solidFill>
                  <a:schemeClr val="tx1"/>
                </a:solidFill>
              </a:rPr>
              <a:t>فرایندهای نااشکار روان شناختی را که دربردارنده ی نگرش ها،ارزشهاو نظام های عقیدتی افراد است می توان از طریق ایفای نقش و تحلیل ان ها به سطح هوشیاری رساند،اگر افراد ارزشها ونگرش های خودرا بشناسندو   </a:t>
            </a:r>
            <a:br>
              <a:rPr lang="fa-IR" sz="2800" dirty="0" smtClean="0">
                <a:solidFill>
                  <a:schemeClr val="tx1"/>
                </a:solidFill>
              </a:rPr>
            </a:br>
            <a:r>
              <a:rPr lang="fa-IR" sz="2800" dirty="0" smtClean="0">
                <a:solidFill>
                  <a:schemeClr val="tx1"/>
                </a:solidFill>
              </a:rPr>
              <a:t>آن ها را با عقاید دیگران بسنجند می توانند تا اندازه ای نظام اعتقادی خود را کنترل کنند</a:t>
            </a:r>
            <a:br>
              <a:rPr lang="fa-IR" sz="2800" dirty="0" smtClean="0">
                <a:solidFill>
                  <a:schemeClr val="tx1"/>
                </a:solidFill>
              </a:rPr>
            </a:br>
            <a:r>
              <a:rPr lang="fa-IR" sz="2800" dirty="0" smtClean="0">
                <a:solidFill>
                  <a:schemeClr val="tx1"/>
                </a:solidFill>
              </a:rPr>
              <a:t>این عمل به </a:t>
            </a:r>
            <a:r>
              <a:rPr lang="fa-IR" sz="2800" u="sng" dirty="0" smtClean="0">
                <a:solidFill>
                  <a:schemeClr val="tx1"/>
                </a:solidFill>
              </a:rPr>
              <a:t>نقش بازی کردن روانی</a:t>
            </a:r>
            <a:r>
              <a:rPr lang="fa-IR" sz="2800" dirty="0" smtClean="0">
                <a:solidFill>
                  <a:schemeClr val="tx1"/>
                </a:solidFill>
              </a:rPr>
              <a:t> مشهور است</a:t>
            </a:r>
            <a:br>
              <a:rPr lang="fa-IR" sz="2800" dirty="0" smtClean="0">
                <a:solidFill>
                  <a:schemeClr val="tx1"/>
                </a:solidFill>
              </a:rPr>
            </a:br>
            <a:r>
              <a:rPr lang="fa-IR" sz="2800" dirty="0" smtClean="0">
                <a:solidFill>
                  <a:srgbClr val="FF0000"/>
                </a:solidFill>
              </a:rPr>
              <a:t>*</a:t>
            </a:r>
            <a:r>
              <a:rPr lang="fa-IR" sz="2800" dirty="0" smtClean="0">
                <a:solidFill>
                  <a:schemeClr val="tx1"/>
                </a:solidFill>
              </a:rPr>
              <a:t>در نقش بازی کردن روانی برخوردهای رفتاری وهیجانی ایفای نقش ازفعالیت های اساسی هستندکه باید انهارا تجزیه و تحلیل کرد.</a:t>
            </a:r>
            <a:endParaRPr lang="en-US" sz="2800" dirty="0">
              <a:solidFill>
                <a:schemeClr val="tx1"/>
              </a:solidFill>
            </a:endParaRPr>
          </a:p>
        </p:txBody>
      </p:sp>
    </p:spTree>
    <p:extLst>
      <p:ext uri="{BB962C8B-B14F-4D97-AF65-F5344CB8AC3E}">
        <p14:creationId xmlns:p14="http://schemas.microsoft.com/office/powerpoint/2010/main" val="1421900222"/>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40567" y="-182879"/>
            <a:ext cx="8596668" cy="1320800"/>
          </a:xfrm>
        </p:spPr>
        <p:txBody>
          <a:bodyPr>
            <a:normAutofit fontScale="90000"/>
          </a:bodyPr>
          <a:lstStyle/>
          <a:p>
            <a:pPr algn="r"/>
            <a:r>
              <a:rPr lang="fa-IR" dirty="0"/>
              <a:t>مراحل اجرای ایفای </a:t>
            </a:r>
            <a:r>
              <a:rPr lang="fa-IR" dirty="0" smtClean="0"/>
              <a:t>نقش</a:t>
            </a:r>
            <a:br>
              <a:rPr lang="fa-IR" dirty="0" smtClean="0"/>
            </a:br>
            <a:r>
              <a:rPr lang="fa-IR" sz="2800" dirty="0" smtClean="0">
                <a:solidFill>
                  <a:schemeClr val="tx1"/>
                </a:solidFill>
              </a:rPr>
              <a:t/>
            </a:r>
            <a:br>
              <a:rPr lang="fa-IR" sz="2800" dirty="0" smtClean="0">
                <a:solidFill>
                  <a:schemeClr val="tx1"/>
                </a:solidFill>
              </a:rPr>
            </a:br>
            <a:r>
              <a:rPr lang="fa-IR" sz="2200" dirty="0" smtClean="0">
                <a:solidFill>
                  <a:schemeClr val="tx1"/>
                </a:solidFill>
              </a:rPr>
              <a:t>ایفای نقش به عنوان یک روش موثر بستگی به انسجام و کیفیت روش اجرای ان دارد.دانش اموز وقتی اولین بار این روش را انجام میدهدبه طور موثر درگیر ایفای نقش یا تحلیل ان نمیشود بلکه ماباید برای انها از تمریناتی مثل پانتومیم استفاده کنیم اگر معلم فقط یک واقعیت مساله دار را ارائه کند و چند تن از دانش اموزان را متقاعد سازد که به ایفای نقش ان  پرداخته، سپس ان را تحلیل کنند، یقینا موفق نخواهند شد</a:t>
            </a:r>
            <a:r>
              <a:rPr lang="fa-IR" sz="2700" dirty="0" smtClean="0">
                <a:solidFill>
                  <a:schemeClr val="tx1"/>
                </a:solidFill>
              </a:rPr>
              <a:t>.</a:t>
            </a:r>
            <a:br>
              <a:rPr lang="fa-IR" sz="2700" dirty="0" smtClean="0">
                <a:solidFill>
                  <a:schemeClr val="tx1"/>
                </a:solidFill>
              </a:rPr>
            </a:br>
            <a:r>
              <a:rPr lang="fa-IR" sz="2700" dirty="0" smtClean="0">
                <a:solidFill>
                  <a:schemeClr val="tx1"/>
                </a:solidFill>
              </a:rPr>
              <a:t/>
            </a:r>
            <a:br>
              <a:rPr lang="fa-IR" sz="2700" dirty="0" smtClean="0">
                <a:solidFill>
                  <a:schemeClr val="tx1"/>
                </a:solidFill>
              </a:rPr>
            </a:br>
            <a:r>
              <a:rPr lang="fa-IR" sz="2700" dirty="0" smtClean="0">
                <a:solidFill>
                  <a:schemeClr val="tx1"/>
                </a:solidFill>
              </a:rPr>
              <a:t>در اجرای این روش مراحل زیر باید با ظرافت طراحی و اجرا شود:</a:t>
            </a:r>
            <a:br>
              <a:rPr lang="fa-IR" sz="2700" dirty="0" smtClean="0">
                <a:solidFill>
                  <a:schemeClr val="tx1"/>
                </a:solidFill>
              </a:rPr>
            </a:br>
            <a:r>
              <a:rPr lang="fa-IR" sz="2400" dirty="0" smtClean="0">
                <a:solidFill>
                  <a:schemeClr val="tx1"/>
                </a:solidFill>
              </a:rPr>
              <a:t/>
            </a:r>
            <a:br>
              <a:rPr lang="fa-IR" sz="2400" dirty="0" smtClean="0">
                <a:solidFill>
                  <a:schemeClr val="tx1"/>
                </a:solidFill>
              </a:rPr>
            </a:br>
            <a:r>
              <a:rPr lang="fa-IR" sz="3100" dirty="0">
                <a:solidFill>
                  <a:schemeClr val="tx1"/>
                </a:solidFill>
              </a:rPr>
              <a:t>1</a:t>
            </a:r>
            <a:r>
              <a:rPr lang="fa-IR" sz="2700" dirty="0">
                <a:solidFill>
                  <a:schemeClr val="tx1"/>
                </a:solidFill>
              </a:rPr>
              <a:t>.تعیین موضوع و طرح مسأله</a:t>
            </a:r>
            <a:r>
              <a:rPr lang="fa-IR" sz="2700" dirty="0" smtClean="0">
                <a:solidFill>
                  <a:schemeClr val="tx1"/>
                </a:solidFill>
              </a:rPr>
              <a:t/>
            </a:r>
            <a:br>
              <a:rPr lang="fa-IR" sz="2700" dirty="0" smtClean="0">
                <a:solidFill>
                  <a:schemeClr val="tx1"/>
                </a:solidFill>
              </a:rPr>
            </a:br>
            <a:r>
              <a:rPr lang="fa-IR" sz="2700" dirty="0" smtClean="0">
                <a:solidFill>
                  <a:schemeClr val="tx1"/>
                </a:solidFill>
              </a:rPr>
              <a:t>در این مرحله معلم باید دانش اموز را به پذیرش مسأله رغبت دهد.مسأله باید به صورت واضح و روشن بیان شود برای این کار میتوانیم از توصیفات بچه ها از یک موقعیت خیالی یا فیلم و داستان کوتاه استفاده کنیم.حوادثی که دانش اموزان در زندگی خود یا گروهی به صورت جمعی تجربه کرده اند هر چند از لحاظ عاطفی مفیدند ولی تحلیل ان ها ممکن است دشوار باشد.</a:t>
            </a:r>
            <a:r>
              <a:rPr lang="fa-IR" sz="3100" dirty="0" smtClean="0">
                <a:solidFill>
                  <a:schemeClr val="tx1"/>
                </a:solidFill>
              </a:rPr>
              <a:t/>
            </a:r>
            <a:br>
              <a:rPr lang="fa-IR" sz="3100" dirty="0" smtClean="0">
                <a:solidFill>
                  <a:schemeClr val="tx1"/>
                </a:solidFill>
              </a:rPr>
            </a:br>
            <a:endParaRPr lang="en-US" sz="3100" dirty="0">
              <a:solidFill>
                <a:schemeClr val="tx1"/>
              </a:solidFill>
            </a:endParaRPr>
          </a:p>
        </p:txBody>
      </p:sp>
    </p:spTree>
    <p:extLst>
      <p:ext uri="{BB962C8B-B14F-4D97-AF65-F5344CB8AC3E}">
        <p14:creationId xmlns:p14="http://schemas.microsoft.com/office/powerpoint/2010/main" val="23569596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2800" dirty="0" smtClean="0">
                <a:solidFill>
                  <a:schemeClr val="tx1"/>
                </a:solidFill>
              </a:rPr>
              <a:t>2.انتخاب ایفاگران نقش و تعیین نقش ان ها</a:t>
            </a:r>
            <a:r>
              <a:rPr lang="fa-IR" sz="2400" dirty="0" smtClean="0">
                <a:solidFill>
                  <a:schemeClr val="tx1"/>
                </a:solidFill>
              </a:rPr>
              <a:t>:</a:t>
            </a:r>
            <a:br>
              <a:rPr lang="fa-IR" sz="2400" dirty="0" smtClean="0">
                <a:solidFill>
                  <a:schemeClr val="tx1"/>
                </a:solidFill>
              </a:rPr>
            </a:br>
            <a:r>
              <a:rPr lang="fa-IR" sz="2700" dirty="0" smtClean="0">
                <a:solidFill>
                  <a:schemeClr val="tx1"/>
                </a:solidFill>
              </a:rPr>
              <a:t>در این مرحله معلم و دانش اموزان شخصیت های مختلف نمایش را با سوالاتی مانند چه کسانی هستند؟چه احساسی دارند؟و چکار میکنند بررسی میکنند سپس معلم از دانش اموزان میخواهد تا داوطلب نقش بازی کردن شوند.معلم میتواند از معیار های متعددی در انتخاب دانش اموزان برای اجرای نقش استفاده کند مثلا نقش ها را به دانش اموزانی دهد که به طور اشکار درگیر مسأله شده اند.معلم نباید دانش اموزانی را انتخاب کند که تفسیر های جهت گیری شده دارند، یعنی تفسیرهایی که از نظر اجتماعی قابل قبول اند و یا موجب رضایت بزرگسالان میشوند.</a:t>
            </a:r>
            <a:br>
              <a:rPr lang="fa-IR" sz="2700" dirty="0" smtClean="0">
                <a:solidFill>
                  <a:schemeClr val="tx1"/>
                </a:solidFill>
              </a:rPr>
            </a:br>
            <a:r>
              <a:rPr lang="fa-IR" sz="2400" dirty="0" smtClean="0">
                <a:solidFill>
                  <a:schemeClr val="tx1"/>
                </a:solidFill>
              </a:rPr>
              <a:t/>
            </a:r>
            <a:br>
              <a:rPr lang="fa-IR" sz="2400" dirty="0" smtClean="0">
                <a:solidFill>
                  <a:schemeClr val="tx1"/>
                </a:solidFill>
              </a:rPr>
            </a:br>
            <a:r>
              <a:rPr lang="fa-IR" sz="2400" dirty="0" smtClean="0">
                <a:solidFill>
                  <a:schemeClr val="tx1"/>
                </a:solidFill>
              </a:rPr>
              <a:t>3.</a:t>
            </a:r>
            <a:r>
              <a:rPr lang="fa-IR" sz="3100" dirty="0" smtClean="0">
                <a:solidFill>
                  <a:schemeClr val="tx1"/>
                </a:solidFill>
              </a:rPr>
              <a:t>فراهم کردن امکانات و پردازش صحنه</a:t>
            </a:r>
            <a:r>
              <a:rPr lang="fa-IR" sz="2400" dirty="0" smtClean="0">
                <a:solidFill>
                  <a:schemeClr val="tx1"/>
                </a:solidFill>
              </a:rPr>
              <a:t>:</a:t>
            </a:r>
            <a:br>
              <a:rPr lang="fa-IR" sz="2400" dirty="0" smtClean="0">
                <a:solidFill>
                  <a:schemeClr val="tx1"/>
                </a:solidFill>
              </a:rPr>
            </a:br>
            <a:r>
              <a:rPr lang="fa-IR" sz="2400" dirty="0">
                <a:solidFill>
                  <a:schemeClr val="tx1"/>
                </a:solidFill>
              </a:rPr>
              <a:t> </a:t>
            </a:r>
            <a:r>
              <a:rPr lang="fa-IR" sz="2700" dirty="0" smtClean="0">
                <a:solidFill>
                  <a:schemeClr val="tx1"/>
                </a:solidFill>
              </a:rPr>
              <a:t>در این مرحله معلم باید وسایل و امکانات را فراهم کند و بازیگران نیز صحنه را طراحی کنند.معلم ممکنه با سوالات خود به پردازش صحنه کمک کند.</a:t>
            </a:r>
            <a:br>
              <a:rPr lang="fa-IR" sz="2700" dirty="0" smtClean="0">
                <a:solidFill>
                  <a:schemeClr val="tx1"/>
                </a:solidFill>
              </a:rPr>
            </a:br>
            <a:r>
              <a:rPr lang="fa-IR" sz="2700" dirty="0">
                <a:solidFill>
                  <a:schemeClr val="tx1"/>
                </a:solidFill>
              </a:rPr>
              <a:t/>
            </a:r>
            <a:br>
              <a:rPr lang="fa-IR" sz="2700" dirty="0">
                <a:solidFill>
                  <a:schemeClr val="tx1"/>
                </a:solidFill>
              </a:rPr>
            </a:br>
            <a:endParaRPr lang="en-US" sz="2700" dirty="0">
              <a:solidFill>
                <a:schemeClr val="tx1"/>
              </a:solidFill>
            </a:endParaRPr>
          </a:p>
        </p:txBody>
      </p:sp>
    </p:spTree>
    <p:extLst>
      <p:ext uri="{BB962C8B-B14F-4D97-AF65-F5344CB8AC3E}">
        <p14:creationId xmlns:p14="http://schemas.microsoft.com/office/powerpoint/2010/main" val="256186487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pPr algn="r"/>
            <a:r>
              <a:rPr lang="fa-IR" sz="3100" dirty="0" smtClean="0">
                <a:solidFill>
                  <a:schemeClr val="tx1"/>
                </a:solidFill>
              </a:rPr>
              <a:t>4.اماده کردن دانش اموزان برای مشاهده</a:t>
            </a:r>
            <a:r>
              <a:rPr lang="fa-IR" sz="2800" dirty="0" smtClean="0">
                <a:solidFill>
                  <a:schemeClr val="tx1"/>
                </a:solidFill>
              </a:rPr>
              <a:t>:</a:t>
            </a:r>
            <a:br>
              <a:rPr lang="fa-IR" sz="2800" dirty="0" smtClean="0">
                <a:solidFill>
                  <a:schemeClr val="tx1"/>
                </a:solidFill>
              </a:rPr>
            </a:br>
            <a:r>
              <a:rPr lang="fa-IR" sz="2700" dirty="0" smtClean="0">
                <a:solidFill>
                  <a:schemeClr val="tx1"/>
                </a:solidFill>
              </a:rPr>
              <a:t>مشاهده کنندگان باید به صورت فعال درگیر نمایش شوند تا بتوانند ان را تحلیل کنند.مشاهده کنندگان باید مشخص کنند که بازیگران چه هدفی را دنبال میکنند و در این راستا کدام یک از اقدامات انها مفید است و کدام یک مفید نیست.</a:t>
            </a:r>
            <a:br>
              <a:rPr lang="fa-IR" sz="2700" dirty="0" smtClean="0">
                <a:solidFill>
                  <a:schemeClr val="tx1"/>
                </a:solidFill>
              </a:rPr>
            </a:br>
            <a:r>
              <a:rPr lang="fa-IR" sz="2400" dirty="0">
                <a:solidFill>
                  <a:schemeClr val="tx1"/>
                </a:solidFill>
              </a:rPr>
              <a:t/>
            </a:r>
            <a:br>
              <a:rPr lang="fa-IR" sz="2400" dirty="0">
                <a:solidFill>
                  <a:schemeClr val="tx1"/>
                </a:solidFill>
              </a:rPr>
            </a:br>
            <a:r>
              <a:rPr lang="fa-IR" sz="2400" dirty="0" smtClean="0">
                <a:solidFill>
                  <a:schemeClr val="tx1"/>
                </a:solidFill>
              </a:rPr>
              <a:t>5.ا</a:t>
            </a:r>
            <a:r>
              <a:rPr lang="fa-IR" sz="3100" dirty="0" smtClean="0">
                <a:solidFill>
                  <a:schemeClr val="tx1"/>
                </a:solidFill>
              </a:rPr>
              <a:t>جرای نمایش</a:t>
            </a:r>
            <a:r>
              <a:rPr lang="fa-IR" sz="2400" dirty="0" smtClean="0">
                <a:solidFill>
                  <a:schemeClr val="tx1"/>
                </a:solidFill>
              </a:rPr>
              <a:t>:</a:t>
            </a:r>
            <a:br>
              <a:rPr lang="fa-IR" sz="2400" dirty="0" smtClean="0">
                <a:solidFill>
                  <a:schemeClr val="tx1"/>
                </a:solidFill>
              </a:rPr>
            </a:br>
            <a:r>
              <a:rPr lang="fa-IR" sz="2400" dirty="0" smtClean="0">
                <a:solidFill>
                  <a:schemeClr val="tx1"/>
                </a:solidFill>
              </a:rPr>
              <a:t> در این مرحله بازیگران نقشهایی را بر عهده گرفته،به طور طبیعی در ان موقعیت زندگی می کنند.انتظار نمی رود که هر بازیگر بتواند یک نمایش روان اجرا کند یا بداند که همیشه چگونه پاسخ دهد در واقع این نامشخص بودن هم بخشی از اجرای نمایش هست.نقش باید تا زمانی ادامه پیدا کند که رفتار مورد نظر ما تقویت شده یا مهارتی کسب شود.اگر دانش اموز درک درستی از نقشها نداشته باشد ادامه نمایش ضرورتی ندارد.</a:t>
            </a:r>
            <a:endParaRPr lang="en-US" sz="2400" dirty="0">
              <a:solidFill>
                <a:schemeClr val="tx1"/>
              </a:solidFill>
            </a:endParaRPr>
          </a:p>
        </p:txBody>
      </p:sp>
    </p:spTree>
    <p:extLst>
      <p:ext uri="{BB962C8B-B14F-4D97-AF65-F5344CB8AC3E}">
        <p14:creationId xmlns:p14="http://schemas.microsoft.com/office/powerpoint/2010/main" val="2945488973"/>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F496CB"/>
      </a:accent1>
      <a:accent2>
        <a:srgbClr val="BC356F"/>
      </a:accent2>
      <a:accent3>
        <a:srgbClr val="E65331"/>
      </a:accent3>
      <a:accent4>
        <a:srgbClr val="F27E19"/>
      </a:accent4>
      <a:accent5>
        <a:srgbClr val="F2AC19"/>
      </a:accent5>
      <a:accent6>
        <a:srgbClr val="BC80E0"/>
      </a:accent6>
      <a:hlink>
        <a:srgbClr val="EF5285"/>
      </a:hlink>
      <a:folHlink>
        <a:srgbClr val="F77F90"/>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docProps/app.xml><?xml version="1.0" encoding="utf-8"?>
<Properties xmlns="http://schemas.openxmlformats.org/officeDocument/2006/extended-properties" xmlns:vt="http://schemas.openxmlformats.org/officeDocument/2006/docPropsVTypes">
  <Template>Facet</Template>
  <TotalTime>288</TotalTime>
  <Words>181</Words>
  <Application>Microsoft Office PowerPoint</Application>
  <PresentationFormat>Widescreen</PresentationFormat>
  <Paragraphs>19</Paragraphs>
  <Slides>14</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14</vt:i4>
      </vt:variant>
    </vt:vector>
  </HeadingPairs>
  <TitlesOfParts>
    <vt:vector size="21" baseType="lpstr">
      <vt:lpstr>Arial</vt:lpstr>
      <vt:lpstr>B Nazanin</vt:lpstr>
      <vt:lpstr>Calibri</vt:lpstr>
      <vt:lpstr>Tahoma</vt:lpstr>
      <vt:lpstr>Trebuchet MS</vt:lpstr>
      <vt:lpstr>Wingdings 3</vt:lpstr>
      <vt:lpstr>Facet</vt:lpstr>
      <vt:lpstr>PowerPoint Presentation</vt:lpstr>
      <vt:lpstr>روش ایفای نقش  در روش ایفای نقش برای به کار بردن آن، به مهارت خاص هنری مثل بازیگری در تئاتروسینما نیازی ندارد. بلکه معلم بنا به موقعیت،هدف،موضوع مورد نظر ؛به عنوان یک روش از ان استفاده میکند.  افراد شرکت کننده در روش ایفای نقش: 1_معلم یامسئول اجرا 2_ایفاگران نقش 3_مشاهده کنندگان  *ایفاگران نقش باید طوری صحبت کنند که همه بینندگان گفتو گوی انان را بشنوند.</vt:lpstr>
      <vt:lpstr>*صحنه اجرای نمایش باید طوری طراحی شودکه همه ی دانش آموزان بتوانند نمایش را ببینند.  *افراد نسبت به خود نگرش یکسان ندارند،برخی خود را باهوش و قوی و بعضی دیگر خودرا ترسو،کم هوش و ناتوان تصور می کنند. چنین برداشتی از خود و دیگران محصول تعامل افراد با محیط در فرایند زندگی است. *نگرش های افراد نسبت به دیگران،موقعیت هاو خود،بررفتار و نحوه ی تصمیم گیری انان درموقعیتهای مختلف اثرگذار است.  *به واکنشی که افرادنسبت به دیگران نشان می دهند نقش گفته می شود. *نقش یک روش خاص و همیشگی در ارتباط با دیگران است.</vt:lpstr>
      <vt:lpstr>*قواعداجتماعی_فرهنگی تاثیر عمیقی در نقش افراد دارند و نحوه ی نقش بازی کردن انان را معین می سازند.  *رضایت یا عدم رضایت افراذ ازنقش به نوع تجربه و میزان آگاهی انها ازنقش بستگی دارد. آگاهی از مفهوم نقش درفرایند اموزش یک هدف اصلی است.  *ایجاد یک فضای تعاملی با نقش های مختلف و تجزیه و تحلیل عملکردها در نقش های مختلف می تواند زمینه ی تقویت دانش اموزان را در زندگی واقعی فراهم سازد. *هدف در این روش :دانش اموزان به مفهوم فرد در درون اجتماع پی ببرند وبتوانند تعارضهای فردی خودرا به کمک گروه های اجتماعی حل کنند. *از بعد اجتماعی ،ایفای نقش به دانش اموزان کمک می کندموقعیت های اجتماعی ومسائل خاص بین فردی را تحلیل کنند،و قوانین و روابط مردم سالاری رابر زندگی شخصی خود حاکم سازند.</vt:lpstr>
      <vt:lpstr>* درچنین روشی گروهی از دانش اموزان، بازیگران نقش وگروهی دیگر بینندگان نقش اند و درنهایت همه ان ها تحلیل گران نقشهای مختلف اند.  *علاوه بر ایفاگران نقش ، بینندگان نقش ها نیزدرفرایند ایفای نقش،درگیر اعمال و احساسات نقش های مختلف می شوند و به تجزیه و تحلیل ان ها می پردازنند  *فرایند نقش بازی کردن نمونه ای زنده ازرفتار انسان است وبه عنوان وسیله ای دراختیاردانش اموزان قرار میگیرد تا 1-احساسات خود را بررسی و ارزیابی کنند 2-به نگرش ها، ارزشهاو ادراکات خوداگاه شوند 3-نگرش ها و مهارت های حل مسئله خودرا گسترش دهند 4-با روش های مختلف به کاوش مففاهیم دروس بپردازنند </vt:lpstr>
      <vt:lpstr>*در روش ایفای نقش این امکان وجود داردکه قیاسهای اصلی برای موقعیت های مسئله دار در زندگی، واقعی شوند واز طریق این بازافرینی ها،دانش اموزان خط مشی زندگی خود را مشخص یا انتخاب کنند.  *فرایندهای نااشکار روان شناختی را که دربردارنده ی نگرش ها،ارزشهاو نظام های عقیدتی افراد است می توان از طریق ایفای نقش و تحلیل ان ها به سطح هوشیاری رساند،اگر افراد ارزشها ونگرش های خودرا بشناسندو    آن ها را با عقاید دیگران بسنجند می توانند تا اندازه ای نظام اعتقادی خود را کنترل کنند این عمل به نقش بازی کردن روانی مشهور است *در نقش بازی کردن روانی برخوردهای رفتاری وهیجانی ایفای نقش ازفعالیت های اساسی هستندکه باید انهارا تجزیه و تحلیل کرد.</vt:lpstr>
      <vt:lpstr>مراحل اجرای ایفای نقش  ایفای نقش به عنوان یک روش موثر بستگی به انسجام و کیفیت روش اجرای ان دارد.دانش اموز وقتی اولین بار این روش را انجام میدهدبه طور موثر درگیر ایفای نقش یا تحلیل ان نمیشود بلکه ماباید برای انها از تمریناتی مثل پانتومیم استفاده کنیم اگر معلم فقط یک واقعیت مساله دار را ارائه کند و چند تن از دانش اموزان را متقاعد سازد که به ایفای نقش ان  پرداخته، سپس ان را تحلیل کنند، یقینا موفق نخواهند شد.  در اجرای این روش مراحل زیر باید با ظرافت طراحی و اجرا شود:  1.تعیین موضوع و طرح مسأله در این مرحله معلم باید دانش اموز را به پذیرش مسأله رغبت دهد.مسأله باید به صورت واضح و روشن بیان شود برای این کار میتوانیم از توصیفات بچه ها از یک موقعیت خیالی یا فیلم و داستان کوتاه استفاده کنیم.حوادثی که دانش اموزان در زندگی خود یا گروهی به صورت جمعی تجربه کرده اند هر چند از لحاظ عاطفی مفیدند ولی تحلیل ان ها ممکن است دشوار باشد. </vt:lpstr>
      <vt:lpstr>2.انتخاب ایفاگران نقش و تعیین نقش ان ها: در این مرحله معلم و دانش اموزان شخصیت های مختلف نمایش را با سوالاتی مانند چه کسانی هستند؟چه احساسی دارند؟و چکار میکنند بررسی میکنند سپس معلم از دانش اموزان میخواهد تا داوطلب نقش بازی کردن شوند.معلم میتواند از معیار های متعددی در انتخاب دانش اموزان برای اجرای نقش استفاده کند مثلا نقش ها را به دانش اموزانی دهد که به طور اشکار درگیر مسأله شده اند.معلم نباید دانش اموزانی را انتخاب کند که تفسیر های جهت گیری شده دارند، یعنی تفسیرهایی که از نظر اجتماعی قابل قبول اند و یا موجب رضایت بزرگسالان میشوند.  3.فراهم کردن امکانات و پردازش صحنه:  در این مرحله معلم باید وسایل و امکانات را فراهم کند و بازیگران نیز صحنه را طراحی کنند.معلم ممکنه با سوالات خود به پردازش صحنه کمک کند.  </vt:lpstr>
      <vt:lpstr>4.اماده کردن دانش اموزان برای مشاهده: مشاهده کنندگان باید به صورت فعال درگیر نمایش شوند تا بتوانند ان را تحلیل کنند.مشاهده کنندگان باید مشخص کنند که بازیگران چه هدفی را دنبال میکنند و در این راستا کدام یک از اقدامات انها مفید است و کدام یک مفید نیست.  5.اجرای نمایش:  در این مرحله بازیگران نقشهایی را بر عهده گرفته،به طور طبیعی در ان موقعیت زندگی می کنند.انتظار نمی رود که هر بازیگر بتواند یک نمایش روان اجرا کند یا بداند که همیشه چگونه پاسخ دهد در واقع این نامشخص بودن هم بخشی از اجرای نمایش هست.نقش باید تا زمانی ادامه پیدا کند که رفتار مورد نظر ما تقویت شده یا مهارتی کسب شود.اگر دانش اموز درک درستی از نقشها نداشته باشد ادامه نمایش ضرورتی ندارد.</vt:lpstr>
      <vt:lpstr>6.بحث و ارزشیابی نمایش: اگر مسأله مهم باشد و ایفاگران و مشاهده کنندگان درگیر نمایش شده باشند بحث به صورت خودجوش اغاز میشود ابتدا ممکن است بحثها بیشتر شامل تفاسیر مختلف از نمایش باشد اما نتیجه نمایش مهم ترین مسأله است و معلم باید سوال ها را در این جهت هدایت کند.  7.اجرای مجدد نمایش: ممکن است نمایش چندین بار تکرار شود معلم و دانش اموزان می توانند تفسیر های جدیدی ارایه دهند انها ممکن است افراد جدیدی را وارد نمایش کنند.اجرای مجدد به این علت است که همه عوامل بررسی شوند که ممکن است موجب تغییر رفتار بازیگران شود.  8.بحث و ارزشیابی مجدد:  در این مرحله معلم و بچه ها نمایش مجدد و دلیل پذیرش یا رد ان را ارزیابی می کنند. در این مرحله معلم از دانش اموزان می پرسد که ایا ممکن است چنین پایانی اتفاق بیفتد؟ </vt:lpstr>
      <vt:lpstr>9.تقسیم تجارب و تعمیم ان ها: هرگز نباید انتظار داشت که فورا تعمیمهایی درباره نتایج به دست امده صورت گیرد در هر حال معلم باید بحث ها را به گونه ای هدایت کند که ایفاگران نقش پس از کسب تجارب طولانی بتوانند رویکرد های مختلف و پیامد های ان را تعمیم دهند.   نقش معلم در فرایند اجرای روش ایفای نقش  در این روش معلم مسئول شروع و هدایت دانش اموزان در هر مرحله است،معلم باید دانش اموز را به ابراز عقیده تشویق کند.در اجرای این روش معلم باید به صورت منطقی و حمایتی عمل کند.  به طور خلاصه معلم در ایفای نقش باید این اصول را رعایت کند:  الف.به پاسخ ها و پیشنهاد های دانش اموزان مخصوصا عقاید انها توجه کنند. </vt:lpstr>
      <vt:lpstr>ب.به گونه ای به سوالات بچه ها پاسخ دهند که منجر به مقابله تفکر و دیدگاه ان ها شود.  پ.با انعکاس تفسیر و خلاصه پاسخ ها اگاهی دانش اموز را نسبت به احساسات خود افزایش دهند.  ت.دانش اموز را به این باور برسانند که برای ایفای نقش راههای زیادی وجود دارد.  ث.روش های مختلف تصمیم گیری را به بچه ها بیاموزند.معلمان باید به بچها کمک کنند که راههای مختلف را با هم مقایسه کنند و ان را ارزشیابی کنند.  ج.به دانش اموزان کمک کنند تا احساسات خود را بشناسند و تاثیر احساس بر رفتار را ببینند و بفهمند.</vt:lpstr>
      <vt:lpstr>محاسن و محدودیت های روش ایفای نقش  محاسن:  1.تحلیل رفتارها و ارزشهای فردی  2.ایجاد راهبرهایی برای حل مسائل میان فردی  3.رشد و همدلی نسبت به دیگران  4.کسب اطلاعات درباره ارزش ها و مسائل اجتماعی و احساس امنیت در ابراز عقاید  5.ایجاد رابطه عاطفی در فرایند یاددهی_ یادگیری و در نتیجه یادگیری بهتر و موثرتر  6.رفع کمرویی دانش اموزان با مشارکت در اجرای نمایش</vt:lpstr>
      <vt:lpstr>محدودیت ها:  1.برای تحقق هدفهای پیچیده اموزشی مناسب نیست،زیرا پرداختن به مسائل پیچیده به تدارکات زیاد و تخصص نیاز دارد.  2.به دلیل اینکه در ظاهر جنبه نمایشی و هنری دارد،یک روش اموزشی جدی تلقی نمیشود.  3.به اجرای درست،معلم کارامد،صرف وقت کافی و تهیه و تدارکات نیاز دارد و انجام ان وقت گیر است.</vt:lpstr>
    </vt:vector>
  </TitlesOfParts>
  <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روش ایفای نقش  در روش ایفای نقش برای به کار بردن ان به مهارت خاص هنری مثل بازیگری در تئاتروسینما نیازی ندارد.بلکه معلم بنا به موقعیت،هدف،موضوع مورد نظر ؛به عنوان یک روش از ان استفاده میکند.  افرادی کشرکت کننده در روش ایفای نقش: 1_معلم یامسئ</dc:title>
  <dc:creator>Windows User</dc:creator>
  <cp:lastModifiedBy>mehdi afkar</cp:lastModifiedBy>
  <cp:revision>33</cp:revision>
  <dcterms:created xsi:type="dcterms:W3CDTF">2017-10-29T03:56:37Z</dcterms:created>
  <dcterms:modified xsi:type="dcterms:W3CDTF">2020-03-04T19:58:05Z</dcterms:modified>
</cp:coreProperties>
</file>