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8" r:id="rId1"/>
  </p:sldMasterIdLst>
  <p:notesMasterIdLst>
    <p:notesMasterId r:id="rId18"/>
  </p:notesMasterIdLst>
  <p:sldIdLst>
    <p:sldId id="327" r:id="rId2"/>
    <p:sldId id="312" r:id="rId3"/>
    <p:sldId id="313" r:id="rId4"/>
    <p:sldId id="314" r:id="rId5"/>
    <p:sldId id="315" r:id="rId6"/>
    <p:sldId id="316" r:id="rId7"/>
    <p:sldId id="317" r:id="rId8"/>
    <p:sldId id="318" r:id="rId9"/>
    <p:sldId id="319" r:id="rId10"/>
    <p:sldId id="320" r:id="rId11"/>
    <p:sldId id="321" r:id="rId12"/>
    <p:sldId id="322" r:id="rId13"/>
    <p:sldId id="323" r:id="rId14"/>
    <p:sldId id="324" r:id="rId15"/>
    <p:sldId id="325" r:id="rId16"/>
    <p:sldId id="326"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9" d="100"/>
          <a:sy n="79" d="100"/>
        </p:scale>
        <p:origin x="504" y="5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48666" name="Rectangle 2"/>
          <p:cNvSpPr>
            <a:spLocks noGrp="1" noChangeArrowheads="1"/>
          </p:cNvSpPr>
          <p:nvPr>
            <p:ph type="hdr" sz="quarter"/>
          </p:nvPr>
        </p:nvSpPr>
        <p:spPr bwMode="auto">
          <a:xfrm>
            <a:off x="2" y="1"/>
            <a:ext cx="3076575" cy="512763"/>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lvl1pPr algn="l">
              <a:defRPr sz="1100"/>
            </a:lvl1pPr>
          </a:lstStyle>
          <a:p>
            <a:endParaRPr lang="en-US"/>
          </a:p>
        </p:txBody>
      </p:sp>
      <p:sp>
        <p:nvSpPr>
          <p:cNvPr id="1048667" name="Rectangle 3"/>
          <p:cNvSpPr>
            <a:spLocks noGrp="1" noChangeArrowheads="1"/>
          </p:cNvSpPr>
          <p:nvPr>
            <p:ph type="dt" idx="1"/>
          </p:nvPr>
        </p:nvSpPr>
        <p:spPr bwMode="auto">
          <a:xfrm>
            <a:off x="4021139" y="1"/>
            <a:ext cx="3076575" cy="512763"/>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lvl1pPr algn="r">
              <a:defRPr sz="1100"/>
            </a:lvl1pPr>
          </a:lstStyle>
          <a:p>
            <a:endParaRPr lang="en-US"/>
          </a:p>
        </p:txBody>
      </p:sp>
      <p:sp>
        <p:nvSpPr>
          <p:cNvPr id="1048668" name="Rectangle 4"/>
          <p:cNvSpPr>
            <a:spLocks noGrp="1" noRot="1" noChangeAspect="1" noChangeArrowheads="1" noTextEdit="1"/>
          </p:cNvSpPr>
          <p:nvPr>
            <p:ph type="sldImg" idx="2"/>
          </p:nvPr>
        </p:nvSpPr>
        <p:spPr bwMode="auto">
          <a:xfrm>
            <a:off x="990600" y="766763"/>
            <a:ext cx="5118100" cy="3838575"/>
          </a:xfrm>
          <a:prstGeom prst="rect">
            <a:avLst/>
          </a:prstGeom>
          <a:noFill/>
          <a:ln w="9525">
            <a:solidFill>
              <a:srgbClr val="000000"/>
            </a:solidFill>
            <a:miter lim="800000"/>
            <a:headEnd/>
            <a:tailEnd/>
          </a:ln>
          <a:effectLst/>
        </p:spPr>
      </p:sp>
      <p:sp>
        <p:nvSpPr>
          <p:cNvPr id="1048669" name="Rectangle 5"/>
          <p:cNvSpPr>
            <a:spLocks noGrp="1" noChangeArrowheads="1"/>
          </p:cNvSpPr>
          <p:nvPr>
            <p:ph type="body" sz="quarter" idx="3"/>
          </p:nvPr>
        </p:nvSpPr>
        <p:spPr bwMode="auto">
          <a:xfrm>
            <a:off x="709614" y="4862514"/>
            <a:ext cx="5680075" cy="4605337"/>
          </a:xfrm>
          <a:prstGeom prst="rect">
            <a:avLst/>
          </a:prstGeom>
          <a:noFill/>
          <a:ln w="9525">
            <a:noFill/>
            <a:miter lim="800000"/>
            <a:headEnd/>
            <a:tailEnd/>
          </a:ln>
          <a:effectLst/>
        </p:spPr>
        <p:txBody>
          <a:bodyPr vert="horz" wrap="square" lIns="91492" tIns="45745" rIns="91492" bIns="45745"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48670" name="Rectangle 6"/>
          <p:cNvSpPr>
            <a:spLocks noGrp="1" noChangeArrowheads="1"/>
          </p:cNvSpPr>
          <p:nvPr>
            <p:ph type="ftr" sz="quarter" idx="4"/>
          </p:nvPr>
        </p:nvSpPr>
        <p:spPr bwMode="auto">
          <a:xfrm>
            <a:off x="2" y="9720264"/>
            <a:ext cx="3076575" cy="512762"/>
          </a:xfrm>
          <a:prstGeom prst="rect">
            <a:avLst/>
          </a:prstGeom>
          <a:noFill/>
          <a:ln w="9525">
            <a:noFill/>
            <a:miter lim="800000"/>
            <a:headEnd/>
            <a:tailEnd/>
          </a:ln>
          <a:effectLst/>
        </p:spPr>
        <p:txBody>
          <a:bodyPr vert="horz" wrap="square" lIns="91492" tIns="45745" rIns="91492" bIns="45745" numCol="1" anchor="b" anchorCtr="0" compatLnSpc="1">
            <a:prstTxWarp prst="textNoShape">
              <a:avLst/>
            </a:prstTxWarp>
          </a:bodyPr>
          <a:lstStyle>
            <a:lvl1pPr algn="l">
              <a:defRPr sz="1100"/>
            </a:lvl1pPr>
          </a:lstStyle>
          <a:p>
            <a:endParaRPr lang="en-US"/>
          </a:p>
        </p:txBody>
      </p:sp>
      <p:sp>
        <p:nvSpPr>
          <p:cNvPr id="1048671" name="Rectangle 7"/>
          <p:cNvSpPr>
            <a:spLocks noGrp="1" noChangeArrowheads="1"/>
          </p:cNvSpPr>
          <p:nvPr>
            <p:ph type="sldNum" sz="quarter" idx="5"/>
          </p:nvPr>
        </p:nvSpPr>
        <p:spPr bwMode="auto">
          <a:xfrm>
            <a:off x="4021139" y="9720264"/>
            <a:ext cx="3076575" cy="512762"/>
          </a:xfrm>
          <a:prstGeom prst="rect">
            <a:avLst/>
          </a:prstGeom>
          <a:noFill/>
          <a:ln w="9525">
            <a:noFill/>
            <a:miter lim="800000"/>
            <a:headEnd/>
            <a:tailEnd/>
          </a:ln>
          <a:effectLst/>
        </p:spPr>
        <p:txBody>
          <a:bodyPr vert="horz" wrap="square" lIns="91492" tIns="45745" rIns="91492" bIns="45745" numCol="1" anchor="b" anchorCtr="0" compatLnSpc="1">
            <a:prstTxWarp prst="textNoShape">
              <a:avLst/>
            </a:prstTxWarp>
          </a:bodyPr>
          <a:lstStyle>
            <a:lvl1pPr algn="r">
              <a:defRPr sz="1100"/>
            </a:lvl1pPr>
          </a:lstStyle>
          <a:p>
            <a:fld id="{A9A0EA98-5831-4853-B862-C702E6EB345C}" type="slidenum">
              <a:rPr lang="en-US"/>
              <a:t>‹#›</a:t>
            </a:fld>
            <a:endParaRPr lang="en-US"/>
          </a:p>
        </p:txBody>
      </p:sp>
    </p:spTree>
    <p:extLst>
      <p:ext uri="{BB962C8B-B14F-4D97-AF65-F5344CB8AC3E}">
        <p14:creationId xmlns:p14="http://schemas.microsoft.com/office/powerpoint/2010/main" val="2312473157"/>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mn-cs"/>
      </a:defRPr>
    </a:lvl1pPr>
    <a:lvl2pPr marL="457200" algn="l" rtl="0" fontAlgn="base">
      <a:spcBef>
        <a:spcPct val="30000"/>
      </a:spcBef>
      <a:spcAft>
        <a:spcPct val="0"/>
      </a:spcAft>
      <a:defRPr sz="1200" kern="1200">
        <a:solidFill>
          <a:schemeClr val="tx1"/>
        </a:solidFill>
        <a:latin typeface="Arial" charset="0"/>
        <a:ea typeface="+mn-ea"/>
        <a:cs typeface="+mn-cs"/>
      </a:defRPr>
    </a:lvl2pPr>
    <a:lvl3pPr marL="914400" algn="l" rtl="0" fontAlgn="base">
      <a:spcBef>
        <a:spcPct val="30000"/>
      </a:spcBef>
      <a:spcAft>
        <a:spcPct val="0"/>
      </a:spcAft>
      <a:defRPr sz="1200" kern="1200">
        <a:solidFill>
          <a:schemeClr val="tx1"/>
        </a:solidFill>
        <a:latin typeface="Arial" charset="0"/>
        <a:ea typeface="+mn-ea"/>
        <a:cs typeface="+mn-cs"/>
      </a:defRPr>
    </a:lvl3pPr>
    <a:lvl4pPr marL="1371600" algn="l" rtl="0" fontAlgn="base">
      <a:spcBef>
        <a:spcPct val="30000"/>
      </a:spcBef>
      <a:spcAft>
        <a:spcPct val="0"/>
      </a:spcAft>
      <a:defRPr sz="1200" kern="1200">
        <a:solidFill>
          <a:schemeClr val="tx1"/>
        </a:solidFill>
        <a:latin typeface="Arial" charset="0"/>
        <a:ea typeface="+mn-ea"/>
        <a:cs typeface="+mn-cs"/>
      </a:defRPr>
    </a:lvl4pPr>
    <a:lvl5pPr marL="1828800" algn="l" rtl="0" fontAlgn="base">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smtClean="0"/>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E1367A37-6B60-4DC8-8A5D-8B0074A8ABD6}" type="datetimeFigureOut">
              <a:rPr lang="en-US" smtClean="0"/>
              <a:t>3/4/2020</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3AD86DE0-E0DD-46F2-8679-7D187C09C174}" type="slidenum">
              <a:rPr lang="en-US" smtClean="0"/>
              <a:t>‹#›</a:t>
            </a:fld>
            <a:endParaRPr lang="en-US"/>
          </a:p>
        </p:txBody>
      </p:sp>
    </p:spTree>
    <p:extLst>
      <p:ext uri="{BB962C8B-B14F-4D97-AF65-F5344CB8AC3E}">
        <p14:creationId xmlns:p14="http://schemas.microsoft.com/office/powerpoint/2010/main" val="37808666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1367A37-6B60-4DC8-8A5D-8B0074A8ABD6}" type="datetimeFigureOut">
              <a:rPr lang="en-US" smtClean="0"/>
              <a:t>3/4/2020</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3AD86DE0-E0DD-46F2-8679-7D187C09C174}" type="slidenum">
              <a:rPr lang="en-US" smtClean="0"/>
              <a:t>‹#›</a:t>
            </a:fld>
            <a:endParaRPr lang="en-US"/>
          </a:p>
        </p:txBody>
      </p:sp>
    </p:spTree>
    <p:extLst>
      <p:ext uri="{BB962C8B-B14F-4D97-AF65-F5344CB8AC3E}">
        <p14:creationId xmlns:p14="http://schemas.microsoft.com/office/powerpoint/2010/main" val="26544375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1367A37-6B60-4DC8-8A5D-8B0074A8ABD6}" type="datetimeFigureOut">
              <a:rPr lang="en-US" smtClean="0"/>
              <a:t>3/4/2020</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3AD86DE0-E0DD-46F2-8679-7D187C09C174}"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28394968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smtClean="0"/>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E1367A37-6B60-4DC8-8A5D-8B0074A8ABD6}" type="datetimeFigureOut">
              <a:rPr lang="en-US" smtClean="0"/>
              <a:t>3/4/2020</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AD86DE0-E0DD-46F2-8679-7D187C09C174}" type="slidenum">
              <a:rPr lang="en-US" smtClean="0"/>
              <a:t>‹#›</a:t>
            </a:fld>
            <a:endParaRPr lang="en-US"/>
          </a:p>
        </p:txBody>
      </p:sp>
    </p:spTree>
    <p:extLst>
      <p:ext uri="{BB962C8B-B14F-4D97-AF65-F5344CB8AC3E}">
        <p14:creationId xmlns:p14="http://schemas.microsoft.com/office/powerpoint/2010/main" val="22429157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E1367A37-6B60-4DC8-8A5D-8B0074A8ABD6}" type="datetimeFigureOut">
              <a:rPr lang="en-US" smtClean="0"/>
              <a:t>3/4/2020</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AD86DE0-E0DD-46F2-8679-7D187C09C174}"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4065166418"/>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smtClean="0"/>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smtClean="0"/>
              <a:t>Click to edit Master text styles</a:t>
            </a:r>
          </a:p>
        </p:txBody>
      </p:sp>
      <p:sp>
        <p:nvSpPr>
          <p:cNvPr id="5" name="Date Placeholder 4"/>
          <p:cNvSpPr>
            <a:spLocks noGrp="1"/>
          </p:cNvSpPr>
          <p:nvPr>
            <p:ph type="dt" sz="half" idx="10"/>
          </p:nvPr>
        </p:nvSpPr>
        <p:spPr/>
        <p:txBody>
          <a:bodyPr/>
          <a:lstStyle/>
          <a:p>
            <a:fld id="{E1367A37-6B60-4DC8-8A5D-8B0074A8ABD6}" type="datetimeFigureOut">
              <a:rPr lang="en-US" smtClean="0"/>
              <a:t>3/4/2020</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AD86DE0-E0DD-46F2-8679-7D187C09C174}" type="slidenum">
              <a:rPr lang="en-US" smtClean="0"/>
              <a:t>‹#›</a:t>
            </a:fld>
            <a:endParaRPr lang="en-US"/>
          </a:p>
        </p:txBody>
      </p:sp>
    </p:spTree>
    <p:extLst>
      <p:ext uri="{BB962C8B-B14F-4D97-AF65-F5344CB8AC3E}">
        <p14:creationId xmlns:p14="http://schemas.microsoft.com/office/powerpoint/2010/main" val="356805271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1367A37-6B60-4DC8-8A5D-8B0074A8ABD6}" type="datetimeFigureOut">
              <a:rPr lang="en-US" smtClean="0"/>
              <a:t>3/4/2020</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3AD86DE0-E0DD-46F2-8679-7D187C09C174}" type="slidenum">
              <a:rPr lang="en-US" smtClean="0"/>
              <a:t>‹#›</a:t>
            </a:fld>
            <a:endParaRPr lang="en-US"/>
          </a:p>
        </p:txBody>
      </p:sp>
    </p:spTree>
    <p:extLst>
      <p:ext uri="{BB962C8B-B14F-4D97-AF65-F5344CB8AC3E}">
        <p14:creationId xmlns:p14="http://schemas.microsoft.com/office/powerpoint/2010/main" val="41974631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1367A37-6B60-4DC8-8A5D-8B0074A8ABD6}" type="datetimeFigureOut">
              <a:rPr lang="en-US" smtClean="0"/>
              <a:t>3/4/2020</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3AD86DE0-E0DD-46F2-8679-7D187C09C174}" type="slidenum">
              <a:rPr lang="en-US" smtClean="0"/>
              <a:t>‹#›</a:t>
            </a:fld>
            <a:endParaRPr lang="en-US"/>
          </a:p>
        </p:txBody>
      </p:sp>
    </p:spTree>
    <p:extLst>
      <p:ext uri="{BB962C8B-B14F-4D97-AF65-F5344CB8AC3E}">
        <p14:creationId xmlns:p14="http://schemas.microsoft.com/office/powerpoint/2010/main" val="40784841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smtClean="0"/>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E1367A37-6B60-4DC8-8A5D-8B0074A8ABD6}" type="datetimeFigureOut">
              <a:rPr lang="en-US" smtClean="0"/>
              <a:t>3/4/2020</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3AD86DE0-E0DD-46F2-8679-7D187C09C174}" type="slidenum">
              <a:rPr lang="en-US" smtClean="0"/>
              <a:t>‹#›</a:t>
            </a:fld>
            <a:endParaRPr lang="en-US"/>
          </a:p>
        </p:txBody>
      </p:sp>
    </p:spTree>
    <p:extLst>
      <p:ext uri="{BB962C8B-B14F-4D97-AF65-F5344CB8AC3E}">
        <p14:creationId xmlns:p14="http://schemas.microsoft.com/office/powerpoint/2010/main" val="10698770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1367A37-6B60-4DC8-8A5D-8B0074A8ABD6}" type="datetimeFigureOut">
              <a:rPr lang="en-US" smtClean="0"/>
              <a:t>3/4/2020</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3AD86DE0-E0DD-46F2-8679-7D187C09C174}" type="slidenum">
              <a:rPr lang="en-US" smtClean="0"/>
              <a:t>‹#›</a:t>
            </a:fld>
            <a:endParaRPr lang="en-US"/>
          </a:p>
        </p:txBody>
      </p:sp>
    </p:spTree>
    <p:extLst>
      <p:ext uri="{BB962C8B-B14F-4D97-AF65-F5344CB8AC3E}">
        <p14:creationId xmlns:p14="http://schemas.microsoft.com/office/powerpoint/2010/main" val="116595278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E1367A37-6B60-4DC8-8A5D-8B0074A8ABD6}" type="datetimeFigureOut">
              <a:rPr lang="en-US" smtClean="0"/>
              <a:t>3/4/2020</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3AD86DE0-E0DD-46F2-8679-7D187C09C174}" type="slidenum">
              <a:rPr lang="en-US" smtClean="0"/>
              <a:t>‹#›</a:t>
            </a:fld>
            <a:endParaRPr lang="en-US"/>
          </a:p>
        </p:txBody>
      </p:sp>
    </p:spTree>
    <p:extLst>
      <p:ext uri="{BB962C8B-B14F-4D97-AF65-F5344CB8AC3E}">
        <p14:creationId xmlns:p14="http://schemas.microsoft.com/office/powerpoint/2010/main" val="102042679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E1367A37-6B60-4DC8-8A5D-8B0074A8ABD6}" type="datetimeFigureOut">
              <a:rPr lang="en-US" smtClean="0"/>
              <a:t>3/4/2020</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3AD86DE0-E0DD-46F2-8679-7D187C09C174}" type="slidenum">
              <a:rPr lang="en-US" smtClean="0"/>
              <a:t>‹#›</a:t>
            </a:fld>
            <a:endParaRPr lang="en-US"/>
          </a:p>
        </p:txBody>
      </p:sp>
    </p:spTree>
    <p:extLst>
      <p:ext uri="{BB962C8B-B14F-4D97-AF65-F5344CB8AC3E}">
        <p14:creationId xmlns:p14="http://schemas.microsoft.com/office/powerpoint/2010/main" val="109744642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E1367A37-6B60-4DC8-8A5D-8B0074A8ABD6}" type="datetimeFigureOut">
              <a:rPr lang="en-US" smtClean="0"/>
              <a:t>3/4/2020</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3AD86DE0-E0DD-46F2-8679-7D187C09C174}" type="slidenum">
              <a:rPr lang="en-US" smtClean="0"/>
              <a:t>‹#›</a:t>
            </a:fld>
            <a:endParaRPr lang="en-US"/>
          </a:p>
        </p:txBody>
      </p:sp>
    </p:spTree>
    <p:extLst>
      <p:ext uri="{BB962C8B-B14F-4D97-AF65-F5344CB8AC3E}">
        <p14:creationId xmlns:p14="http://schemas.microsoft.com/office/powerpoint/2010/main" val="39432904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1367A37-6B60-4DC8-8A5D-8B0074A8ABD6}" type="datetimeFigureOut">
              <a:rPr lang="en-US" smtClean="0"/>
              <a:t>3/4/2020</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3AD86DE0-E0DD-46F2-8679-7D187C09C174}" type="slidenum">
              <a:rPr lang="en-US" smtClean="0"/>
              <a:t>‹#›</a:t>
            </a:fld>
            <a:endParaRPr lang="en-US"/>
          </a:p>
        </p:txBody>
      </p:sp>
    </p:spTree>
    <p:extLst>
      <p:ext uri="{BB962C8B-B14F-4D97-AF65-F5344CB8AC3E}">
        <p14:creationId xmlns:p14="http://schemas.microsoft.com/office/powerpoint/2010/main" val="31715427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smtClean="0"/>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367A37-6B60-4DC8-8A5D-8B0074A8ABD6}" type="datetimeFigureOut">
              <a:rPr lang="en-US" smtClean="0"/>
              <a:t>3/4/2020</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3AD86DE0-E0DD-46F2-8679-7D187C09C174}" type="slidenum">
              <a:rPr lang="en-US" smtClean="0"/>
              <a:t>‹#›</a:t>
            </a:fld>
            <a:endParaRPr lang="en-US"/>
          </a:p>
        </p:txBody>
      </p:sp>
    </p:spTree>
    <p:extLst>
      <p:ext uri="{BB962C8B-B14F-4D97-AF65-F5344CB8AC3E}">
        <p14:creationId xmlns:p14="http://schemas.microsoft.com/office/powerpoint/2010/main" val="293778474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1367A37-6B60-4DC8-8A5D-8B0074A8ABD6}" type="datetimeFigureOut">
              <a:rPr lang="en-US" smtClean="0"/>
              <a:t>3/4/2020</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3AD86DE0-E0DD-46F2-8679-7D187C09C174}" type="slidenum">
              <a:rPr lang="en-US" smtClean="0"/>
              <a:t>‹#›</a:t>
            </a:fld>
            <a:endParaRPr lang="en-US"/>
          </a:p>
        </p:txBody>
      </p:sp>
    </p:spTree>
    <p:extLst>
      <p:ext uri="{BB962C8B-B14F-4D97-AF65-F5344CB8AC3E}">
        <p14:creationId xmlns:p14="http://schemas.microsoft.com/office/powerpoint/2010/main" val="276317612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E1367A37-6B60-4DC8-8A5D-8B0074A8ABD6}" type="datetimeFigureOut">
              <a:rPr lang="en-US" smtClean="0"/>
              <a:t>3/4/2020</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3AD86DE0-E0DD-46F2-8679-7D187C09C174}" type="slidenum">
              <a:rPr lang="en-US" smtClean="0"/>
              <a:t>‹#›</a:t>
            </a:fld>
            <a:endParaRPr lang="en-US"/>
          </a:p>
        </p:txBody>
      </p:sp>
    </p:spTree>
    <p:extLst>
      <p:ext uri="{BB962C8B-B14F-4D97-AF65-F5344CB8AC3E}">
        <p14:creationId xmlns:p14="http://schemas.microsoft.com/office/powerpoint/2010/main" val="2541433624"/>
      </p:ext>
    </p:extLst>
  </p:cSld>
  <p:clrMap bg1="lt1" tx1="dk1" bg2="lt2" tx2="dk2" accent1="accent1" accent2="accent2" accent3="accent3" accent4="accent4" accent5="accent5" accent6="accent6" hlink="hlink" folHlink="folHlink"/>
  <p:sldLayoutIdLst>
    <p:sldLayoutId id="2147483739" r:id="rId1"/>
    <p:sldLayoutId id="2147483740" r:id="rId2"/>
    <p:sldLayoutId id="2147483741" r:id="rId3"/>
    <p:sldLayoutId id="2147483742" r:id="rId4"/>
    <p:sldLayoutId id="2147483743" r:id="rId5"/>
    <p:sldLayoutId id="2147483744" r:id="rId6"/>
    <p:sldLayoutId id="2147483745" r:id="rId7"/>
    <p:sldLayoutId id="2147483746" r:id="rId8"/>
    <p:sldLayoutId id="2147483747" r:id="rId9"/>
    <p:sldLayoutId id="2147483748" r:id="rId10"/>
    <p:sldLayoutId id="2147483749" r:id="rId11"/>
    <p:sldLayoutId id="2147483750" r:id="rId12"/>
    <p:sldLayoutId id="2147483751" r:id="rId13"/>
    <p:sldLayoutId id="2147483752" r:id="rId14"/>
    <p:sldLayoutId id="2147483753" r:id="rId15"/>
    <p:sldLayoutId id="2147483754" r:id="rId16"/>
  </p:sldLayoutIdLst>
  <p:txStyles>
    <p:title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p:titleStyle>
    <p:body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r" defTabSz="457200" rtl="1" eaLnBrk="1" latinLnBrk="0" hangingPunct="1">
        <a:defRPr sz="1800" kern="1200">
          <a:solidFill>
            <a:schemeClr val="tx1"/>
          </a:solidFill>
          <a:latin typeface="+mn-lt"/>
          <a:ea typeface="+mn-ea"/>
          <a:cs typeface="+mn-cs"/>
        </a:defRPr>
      </a:lvl1pPr>
      <a:lvl2pPr marL="457200" algn="r" defTabSz="457200" rtl="1" eaLnBrk="1" latinLnBrk="0" hangingPunct="1">
        <a:defRPr sz="1800" kern="1200">
          <a:solidFill>
            <a:schemeClr val="tx1"/>
          </a:solidFill>
          <a:latin typeface="+mn-lt"/>
          <a:ea typeface="+mn-ea"/>
          <a:cs typeface="+mn-cs"/>
        </a:defRPr>
      </a:lvl2pPr>
      <a:lvl3pPr marL="914400" algn="r" defTabSz="457200" rtl="1" eaLnBrk="1" latinLnBrk="0" hangingPunct="1">
        <a:defRPr sz="1800" kern="1200">
          <a:solidFill>
            <a:schemeClr val="tx1"/>
          </a:solidFill>
          <a:latin typeface="+mn-lt"/>
          <a:ea typeface="+mn-ea"/>
          <a:cs typeface="+mn-cs"/>
        </a:defRPr>
      </a:lvl3pPr>
      <a:lvl4pPr marL="1371600" algn="r" defTabSz="457200" rtl="1" eaLnBrk="1" latinLnBrk="0" hangingPunct="1">
        <a:defRPr sz="1800" kern="1200">
          <a:solidFill>
            <a:schemeClr val="tx1"/>
          </a:solidFill>
          <a:latin typeface="+mn-lt"/>
          <a:ea typeface="+mn-ea"/>
          <a:cs typeface="+mn-cs"/>
        </a:defRPr>
      </a:lvl4pPr>
      <a:lvl5pPr marL="1828800" algn="r" defTabSz="457200" rtl="1" eaLnBrk="1" latinLnBrk="0" hangingPunct="1">
        <a:defRPr sz="1800" kern="1200">
          <a:solidFill>
            <a:schemeClr val="tx1"/>
          </a:solidFill>
          <a:latin typeface="+mn-lt"/>
          <a:ea typeface="+mn-ea"/>
          <a:cs typeface="+mn-cs"/>
        </a:defRPr>
      </a:lvl5pPr>
      <a:lvl6pPr marL="2286000" algn="r" defTabSz="457200" rtl="1" eaLnBrk="1" latinLnBrk="0" hangingPunct="1">
        <a:defRPr sz="1800" kern="1200">
          <a:solidFill>
            <a:schemeClr val="tx1"/>
          </a:solidFill>
          <a:latin typeface="+mn-lt"/>
          <a:ea typeface="+mn-ea"/>
          <a:cs typeface="+mn-cs"/>
        </a:defRPr>
      </a:lvl6pPr>
      <a:lvl7pPr marL="2743200" algn="r" defTabSz="457200" rtl="1" eaLnBrk="1" latinLnBrk="0" hangingPunct="1">
        <a:defRPr sz="1800" kern="1200">
          <a:solidFill>
            <a:schemeClr val="tx1"/>
          </a:solidFill>
          <a:latin typeface="+mn-lt"/>
          <a:ea typeface="+mn-ea"/>
          <a:cs typeface="+mn-cs"/>
        </a:defRPr>
      </a:lvl7pPr>
      <a:lvl8pPr marL="3200400" algn="r" defTabSz="457200" rtl="1" eaLnBrk="1" latinLnBrk="0" hangingPunct="1">
        <a:defRPr sz="1800" kern="1200">
          <a:solidFill>
            <a:schemeClr val="tx1"/>
          </a:solidFill>
          <a:latin typeface="+mn-lt"/>
          <a:ea typeface="+mn-ea"/>
          <a:cs typeface="+mn-cs"/>
        </a:defRPr>
      </a:lvl8pPr>
      <a:lvl9pPr marL="3657600" algn="r" defTabSz="4572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2598654" y="4868884"/>
            <a:ext cx="7772400" cy="1470025"/>
          </a:xfrm>
          <a:prstGeom prst="rect">
            <a:avLst/>
          </a:prstGeom>
        </p:spPr>
        <p:txBody>
          <a:bodyPr vert="horz" lIns="91440" tIns="45720" rIns="91440" bIns="45720" rtlCol="0" anchor="t">
            <a:normAutofit fontScale="97500"/>
          </a:bodyPr>
          <a:lstStyle>
            <a:lvl1pPr algn="l" defTabSz="457200" rtl="1" eaLnBrk="1" latinLnBrk="0" hangingPunct="1">
              <a:spcBef>
                <a:spcPct val="0"/>
              </a:spcBef>
              <a:buNone/>
              <a:defRPr sz="3600" kern="1200">
                <a:solidFill>
                  <a:schemeClr val="tx1">
                    <a:lumMod val="85000"/>
                    <a:lumOff val="15000"/>
                  </a:schemeClr>
                </a:solidFill>
                <a:latin typeface="+mj-lt"/>
                <a:ea typeface="+mj-ea"/>
                <a:cs typeface="+mj-cs"/>
              </a:defRPr>
            </a:lvl1pPr>
            <a:lvl2pPr rtl="1" eaLnBrk="1" hangingPunct="1">
              <a:defRPr>
                <a:solidFill>
                  <a:schemeClr val="tx2"/>
                </a:solidFill>
              </a:defRPr>
            </a:lvl2pPr>
            <a:lvl3pPr rtl="1" eaLnBrk="1" hangingPunct="1">
              <a:defRPr>
                <a:solidFill>
                  <a:schemeClr val="tx2"/>
                </a:solidFill>
              </a:defRPr>
            </a:lvl3pPr>
            <a:lvl4pPr rtl="1" eaLnBrk="1" hangingPunct="1">
              <a:defRPr>
                <a:solidFill>
                  <a:schemeClr val="tx2"/>
                </a:solidFill>
              </a:defRPr>
            </a:lvl4pPr>
            <a:lvl5pPr rtl="1" eaLnBrk="1" hangingPunct="1">
              <a:defRPr>
                <a:solidFill>
                  <a:schemeClr val="tx2"/>
                </a:solidFill>
              </a:defRPr>
            </a:lvl5pPr>
            <a:lvl6pPr rtl="1" eaLnBrk="1" hangingPunct="1">
              <a:defRPr>
                <a:solidFill>
                  <a:schemeClr val="tx2"/>
                </a:solidFill>
              </a:defRPr>
            </a:lvl6pPr>
            <a:lvl7pPr rtl="1" eaLnBrk="1" hangingPunct="1">
              <a:defRPr>
                <a:solidFill>
                  <a:schemeClr val="tx2"/>
                </a:solidFill>
              </a:defRPr>
            </a:lvl7pPr>
            <a:lvl8pPr rtl="1" eaLnBrk="1" hangingPunct="1">
              <a:defRPr>
                <a:solidFill>
                  <a:schemeClr val="tx2"/>
                </a:solidFill>
              </a:defRPr>
            </a:lvl8pPr>
            <a:lvl9pPr rtl="1" eaLnBrk="1" hangingPunct="1">
              <a:defRPr>
                <a:solidFill>
                  <a:schemeClr val="tx2"/>
                </a:solidFill>
              </a:defRPr>
            </a:lvl9pPr>
          </a:lstStyle>
          <a:p>
            <a:pPr algn="ctr"/>
            <a:r>
              <a:rPr lang="fa-IR" sz="2800" dirty="0" smtClean="0">
                <a:cs typeface="B Nazanin" pitchFamily="2" charset="-78"/>
              </a:rPr>
              <a:t/>
            </a:r>
            <a:br>
              <a:rPr lang="fa-IR" sz="2800" dirty="0" smtClean="0">
                <a:cs typeface="B Nazanin" pitchFamily="2" charset="-78"/>
              </a:rPr>
            </a:br>
            <a:r>
              <a:rPr lang="fa-IR" sz="2800" dirty="0" smtClean="0">
                <a:cs typeface="B Nazanin" pitchFamily="2" charset="-78"/>
              </a:rPr>
              <a:t>استاد :</a:t>
            </a:r>
            <a:r>
              <a:rPr lang="fa-IR" sz="2800" b="1" dirty="0" smtClean="0">
                <a:cs typeface="B Nazanin" pitchFamily="2" charset="-78"/>
              </a:rPr>
              <a:t>خانم دکتر</a:t>
            </a:r>
            <a:r>
              <a:rPr lang="fa-IR" sz="2800" dirty="0" smtClean="0">
                <a:cs typeface="B Nazanin" pitchFamily="2" charset="-78"/>
              </a:rPr>
              <a:t> </a:t>
            </a:r>
            <a:r>
              <a:rPr lang="fa-IR" sz="2800" b="1" dirty="0" smtClean="0">
                <a:cs typeface="B Nazanin" pitchFamily="2" charset="-78"/>
              </a:rPr>
              <a:t>عابدینی</a:t>
            </a:r>
            <a:r>
              <a:rPr lang="fa-IR" sz="2800" dirty="0" smtClean="0">
                <a:cs typeface="B Nazanin" pitchFamily="2" charset="-78"/>
              </a:rPr>
              <a:t/>
            </a:r>
            <a:br>
              <a:rPr lang="fa-IR" sz="2800" dirty="0" smtClean="0">
                <a:cs typeface="B Nazanin" pitchFamily="2" charset="-78"/>
              </a:rPr>
            </a:br>
            <a:r>
              <a:rPr lang="en-US" sz="2800" dirty="0" smtClean="0">
                <a:cs typeface="B Nazanin" pitchFamily="2" charset="-78"/>
              </a:rPr>
              <a:t> </a:t>
            </a:r>
            <a:endParaRPr lang="en-US" sz="2800" dirty="0">
              <a:cs typeface="B Nazanin" pitchFamily="2" charset="-78"/>
            </a:endParaRPr>
          </a:p>
        </p:txBody>
      </p:sp>
      <p:sp>
        <p:nvSpPr>
          <p:cNvPr id="5" name="Subtitle 4"/>
          <p:cNvSpPr txBox="1">
            <a:spLocks/>
          </p:cNvSpPr>
          <p:nvPr/>
        </p:nvSpPr>
        <p:spPr>
          <a:xfrm>
            <a:off x="2871097" y="1914944"/>
            <a:ext cx="6912768" cy="2819028"/>
          </a:xfrm>
          <a:prstGeom prst="rect">
            <a:avLst/>
          </a:prstGeom>
        </p:spPr>
        <p:txBody>
          <a:bodyPr vert="horz" lIns="91440" tIns="45720" rIns="91440" bIns="45720" rtlCol="0">
            <a:normAutofit fontScale="92500" lnSpcReduction="10000"/>
          </a:bodyPr>
          <a:lstStyle>
            <a:lvl1pPr marL="342900" indent="-342900" algn="r" defTabSz="457200" rtl="1"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r" defTabSz="457200" rtl="1"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r" defTabSz="457200" rtl="1"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r" defTabSz="457200" rtl="1"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a:lstStyle>
          <a:p>
            <a:pPr marL="0" indent="0" algn="ctr">
              <a:buNone/>
            </a:pPr>
            <a:r>
              <a:rPr lang="fa-IR" sz="2800" dirty="0" smtClean="0">
                <a:solidFill>
                  <a:schemeClr val="tx1"/>
                </a:solidFill>
                <a:cs typeface="B Nazanin" pitchFamily="2" charset="-78"/>
              </a:rPr>
              <a:t>دانشگاه فرهنگیان هرمزگان </a:t>
            </a:r>
          </a:p>
          <a:p>
            <a:pPr marL="0" indent="0" algn="ctr">
              <a:buNone/>
            </a:pPr>
            <a:r>
              <a:rPr lang="fa-IR" sz="2800" dirty="0" smtClean="0">
                <a:solidFill>
                  <a:schemeClr val="tx1"/>
                </a:solidFill>
                <a:cs typeface="B Nazanin" pitchFamily="2" charset="-78"/>
              </a:rPr>
              <a:t>پردیس فاطمه الزهرا (س)- خواهران </a:t>
            </a:r>
          </a:p>
          <a:p>
            <a:pPr marL="0" indent="0" algn="ctr">
              <a:buNone/>
            </a:pPr>
            <a:r>
              <a:rPr lang="fa-IR" sz="6400" b="1" dirty="0" smtClean="0">
                <a:solidFill>
                  <a:schemeClr val="tx1"/>
                </a:solidFill>
                <a:cs typeface="B Nazanin" pitchFamily="2" charset="-78"/>
              </a:rPr>
              <a:t>فنون و روش تدریس</a:t>
            </a:r>
          </a:p>
          <a:p>
            <a:pPr marL="0" indent="0" algn="ctr">
              <a:buNone/>
            </a:pPr>
            <a:r>
              <a:rPr lang="fa-IR" sz="4700" b="1" dirty="0" smtClean="0">
                <a:solidFill>
                  <a:schemeClr val="tx1"/>
                </a:solidFill>
                <a:cs typeface="B Nazanin" pitchFamily="2" charset="-78"/>
              </a:rPr>
              <a:t>قسمت دوم </a:t>
            </a:r>
          </a:p>
          <a:p>
            <a:pPr marL="0" indent="0">
              <a:buNone/>
            </a:pPr>
            <a:endParaRPr lang="fa-IR" dirty="0"/>
          </a:p>
        </p:txBody>
      </p:sp>
      <p:pic>
        <p:nvPicPr>
          <p:cNvPr id="6" name="Picture 3" descr="attach20140934375791624356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47344" y="358205"/>
            <a:ext cx="1275021" cy="133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615198" y="4549153"/>
            <a:ext cx="2173153" cy="2109486"/>
          </a:xfrm>
          <a:prstGeom prst="ellipse">
            <a:avLst/>
          </a:prstGeom>
          <a:ln>
            <a:noFill/>
          </a:ln>
          <a:effectLst>
            <a:softEdge rad="112500"/>
          </a:effectLst>
        </p:spPr>
      </p:pic>
    </p:spTree>
    <p:extLst>
      <p:ext uri="{BB962C8B-B14F-4D97-AF65-F5344CB8AC3E}">
        <p14:creationId xmlns:p14="http://schemas.microsoft.com/office/powerpoint/2010/main" val="23535057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7" name="Content Placeholder 2"/>
          <p:cNvSpPr>
            <a:spLocks noGrp="1"/>
          </p:cNvSpPr>
          <p:nvPr>
            <p:ph idx="1"/>
          </p:nvPr>
        </p:nvSpPr>
        <p:spPr>
          <a:xfrm>
            <a:off x="838199" y="901337"/>
            <a:ext cx="10944069" cy="5275626"/>
          </a:xfrm>
        </p:spPr>
        <p:txBody>
          <a:bodyPr>
            <a:noAutofit/>
          </a:bodyPr>
          <a:lstStyle/>
          <a:p>
            <a:pPr marL="0" indent="0" algn="r">
              <a:buNone/>
            </a:pPr>
            <a:r>
              <a:rPr lang="fa-IR" sz="2400" dirty="0"/>
              <a:t>ه:بازخورد تشویق را برای عملکرد صحیح بکار ببرید .بازخورد مثبت نسبت به بازخورد منفی تاثیر بیشتری بر یادگیرنده دارد بنابراین معلمان باید بکوشند در فرایند یادگیری یاددهی از بازخورد مثبت استفاده کنند</a:t>
            </a:r>
          </a:p>
          <a:p>
            <a:pPr marL="0" indent="0" algn="r">
              <a:buNone/>
            </a:pPr>
            <a:r>
              <a:rPr lang="fa-IR" sz="2400" dirty="0"/>
              <a:t>و:در صورت ارائه ی بازخورد منفی عملکرد اشتباه را نیز اصلاح کنید .</a:t>
            </a:r>
          </a:p>
          <a:p>
            <a:pPr marL="0" indent="0" algn="r">
              <a:buNone/>
            </a:pPr>
            <a:r>
              <a:rPr lang="fa-IR" sz="2400" dirty="0"/>
              <a:t>بازخورد منفی باید همراه با اصلاح ان باشد اگر دانش اموز توپ بسکتبالی را به طور صحیح شوت نمیکند معلم باید نحوه ی درست شوت کردن را به او یاد دهد.</a:t>
            </a:r>
          </a:p>
          <a:p>
            <a:pPr marL="0" indent="0" algn="r">
              <a:buNone/>
            </a:pPr>
            <a:r>
              <a:rPr lang="fa-IR" sz="2400" dirty="0"/>
              <a:t>ز:به دانش اموز کمک کنید به جای نتایج روی فرایند متمرکز شود.</a:t>
            </a:r>
          </a:p>
          <a:p>
            <a:pPr marL="0" indent="0" algn="r">
              <a:buNone/>
            </a:pPr>
            <a:r>
              <a:rPr lang="fa-IR" sz="2400" dirty="0"/>
              <a:t>در بسیاری از موارد دانش اموزان توجه خود را روی عملکرد متمرکز می کنند و فرایند انجام مهارت را از یاد می برند.</a:t>
            </a:r>
          </a:p>
          <a:p>
            <a:pPr marL="0" indent="0" algn="r">
              <a:buNone/>
            </a:pPr>
            <a:r>
              <a:rPr lang="fa-IR" sz="2400" dirty="0"/>
              <a:t>ح:به دانش اموزان بیاموزید که خود باز خورد را دریافت کنند و یاد بگیرند چگونه در مورد خود قضاوت کنند معلمان می توانند به دانش اموزان کمک کنند که عملکردشان را قضاوت کنند.معلمان می توانند به دانش اموزان خودنظارتی را بیاموزند .بازخورد درونی به مراتب از بازخورد بیرونی موثرتر است.</a:t>
            </a:r>
            <a:endParaRPr lang="en-US" sz="2400"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2" name="عنوان 1048591"/>
          <p:cNvSpPr>
            <a:spLocks noGrp="1"/>
          </p:cNvSpPr>
          <p:nvPr>
            <p:ph type="title"/>
          </p:nvPr>
        </p:nvSpPr>
        <p:spPr>
          <a:xfrm>
            <a:off x="2592925" y="624109"/>
            <a:ext cx="9294275" cy="5851641"/>
          </a:xfrm>
        </p:spPr>
        <p:txBody>
          <a:bodyPr/>
          <a:lstStyle/>
          <a:p>
            <a:pPr algn="r"/>
            <a:r>
              <a:rPr lang="fa-IR" dirty="0">
                <a:solidFill>
                  <a:srgbClr val="36363D"/>
                </a:solidFill>
              </a:rPr>
              <a:t>روش</a:t>
            </a:r>
            <a:r>
              <a:rPr lang="en-US" altLang="fa-IR" dirty="0">
                <a:solidFill>
                  <a:srgbClr val="36363D"/>
                </a:solidFill>
              </a:rPr>
              <a:t> </a:t>
            </a:r>
            <a:r>
              <a:rPr lang="fa-IR" altLang="en-US" dirty="0">
                <a:solidFill>
                  <a:srgbClr val="36363D"/>
                </a:solidFill>
              </a:rPr>
              <a:t>تدریس تلفیقی </a:t>
            </a:r>
            <a:endParaRPr lang="fa-IR" dirty="0">
              <a:solidFill>
                <a:srgbClr val="36363D"/>
              </a:solidFill>
            </a:endParaRPr>
          </a:p>
        </p:txBody>
      </p:sp>
      <p:sp>
        <p:nvSpPr>
          <p:cNvPr id="1048593" name="نگهدارنده مکان محتوا 1048592"/>
          <p:cNvSpPr>
            <a:spLocks noGrp="1"/>
          </p:cNvSpPr>
          <p:nvPr>
            <p:ph idx="1"/>
          </p:nvPr>
        </p:nvSpPr>
        <p:spPr>
          <a:xfrm>
            <a:off x="674557" y="1334124"/>
            <a:ext cx="11517443" cy="5141625"/>
          </a:xfrm>
        </p:spPr>
        <p:txBody>
          <a:bodyPr>
            <a:normAutofit fontScale="93214"/>
          </a:bodyPr>
          <a:lstStyle/>
          <a:p>
            <a:pPr marL="0" indent="0" rtl="1">
              <a:buNone/>
            </a:pPr>
            <a:r>
              <a:rPr lang="fa-IR" sz="2400" dirty="0" smtClean="0"/>
              <a:t>روش تدریس تلفیقی یکی از رایج </a:t>
            </a:r>
            <a:r>
              <a:rPr lang="fa-IR" sz="2400" smtClean="0"/>
              <a:t>ترین روش اموزشی </a:t>
            </a:r>
            <a:r>
              <a:rPr lang="fa-IR" sz="2400" dirty="0" smtClean="0"/>
              <a:t>در تمام سطوح ابتدایی و متو سطه و دانشگاه است این روش معمولا ترکیبی از روش سخرانی و بحث گروهی است به همین دلیل عده ای ان را یک روش تدریس مستقل نمیدانند و برخی به دلیل این که معلم از توضیح و بیان شفاهی استفاده میکند به ان روش توضیحی می گویند.</a:t>
            </a:r>
          </a:p>
          <a:p>
            <a:pPr marL="0" indent="0" rtl="1">
              <a:buNone/>
            </a:pPr>
            <a:r>
              <a:rPr lang="fa-IR" sz="2400" dirty="0" smtClean="0"/>
              <a:t>روش تدریس تلفیقی بیش از هر روش دیگری در پژوهش های مختلف تربیتی بررسی شده است.</a:t>
            </a:r>
          </a:p>
          <a:p>
            <a:pPr marL="0" indent="0" rtl="1">
              <a:buNone/>
            </a:pPr>
            <a:r>
              <a:rPr lang="fa-IR" sz="2400" dirty="0" smtClean="0"/>
              <a:t>بر مبنای تحقیقات هوکر و البراند همچنین بلاک و ...یکی از نکات مشترک روش های تلفیقی استفاده از تقریر یا بیان مطالب در کلاس درس است انچه که بلاک ان را قوانین بازی زبان در کلاس درس می نامد.</a:t>
            </a:r>
            <a:endParaRPr lang="fa-IR" sz="24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0" name="عنوان 1048589"/>
          <p:cNvSpPr>
            <a:spLocks noGrp="1"/>
          </p:cNvSpPr>
          <p:nvPr>
            <p:ph type="title"/>
          </p:nvPr>
        </p:nvSpPr>
        <p:spPr/>
        <p:txBody>
          <a:bodyPr/>
          <a:lstStyle/>
          <a:p>
            <a:pPr algn="r"/>
            <a:r>
              <a:rPr lang="fa-IR" dirty="0"/>
              <a:t>ارائه روش</a:t>
            </a:r>
            <a:r>
              <a:rPr lang="en-US" altLang="fa-IR" dirty="0"/>
              <a:t> </a:t>
            </a:r>
            <a:r>
              <a:rPr lang="fa-IR" altLang="en-US" dirty="0"/>
              <a:t>تدریس</a:t>
            </a:r>
            <a:endParaRPr lang="fa-IR" dirty="0"/>
          </a:p>
        </p:txBody>
      </p:sp>
      <p:sp>
        <p:nvSpPr>
          <p:cNvPr id="1048591" name="نگهدارنده مکان محتوا 1048590"/>
          <p:cNvSpPr>
            <a:spLocks noGrp="1"/>
          </p:cNvSpPr>
          <p:nvPr>
            <p:ph idx="1"/>
          </p:nvPr>
        </p:nvSpPr>
        <p:spPr>
          <a:xfrm>
            <a:off x="779489" y="1708879"/>
            <a:ext cx="10725123" cy="4766871"/>
          </a:xfrm>
        </p:spPr>
        <p:txBody>
          <a:bodyPr>
            <a:noAutofit/>
          </a:bodyPr>
          <a:lstStyle/>
          <a:p>
            <a:pPr algn="r"/>
            <a:r>
              <a:rPr lang="fa-IR" sz="2400" dirty="0"/>
              <a:t>متخصصان میپرسندکه</a:t>
            </a:r>
            <a:r>
              <a:rPr lang="en-US" altLang="fa-IR" sz="2400" dirty="0"/>
              <a:t>  </a:t>
            </a:r>
            <a:r>
              <a:rPr lang="fa-IR" altLang="en-US" sz="2400" dirty="0"/>
              <a:t>چرا</a:t>
            </a:r>
            <a:r>
              <a:rPr lang="en-US" altLang="fa-IR" sz="2400" dirty="0"/>
              <a:t> </a:t>
            </a:r>
            <a:r>
              <a:rPr lang="fa-IR" altLang="en-US" sz="2400" dirty="0"/>
              <a:t>با</a:t>
            </a:r>
            <a:r>
              <a:rPr lang="en-US" altLang="fa-IR" sz="2400" dirty="0"/>
              <a:t> </a:t>
            </a:r>
            <a:r>
              <a:rPr lang="fa-IR" altLang="en-US" sz="2400" dirty="0"/>
              <a:t>وجود</a:t>
            </a:r>
            <a:r>
              <a:rPr lang="en-US" altLang="fa-IR" sz="2400" dirty="0"/>
              <a:t> </a:t>
            </a:r>
            <a:r>
              <a:rPr lang="fa-IR" altLang="en-US" sz="2400" dirty="0"/>
              <a:t>اندیشه</a:t>
            </a:r>
            <a:r>
              <a:rPr lang="en-US" altLang="fa-IR" sz="2400" dirty="0"/>
              <a:t> </a:t>
            </a:r>
            <a:r>
              <a:rPr lang="fa-IR" altLang="en-US" sz="2400" dirty="0"/>
              <a:t>های</a:t>
            </a:r>
            <a:r>
              <a:rPr lang="en-US" altLang="fa-IR" sz="2400" dirty="0"/>
              <a:t> </a:t>
            </a:r>
            <a:r>
              <a:rPr lang="fa-IR" altLang="en-US" sz="2400" dirty="0"/>
              <a:t>جدید</a:t>
            </a:r>
            <a:r>
              <a:rPr lang="en-US" altLang="fa-IR" sz="2400" dirty="0"/>
              <a:t> </a:t>
            </a:r>
            <a:r>
              <a:rPr lang="fa-IR" altLang="en-US" sz="2400" dirty="0"/>
              <a:t>در</a:t>
            </a:r>
            <a:r>
              <a:rPr lang="en-US" altLang="fa-IR" sz="2400" dirty="0"/>
              <a:t> </a:t>
            </a:r>
            <a:r>
              <a:rPr lang="fa-IR" altLang="en-US" sz="2400" dirty="0"/>
              <a:t>تعلیم و</a:t>
            </a:r>
            <a:r>
              <a:rPr lang="en-US" altLang="fa-IR" sz="2400" dirty="0"/>
              <a:t> </a:t>
            </a:r>
            <a:r>
              <a:rPr lang="fa-IR" altLang="en-US" sz="2400" dirty="0"/>
              <a:t>تربیت ،بیان</a:t>
            </a:r>
            <a:r>
              <a:rPr lang="en-US" altLang="fa-IR" sz="2400" dirty="0"/>
              <a:t> </a:t>
            </a:r>
            <a:r>
              <a:rPr lang="fa-IR" altLang="en-US" sz="2400" dirty="0"/>
              <a:t>شفاهی</a:t>
            </a:r>
            <a:r>
              <a:rPr lang="en-US" altLang="fa-IR" sz="2400" dirty="0"/>
              <a:t> </a:t>
            </a:r>
            <a:r>
              <a:rPr lang="fa-IR" altLang="en-US" sz="2400" dirty="0"/>
              <a:t>و</a:t>
            </a:r>
            <a:r>
              <a:rPr lang="en-US" altLang="fa-IR" sz="2400" dirty="0"/>
              <a:t> </a:t>
            </a:r>
            <a:r>
              <a:rPr lang="fa-IR" altLang="en-US" sz="2400" dirty="0"/>
              <a:t>روش</a:t>
            </a:r>
            <a:r>
              <a:rPr lang="en-US" altLang="fa-IR" sz="2400" dirty="0"/>
              <a:t> </a:t>
            </a:r>
            <a:r>
              <a:rPr lang="fa-IR" altLang="en-US" sz="2400" dirty="0"/>
              <a:t>توضیحی بیشتر به</a:t>
            </a:r>
            <a:r>
              <a:rPr lang="en-US" altLang="fa-IR" sz="2400" dirty="0"/>
              <a:t> </a:t>
            </a:r>
            <a:r>
              <a:rPr lang="fa-IR" altLang="en-US" sz="2400" dirty="0"/>
              <a:t>کار</a:t>
            </a:r>
            <a:r>
              <a:rPr lang="en-US" altLang="fa-IR" sz="2400" dirty="0"/>
              <a:t> </a:t>
            </a:r>
            <a:r>
              <a:rPr lang="fa-IR" altLang="en-US" sz="2400" dirty="0"/>
              <a:t>اید؟</a:t>
            </a:r>
            <a:endParaRPr lang="fa-IR" sz="2400" dirty="0"/>
          </a:p>
          <a:p>
            <a:pPr algn="r"/>
            <a:r>
              <a:rPr lang="fa-IR" altLang="en-US" sz="2400" dirty="0"/>
              <a:t>ج</a:t>
            </a:r>
            <a:r>
              <a:rPr lang="en-US" altLang="fa-IR" sz="2400" dirty="0"/>
              <a:t>:</a:t>
            </a:r>
            <a:r>
              <a:rPr lang="fa-IR" altLang="en-US" sz="2400" dirty="0"/>
              <a:t>۱-روش</a:t>
            </a:r>
            <a:r>
              <a:rPr lang="en-US" altLang="fa-IR" sz="2400" dirty="0"/>
              <a:t> </a:t>
            </a:r>
            <a:r>
              <a:rPr lang="fa-IR" altLang="en-US" sz="2400" dirty="0"/>
              <a:t>تدریس</a:t>
            </a:r>
            <a:r>
              <a:rPr lang="en-US" altLang="fa-IR" sz="2400" dirty="0"/>
              <a:t> </a:t>
            </a:r>
            <a:r>
              <a:rPr lang="fa-IR" altLang="en-US" sz="2400" dirty="0"/>
              <a:t>تلفیقی به</a:t>
            </a:r>
            <a:r>
              <a:rPr lang="en-US" altLang="fa-IR" sz="2400" dirty="0"/>
              <a:t> </a:t>
            </a:r>
            <a:r>
              <a:rPr lang="fa-IR" altLang="en-US" sz="2400" dirty="0"/>
              <a:t>رغم</a:t>
            </a:r>
            <a:r>
              <a:rPr lang="en-US" altLang="fa-IR" sz="2400" dirty="0"/>
              <a:t> </a:t>
            </a:r>
            <a:r>
              <a:rPr lang="fa-IR" altLang="en-US" sz="2400" dirty="0"/>
              <a:t>یکنواختی انعطاف بالایی</a:t>
            </a:r>
            <a:r>
              <a:rPr lang="en-US" altLang="fa-IR" sz="2400" dirty="0"/>
              <a:t> </a:t>
            </a:r>
            <a:r>
              <a:rPr lang="fa-IR" altLang="en-US" sz="2400" dirty="0"/>
              <a:t>دارد</a:t>
            </a:r>
            <a:r>
              <a:rPr lang="en-US" altLang="fa-IR" sz="2400" dirty="0"/>
              <a:t>. </a:t>
            </a:r>
            <a:r>
              <a:rPr lang="fa-IR" altLang="en-US" sz="2400" dirty="0"/>
              <a:t>اگر</a:t>
            </a:r>
            <a:r>
              <a:rPr lang="en-US" altLang="fa-IR" sz="2400" dirty="0"/>
              <a:t> </a:t>
            </a:r>
            <a:r>
              <a:rPr lang="fa-IR" altLang="en-US" sz="2400" dirty="0"/>
              <a:t>هدف</a:t>
            </a:r>
            <a:r>
              <a:rPr lang="en-US" altLang="fa-IR" sz="2400" dirty="0"/>
              <a:t> </a:t>
            </a:r>
            <a:r>
              <a:rPr lang="fa-IR" altLang="en-US" sz="2400" dirty="0"/>
              <a:t>تدریس</a:t>
            </a:r>
            <a:r>
              <a:rPr lang="en-US" altLang="fa-IR" sz="2400" dirty="0"/>
              <a:t> </a:t>
            </a:r>
            <a:r>
              <a:rPr lang="fa-IR" altLang="en-US" sz="2400" dirty="0"/>
              <a:t>انتقال</a:t>
            </a:r>
            <a:r>
              <a:rPr lang="en-US" altLang="fa-IR" sz="2400" dirty="0"/>
              <a:t> </a:t>
            </a:r>
            <a:r>
              <a:rPr lang="fa-IR" altLang="en-US" sz="2400" dirty="0"/>
              <a:t>مفاهیم باشد</a:t>
            </a:r>
            <a:r>
              <a:rPr lang="en-US" altLang="fa-IR" sz="2400" dirty="0"/>
              <a:t> </a:t>
            </a:r>
            <a:r>
              <a:rPr lang="fa-IR" altLang="en-US" sz="2400" dirty="0"/>
              <a:t>معلم</a:t>
            </a:r>
            <a:r>
              <a:rPr lang="en-US" altLang="fa-IR" sz="2400" dirty="0"/>
              <a:t> </a:t>
            </a:r>
            <a:r>
              <a:rPr lang="fa-IR" altLang="en-US" sz="2400" dirty="0"/>
              <a:t>میتواند با توجه</a:t>
            </a:r>
            <a:r>
              <a:rPr lang="en-US" altLang="fa-IR" sz="2400" dirty="0"/>
              <a:t> </a:t>
            </a:r>
            <a:r>
              <a:rPr lang="fa-IR" altLang="en-US" sz="2400" dirty="0"/>
              <a:t>به</a:t>
            </a:r>
            <a:r>
              <a:rPr lang="en-US" altLang="fa-IR" sz="2400" dirty="0"/>
              <a:t> </a:t>
            </a:r>
            <a:r>
              <a:rPr lang="fa-IR" altLang="en-US" sz="2400" dirty="0"/>
              <a:t>رشد</a:t>
            </a:r>
            <a:r>
              <a:rPr lang="en-US" altLang="fa-IR" sz="2400" dirty="0"/>
              <a:t> </a:t>
            </a:r>
            <a:r>
              <a:rPr lang="fa-IR" altLang="en-US" sz="2400" dirty="0"/>
              <a:t>فکری</a:t>
            </a:r>
            <a:r>
              <a:rPr lang="en-US" altLang="fa-IR" sz="2400" dirty="0"/>
              <a:t> </a:t>
            </a:r>
            <a:r>
              <a:rPr lang="fa-IR" altLang="en-US" sz="2400" dirty="0"/>
              <a:t>افراد</a:t>
            </a:r>
            <a:r>
              <a:rPr lang="en-US" altLang="fa-IR" sz="2400" dirty="0"/>
              <a:t> </a:t>
            </a:r>
            <a:r>
              <a:rPr lang="fa-IR" altLang="en-US" sz="2400" dirty="0"/>
              <a:t>از</a:t>
            </a:r>
            <a:r>
              <a:rPr lang="en-US" altLang="fa-IR" sz="2400" dirty="0"/>
              <a:t> </a:t>
            </a:r>
            <a:r>
              <a:rPr lang="fa-IR" altLang="en-US" sz="2400" dirty="0"/>
              <a:t>سخنرانی بهره</a:t>
            </a:r>
            <a:r>
              <a:rPr lang="en-US" altLang="fa-IR" sz="2400" dirty="0"/>
              <a:t> </a:t>
            </a:r>
            <a:r>
              <a:rPr lang="fa-IR" altLang="en-US" sz="2400" dirty="0"/>
              <a:t>ببرد</a:t>
            </a:r>
            <a:r>
              <a:rPr lang="en-US" altLang="fa-IR" sz="2400" dirty="0"/>
              <a:t>. </a:t>
            </a:r>
            <a:r>
              <a:rPr lang="fa-IR" altLang="en-US" sz="2400" dirty="0"/>
              <a:t>اگر</a:t>
            </a:r>
            <a:r>
              <a:rPr lang="en-US" altLang="fa-IR" sz="2400" dirty="0"/>
              <a:t> </a:t>
            </a:r>
            <a:r>
              <a:rPr lang="fa-IR" altLang="en-US" sz="2400" dirty="0"/>
              <a:t>هدف</a:t>
            </a:r>
            <a:r>
              <a:rPr lang="en-US" altLang="fa-IR" sz="2400" dirty="0"/>
              <a:t> </a:t>
            </a:r>
            <a:r>
              <a:rPr lang="fa-IR" altLang="en-US" sz="2400" dirty="0"/>
              <a:t>ارزشیابی</a:t>
            </a:r>
            <a:r>
              <a:rPr lang="en-US" altLang="fa-IR" sz="2400" dirty="0"/>
              <a:t> </a:t>
            </a:r>
            <a:r>
              <a:rPr lang="fa-IR" altLang="en-US" sz="2400" dirty="0"/>
              <a:t>ایده</a:t>
            </a:r>
            <a:r>
              <a:rPr lang="en-US" altLang="fa-IR" sz="2400" dirty="0"/>
              <a:t> </a:t>
            </a:r>
            <a:r>
              <a:rPr lang="fa-IR" altLang="en-US" sz="2400" dirty="0"/>
              <a:t>ها</a:t>
            </a:r>
            <a:r>
              <a:rPr lang="en-US" altLang="fa-IR" sz="2400" dirty="0"/>
              <a:t> </a:t>
            </a:r>
            <a:r>
              <a:rPr lang="fa-IR" altLang="en-US" sz="2400" dirty="0"/>
              <a:t>باشد</a:t>
            </a:r>
            <a:r>
              <a:rPr lang="en-US" altLang="fa-IR" sz="2400" dirty="0"/>
              <a:t> </a:t>
            </a:r>
            <a:r>
              <a:rPr lang="fa-IR" altLang="en-US" sz="2400" dirty="0"/>
              <a:t>می</a:t>
            </a:r>
            <a:r>
              <a:rPr lang="en-US" altLang="fa-IR" sz="2400" dirty="0"/>
              <a:t> </a:t>
            </a:r>
            <a:r>
              <a:rPr lang="fa-IR" altLang="en-US" sz="2400" dirty="0"/>
              <a:t>تواند</a:t>
            </a:r>
            <a:r>
              <a:rPr lang="en-US" altLang="fa-IR" sz="2400" dirty="0"/>
              <a:t> </a:t>
            </a:r>
            <a:r>
              <a:rPr lang="fa-IR" altLang="en-US" sz="2400" dirty="0"/>
              <a:t>از</a:t>
            </a:r>
            <a:r>
              <a:rPr lang="en-US" altLang="fa-IR" sz="2400" dirty="0"/>
              <a:t> </a:t>
            </a:r>
            <a:r>
              <a:rPr lang="fa-IR" altLang="en-US" sz="2400" dirty="0"/>
              <a:t>طریق</a:t>
            </a:r>
            <a:r>
              <a:rPr lang="en-US" altLang="fa-IR" sz="2400" dirty="0"/>
              <a:t> </a:t>
            </a:r>
            <a:r>
              <a:rPr lang="fa-IR" altLang="en-US" sz="2400" dirty="0"/>
              <a:t>بحث</a:t>
            </a:r>
            <a:r>
              <a:rPr lang="en-US" altLang="fa-IR" sz="2400" dirty="0"/>
              <a:t> </a:t>
            </a:r>
            <a:r>
              <a:rPr lang="fa-IR" altLang="en-US" sz="2400" dirty="0"/>
              <a:t>گروهی پیش</a:t>
            </a:r>
            <a:r>
              <a:rPr lang="en-US" altLang="fa-IR" sz="2400" dirty="0"/>
              <a:t> </a:t>
            </a:r>
            <a:r>
              <a:rPr lang="fa-IR" altLang="en-US" sz="2400" dirty="0"/>
              <a:t>رود</a:t>
            </a:r>
            <a:r>
              <a:rPr lang="en-US" altLang="fa-IR" sz="2400" dirty="0"/>
              <a:t>.</a:t>
            </a:r>
            <a:r>
              <a:rPr lang="fa-IR" altLang="en-US" sz="2400" dirty="0"/>
              <a:t>اگر</a:t>
            </a:r>
            <a:r>
              <a:rPr lang="en-US" altLang="fa-IR" sz="2400" dirty="0"/>
              <a:t> </a:t>
            </a:r>
            <a:r>
              <a:rPr lang="fa-IR" altLang="en-US" sz="2400" dirty="0"/>
              <a:t>هدف</a:t>
            </a:r>
            <a:r>
              <a:rPr lang="en-US" altLang="fa-IR" sz="2400" dirty="0"/>
              <a:t> </a:t>
            </a:r>
            <a:r>
              <a:rPr lang="fa-IR" altLang="en-US" sz="2400" dirty="0"/>
              <a:t>ارتقای</a:t>
            </a:r>
            <a:r>
              <a:rPr lang="en-US" altLang="fa-IR" sz="2400" dirty="0"/>
              <a:t> </a:t>
            </a:r>
            <a:r>
              <a:rPr lang="fa-IR" altLang="en-US" sz="2400" dirty="0"/>
              <a:t>توانایی انجام</a:t>
            </a:r>
            <a:r>
              <a:rPr lang="en-US" altLang="fa-IR" sz="2400" dirty="0"/>
              <a:t> </a:t>
            </a:r>
            <a:r>
              <a:rPr lang="fa-IR" altLang="en-US" sz="2400" dirty="0"/>
              <a:t>وظایف به</a:t>
            </a:r>
            <a:r>
              <a:rPr lang="en-US" altLang="fa-IR" sz="2400" dirty="0"/>
              <a:t> </a:t>
            </a:r>
            <a:r>
              <a:rPr lang="fa-IR" altLang="en-US" sz="2400" dirty="0"/>
              <a:t>صورت</a:t>
            </a:r>
            <a:r>
              <a:rPr lang="en-US" altLang="fa-IR" sz="2400" dirty="0"/>
              <a:t> </a:t>
            </a:r>
            <a:r>
              <a:rPr lang="fa-IR" altLang="en-US" sz="2400" dirty="0"/>
              <a:t>فردی</a:t>
            </a:r>
            <a:r>
              <a:rPr lang="en-US" altLang="fa-IR" sz="2400" dirty="0"/>
              <a:t> </a:t>
            </a:r>
            <a:r>
              <a:rPr lang="fa-IR" altLang="en-US" sz="2400" dirty="0"/>
              <a:t>باشد</a:t>
            </a:r>
            <a:r>
              <a:rPr lang="en-US" altLang="fa-IR" sz="2400" dirty="0"/>
              <a:t> </a:t>
            </a:r>
            <a:r>
              <a:rPr lang="fa-IR" altLang="en-US" sz="2400" dirty="0"/>
              <a:t>می</a:t>
            </a:r>
            <a:r>
              <a:rPr lang="en-US" altLang="fa-IR" sz="2400" dirty="0"/>
              <a:t> </a:t>
            </a:r>
            <a:r>
              <a:rPr lang="fa-IR" altLang="en-US" sz="2400" dirty="0"/>
              <a:t>توان</a:t>
            </a:r>
            <a:r>
              <a:rPr lang="en-US" altLang="fa-IR" sz="2400" dirty="0"/>
              <a:t> </a:t>
            </a:r>
            <a:r>
              <a:rPr lang="fa-IR" altLang="en-US" sz="2400" dirty="0"/>
              <a:t>روش</a:t>
            </a:r>
            <a:r>
              <a:rPr lang="en-US" altLang="fa-IR" sz="2400" dirty="0"/>
              <a:t> </a:t>
            </a:r>
            <a:r>
              <a:rPr lang="fa-IR" altLang="en-US" sz="2400" dirty="0"/>
              <a:t>تدریس</a:t>
            </a:r>
            <a:r>
              <a:rPr lang="en-US" altLang="fa-IR" sz="2400" dirty="0"/>
              <a:t> </a:t>
            </a:r>
            <a:r>
              <a:rPr lang="fa-IR" altLang="en-US" sz="2400" dirty="0"/>
              <a:t>را</a:t>
            </a:r>
            <a:r>
              <a:rPr lang="en-US" altLang="fa-IR" sz="2400" dirty="0"/>
              <a:t> </a:t>
            </a:r>
            <a:r>
              <a:rPr lang="fa-IR" altLang="en-US" sz="2400" dirty="0"/>
              <a:t>با</a:t>
            </a:r>
            <a:r>
              <a:rPr lang="en-US" altLang="fa-IR" sz="2400" dirty="0"/>
              <a:t> </a:t>
            </a:r>
            <a:r>
              <a:rPr lang="fa-IR" altLang="en-US" sz="2400" dirty="0"/>
              <a:t>چنین</a:t>
            </a:r>
            <a:r>
              <a:rPr lang="en-US" altLang="fa-IR" sz="2400" dirty="0"/>
              <a:t> </a:t>
            </a:r>
            <a:r>
              <a:rPr lang="fa-IR" altLang="en-US" sz="2400" dirty="0"/>
              <a:t>اهدافی سازگار نماید</a:t>
            </a:r>
            <a:r>
              <a:rPr lang="en-US" altLang="fa-IR" sz="2400" dirty="0"/>
              <a:t>.</a:t>
            </a:r>
            <a:endParaRPr lang="fa-IR" sz="2400" dirty="0"/>
          </a:p>
          <a:p>
            <a:pPr lvl="1" algn="r"/>
            <a:r>
              <a:rPr lang="fa-IR" altLang="fa-IR" sz="2400" dirty="0"/>
              <a:t>میزان</a:t>
            </a:r>
            <a:r>
              <a:rPr lang="en-US" altLang="fa-IR" sz="2400" dirty="0"/>
              <a:t> </a:t>
            </a:r>
            <a:r>
              <a:rPr lang="fa-IR" altLang="en-US" sz="2400" dirty="0"/>
              <a:t>استفاده از سخنرانی ،بحث</a:t>
            </a:r>
            <a:r>
              <a:rPr lang="en-US" altLang="fa-IR" sz="2400" dirty="0"/>
              <a:t> </a:t>
            </a:r>
            <a:r>
              <a:rPr lang="fa-IR" altLang="en-US" sz="2400" dirty="0"/>
              <a:t>گروهی</a:t>
            </a:r>
            <a:r>
              <a:rPr lang="en-US" altLang="fa-IR" sz="2400" dirty="0"/>
              <a:t> </a:t>
            </a:r>
            <a:r>
              <a:rPr lang="fa-IR" altLang="en-US" sz="2400" dirty="0"/>
              <a:t>و</a:t>
            </a:r>
            <a:r>
              <a:rPr lang="en-US" altLang="fa-IR" sz="2400" dirty="0"/>
              <a:t> </a:t>
            </a:r>
            <a:r>
              <a:rPr lang="fa-IR" altLang="en-US" sz="2400" dirty="0"/>
              <a:t>مطالعه فردی</a:t>
            </a:r>
            <a:r>
              <a:rPr lang="en-US" altLang="fa-IR" sz="2400" dirty="0"/>
              <a:t> </a:t>
            </a:r>
            <a:r>
              <a:rPr lang="fa-IR" altLang="en-US" sz="2400" dirty="0"/>
              <a:t>بستگی</a:t>
            </a:r>
            <a:r>
              <a:rPr lang="en-US" altLang="fa-IR" sz="2400" dirty="0"/>
              <a:t> </a:t>
            </a:r>
            <a:r>
              <a:rPr lang="fa-IR" altLang="en-US" sz="2400" dirty="0"/>
              <a:t>به شرایط کلاسی</a:t>
            </a:r>
            <a:r>
              <a:rPr lang="en-US" altLang="fa-IR" sz="2400" dirty="0"/>
              <a:t> </a:t>
            </a:r>
            <a:r>
              <a:rPr lang="fa-IR" altLang="en-US" sz="2400" dirty="0"/>
              <a:t>دارد</a:t>
            </a:r>
            <a:r>
              <a:rPr lang="en-US" altLang="fa-IR" sz="2400" dirty="0"/>
              <a:t>.</a:t>
            </a:r>
            <a:endParaRPr lang="fa-IR" sz="24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9" name="نگهدارنده مکان محتوا 1048588"/>
          <p:cNvSpPr>
            <a:spLocks noGrp="1"/>
          </p:cNvSpPr>
          <p:nvPr>
            <p:ph idx="1"/>
          </p:nvPr>
        </p:nvSpPr>
        <p:spPr>
          <a:xfrm>
            <a:off x="344773" y="1079292"/>
            <a:ext cx="11632367" cy="6235908"/>
          </a:xfrm>
        </p:spPr>
        <p:txBody>
          <a:bodyPr>
            <a:normAutofit fontScale="98333"/>
          </a:bodyPr>
          <a:lstStyle/>
          <a:p>
            <a:pPr marL="0" indent="0" algn="r">
              <a:buNone/>
            </a:pPr>
            <a:r>
              <a:rPr lang="en-US" altLang="fa-IR" sz="3600" dirty="0"/>
              <a:t>-2</a:t>
            </a:r>
            <a:r>
              <a:rPr lang="fa-IR" altLang="en-US" sz="2400" dirty="0"/>
              <a:t>وایت</a:t>
            </a:r>
            <a:r>
              <a:rPr lang="en-US" altLang="fa-IR" sz="2400" dirty="0"/>
              <a:t> </a:t>
            </a:r>
            <a:r>
              <a:rPr lang="fa-IR" altLang="en-US" sz="2400" dirty="0"/>
              <a:t>نتیجه</a:t>
            </a:r>
            <a:r>
              <a:rPr lang="en-US" altLang="fa-IR" sz="2400" dirty="0"/>
              <a:t> </a:t>
            </a:r>
            <a:r>
              <a:rPr lang="fa-IR" altLang="en-US" sz="2400" dirty="0"/>
              <a:t>گرفت</a:t>
            </a:r>
            <a:r>
              <a:rPr lang="en-US" altLang="fa-IR" sz="2400" dirty="0"/>
              <a:t> </a:t>
            </a:r>
            <a:r>
              <a:rPr lang="fa-IR" altLang="en-US" sz="2400" dirty="0"/>
              <a:t>که</a:t>
            </a:r>
            <a:r>
              <a:rPr lang="en-US" altLang="fa-IR" sz="2400" dirty="0"/>
              <a:t> </a:t>
            </a:r>
            <a:r>
              <a:rPr lang="fa-IR" altLang="en-US" sz="2400" dirty="0"/>
              <a:t>روش</a:t>
            </a:r>
            <a:r>
              <a:rPr lang="en-US" altLang="fa-IR" sz="2400" dirty="0"/>
              <a:t> </a:t>
            </a:r>
            <a:r>
              <a:rPr lang="fa-IR" altLang="en-US" sz="2400" dirty="0"/>
              <a:t>تلفیقی</a:t>
            </a:r>
            <a:r>
              <a:rPr lang="en-US" altLang="fa-IR" sz="2400" dirty="0"/>
              <a:t> </a:t>
            </a:r>
            <a:r>
              <a:rPr lang="fa-IR" altLang="en-US" sz="2400" dirty="0"/>
              <a:t>به</a:t>
            </a:r>
            <a:r>
              <a:rPr lang="en-US" altLang="fa-IR" sz="2400" dirty="0"/>
              <a:t> </a:t>
            </a:r>
            <a:r>
              <a:rPr lang="fa-IR" altLang="en-US" sz="2400" dirty="0"/>
              <a:t>سهولت میتواند</a:t>
            </a:r>
            <a:r>
              <a:rPr lang="en-US" altLang="fa-IR" sz="2400" dirty="0"/>
              <a:t> </a:t>
            </a:r>
            <a:r>
              <a:rPr lang="fa-IR" altLang="en-US" sz="2400" dirty="0"/>
              <a:t>میزان یادگیری دانش آموزان را</a:t>
            </a:r>
            <a:r>
              <a:rPr lang="en-US" altLang="fa-IR" sz="2400" dirty="0"/>
              <a:t> </a:t>
            </a:r>
            <a:r>
              <a:rPr lang="fa-IR" altLang="en-US" sz="2400" dirty="0"/>
              <a:t>مورد</a:t>
            </a:r>
            <a:r>
              <a:rPr lang="en-US" altLang="fa-IR" sz="2400" dirty="0"/>
              <a:t> </a:t>
            </a:r>
            <a:r>
              <a:rPr lang="fa-IR" altLang="en-US" sz="2400" dirty="0"/>
              <a:t>بررسی قرار دهد</a:t>
            </a:r>
            <a:r>
              <a:rPr lang="en-US" altLang="fa-IR" sz="2400" dirty="0"/>
              <a:t>. </a:t>
            </a:r>
            <a:r>
              <a:rPr lang="fa-IR" altLang="en-US" sz="2400" dirty="0"/>
              <a:t>بررسی تکالیف دانش آموزان اجرای</a:t>
            </a:r>
            <a:r>
              <a:rPr lang="en-US" altLang="fa-IR" sz="2400" dirty="0"/>
              <a:t> </a:t>
            </a:r>
            <a:r>
              <a:rPr lang="fa-IR" altLang="en-US" sz="2400" dirty="0"/>
              <a:t>آزمون ها،اسان</a:t>
            </a:r>
            <a:r>
              <a:rPr lang="en-US" altLang="fa-IR" sz="2400" dirty="0"/>
              <a:t> </a:t>
            </a:r>
            <a:r>
              <a:rPr lang="fa-IR" altLang="en-US" sz="2400" dirty="0"/>
              <a:t>ترین</a:t>
            </a:r>
            <a:r>
              <a:rPr lang="en-US" altLang="fa-IR" sz="2400" dirty="0"/>
              <a:t> </a:t>
            </a:r>
            <a:r>
              <a:rPr lang="fa-IR" altLang="en-US" sz="2400" dirty="0"/>
              <a:t>روش</a:t>
            </a:r>
            <a:r>
              <a:rPr lang="en-US" altLang="fa-IR" sz="2400" dirty="0"/>
              <a:t> </a:t>
            </a:r>
            <a:r>
              <a:rPr lang="fa-IR" altLang="en-US" sz="2400" dirty="0"/>
              <a:t>ها</a:t>
            </a:r>
            <a:r>
              <a:rPr lang="en-US" altLang="fa-IR" sz="2400" dirty="0"/>
              <a:t> </a:t>
            </a:r>
            <a:r>
              <a:rPr lang="fa-IR" altLang="en-US" sz="2400" dirty="0"/>
              <a:t>ی</a:t>
            </a:r>
            <a:r>
              <a:rPr lang="en-US" altLang="fa-IR" sz="2400" dirty="0"/>
              <a:t> </a:t>
            </a:r>
            <a:r>
              <a:rPr lang="fa-IR" altLang="en-US" sz="2400" dirty="0"/>
              <a:t>سنجش اند</a:t>
            </a:r>
            <a:r>
              <a:rPr lang="en-US" altLang="fa-IR" sz="2400" dirty="0"/>
              <a:t>.</a:t>
            </a:r>
            <a:r>
              <a:rPr lang="fa-IR" altLang="en-US" sz="2400" dirty="0"/>
              <a:t>حتی</a:t>
            </a:r>
            <a:r>
              <a:rPr lang="en-US" altLang="fa-IR" sz="2400" dirty="0"/>
              <a:t> </a:t>
            </a:r>
            <a:r>
              <a:rPr lang="fa-IR" altLang="en-US" sz="2400" dirty="0"/>
              <a:t>معلم</a:t>
            </a:r>
            <a:r>
              <a:rPr lang="en-US" altLang="fa-IR" sz="2400" dirty="0"/>
              <a:t> </a:t>
            </a:r>
            <a:r>
              <a:rPr lang="fa-IR" altLang="en-US" sz="2400" dirty="0"/>
              <a:t>میتواند زمان</a:t>
            </a:r>
            <a:r>
              <a:rPr lang="en-US" altLang="fa-IR" sz="2400" dirty="0"/>
              <a:t> </a:t>
            </a:r>
            <a:r>
              <a:rPr lang="fa-IR" altLang="en-US" sz="2400" dirty="0"/>
              <a:t>هدر</a:t>
            </a:r>
            <a:r>
              <a:rPr lang="en-US" altLang="fa-IR" sz="2400" dirty="0"/>
              <a:t> </a:t>
            </a:r>
            <a:r>
              <a:rPr lang="fa-IR" altLang="en-US" sz="2400" dirty="0"/>
              <a:t>رفته</a:t>
            </a:r>
            <a:r>
              <a:rPr lang="en-US" altLang="fa-IR" sz="2400" dirty="0"/>
              <a:t> </a:t>
            </a:r>
            <a:r>
              <a:rPr lang="fa-IR" altLang="en-US" sz="2400" dirty="0"/>
              <a:t>،عوامل</a:t>
            </a:r>
            <a:r>
              <a:rPr lang="en-US" altLang="fa-IR" sz="2400" dirty="0"/>
              <a:t> </a:t>
            </a:r>
            <a:r>
              <a:rPr lang="fa-IR" altLang="en-US" sz="2400" dirty="0"/>
              <a:t>مزاحم</a:t>
            </a:r>
            <a:r>
              <a:rPr lang="en-US" altLang="fa-IR" sz="2400" dirty="0"/>
              <a:t> </a:t>
            </a:r>
            <a:r>
              <a:rPr lang="fa-IR" altLang="en-US" sz="2400" dirty="0"/>
              <a:t>و</a:t>
            </a:r>
            <a:r>
              <a:rPr lang="en-US" altLang="fa-IR" sz="2400" dirty="0"/>
              <a:t> </a:t>
            </a:r>
            <a:r>
              <a:rPr lang="fa-IR" altLang="en-US" sz="2400" dirty="0"/>
              <a:t>احساس</a:t>
            </a:r>
            <a:r>
              <a:rPr lang="en-US" altLang="fa-IR" sz="2400" dirty="0"/>
              <a:t> </a:t>
            </a:r>
            <a:r>
              <a:rPr lang="fa-IR" altLang="en-US" sz="2400" dirty="0"/>
              <a:t>لذت</a:t>
            </a:r>
            <a:r>
              <a:rPr lang="en-US" altLang="fa-IR" sz="2400" dirty="0"/>
              <a:t> </a:t>
            </a:r>
            <a:r>
              <a:rPr lang="fa-IR" altLang="en-US" sz="2400" dirty="0"/>
              <a:t>و</a:t>
            </a:r>
            <a:r>
              <a:rPr lang="en-US" altLang="fa-IR" sz="2400" dirty="0"/>
              <a:t> </a:t>
            </a:r>
            <a:r>
              <a:rPr lang="fa-IR" altLang="en-US" sz="2400" dirty="0"/>
              <a:t>رضایت یا</a:t>
            </a:r>
            <a:r>
              <a:rPr lang="en-US" altLang="fa-IR" sz="2400" dirty="0"/>
              <a:t> </a:t>
            </a:r>
            <a:r>
              <a:rPr lang="fa-IR" altLang="en-US" sz="2400" dirty="0"/>
              <a:t>خستگی</a:t>
            </a:r>
            <a:r>
              <a:rPr lang="en-US" altLang="fa-IR" sz="2400" dirty="0"/>
              <a:t> </a:t>
            </a:r>
            <a:r>
              <a:rPr lang="fa-IR" altLang="en-US" sz="2400" dirty="0"/>
              <a:t>دانش</a:t>
            </a:r>
            <a:r>
              <a:rPr lang="en-US" altLang="fa-IR" sz="2400" dirty="0"/>
              <a:t> </a:t>
            </a:r>
            <a:r>
              <a:rPr lang="fa-IR" altLang="en-US" sz="2400" dirty="0"/>
              <a:t>آموزان را</a:t>
            </a:r>
            <a:r>
              <a:rPr lang="en-US" altLang="fa-IR" sz="2400" dirty="0"/>
              <a:t> </a:t>
            </a:r>
            <a:r>
              <a:rPr lang="fa-IR" altLang="en-US" sz="2400" dirty="0"/>
              <a:t>در</a:t>
            </a:r>
            <a:r>
              <a:rPr lang="en-US" altLang="fa-IR" sz="2400" dirty="0"/>
              <a:t> </a:t>
            </a:r>
            <a:r>
              <a:rPr lang="fa-IR" altLang="en-US" sz="2400" dirty="0"/>
              <a:t>فرایند تدریس ارزشیابی کند</a:t>
            </a:r>
            <a:r>
              <a:rPr lang="en-US" altLang="fa-IR" sz="2400" dirty="0"/>
              <a:t>. </a:t>
            </a:r>
            <a:r>
              <a:rPr lang="fa-IR" altLang="en-US" sz="2400" dirty="0"/>
              <a:t>به</a:t>
            </a:r>
            <a:r>
              <a:rPr lang="en-US" altLang="fa-IR" sz="2400" dirty="0"/>
              <a:t> </a:t>
            </a:r>
            <a:r>
              <a:rPr lang="fa-IR" altLang="en-US" sz="2400" dirty="0"/>
              <a:t>علاوه بیان</a:t>
            </a:r>
            <a:r>
              <a:rPr lang="en-US" altLang="fa-IR" sz="2400" dirty="0"/>
              <a:t> </a:t>
            </a:r>
            <a:r>
              <a:rPr lang="fa-IR" altLang="en-US" sz="2400" dirty="0"/>
              <a:t>مطالب باعث</a:t>
            </a:r>
            <a:r>
              <a:rPr lang="en-US" altLang="fa-IR" sz="2400" dirty="0"/>
              <a:t> </a:t>
            </a:r>
            <a:r>
              <a:rPr lang="fa-IR" altLang="en-US" sz="2400" dirty="0"/>
              <a:t>تقویت</a:t>
            </a:r>
            <a:r>
              <a:rPr lang="en-US" altLang="fa-IR" sz="2400" dirty="0"/>
              <a:t> </a:t>
            </a:r>
            <a:r>
              <a:rPr lang="fa-IR" altLang="en-US" sz="2400" dirty="0"/>
              <a:t>اجتماعی بچه</a:t>
            </a:r>
            <a:r>
              <a:rPr lang="en-US" altLang="fa-IR" sz="2400" dirty="0"/>
              <a:t> </a:t>
            </a:r>
            <a:r>
              <a:rPr lang="fa-IR" altLang="en-US" sz="2400" dirty="0"/>
              <a:t>ها</a:t>
            </a:r>
            <a:r>
              <a:rPr lang="en-US" altLang="fa-IR" sz="2400" dirty="0"/>
              <a:t> </a:t>
            </a:r>
            <a:r>
              <a:rPr lang="fa-IR" altLang="en-US" sz="2400" dirty="0"/>
              <a:t>می</a:t>
            </a:r>
            <a:r>
              <a:rPr lang="en-US" altLang="fa-IR" sz="2400" dirty="0"/>
              <a:t> </a:t>
            </a:r>
            <a:r>
              <a:rPr lang="fa-IR" altLang="en-US" sz="2400" dirty="0"/>
              <a:t>شودچون</a:t>
            </a:r>
            <a:r>
              <a:rPr lang="en-US" altLang="fa-IR" sz="2400" dirty="0"/>
              <a:t> </a:t>
            </a:r>
            <a:r>
              <a:rPr lang="fa-IR" altLang="en-US" sz="2400" dirty="0"/>
              <a:t>نه</a:t>
            </a:r>
            <a:r>
              <a:rPr lang="en-US" altLang="fa-IR" sz="2400" dirty="0"/>
              <a:t> </a:t>
            </a:r>
            <a:r>
              <a:rPr lang="fa-IR" altLang="en-US" sz="2400" dirty="0"/>
              <a:t>تنها</a:t>
            </a:r>
            <a:r>
              <a:rPr lang="en-US" altLang="fa-IR" sz="2400" dirty="0"/>
              <a:t> </a:t>
            </a:r>
            <a:r>
              <a:rPr lang="fa-IR" altLang="en-US" sz="2400" dirty="0"/>
              <a:t>به</a:t>
            </a:r>
            <a:r>
              <a:rPr lang="en-US" altLang="fa-IR" sz="2400" dirty="0"/>
              <a:t> </a:t>
            </a:r>
            <a:r>
              <a:rPr lang="fa-IR" altLang="en-US" sz="2400" dirty="0"/>
              <a:t>سوال</a:t>
            </a:r>
            <a:r>
              <a:rPr lang="en-US" altLang="fa-IR" sz="2400" dirty="0"/>
              <a:t> </a:t>
            </a:r>
            <a:r>
              <a:rPr lang="fa-IR" altLang="en-US" sz="2400" dirty="0"/>
              <a:t>پاسخ می‌دهند بلکه</a:t>
            </a:r>
            <a:r>
              <a:rPr lang="en-US" altLang="fa-IR" sz="2400" dirty="0"/>
              <a:t> </a:t>
            </a:r>
            <a:r>
              <a:rPr lang="fa-IR" altLang="en-US" sz="2400" dirty="0"/>
              <a:t>به</a:t>
            </a:r>
            <a:r>
              <a:rPr lang="en-US" altLang="fa-IR" sz="2400" dirty="0"/>
              <a:t> </a:t>
            </a:r>
            <a:r>
              <a:rPr lang="fa-IR" altLang="en-US" sz="2400" dirty="0"/>
              <a:t>مفهوم آن نیز</a:t>
            </a:r>
            <a:r>
              <a:rPr lang="en-US" altLang="fa-IR" sz="2400" dirty="0"/>
              <a:t> </a:t>
            </a:r>
            <a:r>
              <a:rPr lang="fa-IR" altLang="en-US" sz="2400" dirty="0"/>
              <a:t>دقت</a:t>
            </a:r>
            <a:r>
              <a:rPr lang="en-US" altLang="fa-IR" sz="2400" dirty="0"/>
              <a:t> </a:t>
            </a:r>
            <a:r>
              <a:rPr lang="fa-IR" altLang="en-US" sz="2400" dirty="0"/>
              <a:t>می</a:t>
            </a:r>
            <a:r>
              <a:rPr lang="en-US" altLang="fa-IR" sz="2400" dirty="0"/>
              <a:t> </a:t>
            </a:r>
            <a:r>
              <a:rPr lang="fa-IR" altLang="en-US" sz="2400" dirty="0"/>
              <a:t>کنند</a:t>
            </a:r>
            <a:r>
              <a:rPr lang="en-US" altLang="fa-IR" sz="2400" dirty="0"/>
              <a:t>.</a:t>
            </a:r>
            <a:r>
              <a:rPr lang="fa-IR" altLang="en-US" sz="2400" dirty="0"/>
              <a:t>در</a:t>
            </a:r>
            <a:r>
              <a:rPr lang="en-US" altLang="fa-IR" sz="2400" dirty="0"/>
              <a:t> </a:t>
            </a:r>
            <a:r>
              <a:rPr lang="fa-IR" altLang="en-US" sz="2400" dirty="0"/>
              <a:t>کل</a:t>
            </a:r>
            <a:r>
              <a:rPr lang="en-US" altLang="fa-IR" sz="2400" dirty="0"/>
              <a:t> </a:t>
            </a:r>
            <a:r>
              <a:rPr lang="fa-IR" altLang="en-US" sz="2400" dirty="0"/>
              <a:t>دستیابی آسان اطلاعات برای</a:t>
            </a:r>
            <a:r>
              <a:rPr lang="en-US" altLang="fa-IR" sz="2400" dirty="0"/>
              <a:t> </a:t>
            </a:r>
            <a:r>
              <a:rPr lang="fa-IR" altLang="en-US" sz="2400" dirty="0"/>
              <a:t>بچه</a:t>
            </a:r>
            <a:r>
              <a:rPr lang="en-US" altLang="fa-IR" sz="2400" dirty="0"/>
              <a:t> </a:t>
            </a:r>
            <a:r>
              <a:rPr lang="fa-IR" altLang="en-US" sz="2400" dirty="0"/>
              <a:t>ها اجرای</a:t>
            </a:r>
            <a:r>
              <a:rPr lang="en-US" altLang="fa-IR" sz="2400" dirty="0"/>
              <a:t> </a:t>
            </a:r>
            <a:r>
              <a:rPr lang="fa-IR" altLang="en-US" sz="2400" dirty="0"/>
              <a:t>آسان را</a:t>
            </a:r>
            <a:r>
              <a:rPr lang="en-US" altLang="fa-IR" sz="2400" dirty="0"/>
              <a:t> </a:t>
            </a:r>
            <a:r>
              <a:rPr lang="fa-IR" altLang="en-US" sz="2400" dirty="0"/>
              <a:t>برای</a:t>
            </a:r>
            <a:r>
              <a:rPr lang="en-US" altLang="fa-IR" sz="2400" dirty="0"/>
              <a:t> </a:t>
            </a:r>
            <a:r>
              <a:rPr lang="fa-IR" altLang="en-US" sz="2400" dirty="0"/>
              <a:t>معلم</a:t>
            </a:r>
            <a:r>
              <a:rPr lang="en-US" altLang="fa-IR" sz="2400" dirty="0"/>
              <a:t> </a:t>
            </a:r>
            <a:r>
              <a:rPr lang="fa-IR" altLang="en-US" sz="2400" dirty="0"/>
              <a:t>باعث</a:t>
            </a:r>
            <a:r>
              <a:rPr lang="en-US" altLang="fa-IR" sz="2400" dirty="0"/>
              <a:t> </a:t>
            </a:r>
            <a:r>
              <a:rPr lang="fa-IR" altLang="en-US" sz="2400" dirty="0"/>
              <a:t>شیوع</a:t>
            </a:r>
            <a:r>
              <a:rPr lang="en-US" altLang="fa-IR" sz="2400" dirty="0"/>
              <a:t> </a:t>
            </a:r>
            <a:r>
              <a:rPr lang="fa-IR" altLang="en-US" sz="2400" dirty="0"/>
              <a:t>این</a:t>
            </a:r>
            <a:r>
              <a:rPr lang="en-US" altLang="fa-IR" sz="2400" dirty="0"/>
              <a:t> </a:t>
            </a:r>
            <a:r>
              <a:rPr lang="fa-IR" altLang="en-US" sz="2400" dirty="0"/>
              <a:t>روش</a:t>
            </a:r>
            <a:r>
              <a:rPr lang="en-US" altLang="fa-IR" sz="2400" dirty="0"/>
              <a:t> </a:t>
            </a:r>
            <a:r>
              <a:rPr lang="fa-IR" altLang="en-US" sz="2400" dirty="0"/>
              <a:t>شده</a:t>
            </a:r>
            <a:r>
              <a:rPr lang="en-US" altLang="fa-IR" sz="2400" dirty="0"/>
              <a:t> </a:t>
            </a:r>
            <a:r>
              <a:rPr lang="fa-IR" altLang="en-US" sz="2400" dirty="0"/>
              <a:t>است</a:t>
            </a:r>
            <a:r>
              <a:rPr lang="en-US" altLang="fa-IR" sz="2400" dirty="0"/>
              <a:t> 3)</a:t>
            </a:r>
            <a:r>
              <a:rPr lang="fa-IR" altLang="en-US" sz="2400" dirty="0"/>
              <a:t>معلم</a:t>
            </a:r>
            <a:r>
              <a:rPr lang="en-US" altLang="fa-IR" sz="2400" dirty="0"/>
              <a:t> </a:t>
            </a:r>
            <a:r>
              <a:rPr lang="fa-IR" altLang="en-US" sz="2400" dirty="0"/>
              <a:t>به</a:t>
            </a:r>
            <a:r>
              <a:rPr lang="en-US" altLang="fa-IR" sz="2400" dirty="0"/>
              <a:t> </a:t>
            </a:r>
            <a:r>
              <a:rPr lang="fa-IR" altLang="en-US" sz="2400" dirty="0"/>
              <a:t>شیوه خود</a:t>
            </a:r>
            <a:r>
              <a:rPr lang="en-US" altLang="fa-IR" sz="2400" dirty="0"/>
              <a:t> </a:t>
            </a:r>
            <a:r>
              <a:rPr lang="fa-IR" altLang="en-US" sz="2400" dirty="0"/>
              <a:t>افتخار می‌کند چون</a:t>
            </a:r>
            <a:r>
              <a:rPr lang="en-US" altLang="fa-IR" sz="2400" dirty="0"/>
              <a:t> </a:t>
            </a:r>
            <a:r>
              <a:rPr lang="fa-IR" altLang="en-US" sz="2400" dirty="0"/>
              <a:t>از</a:t>
            </a:r>
            <a:r>
              <a:rPr lang="en-US" altLang="fa-IR" sz="2400" dirty="0"/>
              <a:t> </a:t>
            </a:r>
            <a:r>
              <a:rPr lang="fa-IR" altLang="en-US" sz="2400" dirty="0"/>
              <a:t>دیگر</a:t>
            </a:r>
            <a:r>
              <a:rPr lang="en-US" altLang="fa-IR" sz="2400" dirty="0"/>
              <a:t> </a:t>
            </a:r>
            <a:r>
              <a:rPr lang="fa-IR" altLang="en-US" sz="2400" dirty="0"/>
              <a:t>روش</a:t>
            </a:r>
            <a:r>
              <a:rPr lang="en-US" altLang="fa-IR" sz="2400" dirty="0"/>
              <a:t> </a:t>
            </a:r>
            <a:r>
              <a:rPr lang="fa-IR" altLang="en-US" sz="2400" dirty="0"/>
              <a:t>ها</a:t>
            </a:r>
            <a:r>
              <a:rPr lang="en-US" altLang="fa-IR" sz="2400" dirty="0"/>
              <a:t> </a:t>
            </a:r>
            <a:r>
              <a:rPr lang="fa-IR" altLang="en-US" sz="2400" dirty="0"/>
              <a:t>آگاه نیست</a:t>
            </a:r>
            <a:r>
              <a:rPr lang="en-US" altLang="fa-IR" sz="2400" dirty="0"/>
              <a:t>.4) </a:t>
            </a:r>
            <a:r>
              <a:rPr lang="fa-IR" altLang="en-US" sz="2400" dirty="0"/>
              <a:t>تشکیلات و</a:t>
            </a:r>
            <a:r>
              <a:rPr lang="en-US" altLang="fa-IR" sz="2400" dirty="0"/>
              <a:t> </a:t>
            </a:r>
            <a:r>
              <a:rPr lang="fa-IR" altLang="en-US" sz="2400" dirty="0"/>
              <a:t>مدیریت مدارس نیز</a:t>
            </a:r>
            <a:r>
              <a:rPr lang="en-US" altLang="fa-IR" sz="2400" dirty="0"/>
              <a:t> </a:t>
            </a:r>
            <a:r>
              <a:rPr lang="fa-IR" altLang="en-US" sz="2400" dirty="0"/>
              <a:t>در</a:t>
            </a:r>
            <a:r>
              <a:rPr lang="en-US" altLang="fa-IR" sz="2400" dirty="0"/>
              <a:t> </a:t>
            </a:r>
            <a:r>
              <a:rPr lang="fa-IR" altLang="en-US" sz="2400" dirty="0"/>
              <a:t>به</a:t>
            </a:r>
            <a:r>
              <a:rPr lang="en-US" altLang="fa-IR" sz="2400" dirty="0"/>
              <a:t> </a:t>
            </a:r>
            <a:r>
              <a:rPr lang="fa-IR" altLang="en-US" sz="2400" dirty="0"/>
              <a:t>کارگیری این رویکرد موثر اند</a:t>
            </a:r>
            <a:r>
              <a:rPr lang="en-US" altLang="fa-IR" sz="2400" dirty="0"/>
              <a:t>.5)</a:t>
            </a:r>
            <a:r>
              <a:rPr lang="fa-IR" altLang="en-US" sz="2400" dirty="0"/>
              <a:t>جنبش</a:t>
            </a:r>
            <a:r>
              <a:rPr lang="en-US" altLang="fa-IR" sz="2400" dirty="0"/>
              <a:t> </a:t>
            </a:r>
            <a:r>
              <a:rPr lang="fa-IR" altLang="en-US" sz="2400" dirty="0"/>
              <a:t>تحکمی</a:t>
            </a:r>
            <a:r>
              <a:rPr lang="en-US" altLang="fa-IR" sz="2400" dirty="0"/>
              <a:t> </a:t>
            </a:r>
            <a:r>
              <a:rPr lang="fa-IR" altLang="en-US" sz="2400" dirty="0"/>
              <a:t>و</a:t>
            </a:r>
            <a:r>
              <a:rPr lang="en-US" altLang="fa-IR" sz="2400" dirty="0"/>
              <a:t> </a:t>
            </a:r>
            <a:r>
              <a:rPr lang="fa-IR" altLang="en-US" sz="2400" dirty="0"/>
              <a:t>فیزیکی</a:t>
            </a:r>
            <a:r>
              <a:rPr lang="en-US" altLang="fa-IR" sz="2400" dirty="0"/>
              <a:t> </a:t>
            </a:r>
            <a:r>
              <a:rPr lang="fa-IR" altLang="en-US" sz="2400" dirty="0"/>
              <a:t>کلاس</a:t>
            </a:r>
            <a:r>
              <a:rPr lang="en-US" altLang="fa-IR" sz="2400" dirty="0"/>
              <a:t> </a:t>
            </a:r>
            <a:r>
              <a:rPr lang="fa-IR" altLang="en-US" sz="2400" dirty="0"/>
              <a:t>هم</a:t>
            </a:r>
            <a:r>
              <a:rPr lang="en-US" altLang="fa-IR" sz="2400" dirty="0"/>
              <a:t> </a:t>
            </a:r>
            <a:r>
              <a:rPr lang="fa-IR" altLang="en-US" sz="2400" dirty="0"/>
              <a:t>عامل</a:t>
            </a:r>
            <a:r>
              <a:rPr lang="en-US" altLang="fa-IR" sz="2400" dirty="0"/>
              <a:t> </a:t>
            </a:r>
            <a:r>
              <a:rPr lang="fa-IR" altLang="en-US" sz="2400" dirty="0"/>
              <a:t>دیگری</a:t>
            </a:r>
            <a:r>
              <a:rPr lang="en-US" altLang="fa-IR" sz="2400" dirty="0"/>
              <a:t> </a:t>
            </a:r>
            <a:r>
              <a:rPr lang="fa-IR" altLang="en-US" sz="2400" dirty="0"/>
              <a:t>در</a:t>
            </a:r>
            <a:r>
              <a:rPr lang="en-US" altLang="fa-IR" sz="2400" dirty="0"/>
              <a:t> </a:t>
            </a:r>
            <a:r>
              <a:rPr lang="fa-IR" altLang="en-US" sz="2400" dirty="0"/>
              <a:t>ترویج</a:t>
            </a:r>
            <a:r>
              <a:rPr lang="en-US" altLang="fa-IR" sz="2400" dirty="0"/>
              <a:t> </a:t>
            </a:r>
            <a:r>
              <a:rPr lang="fa-IR" altLang="en-US" sz="2400" dirty="0"/>
              <a:t>روش</a:t>
            </a:r>
            <a:r>
              <a:rPr lang="en-US" altLang="fa-IR" sz="2400" dirty="0"/>
              <a:t> </a:t>
            </a:r>
            <a:r>
              <a:rPr lang="fa-IR" altLang="en-US" sz="2400" dirty="0"/>
              <a:t>سنتی</a:t>
            </a:r>
            <a:r>
              <a:rPr lang="en-US" altLang="fa-IR" sz="2400" dirty="0"/>
              <a:t> </a:t>
            </a:r>
            <a:r>
              <a:rPr lang="fa-IR" altLang="en-US" sz="2400" dirty="0"/>
              <a:t>است</a:t>
            </a:r>
            <a:r>
              <a:rPr lang="en-US" altLang="fa-IR" sz="2400" dirty="0"/>
              <a:t>.</a:t>
            </a:r>
            <a:endParaRPr lang="fa-IR" sz="240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86" name="عنوان 1048585"/>
          <p:cNvSpPr>
            <a:spLocks noGrp="1"/>
          </p:cNvSpPr>
          <p:nvPr>
            <p:ph type="title"/>
          </p:nvPr>
        </p:nvSpPr>
        <p:spPr/>
        <p:txBody>
          <a:bodyPr/>
          <a:lstStyle/>
          <a:p>
            <a:pPr algn="r"/>
            <a:r>
              <a:rPr lang="fa-IR"/>
              <a:t>مراحل</a:t>
            </a:r>
            <a:r>
              <a:rPr lang="en-US" altLang="fa-IR"/>
              <a:t> </a:t>
            </a:r>
            <a:r>
              <a:rPr lang="fa-IR" altLang="en-US"/>
              <a:t>آموزش با</a:t>
            </a:r>
            <a:r>
              <a:rPr lang="en-US" altLang="fa-IR"/>
              <a:t> </a:t>
            </a:r>
            <a:r>
              <a:rPr lang="fa-IR" altLang="en-US"/>
              <a:t>روش</a:t>
            </a:r>
            <a:r>
              <a:rPr lang="en-US" altLang="fa-IR"/>
              <a:t> </a:t>
            </a:r>
            <a:r>
              <a:rPr lang="fa-IR" altLang="en-US"/>
              <a:t>تلفیقی </a:t>
            </a:r>
            <a:endParaRPr lang="fa-IR"/>
          </a:p>
        </p:txBody>
      </p:sp>
      <p:sp>
        <p:nvSpPr>
          <p:cNvPr id="1048587" name="نگهدارنده مکان محتوا 1048586"/>
          <p:cNvSpPr>
            <a:spLocks noGrp="1"/>
          </p:cNvSpPr>
          <p:nvPr>
            <p:ph idx="1"/>
          </p:nvPr>
        </p:nvSpPr>
        <p:spPr>
          <a:xfrm>
            <a:off x="674557" y="2133599"/>
            <a:ext cx="10830055" cy="4327161"/>
          </a:xfrm>
        </p:spPr>
        <p:txBody>
          <a:bodyPr>
            <a:noAutofit/>
          </a:bodyPr>
          <a:lstStyle/>
          <a:p>
            <a:pPr algn="r"/>
            <a:r>
              <a:rPr lang="en-US" altLang="fa-IR" sz="2400" dirty="0"/>
              <a:t>(1</a:t>
            </a:r>
            <a:r>
              <a:rPr lang="fa-IR" altLang="en-US" sz="2400" dirty="0"/>
              <a:t>اطلاعات</a:t>
            </a:r>
            <a:r>
              <a:rPr lang="en-US" altLang="fa-IR" sz="2400" dirty="0"/>
              <a:t> </a:t>
            </a:r>
            <a:r>
              <a:rPr lang="fa-IR" altLang="en-US" sz="2400" dirty="0"/>
              <a:t>جدید</a:t>
            </a:r>
            <a:r>
              <a:rPr lang="en-US" altLang="fa-IR" sz="2400" dirty="0"/>
              <a:t> </a:t>
            </a:r>
            <a:r>
              <a:rPr lang="fa-IR" altLang="en-US" sz="2400" dirty="0"/>
              <a:t>مورد</a:t>
            </a:r>
            <a:r>
              <a:rPr lang="en-US" altLang="fa-IR" sz="2400" dirty="0"/>
              <a:t> </a:t>
            </a:r>
            <a:r>
              <a:rPr lang="fa-IR" altLang="en-US" sz="2400" dirty="0"/>
              <a:t>تدریس</a:t>
            </a:r>
            <a:r>
              <a:rPr lang="en-US" altLang="fa-IR" sz="2400" dirty="0"/>
              <a:t> </a:t>
            </a:r>
            <a:r>
              <a:rPr lang="fa-IR" altLang="en-US" sz="2400" dirty="0"/>
              <a:t>باید</a:t>
            </a:r>
            <a:r>
              <a:rPr lang="en-US" altLang="fa-IR" sz="2400" dirty="0"/>
              <a:t> </a:t>
            </a:r>
            <a:r>
              <a:rPr lang="fa-IR" altLang="en-US" sz="2400" dirty="0"/>
              <a:t>با</a:t>
            </a:r>
            <a:r>
              <a:rPr lang="en-US" altLang="fa-IR" sz="2400" dirty="0"/>
              <a:t> </a:t>
            </a:r>
            <a:r>
              <a:rPr lang="fa-IR" altLang="en-US" sz="2400" dirty="0"/>
              <a:t>توجه</a:t>
            </a:r>
            <a:r>
              <a:rPr lang="en-US" altLang="fa-IR" sz="2400" dirty="0"/>
              <a:t> </a:t>
            </a:r>
            <a:r>
              <a:rPr lang="fa-IR" altLang="en-US" sz="2400" dirty="0"/>
              <a:t>به</a:t>
            </a:r>
            <a:r>
              <a:rPr lang="en-US" altLang="fa-IR" sz="2400" dirty="0"/>
              <a:t> </a:t>
            </a:r>
            <a:r>
              <a:rPr lang="fa-IR" altLang="en-US" sz="2400" dirty="0"/>
              <a:t>تجارب و ساخت شناختی</a:t>
            </a:r>
            <a:r>
              <a:rPr lang="en-US" altLang="fa-IR" sz="2400" dirty="0"/>
              <a:t> </a:t>
            </a:r>
            <a:r>
              <a:rPr lang="fa-IR" altLang="en-US" sz="2400" dirty="0"/>
              <a:t>دانش</a:t>
            </a:r>
            <a:r>
              <a:rPr lang="en-US" altLang="fa-IR" sz="2400" dirty="0"/>
              <a:t> </a:t>
            </a:r>
            <a:r>
              <a:rPr lang="fa-IR" altLang="en-US" sz="2400" dirty="0"/>
              <a:t>آموزان انتخاب شود</a:t>
            </a:r>
            <a:r>
              <a:rPr lang="en-US" altLang="fa-IR" sz="2400" dirty="0"/>
              <a:t>.</a:t>
            </a:r>
            <a:r>
              <a:rPr lang="fa-IR" altLang="en-US" sz="2400" dirty="0"/>
              <a:t>۲</a:t>
            </a:r>
            <a:r>
              <a:rPr lang="en-US" altLang="fa-IR" sz="2400" dirty="0"/>
              <a:t>)</a:t>
            </a:r>
            <a:r>
              <a:rPr lang="fa-IR" altLang="en-US" sz="2400" dirty="0"/>
              <a:t>پس</a:t>
            </a:r>
            <a:r>
              <a:rPr lang="en-US" altLang="fa-IR" sz="2400" dirty="0"/>
              <a:t> </a:t>
            </a:r>
            <a:r>
              <a:rPr lang="fa-IR" altLang="en-US" sz="2400" dirty="0"/>
              <a:t>از</a:t>
            </a:r>
            <a:r>
              <a:rPr lang="en-US" altLang="fa-IR" sz="2400" dirty="0"/>
              <a:t> </a:t>
            </a:r>
            <a:r>
              <a:rPr lang="fa-IR" altLang="en-US" sz="2400" dirty="0"/>
              <a:t>فراهم</a:t>
            </a:r>
            <a:r>
              <a:rPr lang="en-US" altLang="fa-IR" sz="2400" dirty="0"/>
              <a:t> </a:t>
            </a:r>
            <a:r>
              <a:rPr lang="fa-IR" altLang="en-US" sz="2400" dirty="0"/>
              <a:t>کردن</a:t>
            </a:r>
            <a:r>
              <a:rPr lang="en-US" altLang="fa-IR" sz="2400" dirty="0"/>
              <a:t> </a:t>
            </a:r>
            <a:r>
              <a:rPr lang="fa-IR" altLang="en-US" sz="2400" dirty="0"/>
              <a:t>زمینه</a:t>
            </a:r>
            <a:r>
              <a:rPr lang="en-US" altLang="fa-IR" sz="2400" dirty="0"/>
              <a:t> </a:t>
            </a:r>
            <a:r>
              <a:rPr lang="fa-IR" altLang="en-US" sz="2400" dirty="0"/>
              <a:t>و</a:t>
            </a:r>
            <a:r>
              <a:rPr lang="en-US" altLang="fa-IR" sz="2400" dirty="0"/>
              <a:t> </a:t>
            </a:r>
            <a:r>
              <a:rPr lang="fa-IR" altLang="en-US" sz="2400" dirty="0"/>
              <a:t>ایجاد</a:t>
            </a:r>
            <a:r>
              <a:rPr lang="en-US" altLang="fa-IR" sz="2400" dirty="0"/>
              <a:t> </a:t>
            </a:r>
            <a:r>
              <a:rPr lang="fa-IR" altLang="en-US" sz="2400" dirty="0"/>
              <a:t>انگیزه</a:t>
            </a:r>
            <a:r>
              <a:rPr lang="en-US" altLang="fa-IR" sz="2400" dirty="0"/>
              <a:t> </a:t>
            </a:r>
            <a:r>
              <a:rPr lang="fa-IR" altLang="en-US" sz="2400" dirty="0"/>
              <a:t>در</a:t>
            </a:r>
            <a:r>
              <a:rPr lang="en-US" altLang="fa-IR" sz="2400" dirty="0"/>
              <a:t> </a:t>
            </a:r>
            <a:r>
              <a:rPr lang="fa-IR" altLang="en-US" sz="2400" dirty="0"/>
              <a:t>بچه</a:t>
            </a:r>
            <a:r>
              <a:rPr lang="en-US" altLang="fa-IR" sz="2400" dirty="0"/>
              <a:t> </a:t>
            </a:r>
            <a:r>
              <a:rPr lang="fa-IR" altLang="en-US" sz="2400" dirty="0"/>
              <a:t>ها</a:t>
            </a:r>
            <a:r>
              <a:rPr lang="en-US" altLang="fa-IR" sz="2400" dirty="0"/>
              <a:t> </a:t>
            </a:r>
            <a:r>
              <a:rPr lang="fa-IR" altLang="en-US" sz="2400" dirty="0"/>
              <a:t>معلم</a:t>
            </a:r>
            <a:r>
              <a:rPr lang="en-US" altLang="fa-IR" sz="2400" dirty="0"/>
              <a:t> </a:t>
            </a:r>
            <a:r>
              <a:rPr lang="fa-IR" altLang="en-US" sz="2400" dirty="0"/>
              <a:t>میتواند</a:t>
            </a:r>
            <a:r>
              <a:rPr lang="en-US" altLang="fa-IR" sz="2400" dirty="0"/>
              <a:t> </a:t>
            </a:r>
            <a:r>
              <a:rPr lang="fa-IR" altLang="en-US" sz="2400" dirty="0"/>
              <a:t>به</a:t>
            </a:r>
            <a:r>
              <a:rPr lang="en-US" altLang="fa-IR" sz="2400" dirty="0"/>
              <a:t> </a:t>
            </a:r>
            <a:r>
              <a:rPr lang="fa-IR" altLang="en-US" sz="2400" dirty="0"/>
              <a:t>توضیح و</a:t>
            </a:r>
            <a:r>
              <a:rPr lang="en-US" altLang="fa-IR" sz="2400" dirty="0"/>
              <a:t> </a:t>
            </a:r>
            <a:r>
              <a:rPr lang="fa-IR" altLang="en-US" sz="2400" dirty="0"/>
              <a:t>تشریح بپردازد</a:t>
            </a:r>
            <a:r>
              <a:rPr lang="en-US" altLang="fa-IR" sz="2400" dirty="0"/>
              <a:t>.</a:t>
            </a:r>
            <a:r>
              <a:rPr lang="fa-IR" altLang="en-US" sz="2400" dirty="0"/>
              <a:t>۳</a:t>
            </a:r>
            <a:r>
              <a:rPr lang="en-US" altLang="fa-IR" sz="2400" dirty="0"/>
              <a:t>)</a:t>
            </a:r>
            <a:r>
              <a:rPr lang="fa-IR" altLang="en-US" sz="2400" dirty="0"/>
              <a:t>زمینه</a:t>
            </a:r>
            <a:r>
              <a:rPr lang="en-US" altLang="fa-IR" sz="2400" dirty="0"/>
              <a:t> </a:t>
            </a:r>
            <a:r>
              <a:rPr lang="fa-IR" altLang="en-US" sz="2400" dirty="0"/>
              <a:t>ی</a:t>
            </a:r>
            <a:r>
              <a:rPr lang="en-US" altLang="fa-IR" sz="2400" dirty="0"/>
              <a:t> </a:t>
            </a:r>
            <a:r>
              <a:rPr lang="fa-IR" altLang="en-US" sz="2400" dirty="0" smtClean="0"/>
              <a:t>پرسش</a:t>
            </a:r>
            <a:r>
              <a:rPr lang="en-US" altLang="fa-IR" sz="2400" dirty="0" smtClean="0"/>
              <a:t> </a:t>
            </a:r>
            <a:r>
              <a:rPr lang="fa-IR" altLang="en-US" sz="2400" dirty="0"/>
              <a:t>و</a:t>
            </a:r>
            <a:r>
              <a:rPr lang="en-US" altLang="fa-IR" sz="2400" dirty="0"/>
              <a:t> </a:t>
            </a:r>
            <a:r>
              <a:rPr lang="fa-IR" altLang="en-US" sz="2400" dirty="0"/>
              <a:t>پاسخ و</a:t>
            </a:r>
            <a:r>
              <a:rPr lang="en-US" altLang="fa-IR" sz="2400" dirty="0"/>
              <a:t> </a:t>
            </a:r>
            <a:r>
              <a:rPr lang="fa-IR" altLang="en-US" sz="2400" dirty="0"/>
              <a:t>بحث</a:t>
            </a:r>
            <a:r>
              <a:rPr lang="en-US" altLang="fa-IR" sz="2400" dirty="0"/>
              <a:t> </a:t>
            </a:r>
            <a:r>
              <a:rPr lang="fa-IR" altLang="en-US" sz="2400" dirty="0"/>
              <a:t>گروهی آزاد فراهم</a:t>
            </a:r>
            <a:r>
              <a:rPr lang="en-US" altLang="fa-IR" sz="2400" dirty="0"/>
              <a:t> </a:t>
            </a:r>
            <a:r>
              <a:rPr lang="fa-IR" altLang="en-US" sz="2400" dirty="0"/>
              <a:t>شود</a:t>
            </a:r>
            <a:r>
              <a:rPr lang="en-US" altLang="fa-IR" sz="2400" dirty="0"/>
              <a:t>.</a:t>
            </a:r>
            <a:r>
              <a:rPr lang="fa-IR" altLang="en-US" sz="2400" dirty="0"/>
              <a:t>۴</a:t>
            </a:r>
            <a:r>
              <a:rPr lang="en-US" altLang="fa-IR" sz="2400" dirty="0"/>
              <a:t>) </a:t>
            </a:r>
            <a:r>
              <a:rPr lang="en-US" altLang="fa-IR" sz="2400" dirty="0" err="1"/>
              <a:t>دریافت</a:t>
            </a:r>
            <a:r>
              <a:rPr lang="en-US" altLang="fa-IR" sz="2400" dirty="0"/>
              <a:t> </a:t>
            </a:r>
            <a:r>
              <a:rPr lang="fa-IR" altLang="en-US" sz="2400" dirty="0"/>
              <a:t>و</a:t>
            </a:r>
            <a:r>
              <a:rPr lang="en-US" altLang="fa-IR" sz="2400" dirty="0"/>
              <a:t> </a:t>
            </a:r>
            <a:r>
              <a:rPr lang="fa-IR" altLang="en-US" sz="2400" dirty="0"/>
              <a:t>ارائه بازخورد مناسب</a:t>
            </a:r>
            <a:r>
              <a:rPr lang="en-US" altLang="fa-IR" sz="2400" dirty="0"/>
              <a:t>.</a:t>
            </a:r>
            <a:endParaRPr lang="fa-IR" sz="2400" dirty="0"/>
          </a:p>
          <a:p>
            <a:pPr algn="r"/>
            <a:r>
              <a:rPr lang="fa-IR" altLang="fa-IR" sz="2400" dirty="0"/>
              <a:t>معلم</a:t>
            </a:r>
            <a:r>
              <a:rPr lang="en-US" altLang="fa-IR" sz="2400" dirty="0"/>
              <a:t> </a:t>
            </a:r>
            <a:r>
              <a:rPr lang="fa-IR" altLang="en-US" sz="2400" dirty="0"/>
              <a:t>باید</a:t>
            </a:r>
            <a:r>
              <a:rPr lang="en-US" altLang="fa-IR" sz="2400" dirty="0"/>
              <a:t> </a:t>
            </a:r>
            <a:r>
              <a:rPr lang="fa-IR" altLang="en-US" sz="2400" dirty="0"/>
              <a:t>به پرسش</a:t>
            </a:r>
            <a:r>
              <a:rPr lang="en-US" altLang="fa-IR" sz="2400" dirty="0"/>
              <a:t> </a:t>
            </a:r>
            <a:r>
              <a:rPr lang="fa-IR" altLang="en-US" sz="2400" dirty="0"/>
              <a:t>و</a:t>
            </a:r>
            <a:r>
              <a:rPr lang="en-US" altLang="fa-IR" sz="2400" dirty="0"/>
              <a:t> </a:t>
            </a:r>
            <a:r>
              <a:rPr lang="fa-IR" altLang="en-US" sz="2400" dirty="0"/>
              <a:t>پاسخ بچه</a:t>
            </a:r>
            <a:r>
              <a:rPr lang="en-US" altLang="fa-IR" sz="2400" dirty="0"/>
              <a:t> </a:t>
            </a:r>
            <a:r>
              <a:rPr lang="fa-IR" altLang="en-US" sz="2400" dirty="0"/>
              <a:t>ها</a:t>
            </a:r>
            <a:r>
              <a:rPr lang="en-US" altLang="fa-IR" sz="2400" dirty="0"/>
              <a:t> </a:t>
            </a:r>
            <a:r>
              <a:rPr lang="fa-IR" altLang="en-US" sz="2400" dirty="0"/>
              <a:t>با</a:t>
            </a:r>
            <a:r>
              <a:rPr lang="en-US" altLang="fa-IR" sz="2400" dirty="0"/>
              <a:t> </a:t>
            </a:r>
            <a:r>
              <a:rPr lang="fa-IR" altLang="en-US" sz="2400" dirty="0"/>
              <a:t>دیده</a:t>
            </a:r>
            <a:r>
              <a:rPr lang="en-US" altLang="fa-IR" sz="2400" dirty="0"/>
              <a:t> </a:t>
            </a:r>
            <a:r>
              <a:rPr lang="fa-IR" altLang="en-US" sz="2400" dirty="0"/>
              <a:t>ی</a:t>
            </a:r>
            <a:r>
              <a:rPr lang="en-US" altLang="fa-IR" sz="2400" dirty="0"/>
              <a:t> </a:t>
            </a:r>
            <a:r>
              <a:rPr lang="fa-IR" altLang="en-US" sz="2400" dirty="0"/>
              <a:t>احترام</a:t>
            </a:r>
            <a:r>
              <a:rPr lang="en-US" altLang="fa-IR" sz="2400" dirty="0"/>
              <a:t> </a:t>
            </a:r>
            <a:r>
              <a:rPr lang="fa-IR" altLang="en-US" sz="2400" dirty="0"/>
              <a:t>بنگرد</a:t>
            </a:r>
            <a:r>
              <a:rPr lang="en-US" altLang="fa-IR" sz="2400" dirty="0"/>
              <a:t>. </a:t>
            </a:r>
            <a:r>
              <a:rPr lang="fa-IR" altLang="en-US" sz="2400" dirty="0"/>
              <a:t>نباید</a:t>
            </a:r>
            <a:r>
              <a:rPr lang="en-US" altLang="fa-IR" sz="2400" dirty="0"/>
              <a:t> </a:t>
            </a:r>
            <a:r>
              <a:rPr lang="fa-IR" altLang="en-US" sz="2400" dirty="0"/>
              <a:t>بازخورد منفی</a:t>
            </a:r>
            <a:r>
              <a:rPr lang="en-US" altLang="fa-IR" sz="2400" dirty="0"/>
              <a:t> </a:t>
            </a:r>
            <a:r>
              <a:rPr lang="fa-IR" altLang="en-US" sz="2400" dirty="0"/>
              <a:t>داشته</a:t>
            </a:r>
            <a:r>
              <a:rPr lang="en-US" altLang="fa-IR" sz="2400" dirty="0"/>
              <a:t> </a:t>
            </a:r>
            <a:r>
              <a:rPr lang="fa-IR" altLang="en-US" sz="2400" dirty="0"/>
              <a:t>باشد</a:t>
            </a:r>
            <a:r>
              <a:rPr lang="en-US" altLang="fa-IR" sz="2400" dirty="0"/>
              <a:t>.</a:t>
            </a:r>
            <a:r>
              <a:rPr lang="fa-IR" altLang="en-US" sz="2400" dirty="0"/>
              <a:t>حتی</a:t>
            </a:r>
            <a:r>
              <a:rPr lang="en-US" altLang="fa-IR" sz="2400" dirty="0"/>
              <a:t> </a:t>
            </a:r>
            <a:r>
              <a:rPr lang="fa-IR" altLang="en-US" sz="2400" dirty="0"/>
              <a:t>اگر</a:t>
            </a:r>
            <a:r>
              <a:rPr lang="en-US" altLang="fa-IR" sz="2400" dirty="0"/>
              <a:t> </a:t>
            </a:r>
            <a:r>
              <a:rPr lang="fa-IR" altLang="en-US" sz="2400" dirty="0"/>
              <a:t>سوال</a:t>
            </a:r>
            <a:r>
              <a:rPr lang="en-US" altLang="fa-IR" sz="2400" dirty="0"/>
              <a:t> </a:t>
            </a:r>
            <a:r>
              <a:rPr lang="fa-IR" altLang="en-US" sz="2400" dirty="0"/>
              <a:t>افراد</a:t>
            </a:r>
            <a:r>
              <a:rPr lang="en-US" altLang="fa-IR" sz="2400" dirty="0"/>
              <a:t> </a:t>
            </a:r>
            <a:r>
              <a:rPr lang="fa-IR" altLang="en-US" sz="2400" dirty="0"/>
              <a:t>درست</a:t>
            </a:r>
            <a:r>
              <a:rPr lang="en-US" altLang="fa-IR" sz="2400" dirty="0"/>
              <a:t> </a:t>
            </a:r>
            <a:r>
              <a:rPr lang="fa-IR" altLang="en-US" sz="2400" dirty="0"/>
              <a:t>نباشد</a:t>
            </a:r>
            <a:r>
              <a:rPr lang="en-US" altLang="fa-IR" sz="2400" dirty="0"/>
              <a:t>.</a:t>
            </a:r>
            <a:r>
              <a:rPr lang="fa-IR" altLang="en-US" sz="2400" dirty="0"/>
              <a:t>باید</a:t>
            </a:r>
            <a:r>
              <a:rPr lang="en-US" altLang="fa-IR" sz="2400" dirty="0"/>
              <a:t> </a:t>
            </a:r>
            <a:r>
              <a:rPr lang="fa-IR" altLang="en-US" sz="2400" dirty="0"/>
              <a:t>با</a:t>
            </a:r>
            <a:r>
              <a:rPr lang="en-US" altLang="fa-IR" sz="2400" dirty="0"/>
              <a:t> </a:t>
            </a:r>
            <a:r>
              <a:rPr lang="fa-IR" altLang="en-US" sz="2400" dirty="0"/>
              <a:t>نگاهی</a:t>
            </a:r>
            <a:r>
              <a:rPr lang="en-US" altLang="fa-IR" sz="2400" dirty="0"/>
              <a:t> </a:t>
            </a:r>
            <a:r>
              <a:rPr lang="fa-IR" altLang="en-US" sz="2400" dirty="0"/>
              <a:t>صمیمی و</a:t>
            </a:r>
            <a:r>
              <a:rPr lang="en-US" altLang="fa-IR" sz="2400" dirty="0"/>
              <a:t> </a:t>
            </a:r>
            <a:r>
              <a:rPr lang="fa-IR" altLang="en-US" sz="2400" dirty="0"/>
              <a:t>دوستانه همراه</a:t>
            </a:r>
            <a:r>
              <a:rPr lang="en-US" altLang="fa-IR" sz="2400" dirty="0"/>
              <a:t> </a:t>
            </a:r>
            <a:r>
              <a:rPr lang="fa-IR" altLang="en-US" sz="2400" dirty="0"/>
              <a:t>با</a:t>
            </a:r>
            <a:r>
              <a:rPr lang="en-US" altLang="fa-IR" sz="2400" dirty="0"/>
              <a:t> </a:t>
            </a:r>
            <a:r>
              <a:rPr lang="fa-IR" altLang="en-US" sz="2400" dirty="0"/>
              <a:t>استدلال دانش آموزان را</a:t>
            </a:r>
            <a:r>
              <a:rPr lang="en-US" altLang="fa-IR" sz="2400" dirty="0"/>
              <a:t> </a:t>
            </a:r>
            <a:r>
              <a:rPr lang="fa-IR" altLang="en-US" sz="2400" dirty="0"/>
              <a:t>متوجه اشتباه</a:t>
            </a:r>
            <a:r>
              <a:rPr lang="en-US" altLang="fa-IR" sz="2400" dirty="0"/>
              <a:t> </a:t>
            </a:r>
            <a:r>
              <a:rPr lang="fa-IR" altLang="en-US" sz="2400" dirty="0"/>
              <a:t>خود</a:t>
            </a:r>
            <a:r>
              <a:rPr lang="en-US" altLang="fa-IR" sz="2400" dirty="0"/>
              <a:t> </a:t>
            </a:r>
            <a:r>
              <a:rPr lang="fa-IR" altLang="en-US" sz="2400" dirty="0"/>
              <a:t>کندو</a:t>
            </a:r>
            <a:r>
              <a:rPr lang="en-US" altLang="fa-IR" sz="2400" dirty="0"/>
              <a:t> </a:t>
            </a:r>
            <a:r>
              <a:rPr lang="fa-IR" altLang="en-US" sz="2400" dirty="0"/>
              <a:t>به</a:t>
            </a:r>
            <a:r>
              <a:rPr lang="en-US" altLang="fa-IR" sz="2400" dirty="0"/>
              <a:t> </a:t>
            </a:r>
            <a:r>
              <a:rPr lang="fa-IR" altLang="en-US" sz="2400" dirty="0"/>
              <a:t>او</a:t>
            </a:r>
            <a:r>
              <a:rPr lang="en-US" altLang="fa-IR" sz="2400" dirty="0"/>
              <a:t> </a:t>
            </a:r>
            <a:r>
              <a:rPr lang="fa-IR" altLang="en-US" sz="2400" dirty="0"/>
              <a:t>کمک</a:t>
            </a:r>
            <a:r>
              <a:rPr lang="en-US" altLang="fa-IR" sz="2400" dirty="0"/>
              <a:t> </a:t>
            </a:r>
            <a:r>
              <a:rPr lang="fa-IR" altLang="en-US" sz="2400" dirty="0"/>
              <a:t>کند</a:t>
            </a:r>
            <a:r>
              <a:rPr lang="en-US" altLang="fa-IR" sz="2400" dirty="0"/>
              <a:t> </a:t>
            </a:r>
            <a:r>
              <a:rPr lang="fa-IR" altLang="en-US" sz="2400" dirty="0"/>
              <a:t>آن را</a:t>
            </a:r>
            <a:r>
              <a:rPr lang="en-US" altLang="fa-IR" sz="2400" dirty="0"/>
              <a:t> </a:t>
            </a:r>
            <a:r>
              <a:rPr lang="fa-IR" altLang="en-US" sz="2400" dirty="0"/>
              <a:t>اصلاح نماید</a:t>
            </a:r>
            <a:r>
              <a:rPr lang="en-US" altLang="fa-IR" sz="2400" dirty="0"/>
              <a:t>.</a:t>
            </a:r>
            <a:r>
              <a:rPr lang="fa-IR" altLang="en-US" sz="2400" dirty="0"/>
              <a:t>۵</a:t>
            </a:r>
            <a:r>
              <a:rPr lang="en-US" altLang="fa-IR" sz="2400" dirty="0"/>
              <a:t>) </a:t>
            </a:r>
            <a:r>
              <a:rPr lang="fa-IR" altLang="en-US" sz="2400" dirty="0"/>
              <a:t>تمرین</a:t>
            </a:r>
            <a:r>
              <a:rPr lang="en-US" altLang="fa-IR" sz="2400" dirty="0"/>
              <a:t> </a:t>
            </a:r>
            <a:r>
              <a:rPr lang="fa-IR" altLang="en-US" sz="2400" dirty="0"/>
              <a:t>و</a:t>
            </a:r>
            <a:r>
              <a:rPr lang="en-US" altLang="fa-IR" sz="2400" dirty="0"/>
              <a:t> </a:t>
            </a:r>
            <a:r>
              <a:rPr lang="fa-IR" altLang="en-US" sz="2400" dirty="0"/>
              <a:t>مطالعه انفرادی موجب</a:t>
            </a:r>
            <a:r>
              <a:rPr lang="en-US" altLang="fa-IR" sz="2400" dirty="0"/>
              <a:t> </a:t>
            </a:r>
            <a:r>
              <a:rPr lang="fa-IR" altLang="en-US" sz="2400" dirty="0"/>
              <a:t>تسلط</a:t>
            </a:r>
            <a:r>
              <a:rPr lang="en-US" altLang="fa-IR" sz="2400" dirty="0"/>
              <a:t> </a:t>
            </a:r>
            <a:r>
              <a:rPr lang="fa-IR" altLang="en-US" sz="2400" dirty="0"/>
              <a:t>دانش</a:t>
            </a:r>
            <a:r>
              <a:rPr lang="en-US" altLang="fa-IR" sz="2400" dirty="0"/>
              <a:t> </a:t>
            </a:r>
            <a:r>
              <a:rPr lang="fa-IR" altLang="en-US" sz="2400" dirty="0"/>
              <a:t>آموز به</a:t>
            </a:r>
            <a:r>
              <a:rPr lang="en-US" altLang="fa-IR" sz="2400" dirty="0"/>
              <a:t> </a:t>
            </a:r>
            <a:r>
              <a:rPr lang="fa-IR" altLang="en-US" sz="2400" dirty="0"/>
              <a:t>موضوع یادگیری میشود</a:t>
            </a:r>
            <a:r>
              <a:rPr lang="en-US" altLang="fa-IR" sz="2400" dirty="0"/>
              <a:t>.</a:t>
            </a:r>
            <a:r>
              <a:rPr lang="fa-IR" altLang="en-US" sz="2400" dirty="0"/>
              <a:t>تمرین</a:t>
            </a:r>
            <a:r>
              <a:rPr lang="en-US" altLang="fa-IR" sz="2400" dirty="0"/>
              <a:t> </a:t>
            </a:r>
            <a:r>
              <a:rPr lang="fa-IR" altLang="en-US" sz="2400" dirty="0"/>
              <a:t>باید</a:t>
            </a:r>
            <a:r>
              <a:rPr lang="en-US" altLang="fa-IR" sz="2400" dirty="0"/>
              <a:t> </a:t>
            </a:r>
            <a:r>
              <a:rPr lang="fa-IR" altLang="en-US" sz="2400" dirty="0"/>
              <a:t>ابتدا</a:t>
            </a:r>
            <a:r>
              <a:rPr lang="en-US" altLang="fa-IR" sz="2400" dirty="0"/>
              <a:t> </a:t>
            </a:r>
            <a:r>
              <a:rPr lang="fa-IR" altLang="en-US" sz="2400" dirty="0"/>
              <a:t>به</a:t>
            </a:r>
            <a:r>
              <a:rPr lang="en-US" altLang="fa-IR" sz="2400" dirty="0"/>
              <a:t> </a:t>
            </a:r>
            <a:r>
              <a:rPr lang="fa-IR" altLang="en-US" sz="2400" dirty="0"/>
              <a:t>صورت</a:t>
            </a:r>
            <a:r>
              <a:rPr lang="en-US" altLang="fa-IR" sz="2400" dirty="0"/>
              <a:t> </a:t>
            </a:r>
            <a:r>
              <a:rPr lang="fa-IR" altLang="en-US" sz="2400" dirty="0"/>
              <a:t>هدایت</a:t>
            </a:r>
            <a:r>
              <a:rPr lang="en-US" altLang="fa-IR" sz="2400" dirty="0"/>
              <a:t> </a:t>
            </a:r>
            <a:r>
              <a:rPr lang="fa-IR" altLang="en-US" sz="2400" dirty="0"/>
              <a:t>شونده</a:t>
            </a:r>
            <a:r>
              <a:rPr lang="en-US" altLang="fa-IR" sz="2400" dirty="0"/>
              <a:t> </a:t>
            </a:r>
            <a:r>
              <a:rPr lang="fa-IR" altLang="en-US" sz="2400" dirty="0"/>
              <a:t>و</a:t>
            </a:r>
            <a:r>
              <a:rPr lang="en-US" altLang="fa-IR" sz="2400" dirty="0"/>
              <a:t> </a:t>
            </a:r>
            <a:r>
              <a:rPr lang="fa-IR" altLang="en-US" sz="2400" dirty="0"/>
              <a:t>نمیمه</a:t>
            </a:r>
            <a:r>
              <a:rPr lang="en-US" altLang="fa-IR" sz="2400" dirty="0"/>
              <a:t> </a:t>
            </a:r>
            <a:r>
              <a:rPr lang="fa-IR" altLang="en-US" sz="2400" dirty="0"/>
              <a:t>مستقل و</a:t>
            </a:r>
            <a:r>
              <a:rPr lang="en-US" altLang="fa-IR" sz="2400" dirty="0"/>
              <a:t> </a:t>
            </a:r>
            <a:r>
              <a:rPr lang="fa-IR" altLang="en-US" sz="2400" dirty="0"/>
              <a:t>مستقل باشد</a:t>
            </a:r>
            <a:r>
              <a:rPr lang="en-US" altLang="fa-IR" sz="2400" dirty="0"/>
              <a:t>.</a:t>
            </a:r>
            <a:endParaRPr lang="fa-IR" sz="24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72" name="عنوان 1048671"/>
          <p:cNvSpPr>
            <a:spLocks noGrp="1"/>
          </p:cNvSpPr>
          <p:nvPr>
            <p:ph type="title"/>
          </p:nvPr>
        </p:nvSpPr>
        <p:spPr/>
        <p:txBody>
          <a:bodyPr/>
          <a:lstStyle/>
          <a:p>
            <a:pPr algn="r"/>
            <a:r>
              <a:rPr lang="fa-IR"/>
              <a:t>محاسن</a:t>
            </a:r>
            <a:r>
              <a:rPr lang="en-US" altLang="fa-IR"/>
              <a:t> </a:t>
            </a:r>
            <a:r>
              <a:rPr lang="fa-IR" altLang="en-US"/>
              <a:t>و</a:t>
            </a:r>
            <a:r>
              <a:rPr lang="en-US" altLang="fa-IR"/>
              <a:t> </a:t>
            </a:r>
            <a:r>
              <a:rPr lang="fa-IR" altLang="en-US"/>
              <a:t>محدودیت‌های های</a:t>
            </a:r>
            <a:r>
              <a:rPr lang="en-US" altLang="fa-IR"/>
              <a:t> </a:t>
            </a:r>
            <a:r>
              <a:rPr lang="fa-IR" altLang="en-US"/>
              <a:t>روش</a:t>
            </a:r>
            <a:r>
              <a:rPr lang="en-US" altLang="fa-IR"/>
              <a:t> </a:t>
            </a:r>
            <a:r>
              <a:rPr lang="fa-IR" altLang="en-US"/>
              <a:t>تلفیقی </a:t>
            </a:r>
            <a:endParaRPr lang="fa-IR"/>
          </a:p>
        </p:txBody>
      </p:sp>
      <p:sp>
        <p:nvSpPr>
          <p:cNvPr id="1048673" name="نگهدارنده مکان محتوا 1048672"/>
          <p:cNvSpPr>
            <a:spLocks noGrp="1"/>
          </p:cNvSpPr>
          <p:nvPr>
            <p:ph idx="1"/>
          </p:nvPr>
        </p:nvSpPr>
        <p:spPr>
          <a:xfrm>
            <a:off x="509665" y="2133599"/>
            <a:ext cx="11482465" cy="4357141"/>
          </a:xfrm>
        </p:spPr>
        <p:txBody>
          <a:bodyPr>
            <a:noAutofit/>
          </a:bodyPr>
          <a:lstStyle/>
          <a:p>
            <a:pPr algn="r"/>
            <a:r>
              <a:rPr lang="fa-IR" sz="2400" dirty="0"/>
              <a:t>محاسن</a:t>
            </a:r>
            <a:r>
              <a:rPr lang="en-US" altLang="fa-IR" sz="2400" dirty="0"/>
              <a:t>:</a:t>
            </a:r>
            <a:r>
              <a:rPr lang="fa-IR" altLang="en-US" sz="2400" dirty="0"/>
              <a:t>۱</a:t>
            </a:r>
            <a:r>
              <a:rPr lang="en-US" altLang="fa-IR" sz="2400" dirty="0"/>
              <a:t>)</a:t>
            </a:r>
            <a:r>
              <a:rPr lang="fa-IR" altLang="en-US" sz="2400" dirty="0"/>
              <a:t>به</a:t>
            </a:r>
            <a:r>
              <a:rPr lang="en-US" altLang="fa-IR" sz="2400" dirty="0"/>
              <a:t> </a:t>
            </a:r>
            <a:r>
              <a:rPr lang="fa-IR" altLang="en-US" sz="2400" dirty="0"/>
              <a:t>سهولت</a:t>
            </a:r>
            <a:r>
              <a:rPr lang="en-US" altLang="fa-IR" sz="2400" dirty="0"/>
              <a:t> </a:t>
            </a:r>
            <a:r>
              <a:rPr lang="fa-IR" altLang="en-US" sz="2400" dirty="0"/>
              <a:t>قابل</a:t>
            </a:r>
            <a:r>
              <a:rPr lang="en-US" altLang="fa-IR" sz="2400" dirty="0"/>
              <a:t> </a:t>
            </a:r>
            <a:r>
              <a:rPr lang="fa-IR" altLang="en-US" sz="2400" dirty="0"/>
              <a:t>اجراست و</a:t>
            </a:r>
            <a:r>
              <a:rPr lang="en-US" altLang="fa-IR" sz="2400" dirty="0"/>
              <a:t> </a:t>
            </a:r>
            <a:r>
              <a:rPr lang="fa-IR" altLang="en-US" sz="2400" dirty="0"/>
              <a:t>نیاز</a:t>
            </a:r>
            <a:r>
              <a:rPr lang="en-US" altLang="fa-IR" sz="2400" dirty="0"/>
              <a:t> </a:t>
            </a:r>
            <a:r>
              <a:rPr lang="fa-IR" altLang="en-US" sz="2400" dirty="0"/>
              <a:t>به</a:t>
            </a:r>
            <a:r>
              <a:rPr lang="en-US" altLang="fa-IR" sz="2400" dirty="0"/>
              <a:t> </a:t>
            </a:r>
            <a:r>
              <a:rPr lang="fa-IR" altLang="en-US" sz="2400" dirty="0"/>
              <a:t>تخصص ندارد</a:t>
            </a:r>
            <a:r>
              <a:rPr lang="en-US" altLang="fa-IR" sz="2400" dirty="0"/>
              <a:t> </a:t>
            </a:r>
            <a:r>
              <a:rPr lang="fa-IR" altLang="en-US" sz="2400" dirty="0"/>
              <a:t>۲</a:t>
            </a:r>
            <a:r>
              <a:rPr lang="en-US" altLang="fa-IR" sz="2400" dirty="0"/>
              <a:t>)</a:t>
            </a:r>
            <a:r>
              <a:rPr lang="fa-IR" altLang="en-US" sz="2400" dirty="0"/>
              <a:t>برای</a:t>
            </a:r>
            <a:r>
              <a:rPr lang="en-US" altLang="fa-IR" sz="2400" dirty="0"/>
              <a:t> </a:t>
            </a:r>
            <a:r>
              <a:rPr lang="fa-IR" altLang="en-US" sz="2400" dirty="0"/>
              <a:t>دروس</a:t>
            </a:r>
            <a:r>
              <a:rPr lang="en-US" altLang="fa-IR" sz="2400" dirty="0"/>
              <a:t> </a:t>
            </a:r>
            <a:r>
              <a:rPr lang="fa-IR" altLang="en-US" sz="2400" dirty="0"/>
              <a:t>مختلف</a:t>
            </a:r>
            <a:r>
              <a:rPr lang="en-US" altLang="fa-IR" sz="2400" dirty="0"/>
              <a:t> </a:t>
            </a:r>
            <a:r>
              <a:rPr lang="fa-IR" altLang="en-US" sz="2400" dirty="0"/>
              <a:t>و</a:t>
            </a:r>
            <a:r>
              <a:rPr lang="en-US" altLang="fa-IR" sz="2400" dirty="0"/>
              <a:t> </a:t>
            </a:r>
            <a:r>
              <a:rPr lang="fa-IR" altLang="en-US" sz="2400" dirty="0"/>
              <a:t>در</a:t>
            </a:r>
            <a:r>
              <a:rPr lang="en-US" altLang="fa-IR" sz="2400" dirty="0"/>
              <a:t> </a:t>
            </a:r>
            <a:r>
              <a:rPr lang="fa-IR" altLang="en-US" sz="2400" dirty="0"/>
              <a:t>تمام</a:t>
            </a:r>
            <a:r>
              <a:rPr lang="en-US" altLang="fa-IR" sz="2400" dirty="0"/>
              <a:t> </a:t>
            </a:r>
            <a:r>
              <a:rPr lang="fa-IR" altLang="en-US" sz="2400" dirty="0"/>
              <a:t>سطوح</a:t>
            </a:r>
            <a:r>
              <a:rPr lang="en-US" altLang="fa-IR" sz="2400" dirty="0"/>
              <a:t> </a:t>
            </a:r>
            <a:r>
              <a:rPr lang="fa-IR" altLang="en-US" sz="2400" dirty="0"/>
              <a:t>تحصیلی کاربرد</a:t>
            </a:r>
            <a:r>
              <a:rPr lang="en-US" altLang="fa-IR" sz="2400" dirty="0"/>
              <a:t> </a:t>
            </a:r>
            <a:r>
              <a:rPr lang="fa-IR" altLang="en-US" sz="2400" dirty="0"/>
              <a:t>دارد</a:t>
            </a:r>
            <a:r>
              <a:rPr lang="en-US" altLang="fa-IR" sz="2400" dirty="0"/>
              <a:t>.</a:t>
            </a:r>
            <a:r>
              <a:rPr lang="fa-IR" altLang="en-US" sz="2400" dirty="0"/>
              <a:t>۳</a:t>
            </a:r>
            <a:r>
              <a:rPr lang="en-US" altLang="fa-IR" sz="2400" dirty="0"/>
              <a:t>)</a:t>
            </a:r>
            <a:r>
              <a:rPr lang="fa-IR" altLang="en-US" sz="2400" dirty="0"/>
              <a:t>در</a:t>
            </a:r>
            <a:r>
              <a:rPr lang="en-US" altLang="fa-IR" sz="2400" dirty="0"/>
              <a:t> </a:t>
            </a:r>
            <a:r>
              <a:rPr lang="fa-IR" altLang="en-US" sz="2400" dirty="0"/>
              <a:t>کلاس های پر</a:t>
            </a:r>
            <a:r>
              <a:rPr lang="en-US" altLang="fa-IR" sz="2400" dirty="0"/>
              <a:t> </a:t>
            </a:r>
            <a:r>
              <a:rPr lang="fa-IR" altLang="en-US" sz="2400" dirty="0"/>
              <a:t>جمعیت قابل</a:t>
            </a:r>
            <a:r>
              <a:rPr lang="en-US" altLang="fa-IR" sz="2400" dirty="0"/>
              <a:t> </a:t>
            </a:r>
            <a:r>
              <a:rPr lang="fa-IR" altLang="en-US" sz="2400" dirty="0"/>
              <a:t>اجراست</a:t>
            </a:r>
            <a:r>
              <a:rPr lang="en-US" altLang="fa-IR" sz="2400" dirty="0"/>
              <a:t>.</a:t>
            </a:r>
            <a:r>
              <a:rPr lang="fa-IR" altLang="en-US" sz="2400" dirty="0"/>
              <a:t>۴</a:t>
            </a:r>
            <a:r>
              <a:rPr lang="en-US" altLang="fa-IR" sz="2400" dirty="0"/>
              <a:t>) </a:t>
            </a:r>
            <a:r>
              <a:rPr lang="fa-IR" altLang="en-US" sz="2400" dirty="0"/>
              <a:t>تنها</a:t>
            </a:r>
            <a:r>
              <a:rPr lang="en-US" altLang="fa-IR" sz="2400" dirty="0"/>
              <a:t> </a:t>
            </a:r>
            <a:r>
              <a:rPr lang="fa-IR" altLang="en-US" sz="2400" dirty="0"/>
              <a:t>به</a:t>
            </a:r>
            <a:r>
              <a:rPr lang="en-US" altLang="fa-IR" sz="2400" dirty="0"/>
              <a:t> </a:t>
            </a:r>
            <a:r>
              <a:rPr lang="fa-IR" altLang="en-US" sz="2400" dirty="0"/>
              <a:t>یک</a:t>
            </a:r>
            <a:r>
              <a:rPr lang="en-US" altLang="fa-IR" sz="2400" dirty="0"/>
              <a:t> </a:t>
            </a:r>
            <a:r>
              <a:rPr lang="fa-IR" altLang="en-US" sz="2400" dirty="0"/>
              <a:t>روش</a:t>
            </a:r>
            <a:r>
              <a:rPr lang="en-US" altLang="fa-IR" sz="2400" dirty="0"/>
              <a:t> </a:t>
            </a:r>
            <a:r>
              <a:rPr lang="fa-IR" altLang="en-US" sz="2400" dirty="0"/>
              <a:t>محدود</a:t>
            </a:r>
            <a:r>
              <a:rPr lang="en-US" altLang="fa-IR" sz="2400" dirty="0"/>
              <a:t> </a:t>
            </a:r>
            <a:r>
              <a:rPr lang="fa-IR" altLang="en-US" sz="2400" dirty="0"/>
              <a:t>نمی شود.تلفیقی</a:t>
            </a:r>
            <a:r>
              <a:rPr lang="en-US" altLang="fa-IR" sz="2400" dirty="0"/>
              <a:t> </a:t>
            </a:r>
            <a:r>
              <a:rPr lang="fa-IR" altLang="en-US" sz="2400" dirty="0"/>
              <a:t>از</a:t>
            </a:r>
            <a:r>
              <a:rPr lang="en-US" altLang="fa-IR" sz="2400" dirty="0"/>
              <a:t> </a:t>
            </a:r>
            <a:r>
              <a:rPr lang="fa-IR" altLang="en-US" sz="2400" dirty="0"/>
              <a:t>روش</a:t>
            </a:r>
            <a:r>
              <a:rPr lang="en-US" altLang="fa-IR" sz="2400" dirty="0"/>
              <a:t> </a:t>
            </a:r>
            <a:r>
              <a:rPr lang="fa-IR" altLang="en-US" sz="2400" dirty="0"/>
              <a:t>هاست</a:t>
            </a:r>
            <a:r>
              <a:rPr lang="en-US" altLang="fa-IR" sz="2400" dirty="0"/>
              <a:t>.</a:t>
            </a:r>
            <a:r>
              <a:rPr lang="fa-IR" altLang="en-US" sz="2400" dirty="0"/>
              <a:t>۵</a:t>
            </a:r>
            <a:r>
              <a:rPr lang="en-US" altLang="fa-IR" sz="2400" dirty="0"/>
              <a:t>)</a:t>
            </a:r>
            <a:r>
              <a:rPr lang="fa-IR" altLang="en-US" sz="2400" dirty="0"/>
              <a:t>میزان</a:t>
            </a:r>
            <a:r>
              <a:rPr lang="en-US" altLang="fa-IR" sz="2400" dirty="0"/>
              <a:t> </a:t>
            </a:r>
            <a:r>
              <a:rPr lang="fa-IR" altLang="en-US" sz="2400" dirty="0"/>
              <a:t>مشارکت دانش</a:t>
            </a:r>
            <a:r>
              <a:rPr lang="en-US" altLang="fa-IR" sz="2400" dirty="0"/>
              <a:t> </a:t>
            </a:r>
            <a:r>
              <a:rPr lang="fa-IR" altLang="en-US" sz="2400" dirty="0"/>
              <a:t>آموزان در</a:t>
            </a:r>
            <a:r>
              <a:rPr lang="en-US" altLang="fa-IR" sz="2400" dirty="0"/>
              <a:t> </a:t>
            </a:r>
            <a:r>
              <a:rPr lang="fa-IR" altLang="en-US" sz="2400" dirty="0"/>
              <a:t>کلاس درس بیشتر</a:t>
            </a:r>
            <a:r>
              <a:rPr lang="en-US" altLang="fa-IR" sz="2400" dirty="0"/>
              <a:t> </a:t>
            </a:r>
            <a:r>
              <a:rPr lang="fa-IR" altLang="en-US" sz="2400" dirty="0"/>
              <a:t>از</a:t>
            </a:r>
            <a:r>
              <a:rPr lang="en-US" altLang="fa-IR" sz="2400" dirty="0"/>
              <a:t> </a:t>
            </a:r>
            <a:r>
              <a:rPr lang="fa-IR" altLang="en-US" sz="2400" dirty="0"/>
              <a:t>طریق سخنرانی است</a:t>
            </a:r>
            <a:r>
              <a:rPr lang="en-US" altLang="fa-IR" sz="2400" dirty="0"/>
              <a:t>.</a:t>
            </a:r>
            <a:r>
              <a:rPr lang="fa-IR" altLang="en-US" sz="2400" dirty="0"/>
              <a:t>۶</a:t>
            </a:r>
            <a:r>
              <a:rPr lang="en-US" altLang="fa-IR" sz="2400" dirty="0"/>
              <a:t>) </a:t>
            </a:r>
            <a:r>
              <a:rPr lang="fa-IR" altLang="en-US" sz="2400" dirty="0"/>
              <a:t>انعطاف پذیر است</a:t>
            </a:r>
            <a:r>
              <a:rPr lang="en-US" altLang="fa-IR" sz="2400" dirty="0"/>
              <a:t>.</a:t>
            </a:r>
            <a:r>
              <a:rPr lang="fa-IR" altLang="en-US" sz="2400" dirty="0"/>
              <a:t>۷</a:t>
            </a:r>
            <a:r>
              <a:rPr lang="en-US" altLang="fa-IR" sz="2400" dirty="0"/>
              <a:t>) </a:t>
            </a:r>
            <a:r>
              <a:rPr lang="en-US" altLang="fa-IR" sz="2400" dirty="0" err="1"/>
              <a:t>ارزشیابی</a:t>
            </a:r>
            <a:r>
              <a:rPr lang="en-US" altLang="fa-IR" sz="2400" dirty="0"/>
              <a:t> </a:t>
            </a:r>
            <a:r>
              <a:rPr lang="fa-IR" altLang="en-US" sz="2400" dirty="0"/>
              <a:t>بچه</a:t>
            </a:r>
            <a:r>
              <a:rPr lang="en-US" altLang="fa-IR" sz="2400" dirty="0"/>
              <a:t> </a:t>
            </a:r>
            <a:r>
              <a:rPr lang="fa-IR" altLang="en-US" sz="2400" dirty="0"/>
              <a:t>ها</a:t>
            </a:r>
            <a:r>
              <a:rPr lang="en-US" altLang="fa-IR" sz="2400" dirty="0"/>
              <a:t> </a:t>
            </a:r>
            <a:r>
              <a:rPr lang="fa-IR" altLang="en-US" sz="2400" dirty="0"/>
              <a:t>آسان است</a:t>
            </a:r>
            <a:r>
              <a:rPr lang="en-US" altLang="fa-IR" sz="2400" dirty="0"/>
              <a:t>.</a:t>
            </a:r>
            <a:endParaRPr lang="fa-IR" sz="2400" dirty="0"/>
          </a:p>
          <a:p>
            <a:pPr algn="r"/>
            <a:r>
              <a:rPr lang="fa-IR" altLang="fa-IR" sz="2400" dirty="0"/>
              <a:t>محدودیت ها</a:t>
            </a:r>
            <a:r>
              <a:rPr lang="en-US" altLang="fa-IR" sz="2400" dirty="0"/>
              <a:t>:</a:t>
            </a:r>
            <a:r>
              <a:rPr lang="fa-IR" altLang="en-US" sz="2400" dirty="0"/>
              <a:t>۱</a:t>
            </a:r>
            <a:r>
              <a:rPr lang="en-US" altLang="fa-IR" sz="2400" dirty="0"/>
              <a:t>)</a:t>
            </a:r>
            <a:r>
              <a:rPr lang="fa-IR" altLang="en-US" sz="2400" dirty="0"/>
              <a:t>اغلب</a:t>
            </a:r>
            <a:r>
              <a:rPr lang="en-US" altLang="fa-IR" sz="2400" dirty="0"/>
              <a:t> </a:t>
            </a:r>
            <a:r>
              <a:rPr lang="fa-IR" altLang="en-US" sz="2400" dirty="0"/>
              <a:t>از</a:t>
            </a:r>
            <a:r>
              <a:rPr lang="en-US" altLang="fa-IR" sz="2400" dirty="0"/>
              <a:t> </a:t>
            </a:r>
            <a:r>
              <a:rPr lang="fa-IR" altLang="en-US" sz="2400" dirty="0"/>
              <a:t>بیان</a:t>
            </a:r>
            <a:r>
              <a:rPr lang="en-US" altLang="fa-IR" sz="2400" dirty="0"/>
              <a:t> </a:t>
            </a:r>
            <a:r>
              <a:rPr lang="fa-IR" altLang="en-US" sz="2400" dirty="0"/>
              <a:t>شفاهی استفاده میشود۲</a:t>
            </a:r>
            <a:r>
              <a:rPr lang="en-US" altLang="fa-IR" sz="2400" dirty="0"/>
              <a:t>)</a:t>
            </a:r>
            <a:r>
              <a:rPr lang="fa-IR" altLang="en-US" sz="2400" dirty="0"/>
              <a:t>آرایش کلاس</a:t>
            </a:r>
            <a:r>
              <a:rPr lang="en-US" altLang="fa-IR" sz="2400" dirty="0"/>
              <a:t> </a:t>
            </a:r>
            <a:r>
              <a:rPr lang="fa-IR" altLang="en-US" sz="2400" dirty="0"/>
              <a:t>به</a:t>
            </a:r>
            <a:r>
              <a:rPr lang="en-US" altLang="fa-IR" sz="2400" dirty="0"/>
              <a:t> </a:t>
            </a:r>
            <a:r>
              <a:rPr lang="fa-IR" altLang="en-US" sz="2400" dirty="0"/>
              <a:t>صورت</a:t>
            </a:r>
            <a:r>
              <a:rPr lang="en-US" altLang="fa-IR" sz="2400" dirty="0"/>
              <a:t> </a:t>
            </a:r>
            <a:r>
              <a:rPr lang="fa-IR" altLang="en-US" sz="2400" dirty="0"/>
              <a:t>خطی</a:t>
            </a:r>
            <a:r>
              <a:rPr lang="en-US" altLang="fa-IR" sz="2400" dirty="0"/>
              <a:t> </a:t>
            </a:r>
            <a:r>
              <a:rPr lang="fa-IR" altLang="en-US" sz="2400" dirty="0"/>
              <a:t>است</a:t>
            </a:r>
            <a:r>
              <a:rPr lang="en-US" altLang="fa-IR" sz="2400" dirty="0"/>
              <a:t> </a:t>
            </a:r>
            <a:r>
              <a:rPr lang="fa-IR" altLang="en-US" sz="2400" dirty="0"/>
              <a:t>که</a:t>
            </a:r>
            <a:r>
              <a:rPr lang="en-US" altLang="fa-IR" sz="2400" dirty="0"/>
              <a:t> </a:t>
            </a:r>
            <a:r>
              <a:rPr lang="fa-IR" altLang="en-US" sz="2400" dirty="0"/>
              <a:t>باعث</a:t>
            </a:r>
            <a:r>
              <a:rPr lang="en-US" altLang="fa-IR" sz="2400" dirty="0"/>
              <a:t> </a:t>
            </a:r>
            <a:r>
              <a:rPr lang="fa-IR" altLang="en-US" sz="2400" dirty="0"/>
              <a:t>غلبه</a:t>
            </a:r>
            <a:r>
              <a:rPr lang="en-US" altLang="fa-IR" sz="2400" dirty="0"/>
              <a:t> </a:t>
            </a:r>
            <a:r>
              <a:rPr lang="fa-IR" altLang="en-US" sz="2400" dirty="0"/>
              <a:t>ی</a:t>
            </a:r>
            <a:r>
              <a:rPr lang="en-US" altLang="fa-IR" sz="2400" dirty="0"/>
              <a:t> </a:t>
            </a:r>
            <a:r>
              <a:rPr lang="fa-IR" altLang="en-US" sz="2400" dirty="0"/>
              <a:t>روش</a:t>
            </a:r>
            <a:r>
              <a:rPr lang="en-US" altLang="fa-IR" sz="2400" dirty="0"/>
              <a:t> </a:t>
            </a:r>
            <a:r>
              <a:rPr lang="fa-IR" altLang="en-US" sz="2400" dirty="0"/>
              <a:t>سخنرانی میشود</a:t>
            </a:r>
            <a:r>
              <a:rPr lang="en-US" altLang="fa-IR" sz="2400" dirty="0"/>
              <a:t>.</a:t>
            </a:r>
            <a:r>
              <a:rPr lang="fa-IR" altLang="en-US" sz="2400" dirty="0"/>
              <a:t>۳</a:t>
            </a:r>
            <a:r>
              <a:rPr lang="en-US" altLang="fa-IR" sz="2400" dirty="0"/>
              <a:t>)</a:t>
            </a:r>
            <a:r>
              <a:rPr lang="fa-IR" altLang="en-US" sz="2400" dirty="0"/>
              <a:t>نیاز</a:t>
            </a:r>
            <a:r>
              <a:rPr lang="en-US" altLang="fa-IR" sz="2400" dirty="0"/>
              <a:t> </a:t>
            </a:r>
            <a:r>
              <a:rPr lang="fa-IR" altLang="en-US" sz="2400" dirty="0"/>
              <a:t>به</a:t>
            </a:r>
            <a:r>
              <a:rPr lang="en-US" altLang="fa-IR" sz="2400" dirty="0"/>
              <a:t> </a:t>
            </a:r>
            <a:r>
              <a:rPr lang="fa-IR" altLang="en-US" sz="2400" dirty="0"/>
              <a:t>مهارت</a:t>
            </a:r>
            <a:r>
              <a:rPr lang="en-US" altLang="fa-IR" sz="2400" dirty="0"/>
              <a:t> </a:t>
            </a:r>
            <a:r>
              <a:rPr lang="fa-IR" altLang="en-US" sz="2400" dirty="0"/>
              <a:t>هماهنگی دارد و به</a:t>
            </a:r>
            <a:r>
              <a:rPr lang="en-US" altLang="fa-IR" sz="2400" dirty="0"/>
              <a:t> </a:t>
            </a:r>
            <a:r>
              <a:rPr lang="fa-IR" altLang="en-US" sz="2400" dirty="0"/>
              <a:t>دلیل</a:t>
            </a:r>
            <a:r>
              <a:rPr lang="en-US" altLang="fa-IR" sz="2400" dirty="0"/>
              <a:t> </a:t>
            </a:r>
            <a:r>
              <a:rPr lang="fa-IR" altLang="en-US" sz="2400" dirty="0"/>
              <a:t>ضعف</a:t>
            </a:r>
            <a:r>
              <a:rPr lang="en-US" altLang="fa-IR" sz="2400" dirty="0"/>
              <a:t> </a:t>
            </a:r>
            <a:r>
              <a:rPr lang="fa-IR" altLang="en-US" sz="2400" dirty="0"/>
              <a:t>معلمان اغلب</a:t>
            </a:r>
            <a:r>
              <a:rPr lang="en-US" altLang="fa-IR" sz="2400" dirty="0"/>
              <a:t> </a:t>
            </a:r>
            <a:r>
              <a:rPr lang="fa-IR" altLang="en-US" sz="2400" dirty="0"/>
              <a:t>دچار</a:t>
            </a:r>
            <a:r>
              <a:rPr lang="en-US" altLang="fa-IR" sz="2400" dirty="0"/>
              <a:t> </a:t>
            </a:r>
            <a:r>
              <a:rPr lang="fa-IR" altLang="en-US" sz="2400" dirty="0"/>
              <a:t>ناهماهنگی است</a:t>
            </a:r>
            <a:r>
              <a:rPr lang="en-US" altLang="fa-IR" sz="2400" dirty="0"/>
              <a:t>.</a:t>
            </a:r>
            <a:r>
              <a:rPr lang="fa-IR" altLang="en-US" sz="2400" dirty="0"/>
              <a:t>۴</a:t>
            </a:r>
            <a:r>
              <a:rPr lang="en-US" altLang="fa-IR" sz="2400" dirty="0"/>
              <a:t>)</a:t>
            </a:r>
            <a:r>
              <a:rPr lang="fa-IR" altLang="en-US" sz="2400" dirty="0"/>
              <a:t>بیشتر</a:t>
            </a:r>
            <a:r>
              <a:rPr lang="en-US" altLang="fa-IR" sz="2400" dirty="0"/>
              <a:t> </a:t>
            </a:r>
            <a:r>
              <a:rPr lang="fa-IR" altLang="en-US" sz="2400" dirty="0"/>
              <a:t>به</a:t>
            </a:r>
            <a:r>
              <a:rPr lang="en-US" altLang="fa-IR" sz="2400" dirty="0"/>
              <a:t> </a:t>
            </a:r>
            <a:r>
              <a:rPr lang="fa-IR" altLang="en-US" sz="2400" dirty="0"/>
              <a:t>یادسپاری مطلب</a:t>
            </a:r>
            <a:r>
              <a:rPr lang="en-US" altLang="fa-IR" sz="2400" dirty="0"/>
              <a:t> </a:t>
            </a:r>
            <a:r>
              <a:rPr lang="fa-IR" altLang="en-US" sz="2400" dirty="0"/>
              <a:t>ختم</a:t>
            </a:r>
            <a:r>
              <a:rPr lang="en-US" altLang="fa-IR" sz="2400" dirty="0"/>
              <a:t> </a:t>
            </a:r>
            <a:r>
              <a:rPr lang="fa-IR" altLang="en-US" sz="2400" dirty="0"/>
              <a:t>میشود</a:t>
            </a:r>
            <a:r>
              <a:rPr lang="en-US" altLang="fa-IR" sz="2400" dirty="0"/>
              <a:t>.</a:t>
            </a:r>
            <a:r>
              <a:rPr lang="fa-IR" altLang="en-US" sz="2400" dirty="0"/>
              <a:t>۵</a:t>
            </a:r>
            <a:r>
              <a:rPr lang="en-US" altLang="fa-IR" sz="2400" dirty="0"/>
              <a:t>)</a:t>
            </a:r>
            <a:r>
              <a:rPr lang="fa-IR" altLang="en-US" sz="2400" dirty="0"/>
              <a:t>معلم</a:t>
            </a:r>
            <a:r>
              <a:rPr lang="en-US" altLang="fa-IR" sz="2400" dirty="0"/>
              <a:t> </a:t>
            </a:r>
            <a:r>
              <a:rPr lang="fa-IR" altLang="en-US" sz="2400" dirty="0"/>
              <a:t>بیشتر</a:t>
            </a:r>
            <a:r>
              <a:rPr lang="en-US" altLang="fa-IR" sz="2400" dirty="0"/>
              <a:t> </a:t>
            </a:r>
            <a:r>
              <a:rPr lang="fa-IR" altLang="en-US" sz="2400" dirty="0"/>
              <a:t>در</a:t>
            </a:r>
            <a:r>
              <a:rPr lang="en-US" altLang="fa-IR" sz="2400" dirty="0"/>
              <a:t> </a:t>
            </a:r>
            <a:r>
              <a:rPr lang="fa-IR" altLang="en-US" sz="2400" dirty="0"/>
              <a:t>حال</a:t>
            </a:r>
            <a:r>
              <a:rPr lang="en-US" altLang="fa-IR" sz="2400" dirty="0"/>
              <a:t> </a:t>
            </a:r>
            <a:r>
              <a:rPr lang="fa-IR" altLang="en-US" sz="2400" dirty="0"/>
              <a:t>صحبت کردن</a:t>
            </a:r>
            <a:r>
              <a:rPr lang="en-US" altLang="fa-IR" sz="2400" dirty="0"/>
              <a:t> </a:t>
            </a:r>
            <a:r>
              <a:rPr lang="fa-IR" altLang="en-US" sz="2400" dirty="0"/>
              <a:t>است</a:t>
            </a:r>
            <a:r>
              <a:rPr lang="en-US" altLang="fa-IR" sz="2400" dirty="0"/>
              <a:t>  </a:t>
            </a:r>
            <a:r>
              <a:rPr lang="fa-IR" altLang="en-US" sz="2400" dirty="0"/>
              <a:t>به</a:t>
            </a:r>
            <a:r>
              <a:rPr lang="en-US" altLang="fa-IR" sz="2400" dirty="0"/>
              <a:t> </a:t>
            </a:r>
            <a:r>
              <a:rPr lang="fa-IR" altLang="en-US" sz="2400" dirty="0"/>
              <a:t>همین</a:t>
            </a:r>
            <a:r>
              <a:rPr lang="en-US" altLang="fa-IR" sz="2400" dirty="0"/>
              <a:t> </a:t>
            </a:r>
            <a:r>
              <a:rPr lang="fa-IR" altLang="en-US" sz="2400" dirty="0"/>
              <a:t>دلیل</a:t>
            </a:r>
            <a:r>
              <a:rPr lang="en-US" altLang="fa-IR" sz="2400" dirty="0"/>
              <a:t> </a:t>
            </a:r>
            <a:r>
              <a:rPr lang="fa-IR" altLang="en-US" sz="2400" dirty="0"/>
              <a:t>تسلط</a:t>
            </a:r>
            <a:r>
              <a:rPr lang="en-US" altLang="fa-IR" sz="2400" dirty="0"/>
              <a:t> </a:t>
            </a:r>
            <a:r>
              <a:rPr lang="fa-IR" altLang="en-US" sz="2400" dirty="0"/>
              <a:t>چندانی</a:t>
            </a:r>
            <a:r>
              <a:rPr lang="en-US" altLang="fa-IR" sz="2400" dirty="0"/>
              <a:t> </a:t>
            </a:r>
            <a:r>
              <a:rPr lang="fa-IR" altLang="en-US" sz="2400" dirty="0"/>
              <a:t>بر</a:t>
            </a:r>
            <a:r>
              <a:rPr lang="en-US" altLang="fa-IR" sz="2400" dirty="0"/>
              <a:t> </a:t>
            </a:r>
            <a:r>
              <a:rPr lang="fa-IR" altLang="en-US" sz="2400" dirty="0"/>
              <a:t>کلاس</a:t>
            </a:r>
            <a:r>
              <a:rPr lang="en-US" altLang="fa-IR" sz="2400" dirty="0"/>
              <a:t> </a:t>
            </a:r>
            <a:r>
              <a:rPr lang="fa-IR" altLang="en-US" sz="2400" dirty="0"/>
              <a:t>درس</a:t>
            </a:r>
            <a:r>
              <a:rPr lang="en-US" altLang="fa-IR" sz="2400" dirty="0"/>
              <a:t> </a:t>
            </a:r>
            <a:r>
              <a:rPr lang="fa-IR" altLang="en-US" sz="2400" dirty="0"/>
              <a:t>ندارد</a:t>
            </a:r>
            <a:r>
              <a:rPr lang="en-US" altLang="fa-IR" sz="2400" dirty="0"/>
              <a:t>.</a:t>
            </a:r>
            <a:endParaRPr lang="fa-IR" sz="24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74" name="عنوان 1048673"/>
          <p:cNvSpPr>
            <a:spLocks noGrp="1"/>
          </p:cNvSpPr>
          <p:nvPr>
            <p:ph type="ctrTitle"/>
          </p:nvPr>
        </p:nvSpPr>
        <p:spPr/>
        <p:txBody>
          <a:bodyPr/>
          <a:lstStyle/>
          <a:p>
            <a:r>
              <a:rPr lang="fa-IR"/>
              <a:t>ممنون از نگاه تون </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599" name="Title 1"/>
          <p:cNvSpPr>
            <a:spLocks noGrp="1"/>
          </p:cNvSpPr>
          <p:nvPr>
            <p:ph type="ctrTitle"/>
          </p:nvPr>
        </p:nvSpPr>
        <p:spPr>
          <a:xfrm>
            <a:off x="1524000" y="640624"/>
            <a:ext cx="9144000" cy="1331867"/>
          </a:xfrm>
        </p:spPr>
        <p:txBody>
          <a:bodyPr>
            <a:normAutofit/>
          </a:bodyPr>
          <a:lstStyle/>
          <a:p>
            <a:pPr algn="r"/>
            <a:r>
              <a:rPr lang="fa-IR" sz="3600" b="1" dirty="0">
                <a:ln w="9525">
                  <a:solidFill>
                    <a:schemeClr val="bg1"/>
                  </a:solidFill>
                  <a:prstDash val="solid"/>
                </a:ln>
                <a:solidFill>
                  <a:schemeClr val="tx1"/>
                </a:solidFill>
                <a:effectLst>
                  <a:outerShdw blurRad="12700" dist="38100" dir="2700000" algn="tl" rotWithShape="0">
                    <a:schemeClr val="bg1">
                      <a:lumMod val="50000"/>
                    </a:schemeClr>
                  </a:outerShdw>
                </a:effectLst>
                <a:cs typeface="+mn-cs"/>
              </a:rPr>
              <a:t>روش نمایش علمی</a:t>
            </a:r>
            <a:endParaRPr lang="en-US" sz="3600" b="1" dirty="0">
              <a:ln w="9525">
                <a:solidFill>
                  <a:schemeClr val="bg1"/>
                </a:solidFill>
                <a:prstDash val="solid"/>
              </a:ln>
              <a:solidFill>
                <a:schemeClr val="tx1"/>
              </a:solidFill>
              <a:effectLst>
                <a:outerShdw blurRad="12700" dist="38100" dir="2700000" algn="tl" rotWithShape="0">
                  <a:schemeClr val="bg1">
                    <a:lumMod val="50000"/>
                  </a:schemeClr>
                </a:outerShdw>
              </a:effectLst>
              <a:cs typeface="+mn-cs"/>
            </a:endParaRPr>
          </a:p>
        </p:txBody>
      </p:sp>
      <p:sp>
        <p:nvSpPr>
          <p:cNvPr id="1048600" name="Subtitle 2"/>
          <p:cNvSpPr>
            <a:spLocks noGrp="1"/>
          </p:cNvSpPr>
          <p:nvPr>
            <p:ph type="subTitle" idx="1"/>
          </p:nvPr>
        </p:nvSpPr>
        <p:spPr>
          <a:xfrm>
            <a:off x="1524000" y="2168434"/>
            <a:ext cx="9144000" cy="3089366"/>
          </a:xfrm>
        </p:spPr>
        <p:txBody>
          <a:bodyPr>
            <a:noAutofit/>
          </a:bodyPr>
          <a:lstStyle/>
          <a:p>
            <a:pPr algn="r"/>
            <a:r>
              <a:rPr lang="fa-IR" sz="2400" dirty="0">
                <a:ln w="0"/>
                <a:solidFill>
                  <a:schemeClr val="tx1"/>
                </a:solidFill>
                <a:effectLst>
                  <a:outerShdw blurRad="38100" dist="19050" dir="2700000" algn="tl" rotWithShape="0">
                    <a:schemeClr val="dk1">
                      <a:alpha val="40000"/>
                    </a:schemeClr>
                  </a:outerShdw>
                </a:effectLst>
              </a:rPr>
              <a:t>توضیح :یکی از روش های قابل اجرا به ویژه در موقعیت هایی که امکانات برای اموزش محدود است بسیار مناسب است.و سابقه ی بسیار طولانی دارد و دانش اموزان مهارت خاص را براساس دیدن و شنیدن و تمرین کردن به صورت فردی و گروهی یاد می گیرند و معلم میتواند در زمان محدود به دانش اموزان بدهد و مهمترین حسن این روش هستفاده از روش های حقیقی و واقعی است و از طریق مشاهده و تقلید رفتار دیگران بسیاری از رفتار های غیر ضروری ازمایش و خطا را کاهش میدهد اما نکته ی خیلی مهم در این روش مهارت و تخصص معلم است که درک و فهم عمیقی از این مهارت داشته باشند و به تمام حیطه های ان مسلط باشد و با تمرین و مطالعه قبلی در کلاس حاظر شوند و به دانش اموزان یاد دهند.</a:t>
            </a:r>
            <a:endParaRPr lang="en-US" sz="2400" dirty="0">
              <a:ln w="0"/>
              <a:solidFill>
                <a:schemeClr val="tx1"/>
              </a:solidFill>
              <a:effectLst>
                <a:outerShdw blurRad="38100" dist="19050" dir="2700000" algn="tl" rotWithShape="0">
                  <a:schemeClr val="dk1">
                    <a:alpha val="40000"/>
                  </a:schemeClr>
                </a:outerShdw>
              </a:effectLst>
            </a:endParaRPr>
          </a:p>
        </p:txBody>
      </p:sp>
      <p:sp>
        <p:nvSpPr>
          <p:cNvPr id="1048601" name="کادر متن 1048600"/>
          <p:cNvSpPr txBox="1"/>
          <p:nvPr/>
        </p:nvSpPr>
        <p:spPr>
          <a:xfrm>
            <a:off x="4096000" y="3219450"/>
            <a:ext cx="4000000" cy="510540"/>
          </a:xfrm>
          <a:prstGeom prst="rect">
            <a:avLst/>
          </a:prstGeom>
        </p:spPr>
        <p:txBody>
          <a:bodyPr wrap="square" rtlCol="0">
            <a:spAutoFit/>
          </a:bodyPr>
          <a:lstStyle/>
          <a:p>
            <a:endParaRPr lang="fa-IR" sz="2800">
              <a:solidFill>
                <a:srgbClr val="000000"/>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2" name="عنوان 1048601"/>
          <p:cNvSpPr>
            <a:spLocks noGrp="1"/>
          </p:cNvSpPr>
          <p:nvPr>
            <p:ph type="title"/>
          </p:nvPr>
        </p:nvSpPr>
        <p:spPr/>
        <p:txBody>
          <a:bodyPr/>
          <a:lstStyle/>
          <a:p>
            <a:pPr algn="r" rtl="1"/>
            <a:r>
              <a:rPr lang="fa-IR"/>
              <a:t>مرحله</a:t>
            </a:r>
            <a:r>
              <a:rPr lang="en-US" altLang="fa-IR"/>
              <a:t> </a:t>
            </a:r>
            <a:r>
              <a:rPr lang="fa-IR" altLang="en-US"/>
              <a:t>ی</a:t>
            </a:r>
            <a:r>
              <a:rPr lang="en-US" altLang="fa-IR"/>
              <a:t> </a:t>
            </a:r>
            <a:r>
              <a:rPr lang="fa-IR" altLang="en-US"/>
              <a:t>ارزشیابی </a:t>
            </a:r>
            <a:endParaRPr lang="fa-IR"/>
          </a:p>
        </p:txBody>
      </p:sp>
      <p:sp>
        <p:nvSpPr>
          <p:cNvPr id="1048603" name="نگهدارنده مکان محتوا 1048602"/>
          <p:cNvSpPr>
            <a:spLocks noGrp="1"/>
          </p:cNvSpPr>
          <p:nvPr>
            <p:ph idx="1"/>
          </p:nvPr>
        </p:nvSpPr>
        <p:spPr>
          <a:xfrm>
            <a:off x="2592925" y="1459044"/>
            <a:ext cx="8915400" cy="3777622"/>
          </a:xfrm>
        </p:spPr>
        <p:txBody>
          <a:bodyPr>
            <a:noAutofit/>
          </a:bodyPr>
          <a:lstStyle/>
          <a:p>
            <a:r>
              <a:rPr lang="fa-IR" sz="2400" dirty="0"/>
              <a:t>روش</a:t>
            </a:r>
            <a:r>
              <a:rPr lang="en-US" altLang="fa-IR" sz="2400" dirty="0"/>
              <a:t> </a:t>
            </a:r>
            <a:r>
              <a:rPr lang="fa-IR" altLang="en-US" sz="2400" dirty="0"/>
              <a:t>نمایش علمی معمولا برای</a:t>
            </a:r>
            <a:r>
              <a:rPr lang="en-US" altLang="fa-IR" sz="2400" dirty="0"/>
              <a:t> </a:t>
            </a:r>
            <a:r>
              <a:rPr lang="fa-IR" altLang="en-US" sz="2400" dirty="0"/>
              <a:t>آموزش مهارت های روانی و حرکتی</a:t>
            </a:r>
            <a:r>
              <a:rPr lang="en-US" altLang="fa-IR" sz="2400" dirty="0"/>
              <a:t> </a:t>
            </a:r>
            <a:r>
              <a:rPr lang="fa-IR" altLang="en-US" sz="2400" dirty="0"/>
              <a:t>که</a:t>
            </a:r>
            <a:r>
              <a:rPr lang="en-US" altLang="fa-IR" sz="2400" dirty="0"/>
              <a:t> </a:t>
            </a:r>
            <a:r>
              <a:rPr lang="fa-IR" altLang="en-US" sz="2400" dirty="0"/>
              <a:t>به</a:t>
            </a:r>
            <a:r>
              <a:rPr lang="en-US" altLang="fa-IR" sz="2400" dirty="0"/>
              <a:t> </a:t>
            </a:r>
            <a:r>
              <a:rPr lang="fa-IR" altLang="en-US" sz="2400" dirty="0"/>
              <a:t>توان</a:t>
            </a:r>
            <a:r>
              <a:rPr lang="en-US" altLang="fa-IR" sz="2400" dirty="0"/>
              <a:t> </a:t>
            </a:r>
            <a:r>
              <a:rPr lang="fa-IR" altLang="en-US" sz="2400" dirty="0"/>
              <a:t>با</a:t>
            </a:r>
            <a:r>
              <a:rPr lang="en-US" altLang="fa-IR" sz="2400" dirty="0"/>
              <a:t> </a:t>
            </a:r>
            <a:r>
              <a:rPr lang="fa-IR" altLang="en-US" sz="2400" dirty="0"/>
              <a:t>شیوه</a:t>
            </a:r>
            <a:r>
              <a:rPr lang="en-US" altLang="fa-IR" sz="2400" dirty="0"/>
              <a:t> </a:t>
            </a:r>
            <a:r>
              <a:rPr lang="fa-IR" altLang="en-US" sz="2400" dirty="0"/>
              <a:t>ی</a:t>
            </a:r>
            <a:r>
              <a:rPr lang="en-US" altLang="fa-IR" sz="2400" dirty="0"/>
              <a:t> </a:t>
            </a:r>
            <a:r>
              <a:rPr lang="fa-IR" altLang="en-US" sz="2400" dirty="0"/>
              <a:t>گام</a:t>
            </a:r>
            <a:r>
              <a:rPr lang="en-US" altLang="fa-IR" sz="2400" dirty="0"/>
              <a:t> </a:t>
            </a:r>
            <a:r>
              <a:rPr lang="fa-IR" altLang="en-US" sz="2400" dirty="0"/>
              <a:t>به</a:t>
            </a:r>
            <a:r>
              <a:rPr lang="en-US" altLang="fa-IR" sz="2400" dirty="0"/>
              <a:t> </a:t>
            </a:r>
            <a:r>
              <a:rPr lang="fa-IR" altLang="en-US" sz="2400" dirty="0"/>
              <a:t>گام</a:t>
            </a:r>
            <a:r>
              <a:rPr lang="en-US" altLang="fa-IR" sz="2400" dirty="0"/>
              <a:t> </a:t>
            </a:r>
            <a:r>
              <a:rPr lang="fa-IR" altLang="en-US" sz="2400" dirty="0"/>
              <a:t>فعالیت ها</a:t>
            </a:r>
            <a:r>
              <a:rPr lang="en-US" altLang="fa-IR" sz="2400" dirty="0"/>
              <a:t> </a:t>
            </a:r>
            <a:r>
              <a:rPr lang="fa-IR" altLang="en-US" sz="2400" dirty="0"/>
              <a:t>را</a:t>
            </a:r>
            <a:r>
              <a:rPr lang="en-US" altLang="fa-IR" sz="2400" dirty="0"/>
              <a:t> </a:t>
            </a:r>
            <a:r>
              <a:rPr lang="fa-IR" altLang="en-US" sz="2400" dirty="0"/>
              <a:t>دنبال</a:t>
            </a:r>
            <a:r>
              <a:rPr lang="en-US" altLang="fa-IR" sz="2400" dirty="0"/>
              <a:t> </a:t>
            </a:r>
            <a:r>
              <a:rPr lang="fa-IR" altLang="en-US" sz="2400" dirty="0"/>
              <a:t>کرد</a:t>
            </a:r>
            <a:r>
              <a:rPr lang="en-US" altLang="fa-IR" sz="2400" dirty="0"/>
              <a:t> </a:t>
            </a:r>
            <a:r>
              <a:rPr lang="fa-IR" altLang="en-US" sz="2400" dirty="0"/>
              <a:t>و</a:t>
            </a:r>
            <a:r>
              <a:rPr lang="en-US" altLang="fa-IR" sz="2400" dirty="0"/>
              <a:t> </a:t>
            </a:r>
            <a:r>
              <a:rPr lang="fa-IR" altLang="en-US" sz="2400" dirty="0"/>
              <a:t>به</a:t>
            </a:r>
            <a:r>
              <a:rPr lang="en-US" altLang="fa-IR" sz="2400" dirty="0"/>
              <a:t> </a:t>
            </a:r>
            <a:r>
              <a:rPr lang="fa-IR" altLang="en-US" sz="2400" dirty="0"/>
              <a:t>کار</a:t>
            </a:r>
            <a:r>
              <a:rPr lang="en-US" altLang="fa-IR" sz="2400" dirty="0"/>
              <a:t> </a:t>
            </a:r>
            <a:r>
              <a:rPr lang="fa-IR" altLang="en-US" sz="2400" dirty="0"/>
              <a:t>رود</a:t>
            </a:r>
            <a:r>
              <a:rPr lang="en-US" altLang="fa-IR" sz="2400" dirty="0"/>
              <a:t>. </a:t>
            </a:r>
            <a:r>
              <a:rPr lang="fa-IR" altLang="en-US" sz="2400" dirty="0"/>
              <a:t>معمولا آزمون های</a:t>
            </a:r>
            <a:r>
              <a:rPr lang="en-US" altLang="fa-IR" sz="2400" dirty="0"/>
              <a:t> </a:t>
            </a:r>
            <a:r>
              <a:rPr lang="fa-IR" altLang="en-US" sz="2400" dirty="0"/>
              <a:t>کتبی</a:t>
            </a:r>
            <a:r>
              <a:rPr lang="en-US" altLang="fa-IR" sz="2400" dirty="0"/>
              <a:t> </a:t>
            </a:r>
            <a:r>
              <a:rPr lang="fa-IR" altLang="en-US" sz="2400" dirty="0"/>
              <a:t>برای</a:t>
            </a:r>
            <a:r>
              <a:rPr lang="en-US" altLang="fa-IR" sz="2400" dirty="0"/>
              <a:t> </a:t>
            </a:r>
            <a:r>
              <a:rPr lang="fa-IR" altLang="en-US" sz="2400" dirty="0"/>
              <a:t>اندازه‌گیری مهارت</a:t>
            </a:r>
            <a:r>
              <a:rPr lang="en-US" altLang="fa-IR" sz="2400" dirty="0"/>
              <a:t> </a:t>
            </a:r>
            <a:r>
              <a:rPr lang="fa-IR" altLang="en-US" sz="2400" dirty="0"/>
              <a:t>های شناختی به</a:t>
            </a:r>
            <a:r>
              <a:rPr lang="en-US" altLang="fa-IR" sz="2400" dirty="0"/>
              <a:t> </a:t>
            </a:r>
            <a:r>
              <a:rPr lang="fa-IR" altLang="en-US" sz="2400" dirty="0"/>
              <a:t>کار می‌رود در</a:t>
            </a:r>
            <a:r>
              <a:rPr lang="en-US" altLang="fa-IR" sz="2400" dirty="0"/>
              <a:t> </a:t>
            </a:r>
            <a:r>
              <a:rPr lang="fa-IR" altLang="en-US" sz="2400" dirty="0"/>
              <a:t>اینجا</a:t>
            </a:r>
            <a:r>
              <a:rPr lang="en-US" altLang="fa-IR" sz="2400" dirty="0"/>
              <a:t> </a:t>
            </a:r>
            <a:r>
              <a:rPr lang="fa-IR" altLang="en-US" sz="2400" dirty="0"/>
              <a:t>کاربرد</a:t>
            </a:r>
            <a:r>
              <a:rPr lang="en-US" altLang="fa-IR" sz="2400" dirty="0"/>
              <a:t> </a:t>
            </a:r>
            <a:r>
              <a:rPr lang="fa-IR" altLang="en-US" sz="2400" dirty="0"/>
              <a:t>چندانی ندارد</a:t>
            </a:r>
            <a:r>
              <a:rPr lang="en-US" altLang="fa-IR" sz="2400" dirty="0"/>
              <a:t>.</a:t>
            </a:r>
            <a:r>
              <a:rPr lang="fa-IR" altLang="en-US" sz="2400" dirty="0"/>
              <a:t>مثلا</a:t>
            </a:r>
            <a:r>
              <a:rPr lang="en-US" altLang="fa-IR" sz="2400" dirty="0"/>
              <a:t> </a:t>
            </a:r>
            <a:r>
              <a:rPr lang="fa-IR" altLang="en-US" sz="2400" dirty="0"/>
              <a:t>توضیح قوانین ماشین نویسی چیزی به</a:t>
            </a:r>
            <a:r>
              <a:rPr lang="en-US" altLang="fa-IR" sz="2400" dirty="0"/>
              <a:t> </a:t>
            </a:r>
            <a:r>
              <a:rPr lang="fa-IR" altLang="en-US" sz="2400" dirty="0"/>
              <a:t>توانایی های فرد</a:t>
            </a:r>
            <a:r>
              <a:rPr lang="en-US" altLang="fa-IR" sz="2400" dirty="0"/>
              <a:t> </a:t>
            </a:r>
            <a:r>
              <a:rPr lang="fa-IR" altLang="en-US" sz="2400" dirty="0"/>
              <a:t>درمورد تایپ</a:t>
            </a:r>
            <a:r>
              <a:rPr lang="en-US" altLang="fa-IR" sz="2400" dirty="0"/>
              <a:t> </a:t>
            </a:r>
            <a:r>
              <a:rPr lang="fa-IR" altLang="en-US" sz="2400" dirty="0"/>
              <a:t>کردن نمی</a:t>
            </a:r>
            <a:r>
              <a:rPr lang="en-US" altLang="fa-IR" sz="2400" dirty="0"/>
              <a:t> </a:t>
            </a:r>
            <a:r>
              <a:rPr lang="fa-IR" altLang="en-US" sz="2400" dirty="0"/>
              <a:t>افزاید</a:t>
            </a:r>
            <a:r>
              <a:rPr lang="en-US" altLang="fa-IR" sz="2400" dirty="0"/>
              <a:t>.</a:t>
            </a:r>
            <a:endParaRPr lang="fa-IR" sz="1400" dirty="0"/>
          </a:p>
          <a:p>
            <a:r>
              <a:rPr lang="fa-IR" altLang="fa-IR" sz="2400" dirty="0"/>
              <a:t>محاسن و</a:t>
            </a:r>
            <a:r>
              <a:rPr lang="en-US" altLang="fa-IR" sz="2400" dirty="0"/>
              <a:t> </a:t>
            </a:r>
            <a:r>
              <a:rPr lang="fa-IR" altLang="en-US" sz="2400" dirty="0"/>
              <a:t>محدودیت‌های روش</a:t>
            </a:r>
            <a:r>
              <a:rPr lang="en-US" altLang="fa-IR" sz="2400" dirty="0"/>
              <a:t> </a:t>
            </a:r>
            <a:r>
              <a:rPr lang="fa-IR" altLang="en-US" sz="2400" dirty="0"/>
              <a:t>نمایش علمی </a:t>
            </a:r>
            <a:endParaRPr lang="fa-IR" sz="1400" dirty="0"/>
          </a:p>
          <a:p>
            <a:r>
              <a:rPr lang="fa-IR" altLang="en-US" sz="2400" dirty="0"/>
              <a:t>الف</a:t>
            </a:r>
            <a:r>
              <a:rPr lang="en-US" altLang="fa-IR" sz="2400" dirty="0"/>
              <a:t>)</a:t>
            </a:r>
            <a:r>
              <a:rPr lang="fa-IR" altLang="en-US" sz="2400" dirty="0"/>
              <a:t>محاسن</a:t>
            </a:r>
            <a:r>
              <a:rPr lang="en-US" altLang="fa-IR" sz="2400" dirty="0"/>
              <a:t>:1) </a:t>
            </a:r>
            <a:r>
              <a:rPr lang="en-US" altLang="fa-IR" sz="2400" dirty="0" err="1"/>
              <a:t>مناسب</a:t>
            </a:r>
            <a:r>
              <a:rPr lang="en-US" altLang="fa-IR" sz="2400" dirty="0"/>
              <a:t> </a:t>
            </a:r>
            <a:r>
              <a:rPr lang="fa-IR" altLang="en-US" sz="2400" dirty="0"/>
              <a:t>ترین</a:t>
            </a:r>
            <a:r>
              <a:rPr lang="en-US" altLang="fa-IR" sz="2400" dirty="0"/>
              <a:t> </a:t>
            </a:r>
            <a:r>
              <a:rPr lang="fa-IR" altLang="en-US" sz="2400" dirty="0"/>
              <a:t>روش</a:t>
            </a:r>
            <a:r>
              <a:rPr lang="en-US" altLang="fa-IR" sz="2400" dirty="0"/>
              <a:t> </a:t>
            </a:r>
            <a:r>
              <a:rPr lang="fa-IR" altLang="en-US" sz="2400" dirty="0"/>
              <a:t>برای</a:t>
            </a:r>
            <a:r>
              <a:rPr lang="en-US" altLang="fa-IR" sz="2400" dirty="0"/>
              <a:t> </a:t>
            </a:r>
            <a:r>
              <a:rPr lang="fa-IR" altLang="en-US" sz="2400" dirty="0"/>
              <a:t>مهارت های علمی است</a:t>
            </a:r>
            <a:r>
              <a:rPr lang="en-US" altLang="fa-IR" sz="2400" dirty="0"/>
              <a:t>2)</a:t>
            </a:r>
            <a:r>
              <a:rPr lang="fa-IR" altLang="en-US" sz="2400" dirty="0"/>
              <a:t>مهارت</a:t>
            </a:r>
            <a:r>
              <a:rPr lang="en-US" altLang="fa-IR" sz="2400" dirty="0"/>
              <a:t> </a:t>
            </a:r>
            <a:r>
              <a:rPr lang="fa-IR" altLang="en-US" sz="2400" dirty="0"/>
              <a:t>پیچیده را</a:t>
            </a:r>
            <a:r>
              <a:rPr lang="en-US" altLang="fa-IR" sz="2400" dirty="0"/>
              <a:t> </a:t>
            </a:r>
            <a:r>
              <a:rPr lang="fa-IR" altLang="en-US" sz="2400" dirty="0"/>
              <a:t>می‌توان گام</a:t>
            </a:r>
            <a:r>
              <a:rPr lang="en-US" altLang="fa-IR" sz="2400" dirty="0"/>
              <a:t> </a:t>
            </a:r>
            <a:r>
              <a:rPr lang="fa-IR" altLang="en-US" sz="2400" dirty="0"/>
              <a:t>به گام تدریس کرد</a:t>
            </a:r>
            <a:r>
              <a:rPr lang="en-US" altLang="fa-IR" sz="2400" dirty="0"/>
              <a:t>.3) </a:t>
            </a:r>
            <a:r>
              <a:rPr lang="en-US" altLang="fa-IR" sz="2400" dirty="0" err="1"/>
              <a:t>کلاس</a:t>
            </a:r>
            <a:r>
              <a:rPr lang="en-US" altLang="fa-IR" sz="2400" dirty="0"/>
              <a:t> </a:t>
            </a:r>
            <a:r>
              <a:rPr lang="fa-IR" altLang="en-US" sz="2400" dirty="0"/>
              <a:t>همیشه فعال است</a:t>
            </a:r>
            <a:r>
              <a:rPr lang="en-US" altLang="fa-IR" sz="2400" dirty="0"/>
              <a:t>.</a:t>
            </a:r>
            <a:endParaRPr lang="fa-IR" sz="1400" dirty="0"/>
          </a:p>
          <a:p>
            <a:r>
              <a:rPr lang="fa-IR" altLang="fa-IR" sz="2400" dirty="0"/>
              <a:t>ب</a:t>
            </a:r>
            <a:r>
              <a:rPr lang="en-US" altLang="fa-IR" sz="2400" dirty="0"/>
              <a:t>) </a:t>
            </a:r>
            <a:r>
              <a:rPr lang="fa-IR" altLang="en-US" sz="2400" dirty="0"/>
              <a:t>محدودیت‌ها</a:t>
            </a:r>
            <a:r>
              <a:rPr lang="en-US" altLang="fa-IR" sz="2400" dirty="0"/>
              <a:t>:1)</a:t>
            </a:r>
            <a:r>
              <a:rPr lang="fa-IR" altLang="en-US" sz="2400" dirty="0"/>
              <a:t>به</a:t>
            </a:r>
            <a:r>
              <a:rPr lang="en-US" altLang="fa-IR" sz="2400" dirty="0"/>
              <a:t> </a:t>
            </a:r>
            <a:r>
              <a:rPr lang="fa-IR" altLang="en-US" sz="2400" dirty="0"/>
              <a:t>امکانات و</a:t>
            </a:r>
            <a:r>
              <a:rPr lang="en-US" altLang="fa-IR" sz="2400" dirty="0"/>
              <a:t> </a:t>
            </a:r>
            <a:r>
              <a:rPr lang="fa-IR" altLang="en-US" sz="2400" dirty="0"/>
              <a:t>تجهیزات آموزشی نیازمند است</a:t>
            </a:r>
            <a:r>
              <a:rPr lang="en-US" altLang="fa-IR" sz="2400" dirty="0"/>
              <a:t> </a:t>
            </a:r>
            <a:r>
              <a:rPr lang="fa-IR" altLang="en-US" sz="2400" dirty="0"/>
              <a:t>و</a:t>
            </a:r>
            <a:r>
              <a:rPr lang="en-US" altLang="fa-IR" sz="2400" dirty="0"/>
              <a:t> </a:t>
            </a:r>
            <a:r>
              <a:rPr lang="fa-IR" altLang="en-US" sz="2400" dirty="0"/>
              <a:t>هزینه بیشتری میطلبد</a:t>
            </a:r>
            <a:r>
              <a:rPr lang="en-US" altLang="fa-IR" sz="2400" dirty="0"/>
              <a:t>.2)</a:t>
            </a:r>
            <a:r>
              <a:rPr lang="fa-IR" altLang="en-US" sz="2400" dirty="0"/>
              <a:t>در</a:t>
            </a:r>
            <a:r>
              <a:rPr lang="en-US" altLang="fa-IR" sz="2400" dirty="0"/>
              <a:t> </a:t>
            </a:r>
            <a:r>
              <a:rPr lang="fa-IR" altLang="en-US" sz="2400" dirty="0"/>
              <a:t>کلاس پر جمعیت غیرقابل اجراست </a:t>
            </a:r>
            <a:r>
              <a:rPr lang="en-US" altLang="fa-IR" sz="2400" dirty="0"/>
              <a:t>3) </a:t>
            </a:r>
            <a:r>
              <a:rPr lang="en-US" altLang="fa-IR" sz="2400" dirty="0" err="1"/>
              <a:t>عموما</a:t>
            </a:r>
            <a:r>
              <a:rPr lang="en-US" altLang="fa-IR" sz="2400" dirty="0"/>
              <a:t> </a:t>
            </a:r>
            <a:r>
              <a:rPr lang="fa-IR" altLang="en-US" sz="2400" dirty="0"/>
              <a:t>تفکر</a:t>
            </a:r>
            <a:r>
              <a:rPr lang="en-US" altLang="fa-IR" sz="2400" dirty="0"/>
              <a:t> </a:t>
            </a:r>
            <a:r>
              <a:rPr lang="fa-IR" altLang="en-US" sz="2400" dirty="0"/>
              <a:t>سطح</a:t>
            </a:r>
            <a:r>
              <a:rPr lang="en-US" altLang="fa-IR" sz="2400" dirty="0"/>
              <a:t> </a:t>
            </a:r>
            <a:r>
              <a:rPr lang="fa-IR" altLang="en-US" sz="2400" dirty="0"/>
              <a:t>بالابه</a:t>
            </a:r>
            <a:r>
              <a:rPr lang="en-US" altLang="fa-IR" sz="2400" dirty="0"/>
              <a:t> </a:t>
            </a:r>
            <a:r>
              <a:rPr lang="fa-IR" altLang="en-US" sz="2400" dirty="0"/>
              <a:t>ویژه</a:t>
            </a:r>
            <a:r>
              <a:rPr lang="en-US" altLang="fa-IR" sz="2400" dirty="0"/>
              <a:t> </a:t>
            </a:r>
            <a:r>
              <a:rPr lang="fa-IR" altLang="en-US" sz="2400" dirty="0"/>
              <a:t>خلاقیت</a:t>
            </a:r>
            <a:r>
              <a:rPr lang="en-US" altLang="fa-IR" sz="2400" dirty="0"/>
              <a:t> </a:t>
            </a:r>
            <a:r>
              <a:rPr lang="fa-IR" altLang="en-US" sz="2400" dirty="0"/>
              <a:t>را</a:t>
            </a:r>
            <a:r>
              <a:rPr lang="en-US" altLang="fa-IR" sz="2400" dirty="0"/>
              <a:t> </a:t>
            </a:r>
            <a:r>
              <a:rPr lang="fa-IR" altLang="en-US" sz="2400" dirty="0"/>
              <a:t>تقویت نمی</a:t>
            </a:r>
            <a:r>
              <a:rPr lang="en-US" altLang="fa-IR" sz="2400" dirty="0"/>
              <a:t> </a:t>
            </a:r>
            <a:r>
              <a:rPr lang="fa-IR" altLang="en-US" sz="2400" dirty="0"/>
              <a:t>کند</a:t>
            </a:r>
            <a:r>
              <a:rPr lang="en-US" altLang="fa-IR" sz="2400" dirty="0"/>
              <a:t>.</a:t>
            </a:r>
            <a:endParaRPr lang="fa-IR" sz="1400"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4" name="Title 1"/>
          <p:cNvSpPr>
            <a:spLocks noGrp="1"/>
          </p:cNvSpPr>
          <p:nvPr>
            <p:ph type="title"/>
          </p:nvPr>
        </p:nvSpPr>
        <p:spPr/>
        <p:txBody>
          <a:bodyPr/>
          <a:lstStyle/>
          <a:p>
            <a:pPr algn="r"/>
            <a:r>
              <a:rPr lang="fa-IR" dirty="0"/>
              <a:t>مراحل اجرای روش نمایش علمی</a:t>
            </a:r>
            <a:endParaRPr lang="en-US" dirty="0"/>
          </a:p>
        </p:txBody>
      </p:sp>
      <p:sp>
        <p:nvSpPr>
          <p:cNvPr id="1048605" name="Content Placeholder 2"/>
          <p:cNvSpPr>
            <a:spLocks noGrp="1"/>
          </p:cNvSpPr>
          <p:nvPr>
            <p:ph idx="1"/>
          </p:nvPr>
        </p:nvSpPr>
        <p:spPr>
          <a:xfrm>
            <a:off x="2589212" y="1708879"/>
            <a:ext cx="8915400" cy="4661941"/>
          </a:xfrm>
        </p:spPr>
        <p:txBody>
          <a:bodyPr>
            <a:normAutofit fontScale="88929" lnSpcReduction="20000"/>
          </a:bodyPr>
          <a:lstStyle/>
          <a:p>
            <a:pPr marL="0" indent="0" algn="r">
              <a:buNone/>
            </a:pPr>
            <a:r>
              <a:rPr lang="fa-IR" sz="2700" dirty="0"/>
              <a:t>مرحله ی اول</a:t>
            </a:r>
          </a:p>
          <a:p>
            <a:pPr marL="0" indent="0" algn="r">
              <a:buNone/>
            </a:pPr>
            <a:r>
              <a:rPr lang="fa-IR" sz="2700" dirty="0"/>
              <a:t>1:امادگی و جهت دهی:معلم باید با توجه به اهداف تدریس وسایل کار را قبل از انجام نمایش چیده و چندبار بازبینی کند تا مطمئن شود وسایل سالم است و معلم امادگی کارکردن با انها را دارد</a:t>
            </a:r>
          </a:p>
          <a:p>
            <a:pPr marL="0" indent="0" algn="r">
              <a:buNone/>
            </a:pPr>
            <a:r>
              <a:rPr lang="fa-IR" sz="2700" dirty="0"/>
              <a:t>پس معلم باید نکات زیر را مورد توجه قرار دهد</a:t>
            </a:r>
          </a:p>
          <a:p>
            <a:pPr marL="0" indent="0" algn="r">
              <a:buNone/>
            </a:pPr>
            <a:r>
              <a:rPr lang="fa-IR" sz="2700" dirty="0"/>
              <a:t>الف:هدف درس و سطح عملکرد دانش اموز در مهارت مورد نظر رامشخص کند</a:t>
            </a:r>
          </a:p>
          <a:p>
            <a:pPr marL="0" indent="0" algn="r">
              <a:buNone/>
            </a:pPr>
            <a:r>
              <a:rPr lang="fa-IR" sz="2700" dirty="0"/>
              <a:t>ب: محتوای درس و ارتباطش با دانش اموزان و تجارب انها</a:t>
            </a:r>
          </a:p>
          <a:p>
            <a:pPr marL="0" indent="0" algn="r">
              <a:buNone/>
            </a:pPr>
            <a:r>
              <a:rPr lang="fa-IR" sz="2700" dirty="0"/>
              <a:t>پ:فرایند یادگیری یعنی قسمت های مختلف درس ومشخص کنید</a:t>
            </a:r>
          </a:p>
          <a:p>
            <a:pPr algn="r"/>
            <a:r>
              <a:rPr lang="fa-IR" sz="2700" dirty="0"/>
              <a:t>ج:ضرورت یادگیری مهارت جدید وتوجه و انگیزه یادگیری دانش اموزان را افزایش دهد</a:t>
            </a:r>
            <a:r>
              <a:rPr lang="fa-IR" dirty="0"/>
              <a:t/>
            </a:r>
            <a:br>
              <a:rPr lang="fa-IR" dirty="0"/>
            </a:b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6" name="Title 1"/>
          <p:cNvSpPr>
            <a:spLocks noGrp="1"/>
          </p:cNvSpPr>
          <p:nvPr>
            <p:ph type="title"/>
          </p:nvPr>
        </p:nvSpPr>
        <p:spPr/>
        <p:txBody>
          <a:bodyPr/>
          <a:lstStyle/>
          <a:p>
            <a:pPr algn="r"/>
            <a:r>
              <a:rPr lang="fa-IR" dirty="0"/>
              <a:t>مرحله ی دوم :توضیح و نمایش</a:t>
            </a:r>
            <a:endParaRPr lang="en-US" dirty="0"/>
          </a:p>
        </p:txBody>
      </p:sp>
      <p:sp>
        <p:nvSpPr>
          <p:cNvPr id="1048607" name="Content Placeholder 2"/>
          <p:cNvSpPr>
            <a:spLocks noGrp="1"/>
          </p:cNvSpPr>
          <p:nvPr>
            <p:ph idx="1"/>
          </p:nvPr>
        </p:nvSpPr>
        <p:spPr>
          <a:xfrm>
            <a:off x="838200" y="1349548"/>
            <a:ext cx="10515600" cy="4351338"/>
          </a:xfrm>
        </p:spPr>
        <p:txBody>
          <a:bodyPr>
            <a:normAutofit/>
          </a:bodyPr>
          <a:lstStyle/>
          <a:p>
            <a:pPr marL="0" indent="0" algn="r">
              <a:buNone/>
            </a:pPr>
            <a:r>
              <a:rPr lang="fa-IR" sz="2400" dirty="0"/>
              <a:t>موفقیت دانش اموز برای یادگیری مهارت جدید به کیفیت توضیح معلم بستگی دارد معلم موفق وقت زیادی را صرف توضیح ونمایش مطلب جدید میکند و عواملی که معمولا یادگیری را اسان میکند :</a:t>
            </a:r>
          </a:p>
          <a:p>
            <a:pPr marL="0" indent="0" algn="r">
              <a:buNone/>
            </a:pPr>
            <a:r>
              <a:rPr lang="fa-IR" sz="2400" dirty="0"/>
              <a:t>الف:مثال های مختلف از مهارت ها و مفاهیم جدید</a:t>
            </a:r>
          </a:p>
          <a:p>
            <a:pPr marL="0" indent="0" algn="r">
              <a:buNone/>
            </a:pPr>
            <a:r>
              <a:rPr lang="fa-IR" sz="2400" dirty="0"/>
              <a:t> ب:توضیح نکات دشوار</a:t>
            </a:r>
          </a:p>
          <a:p>
            <a:pPr marL="0" indent="0" algn="r">
              <a:buNone/>
            </a:pPr>
            <a:r>
              <a:rPr lang="fa-IR" sz="2400" dirty="0"/>
              <a:t> پ:الگو سازی یا ارائه ی نمایش ها</a:t>
            </a:r>
          </a:p>
          <a:p>
            <a:pPr marL="0" indent="0" algn="r">
              <a:buNone/>
            </a:pPr>
            <a:r>
              <a:rPr lang="fa-IR" sz="2400" dirty="0"/>
              <a:t> د:اجتناب از حاشیه روی و انحراف از موضوع اصلی</a:t>
            </a:r>
          </a:p>
          <a:p>
            <a:pPr marL="0" indent="0" algn="r">
              <a:buNone/>
            </a:pPr>
            <a:r>
              <a:rPr lang="fa-IR" sz="2400" dirty="0"/>
              <a:t>روی نکات اصلی باید بسیار تاکیدشود و توضیح باید گام به گام صورت بگیرد که برا دانش اموزان قابل فهم و یادگیری اسان شود.</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08" name="Title 1"/>
          <p:cNvSpPr>
            <a:spLocks noGrp="1"/>
          </p:cNvSpPr>
          <p:nvPr>
            <p:ph type="title"/>
          </p:nvPr>
        </p:nvSpPr>
        <p:spPr/>
        <p:txBody>
          <a:bodyPr/>
          <a:lstStyle/>
          <a:p>
            <a:pPr algn="r"/>
            <a:r>
              <a:rPr lang="fa-IR" dirty="0"/>
              <a:t>مرحله ی سوم:تمرین منظم</a:t>
            </a:r>
            <a:endParaRPr lang="en-US" dirty="0"/>
          </a:p>
        </p:txBody>
      </p:sp>
      <p:sp>
        <p:nvSpPr>
          <p:cNvPr id="1048609" name="Content Placeholder 2"/>
          <p:cNvSpPr>
            <a:spLocks noGrp="1"/>
          </p:cNvSpPr>
          <p:nvPr>
            <p:ph idx="1"/>
          </p:nvPr>
        </p:nvSpPr>
        <p:spPr>
          <a:xfrm>
            <a:off x="599607" y="1409075"/>
            <a:ext cx="10905005" cy="4502147"/>
          </a:xfrm>
        </p:spPr>
        <p:txBody>
          <a:bodyPr>
            <a:noAutofit/>
          </a:bodyPr>
          <a:lstStyle/>
          <a:p>
            <a:pPr marL="0" indent="0" algn="r">
              <a:buNone/>
            </a:pPr>
            <a:r>
              <a:rPr lang="fa-IR" sz="2400" dirty="0"/>
              <a:t>در تمرین منظم معلم از دانش اموزان میخواهد به طور انفرادی یا گروهی مهارت مود نظر را تکرار کنند تا معلم بازخورد دریافت کنند و هم برای دانش اموزان نکته ی ابهامی باقی نماند تمرین منظم موجب تقویت مهارت میشود و سبب دوام یادگیری است.</a:t>
            </a:r>
          </a:p>
          <a:p>
            <a:pPr marL="0" indent="0" algn="r">
              <a:buNone/>
            </a:pPr>
            <a:r>
              <a:rPr lang="fa-IR" sz="2400" dirty="0"/>
              <a:t>رعایت نکات زیر کمک کننده است:</a:t>
            </a:r>
          </a:p>
          <a:p>
            <a:pPr marL="0" indent="0" algn="r">
              <a:buNone/>
            </a:pPr>
            <a:r>
              <a:rPr lang="fa-IR" sz="2400" dirty="0"/>
              <a:t>الف:تعیین تعدادی تمرین کوتاه و معنادار:به این معنا که میزان تمرین را طولانی نکنیم و اگر مهارت پیچیده است ان را به اجزای ساده تری تقسیم کنیم و بعد اموزش بدهیم.</a:t>
            </a:r>
          </a:p>
          <a:p>
            <a:pPr marL="0" indent="0" algn="r">
              <a:buNone/>
            </a:pPr>
            <a:r>
              <a:rPr lang="fa-IR" sz="2400" dirty="0"/>
              <a:t>ب:تعیین تمرین به منظور تسلط بر مهارت بسیاری از مهارت ها مثل تربیت بدنی،خواندن ،ماشین نویسی باید تمرین شود تا تسلط پیدا شود.</a:t>
            </a:r>
          </a:p>
          <a:p>
            <a:pPr marL="0" indent="0" algn="r">
              <a:buNone/>
            </a:pPr>
            <a:r>
              <a:rPr lang="fa-IR" sz="2400" dirty="0"/>
              <a:t>ج:اگاهی از مزایا و معایب تمرین های منظم</a:t>
            </a:r>
          </a:p>
          <a:p>
            <a:pPr marL="0" indent="0" algn="r">
              <a:buNone/>
            </a:pPr>
            <a:r>
              <a:rPr lang="fa-IR" sz="2400" dirty="0"/>
              <a:t>اگر چه تمرین میتواندبرای استمرار یادگیری دانش اموزان ارزشمند باشد اما اگر متناسب نباشد نه تنها موجب یادگیری بیشتر نخواهد شدبلکه عواقب ناگواری را در پی خواهد داشت.</a:t>
            </a:r>
            <a:endParaRPr lang="en-US" sz="24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1" name="Content Placeholder 2"/>
          <p:cNvSpPr>
            <a:spLocks noGrp="1"/>
          </p:cNvSpPr>
          <p:nvPr>
            <p:ph idx="1"/>
          </p:nvPr>
        </p:nvSpPr>
        <p:spPr>
          <a:xfrm>
            <a:off x="838200" y="344774"/>
            <a:ext cx="11019020" cy="5832189"/>
          </a:xfrm>
        </p:spPr>
        <p:txBody>
          <a:bodyPr>
            <a:noAutofit/>
          </a:bodyPr>
          <a:lstStyle/>
          <a:p>
            <a:pPr marL="0" indent="0" algn="r">
              <a:buNone/>
            </a:pPr>
            <a:r>
              <a:rPr lang="fa-IR" sz="2400" dirty="0"/>
              <a:t>فاصله ی زمانی بین تمرین نباید خیلی طولانی باشد زیرا ممکن است یادگیری مهارت ها کاهش یا فراموش شود.</a:t>
            </a:r>
          </a:p>
          <a:p>
            <a:pPr marL="0" indent="0" algn="r">
              <a:buNone/>
            </a:pPr>
            <a:r>
              <a:rPr lang="fa-IR" sz="2400" dirty="0"/>
              <a:t>تمرین منظم می تواند در سه مرحله ی 1.هدایت شونده2.نیمه مستقل3.مستقل به اجرا دراید</a:t>
            </a:r>
          </a:p>
          <a:p>
            <a:pPr marL="0" indent="0" algn="r">
              <a:buNone/>
            </a:pPr>
            <a:r>
              <a:rPr lang="fa-IR" sz="2400" dirty="0"/>
              <a:t>1.تمرین هدایت شونده:با حضور و نظارت مستقیم معلم انجام میشود ونقش معلم در این مرحله کنترل کار دانش اموزان و فراهم کردن بازخورد اصلاحی در هنگام نیاز است.</a:t>
            </a:r>
          </a:p>
          <a:p>
            <a:pPr marL="0" indent="0" algn="r">
              <a:buNone/>
            </a:pPr>
            <a:r>
              <a:rPr lang="fa-IR" sz="2400" dirty="0"/>
              <a:t>2.تمرین نیمه مستقل :با حضور معلم در کلاس درس یا کارگاه انجام میشود اما معلم در این مرحله میکوشد به دانش اموزان استقلال بیشتری بدهد به همین دلیل مستقیما بر تمرین دانش اموزان نظارت ندارد .</a:t>
            </a:r>
          </a:p>
          <a:p>
            <a:pPr marL="0" indent="0" algn="r">
              <a:buNone/>
            </a:pPr>
            <a:r>
              <a:rPr lang="fa-IR" sz="2400" dirty="0"/>
              <a:t>3.تمرین مستقل که فرصتی برای دانش اموزان است که مهارتی را که اموخته اند بدون کمک معلم یا دیگران انجام دهند تمرین مستقل هنگامی اغازمیشود که دانش اموزان در تمرین های هدایت شده و نیمه مستقل حداقل 85تا95درصد اموخته باشند.</a:t>
            </a:r>
          </a:p>
          <a:p>
            <a:pPr marL="0" indent="0" algn="r">
              <a:buNone/>
            </a:pPr>
            <a:r>
              <a:rPr lang="fa-IR" sz="2400" dirty="0"/>
              <a:t>پس چنانچه ملاحظه شد تمرین در مرکز ثقل روش نمایش عملی قرار دارد و زمانی مفید و موثر است که شش اصل زیر مورد توجه باشد .</a:t>
            </a:r>
            <a:endParaRPr lang="en-US" sz="24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3" name="Content Placeholder 2"/>
          <p:cNvSpPr>
            <a:spLocks noGrp="1"/>
          </p:cNvSpPr>
          <p:nvPr>
            <p:ph idx="1"/>
          </p:nvPr>
        </p:nvSpPr>
        <p:spPr>
          <a:xfrm>
            <a:off x="838200" y="359764"/>
            <a:ext cx="10869118" cy="5817199"/>
          </a:xfrm>
        </p:spPr>
        <p:txBody>
          <a:bodyPr>
            <a:noAutofit/>
          </a:bodyPr>
          <a:lstStyle/>
          <a:p>
            <a:pPr marL="0" indent="0" algn="r">
              <a:buNone/>
            </a:pPr>
            <a:r>
              <a:rPr lang="fa-IR" sz="2400" dirty="0"/>
              <a:t>1.شکل دادن:معلم با توجه به اصل شکل دهی عمل در خلال انجام تمرین ها کمک هایی در سطوح مختلف هدایت شونده و ...ارائه می دهدو این کمک ها تا زمانی که دانش اموزان در ان مهارت پیدا کنند ادامه دارد</a:t>
            </a:r>
          </a:p>
          <a:p>
            <a:pPr marL="0" indent="0" algn="r">
              <a:buNone/>
            </a:pPr>
            <a:r>
              <a:rPr lang="fa-IR" sz="2400" dirty="0"/>
              <a:t>2.طول مدت تمرین:هر قدر فرد مهارتی را بیشتر تمرین کند دیرتر ان را فراموش میکند اصل کلی ای هست که تمرین باید کوتاه جدی و جذاب باشد.</a:t>
            </a:r>
          </a:p>
          <a:p>
            <a:pPr marL="0" indent="0" algn="r">
              <a:buNone/>
            </a:pPr>
            <a:r>
              <a:rPr lang="fa-IR" sz="2400" dirty="0"/>
              <a:t>3.کنترل تمرین برای جلوگیری از عملکرد نادرست دانش اموزان برای جلوگیری از تثبیت روال نادرست در حافظه به بازخورد اصلاحی نیاز دارند.</a:t>
            </a:r>
          </a:p>
          <a:p>
            <a:pPr marL="0" indent="0" algn="r">
              <a:buNone/>
            </a:pPr>
            <a:r>
              <a:rPr lang="fa-IR" sz="2400" dirty="0"/>
              <a:t>4.تمرین تا حد تسلط:80تا90درصد پیشرفت در جریان تمرین تا قبل از رفتن به مرحله ی بعدی</a:t>
            </a:r>
          </a:p>
          <a:p>
            <a:pPr marL="0" indent="0" algn="r">
              <a:buNone/>
            </a:pPr>
            <a:r>
              <a:rPr lang="fa-IR" sz="2400" dirty="0"/>
              <a:t>5.اجرای تمرین توزیعی:جلسات تمرین چندگانه باید در طول یک دوره ی اموزشی پخش شوند بدون اصل تقویت مهارت های نو ظرف 24ساعت فراموش میشوند.</a:t>
            </a:r>
          </a:p>
          <a:p>
            <a:pPr marL="0" indent="0" algn="r">
              <a:buNone/>
            </a:pPr>
            <a:r>
              <a:rPr lang="fa-IR" sz="2400" dirty="0"/>
              <a:t>6.فواصل زمانی تمرین به طور کلی فواصل دوره های تمرین در ابتدای یادگیری به هم نزدیک باشند تا زمانی که سطح مستقل رسید جلسات تمرین می توانندبا فاصله ی بیشتری انجام شوند.</a:t>
            </a:r>
            <a:endParaRPr lang="en-US" sz="24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8614" name="Title 1"/>
          <p:cNvSpPr>
            <a:spLocks noGrp="1"/>
          </p:cNvSpPr>
          <p:nvPr>
            <p:ph type="title"/>
          </p:nvPr>
        </p:nvSpPr>
        <p:spPr/>
        <p:txBody>
          <a:bodyPr/>
          <a:lstStyle/>
          <a:p>
            <a:pPr algn="r"/>
            <a:r>
              <a:rPr lang="fa-IR" dirty="0"/>
              <a:t>موارد زیر میتواند راهنمای خوبی برای معلمان باشد</a:t>
            </a:r>
            <a:endParaRPr lang="en-US" dirty="0"/>
          </a:p>
        </p:txBody>
      </p:sp>
      <p:sp>
        <p:nvSpPr>
          <p:cNvPr id="1048615" name="Content Placeholder 2"/>
          <p:cNvSpPr>
            <a:spLocks noGrp="1"/>
          </p:cNvSpPr>
          <p:nvPr>
            <p:ph idx="1"/>
          </p:nvPr>
        </p:nvSpPr>
        <p:spPr>
          <a:xfrm>
            <a:off x="944380" y="2133600"/>
            <a:ext cx="10560232" cy="3777622"/>
          </a:xfrm>
        </p:spPr>
        <p:txBody>
          <a:bodyPr>
            <a:noAutofit/>
          </a:bodyPr>
          <a:lstStyle/>
          <a:p>
            <a:pPr marL="0" indent="0" algn="r">
              <a:buNone/>
            </a:pPr>
            <a:r>
              <a:rPr lang="fa-IR" sz="2400" dirty="0"/>
              <a:t>الف :بعد از هر تمرین بلافاصله بازخورد را ارائه دهید.نیازی نیست که بازخورد به طور مستمر ارائه شود اما باید بلافاصله بعد از تمرین واقعی ارائه گردد تا دانش اموزان بتوانند به راحتی و سهولت عملکرد خود را به خاطر اورند.</a:t>
            </a:r>
          </a:p>
          <a:p>
            <a:pPr marL="0" indent="0" algn="r">
              <a:buNone/>
            </a:pPr>
            <a:r>
              <a:rPr lang="fa-IR" sz="2400" dirty="0"/>
              <a:t>ب :بازخورد را به طور ویژه وصحیح ارائه دهید.برای اینکه بازخورد برای دانش اموزان مفید تر باشد باید تا جایی که ممکن است به طور واضح و صریح بیان شود</a:t>
            </a:r>
          </a:p>
          <a:p>
            <a:pPr marL="0" indent="0" algn="r">
              <a:buNone/>
            </a:pPr>
            <a:r>
              <a:rPr lang="fa-IR" sz="2400" dirty="0"/>
              <a:t>ج :به جای تمرکز روی قصد و نیت روی رفتار تمرکز شوید.بازخوردی مفیدتر است که به جای توجه به نیت رفتار مستقیما متوجه خود رفتار باشد :به جای اینکه گفته شود چرا نخواستید درست و تمیز بنویسید باید گفته شود الان نمیتوانم درست نوشته های شما را بخوانم و فاصله ای بین کلمات نگذاشتید.</a:t>
            </a:r>
          </a:p>
          <a:p>
            <a:pPr marL="0" indent="0" algn="r">
              <a:buNone/>
            </a:pPr>
            <a:r>
              <a:rPr lang="fa-IR" sz="2400" dirty="0"/>
              <a:t>د :بازخورد با مراحل رشد یادگیرنده متناسب باشد .بازخورد های زیاد و گمراه کننده را نباید به دانش اموزان ارائه داد بازخورد باید دقیق و مفید باشد.</a:t>
            </a:r>
            <a:endParaRPr lang="en-US" sz="2400"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TM02892315[[fn=Wisp]]</Template>
  <TotalTime>12</TotalTime>
  <Words>2002</Words>
  <Application>Microsoft Office PowerPoint</Application>
  <PresentationFormat>Widescreen</PresentationFormat>
  <Paragraphs>73</Paragraphs>
  <Slides>16</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16</vt:i4>
      </vt:variant>
    </vt:vector>
  </HeadingPairs>
  <TitlesOfParts>
    <vt:vector size="23" baseType="lpstr">
      <vt:lpstr>Arial</vt:lpstr>
      <vt:lpstr>B Nazanin</vt:lpstr>
      <vt:lpstr>Calibri</vt:lpstr>
      <vt:lpstr>Century Gothic</vt:lpstr>
      <vt:lpstr>Tahoma</vt:lpstr>
      <vt:lpstr>Wingdings 3</vt:lpstr>
      <vt:lpstr>Wisp</vt:lpstr>
      <vt:lpstr>PowerPoint Presentation</vt:lpstr>
      <vt:lpstr>روش نمایش علمی</vt:lpstr>
      <vt:lpstr>مرحله ی ارزشیابی </vt:lpstr>
      <vt:lpstr>مراحل اجرای روش نمایش علمی</vt:lpstr>
      <vt:lpstr>مرحله ی دوم :توضیح و نمایش</vt:lpstr>
      <vt:lpstr>مرحله ی سوم:تمرین منظم</vt:lpstr>
      <vt:lpstr>PowerPoint Presentation</vt:lpstr>
      <vt:lpstr>PowerPoint Presentation</vt:lpstr>
      <vt:lpstr>موارد زیر میتواند راهنمای خوبی برای معلمان باشد</vt:lpstr>
      <vt:lpstr>PowerPoint Presentation</vt:lpstr>
      <vt:lpstr>روش تدریس تلفیقی </vt:lpstr>
      <vt:lpstr>ارائه روش تدریس</vt:lpstr>
      <vt:lpstr>PowerPoint Presentation</vt:lpstr>
      <vt:lpstr>مراحل آموزش با روش تلفیقی </vt:lpstr>
      <vt:lpstr>محاسن و محدودیت‌های های روش تلفیقی </vt:lpstr>
      <vt:lpstr>ممنون از نگاه تون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روش نمایش علمی</dc:title>
  <dc:creator>masoud)</dc:creator>
  <cp:lastModifiedBy>mehdi afkar</cp:lastModifiedBy>
  <cp:revision>7</cp:revision>
  <dcterms:created xsi:type="dcterms:W3CDTF">2017-08-21T14:03:24Z</dcterms:created>
  <dcterms:modified xsi:type="dcterms:W3CDTF">2020-03-04T19:55:51Z</dcterms:modified>
</cp:coreProperties>
</file>