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dp" ContentType="image/vnd.ms-photo"/>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1" r:id="rId2"/>
    <p:sldId id="258" r:id="rId3"/>
    <p:sldId id="260" r:id="rId4"/>
    <p:sldId id="259" r:id="rId5"/>
    <p:sldId id="261" r:id="rId6"/>
    <p:sldId id="262" r:id="rId7"/>
    <p:sldId id="263" r:id="rId8"/>
    <p:sldId id="264" r:id="rId9"/>
    <p:sldId id="265" r:id="rId10"/>
    <p:sldId id="266" r:id="rId11"/>
    <p:sldId id="267" r:id="rId12"/>
    <p:sldId id="268" r:id="rId13"/>
    <p:sldId id="275" r:id="rId14"/>
    <p:sldId id="276" r:id="rId15"/>
    <p:sldId id="277"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77DE6"/>
    <a:srgbClr val="FF99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676" autoAdjust="0"/>
  </p:normalViewPr>
  <p:slideViewPr>
    <p:cSldViewPr>
      <p:cViewPr varScale="1">
        <p:scale>
          <a:sx n="75" d="100"/>
          <a:sy n="75" d="100"/>
        </p:scale>
        <p:origin x="1358" y="43"/>
      </p:cViewPr>
      <p:guideLst>
        <p:guide orient="horz" pos="2160"/>
        <p:guide pos="2880"/>
      </p:guideLst>
    </p:cSldViewPr>
  </p:slideViewPr>
  <p:outlineViewPr>
    <p:cViewPr>
      <p:scale>
        <a:sx n="33" d="100"/>
        <a:sy n="33" d="100"/>
      </p:scale>
      <p:origin x="18"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8DDB88C-8C91-4DC6-B839-D1A09804341F}"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70107226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DDB88C-8C91-4DC6-B839-D1A09804341F}"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276964541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DDB88C-8C91-4DC6-B839-D1A09804341F}"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4132857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8DDB88C-8C91-4DC6-B839-D1A09804341F}"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17230442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8DDB88C-8C91-4DC6-B839-D1A09804341F}" type="datetimeFigureOut">
              <a:rPr lang="en-US" smtClean="0"/>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23502310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8DDB88C-8C91-4DC6-B839-D1A09804341F}"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232890301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8DDB88C-8C91-4DC6-B839-D1A09804341F}" type="datetimeFigureOut">
              <a:rPr lang="en-US" smtClean="0"/>
              <a:t>3/4/2020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37638193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8DDB88C-8C91-4DC6-B839-D1A09804341F}" type="datetimeFigureOut">
              <a:rPr lang="en-US" smtClean="0"/>
              <a:t>3/4/2020</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1237328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8DDB88C-8C91-4DC6-B839-D1A09804341F}" type="datetimeFigureOut">
              <a:rPr lang="en-US" smtClean="0"/>
              <a:t>3/4/2020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24626261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DDB88C-8C91-4DC6-B839-D1A09804341F}"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6782703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8DDB88C-8C91-4DC6-B839-D1A09804341F}" type="datetimeFigureOut">
              <a:rPr lang="en-US" smtClean="0"/>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C2C321C-5C7C-457C-BF43-EF99A16C5C62}" type="slidenum">
              <a:rPr lang="en-US" smtClean="0"/>
              <a:t>‹#›</a:t>
            </a:fld>
            <a:endParaRPr lang="en-US"/>
          </a:p>
        </p:txBody>
      </p:sp>
    </p:spTree>
    <p:extLst>
      <p:ext uri="{BB962C8B-B14F-4D97-AF65-F5344CB8AC3E}">
        <p14:creationId xmlns:p14="http://schemas.microsoft.com/office/powerpoint/2010/main" val="1227141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8DDB88C-8C91-4DC6-B839-D1A09804341F}" type="datetimeFigureOut">
              <a:rPr lang="en-US" smtClean="0"/>
              <a:t>3/4/2020</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C2C321C-5C7C-457C-BF43-EF99A16C5C62}" type="slidenum">
              <a:rPr lang="en-US" smtClean="0"/>
              <a:t>‹#›</a:t>
            </a:fld>
            <a:endParaRPr lang="en-US"/>
          </a:p>
        </p:txBody>
      </p:sp>
    </p:spTree>
    <p:extLst>
      <p:ext uri="{BB962C8B-B14F-4D97-AF65-F5344CB8AC3E}">
        <p14:creationId xmlns:p14="http://schemas.microsoft.com/office/powerpoint/2010/main" val="7011300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0"/>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667543" y="4437112"/>
            <a:ext cx="7772400" cy="1470025"/>
          </a:xfrm>
        </p:spPr>
        <p:txBody>
          <a:bodyPr anchor="t">
            <a:normAutofit fontScale="90000"/>
          </a:bodyPr>
          <a:lstStyle/>
          <a:p>
            <a:pPr algn="r" rtl="1"/>
            <a:r>
              <a:rPr lang="fa-IR" sz="2800" dirty="0" smtClean="0">
                <a:cs typeface="B Nazanin" pitchFamily="2" charset="-78"/>
              </a:rPr>
              <a:t/>
            </a:r>
            <a:br>
              <a:rPr lang="fa-IR" sz="2800" dirty="0" smtClean="0">
                <a:cs typeface="B Nazanin" pitchFamily="2" charset="-78"/>
              </a:rPr>
            </a:br>
            <a:r>
              <a:rPr lang="fa-IR" sz="2800" dirty="0" smtClean="0">
                <a:cs typeface="B Nazanin" pitchFamily="2" charset="-78"/>
              </a:rPr>
              <a:t>استاد راهنما:</a:t>
            </a:r>
            <a:br>
              <a:rPr lang="fa-IR" sz="2800" dirty="0" smtClean="0">
                <a:cs typeface="B Nazanin" pitchFamily="2" charset="-78"/>
              </a:rPr>
            </a:br>
            <a:r>
              <a:rPr lang="fa-IR" sz="2800" b="1" dirty="0" smtClean="0">
                <a:cs typeface="B Nazanin" pitchFamily="2" charset="-78"/>
              </a:rPr>
              <a:t>خانم دکتر</a:t>
            </a:r>
            <a:r>
              <a:rPr lang="fa-IR" sz="2800" dirty="0" smtClean="0">
                <a:cs typeface="B Nazanin" pitchFamily="2" charset="-78"/>
              </a:rPr>
              <a:t> </a:t>
            </a:r>
            <a:r>
              <a:rPr lang="fa-IR" sz="2800" b="1" dirty="0">
                <a:cs typeface="B Nazanin" pitchFamily="2" charset="-78"/>
              </a:rPr>
              <a:t>عابدینی</a:t>
            </a:r>
            <a:r>
              <a:rPr lang="fa-IR" sz="2800" dirty="0" smtClean="0">
                <a:cs typeface="B Nazanin" pitchFamily="2" charset="-78"/>
              </a:rPr>
              <a:t/>
            </a:r>
            <a:br>
              <a:rPr lang="fa-IR" sz="2800" dirty="0" smtClean="0">
                <a:cs typeface="B Nazanin" pitchFamily="2" charset="-78"/>
              </a:rPr>
            </a:br>
            <a:r>
              <a:rPr lang="en-US" sz="2800" dirty="0">
                <a:cs typeface="B Nazanin" pitchFamily="2" charset="-78"/>
              </a:rPr>
              <a:t> </a:t>
            </a:r>
          </a:p>
        </p:txBody>
      </p:sp>
      <p:sp>
        <p:nvSpPr>
          <p:cNvPr id="6" name="Rectangle 5"/>
          <p:cNvSpPr/>
          <p:nvPr/>
        </p:nvSpPr>
        <p:spPr>
          <a:xfrm>
            <a:off x="2195736" y="6021288"/>
            <a:ext cx="5328592" cy="400110"/>
          </a:xfrm>
          <a:prstGeom prst="rect">
            <a:avLst/>
          </a:prstGeom>
        </p:spPr>
        <p:txBody>
          <a:bodyPr wrap="square">
            <a:spAutoFit/>
          </a:bodyPr>
          <a:lstStyle/>
          <a:p>
            <a:pPr algn="ctr"/>
            <a:r>
              <a:rPr lang="fa-IR" sz="2000" dirty="0" smtClean="0">
                <a:latin typeface="A  Duel" pitchFamily="2" charset="-78"/>
                <a:cs typeface="B Nazanin" pitchFamily="2" charset="-78"/>
              </a:rPr>
              <a:t>رشته علوم تربیتی گرایش آموزش ابتدایی</a:t>
            </a:r>
            <a:endParaRPr lang="en-US" sz="2000" b="1" dirty="0">
              <a:cs typeface="B Nazanin" pitchFamily="2" charset="-78"/>
            </a:endParaRPr>
          </a:p>
        </p:txBody>
      </p:sp>
      <p:sp>
        <p:nvSpPr>
          <p:cNvPr id="5" name="Subtitle 4"/>
          <p:cNvSpPr>
            <a:spLocks noGrp="1"/>
          </p:cNvSpPr>
          <p:nvPr>
            <p:ph type="subTitle" idx="1"/>
          </p:nvPr>
        </p:nvSpPr>
        <p:spPr>
          <a:xfrm>
            <a:off x="1259632" y="1690092"/>
            <a:ext cx="6912768" cy="2819028"/>
          </a:xfrm>
        </p:spPr>
        <p:txBody>
          <a:bodyPr>
            <a:normAutofit fontScale="92500" lnSpcReduction="20000"/>
          </a:bodyPr>
          <a:lstStyle/>
          <a:p>
            <a:pPr rtl="1"/>
            <a:r>
              <a:rPr lang="fa-IR" dirty="0">
                <a:solidFill>
                  <a:schemeClr val="tx1"/>
                </a:solidFill>
                <a:cs typeface="B Nazanin" pitchFamily="2" charset="-78"/>
              </a:rPr>
              <a:t>دانشگاه فرهنگیان هرمزگان </a:t>
            </a:r>
          </a:p>
          <a:p>
            <a:pPr rtl="1"/>
            <a:r>
              <a:rPr lang="fa-IR" dirty="0">
                <a:solidFill>
                  <a:schemeClr val="tx1"/>
                </a:solidFill>
                <a:cs typeface="B Nazanin" pitchFamily="2" charset="-78"/>
              </a:rPr>
              <a:t>پردیس فاطمه الزهرا (س)- خواهران </a:t>
            </a:r>
          </a:p>
          <a:p>
            <a:pPr rtl="1"/>
            <a:r>
              <a:rPr lang="fa-IR" sz="4400" b="1" dirty="0" smtClean="0">
                <a:solidFill>
                  <a:schemeClr val="tx1"/>
                </a:solidFill>
                <a:cs typeface="B Nazanin" pitchFamily="2" charset="-78"/>
              </a:rPr>
              <a:t>فنون و روش تدریس</a:t>
            </a:r>
          </a:p>
          <a:p>
            <a:pPr rtl="1"/>
            <a:endParaRPr lang="fa-IR" sz="4400" b="1" dirty="0" smtClean="0">
              <a:solidFill>
                <a:schemeClr val="tx1"/>
              </a:solidFill>
              <a:cs typeface="B Nazanin" pitchFamily="2" charset="-78"/>
            </a:endParaRPr>
          </a:p>
          <a:p>
            <a:pPr rtl="1"/>
            <a:r>
              <a:rPr lang="fa-IR" sz="3400" b="1" dirty="0" smtClean="0">
                <a:solidFill>
                  <a:schemeClr val="tx1"/>
                </a:solidFill>
                <a:cs typeface="B Nazanin" pitchFamily="2" charset="-78"/>
              </a:rPr>
              <a:t>قسمت اول </a:t>
            </a:r>
            <a:endParaRPr lang="fa-IR" sz="3400" b="1" dirty="0">
              <a:solidFill>
                <a:schemeClr val="tx1"/>
              </a:solidFill>
              <a:cs typeface="B Nazanin" pitchFamily="2" charset="-78"/>
            </a:endParaRPr>
          </a:p>
          <a:p>
            <a:endParaRPr lang="fa-IR" dirty="0"/>
          </a:p>
        </p:txBody>
      </p:sp>
      <p:pic>
        <p:nvPicPr>
          <p:cNvPr id="8" name="Picture 3" descr="attach2014093437579162435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16232" y="116632"/>
            <a:ext cx="1275021" cy="13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79512" y="5131990"/>
            <a:ext cx="2376686" cy="14950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65841993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475656" y="42193"/>
            <a:ext cx="7556376" cy="6699175"/>
          </a:xfrm>
        </p:spPr>
        <p:txBody>
          <a:bodyPr anchor="t">
            <a:noAutofit/>
          </a:bodyPr>
          <a:lstStyle/>
          <a:p>
            <a:pPr algn="r" rtl="1"/>
            <a:r>
              <a:rPr lang="fa-IR" sz="2400" b="1" dirty="0" smtClean="0">
                <a:cs typeface="B Nazanin" pitchFamily="2" charset="-78"/>
              </a:rPr>
              <a:t>مرا</a:t>
            </a:r>
            <a:r>
              <a:rPr lang="ar-SA" sz="2400" b="1" dirty="0" smtClean="0">
                <a:cs typeface="B Nazanin" pitchFamily="2" charset="-78"/>
              </a:rPr>
              <a:t>حل اجرای سخنرانی:</a:t>
            </a:r>
            <a:r>
              <a:rPr lang="en-US" sz="2400" dirty="0">
                <a:cs typeface="B Nazanin" pitchFamily="2" charset="-78"/>
              </a:rPr>
              <a:t/>
            </a:r>
            <a:br>
              <a:rPr lang="en-US" sz="2400" dirty="0">
                <a:cs typeface="B Nazanin" pitchFamily="2" charset="-78"/>
              </a:rPr>
            </a:br>
            <a:r>
              <a:rPr lang="ar-SA" sz="2400" dirty="0">
                <a:solidFill>
                  <a:schemeClr val="accent2"/>
                </a:solidFill>
                <a:cs typeface="B Nazanin" pitchFamily="2" charset="-78"/>
              </a:rPr>
              <a:t>مرحله اول: </a:t>
            </a:r>
            <a:r>
              <a:rPr lang="ar-SA" sz="2400" dirty="0">
                <a:cs typeface="B Nazanin" pitchFamily="2" charset="-78"/>
              </a:rPr>
              <a:t>آمادگی برای سخنرانی که شامل سه نوع است:</a:t>
            </a:r>
            <a:r>
              <a:rPr lang="en-US" sz="2400" dirty="0">
                <a:cs typeface="B Nazanin" pitchFamily="2" charset="-78"/>
              </a:rPr>
              <a:t/>
            </a:r>
            <a:br>
              <a:rPr lang="en-US" sz="2400" dirty="0">
                <a:cs typeface="B Nazanin" pitchFamily="2" charset="-78"/>
              </a:rPr>
            </a:br>
            <a:r>
              <a:rPr lang="fa-IR" sz="2400" dirty="0" smtClean="0">
                <a:cs typeface="B Nazanin" pitchFamily="2" charset="-78"/>
              </a:rPr>
              <a:t>1-</a:t>
            </a:r>
            <a:r>
              <a:rPr lang="ar-SA" sz="2400" dirty="0" smtClean="0">
                <a:cs typeface="B Nazanin" pitchFamily="2" charset="-78"/>
              </a:rPr>
              <a:t>آمادگی </a:t>
            </a:r>
            <a:r>
              <a:rPr lang="ar-SA" sz="2400" dirty="0">
                <a:cs typeface="B Nazanin" pitchFamily="2" charset="-78"/>
              </a:rPr>
              <a:t>از نظر تجهیزات </a:t>
            </a:r>
            <a:r>
              <a:rPr lang="en-US" sz="2400" dirty="0">
                <a:cs typeface="B Nazanin" pitchFamily="2" charset="-78"/>
              </a:rPr>
              <a:t/>
            </a:r>
            <a:br>
              <a:rPr lang="en-US" sz="2400" dirty="0">
                <a:cs typeface="B Nazanin" pitchFamily="2" charset="-78"/>
              </a:rPr>
            </a:br>
            <a:r>
              <a:rPr lang="fa-IR" sz="2400" dirty="0" smtClean="0">
                <a:cs typeface="B Nazanin" pitchFamily="2" charset="-78"/>
              </a:rPr>
              <a:t>2-</a:t>
            </a:r>
            <a:r>
              <a:rPr lang="ar-SA" sz="2400" dirty="0" smtClean="0">
                <a:cs typeface="B Nazanin" pitchFamily="2" charset="-78"/>
              </a:rPr>
              <a:t>آمادگی </a:t>
            </a:r>
            <a:r>
              <a:rPr lang="ar-SA" sz="2400" dirty="0">
                <a:cs typeface="B Nazanin" pitchFamily="2" charset="-78"/>
              </a:rPr>
              <a:t>عاطفی</a:t>
            </a:r>
            <a:r>
              <a:rPr lang="en-US" sz="2400" dirty="0">
                <a:cs typeface="B Nazanin" pitchFamily="2" charset="-78"/>
              </a:rPr>
              <a:t/>
            </a:r>
            <a:br>
              <a:rPr lang="en-US" sz="2400" dirty="0">
                <a:cs typeface="B Nazanin" pitchFamily="2" charset="-78"/>
              </a:rPr>
            </a:br>
            <a:r>
              <a:rPr lang="fa-IR" sz="2400" dirty="0" smtClean="0">
                <a:cs typeface="B Nazanin" pitchFamily="2" charset="-78"/>
              </a:rPr>
              <a:t>3-</a:t>
            </a:r>
            <a:r>
              <a:rPr lang="ar-SA" sz="2400" dirty="0" smtClean="0">
                <a:cs typeface="B Nazanin" pitchFamily="2" charset="-78"/>
              </a:rPr>
              <a:t>آمادگی </a:t>
            </a:r>
            <a:r>
              <a:rPr lang="ar-SA" sz="2400" dirty="0">
                <a:cs typeface="B Nazanin" pitchFamily="2" charset="-78"/>
              </a:rPr>
              <a:t>از نظر زمان</a:t>
            </a:r>
            <a:r>
              <a:rPr lang="en-US" sz="2400" dirty="0">
                <a:cs typeface="B Nazanin" pitchFamily="2" charset="-78"/>
              </a:rPr>
              <a:t/>
            </a:r>
            <a:br>
              <a:rPr lang="en-US" sz="2400" dirty="0">
                <a:cs typeface="B Nazanin" pitchFamily="2" charset="-78"/>
              </a:rPr>
            </a:br>
            <a:r>
              <a:rPr lang="ar-SA" sz="2400" dirty="0">
                <a:solidFill>
                  <a:schemeClr val="accent2"/>
                </a:solidFill>
                <a:cs typeface="B Nazanin" pitchFamily="2" charset="-78"/>
              </a:rPr>
              <a:t>مرحله دوم: </a:t>
            </a:r>
            <a:r>
              <a:rPr lang="ar-SA" sz="2400" dirty="0">
                <a:cs typeface="B Nazanin" pitchFamily="2" charset="-78"/>
              </a:rPr>
              <a:t>مقدمه سخنرانی </a:t>
            </a:r>
            <a:r>
              <a:rPr lang="en-US" sz="2400" dirty="0">
                <a:cs typeface="B Nazanin" pitchFamily="2" charset="-78"/>
              </a:rPr>
              <a:t/>
            </a:r>
            <a:br>
              <a:rPr lang="en-US" sz="2400" dirty="0">
                <a:cs typeface="B Nazanin" pitchFamily="2" charset="-78"/>
              </a:rPr>
            </a:br>
            <a:r>
              <a:rPr lang="ar-SA" sz="2400" dirty="0">
                <a:cs typeface="B Nazanin" pitchFamily="2" charset="-78"/>
              </a:rPr>
              <a:t>از مقدمه می توان به منظور ایجاد رابطه بین معلم و دانش آموز و جلب توجه دانش آموز استفاده کرد:</a:t>
            </a:r>
            <a:r>
              <a:rPr lang="en-US" sz="2400" dirty="0">
                <a:cs typeface="B Nazanin" pitchFamily="2" charset="-78"/>
              </a:rPr>
              <a:t/>
            </a:r>
            <a:br>
              <a:rPr lang="en-US" sz="2400" dirty="0">
                <a:cs typeface="B Nazanin" pitchFamily="2" charset="-78"/>
              </a:rPr>
            </a:br>
            <a:r>
              <a:rPr lang="fa-IR" sz="2400" dirty="0" smtClean="0">
                <a:cs typeface="B Nazanin" pitchFamily="2" charset="-78"/>
              </a:rPr>
              <a:t>1-</a:t>
            </a:r>
            <a:r>
              <a:rPr lang="ar-SA" sz="2400" dirty="0" smtClean="0">
                <a:cs typeface="B Nazanin" pitchFamily="2" charset="-78"/>
              </a:rPr>
              <a:t>ایجاد </a:t>
            </a:r>
            <a:r>
              <a:rPr lang="ar-SA" sz="2400" dirty="0">
                <a:cs typeface="B Nazanin" pitchFamily="2" charset="-78"/>
              </a:rPr>
              <a:t>رابطه بین معلم و دانش آموز</a:t>
            </a:r>
            <a:r>
              <a:rPr lang="en-US" sz="2400" dirty="0">
                <a:cs typeface="B Nazanin" pitchFamily="2" charset="-78"/>
              </a:rPr>
              <a:t/>
            </a:r>
            <a:br>
              <a:rPr lang="en-US" sz="2400" dirty="0">
                <a:cs typeface="B Nazanin" pitchFamily="2" charset="-78"/>
              </a:rPr>
            </a:br>
            <a:r>
              <a:rPr lang="fa-IR" sz="2400" dirty="0" smtClean="0">
                <a:cs typeface="B Nazanin" pitchFamily="2" charset="-78"/>
              </a:rPr>
              <a:t>2-</a:t>
            </a:r>
            <a:r>
              <a:rPr lang="ar-SA" sz="2400" dirty="0" smtClean="0">
                <a:cs typeface="B Nazanin" pitchFamily="2" charset="-78"/>
              </a:rPr>
              <a:t>جلب </a:t>
            </a:r>
            <a:r>
              <a:rPr lang="ar-SA" sz="2400" dirty="0">
                <a:cs typeface="B Nazanin" pitchFamily="2" charset="-78"/>
              </a:rPr>
              <a:t>توجه دانش آموز . که این مورد شامل اجزایی مانند :</a:t>
            </a:r>
            <a:r>
              <a:rPr lang="en-US" sz="2400" dirty="0">
                <a:cs typeface="B Nazanin" pitchFamily="2" charset="-78"/>
              </a:rPr>
              <a:t/>
            </a:r>
            <a:br>
              <a:rPr lang="en-US" sz="2400" dirty="0">
                <a:cs typeface="B Nazanin" pitchFamily="2" charset="-78"/>
              </a:rPr>
            </a:br>
            <a:r>
              <a:rPr lang="ar-SA" sz="2400" dirty="0" smtClean="0">
                <a:cs typeface="B Nazanin" pitchFamily="2" charset="-78"/>
              </a:rPr>
              <a:t>الف</a:t>
            </a:r>
            <a:r>
              <a:rPr lang="fa-IR" sz="2400" dirty="0" smtClean="0">
                <a:cs typeface="B Nazanin" pitchFamily="2" charset="-78"/>
              </a:rPr>
              <a:t>)</a:t>
            </a:r>
            <a:r>
              <a:rPr lang="ar-SA" sz="2400" dirty="0" smtClean="0">
                <a:cs typeface="B Nazanin" pitchFamily="2" charset="-78"/>
              </a:rPr>
              <a:t>شناحت </a:t>
            </a:r>
            <a:r>
              <a:rPr lang="ar-SA" sz="2400" dirty="0">
                <a:cs typeface="B Nazanin" pitchFamily="2" charset="-78"/>
              </a:rPr>
              <a:t>علایق و خواسته های دانش آموزان </a:t>
            </a:r>
            <a:r>
              <a:rPr lang="en-US" sz="2400" dirty="0">
                <a:cs typeface="B Nazanin" pitchFamily="2" charset="-78"/>
              </a:rPr>
              <a:t/>
            </a:r>
            <a:br>
              <a:rPr lang="en-US" sz="2400" dirty="0">
                <a:cs typeface="B Nazanin" pitchFamily="2" charset="-78"/>
              </a:rPr>
            </a:br>
            <a:r>
              <a:rPr lang="ar-SA" sz="2400" dirty="0" smtClean="0">
                <a:cs typeface="B Nazanin" pitchFamily="2" charset="-78"/>
              </a:rPr>
              <a:t>ب</a:t>
            </a:r>
            <a:r>
              <a:rPr lang="fa-IR" sz="2400" dirty="0" smtClean="0">
                <a:cs typeface="B Nazanin" pitchFamily="2" charset="-78"/>
              </a:rPr>
              <a:t>)</a:t>
            </a:r>
            <a:r>
              <a:rPr lang="ar-SA" sz="2400" dirty="0" smtClean="0">
                <a:cs typeface="B Nazanin" pitchFamily="2" charset="-78"/>
              </a:rPr>
              <a:t>فراهم </a:t>
            </a:r>
            <a:r>
              <a:rPr lang="ar-SA" sz="2400" dirty="0">
                <a:cs typeface="B Nazanin" pitchFamily="2" charset="-78"/>
              </a:rPr>
              <a:t>کردن سرنخهای انگیزشی</a:t>
            </a:r>
            <a:r>
              <a:rPr lang="en-US" sz="2400" dirty="0">
                <a:cs typeface="B Nazanin" pitchFamily="2" charset="-78"/>
              </a:rPr>
              <a:t/>
            </a:r>
            <a:br>
              <a:rPr lang="en-US" sz="2400" dirty="0">
                <a:cs typeface="B Nazanin" pitchFamily="2" charset="-78"/>
              </a:rPr>
            </a:br>
            <a:r>
              <a:rPr lang="ar-SA" sz="2400" dirty="0" smtClean="0">
                <a:cs typeface="B Nazanin" pitchFamily="2" charset="-78"/>
              </a:rPr>
              <a:t>ج</a:t>
            </a:r>
            <a:r>
              <a:rPr lang="fa-IR" sz="2400" dirty="0" smtClean="0">
                <a:cs typeface="B Nazanin" pitchFamily="2" charset="-78"/>
              </a:rPr>
              <a:t>)</a:t>
            </a:r>
            <a:r>
              <a:rPr lang="ar-SA" sz="2400" dirty="0" smtClean="0">
                <a:cs typeface="B Nazanin" pitchFamily="2" charset="-78"/>
              </a:rPr>
              <a:t>بیان </a:t>
            </a:r>
            <a:r>
              <a:rPr lang="ar-SA" sz="2400" dirty="0">
                <a:cs typeface="B Nazanin" pitchFamily="2" charset="-78"/>
              </a:rPr>
              <a:t>صریح هدفها</a:t>
            </a:r>
            <a:r>
              <a:rPr lang="en-US" sz="2400" dirty="0">
                <a:cs typeface="B Nazanin" pitchFamily="2" charset="-78"/>
              </a:rPr>
              <a:t/>
            </a:r>
            <a:br>
              <a:rPr lang="en-US" sz="2400" dirty="0">
                <a:cs typeface="B Nazanin" pitchFamily="2" charset="-78"/>
              </a:rPr>
            </a:br>
            <a:r>
              <a:rPr lang="ar-SA" sz="2400" dirty="0" smtClean="0">
                <a:cs typeface="B Nazanin" pitchFamily="2" charset="-78"/>
              </a:rPr>
              <a:t>د</a:t>
            </a:r>
            <a:r>
              <a:rPr lang="fa-IR" sz="2400" dirty="0" smtClean="0">
                <a:cs typeface="B Nazanin" pitchFamily="2" charset="-78"/>
              </a:rPr>
              <a:t>)</a:t>
            </a:r>
            <a:r>
              <a:rPr lang="ar-SA" sz="2400" dirty="0" smtClean="0">
                <a:cs typeface="B Nazanin" pitchFamily="2" charset="-78"/>
              </a:rPr>
              <a:t>استفاده </a:t>
            </a:r>
            <a:r>
              <a:rPr lang="ar-SA" sz="2400" dirty="0">
                <a:cs typeface="B Nazanin" pitchFamily="2" charset="-78"/>
              </a:rPr>
              <a:t>از پیش سازمان دهنده ها</a:t>
            </a:r>
            <a:r>
              <a:rPr lang="en-US" sz="2400" dirty="0">
                <a:cs typeface="B Nazanin" pitchFamily="2" charset="-78"/>
              </a:rPr>
              <a:t/>
            </a:r>
            <a:br>
              <a:rPr lang="en-US" sz="2400" dirty="0">
                <a:cs typeface="B Nazanin" pitchFamily="2" charset="-78"/>
              </a:rPr>
            </a:br>
            <a:r>
              <a:rPr lang="ar-SA" sz="2400" dirty="0" smtClean="0">
                <a:cs typeface="B Nazanin" pitchFamily="2" charset="-78"/>
              </a:rPr>
              <a:t>هـ</a:t>
            </a:r>
            <a:r>
              <a:rPr lang="fa-IR" sz="2400" dirty="0" smtClean="0">
                <a:cs typeface="B Nazanin" pitchFamily="2" charset="-78"/>
              </a:rPr>
              <a:t>)</a:t>
            </a:r>
            <a:r>
              <a:rPr lang="ar-SA" sz="2400" dirty="0" smtClean="0">
                <a:cs typeface="B Nazanin" pitchFamily="2" charset="-78"/>
              </a:rPr>
              <a:t>پیش </a:t>
            </a:r>
            <a:r>
              <a:rPr lang="ar-SA" sz="2400" dirty="0">
                <a:cs typeface="B Nazanin" pitchFamily="2" charset="-78"/>
              </a:rPr>
              <a:t>آزمون و فعال کردن آگاهی و اطلاعات دانش آموزان</a:t>
            </a:r>
            <a:r>
              <a:rPr lang="en-US" sz="2400" dirty="0">
                <a:cs typeface="B Nazanin" pitchFamily="2" charset="-78"/>
              </a:rPr>
              <a:t/>
            </a:r>
            <a:br>
              <a:rPr lang="en-US" sz="2400" dirty="0">
                <a:cs typeface="B Nazanin" pitchFamily="2" charset="-78"/>
              </a:rPr>
            </a:br>
            <a:r>
              <a:rPr lang="en-US" sz="2400" dirty="0">
                <a:cs typeface="B Nazanin" pitchFamily="2" charset="-78"/>
              </a:rPr>
              <a:t> </a:t>
            </a:r>
            <a:br>
              <a:rPr lang="en-US" sz="2400" dirty="0">
                <a:cs typeface="B Nazanin" pitchFamily="2" charset="-78"/>
              </a:rPr>
            </a:br>
            <a:endParaRPr lang="en-US" sz="2400" dirty="0">
              <a:cs typeface="B Nazanin" pitchFamily="2" charset="-78"/>
            </a:endParaRPr>
          </a:p>
        </p:txBody>
      </p:sp>
    </p:spTree>
    <p:extLst>
      <p:ext uri="{BB962C8B-B14F-4D97-AF65-F5344CB8AC3E}">
        <p14:creationId xmlns:p14="http://schemas.microsoft.com/office/powerpoint/2010/main" val="412121804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475656" y="42193"/>
            <a:ext cx="7556376" cy="6699175"/>
          </a:xfrm>
        </p:spPr>
        <p:txBody>
          <a:bodyPr anchor="t">
            <a:normAutofit/>
          </a:bodyPr>
          <a:lstStyle/>
          <a:p>
            <a:pPr algn="r" rtl="1"/>
            <a:r>
              <a:rPr lang="ar-SA" sz="2400" dirty="0" smtClean="0">
                <a:solidFill>
                  <a:schemeClr val="accent2"/>
                </a:solidFill>
                <a:cs typeface="B Nazanin" pitchFamily="2" charset="-78"/>
              </a:rPr>
              <a:t>مرحله سوم: </a:t>
            </a:r>
            <a:r>
              <a:rPr lang="ar-SA" sz="2400" dirty="0" smtClean="0">
                <a:cs typeface="B Nazanin" pitchFamily="2" charset="-78"/>
              </a:rPr>
              <a:t>متن و محتوای سخنرانی که شامل مواردی اعم از جامع بودن محتوا، سازماندهی منطقی محتوا می باشد.</a:t>
            </a:r>
            <a:r>
              <a:rPr lang="en-US" sz="2400" dirty="0" smtClean="0">
                <a:cs typeface="B Nazanin" pitchFamily="2" charset="-78"/>
              </a:rPr>
              <a:t/>
            </a:r>
            <a:br>
              <a:rPr lang="en-US" sz="2400" dirty="0" smtClean="0">
                <a:cs typeface="B Nazanin" pitchFamily="2" charset="-78"/>
              </a:rPr>
            </a:br>
            <a:r>
              <a:rPr lang="ar-SA" sz="2400" dirty="0" smtClean="0">
                <a:cs typeface="B Nazanin" pitchFamily="2" charset="-78"/>
              </a:rPr>
              <a:t>درزمینه سازماندهی منطقی محتوا به عقیده گویر معلم میتواندمتن اصلی سخنرانی خود را به یکی از روشهای زیر سازماندهی کند</a:t>
            </a:r>
            <a:r>
              <a:rPr lang="fa-IR" sz="2400" dirty="0" smtClean="0">
                <a:cs typeface="B Nazanin" pitchFamily="2" charset="-78"/>
              </a:rPr>
              <a:t>:</a:t>
            </a:r>
            <a:br>
              <a:rPr lang="fa-IR" sz="2400" dirty="0" smtClean="0">
                <a:cs typeface="B Nazanin" pitchFamily="2" charset="-78"/>
              </a:rPr>
            </a:br>
            <a:r>
              <a:rPr lang="en-US" sz="2400" dirty="0" smtClean="0">
                <a:cs typeface="B Nazanin" pitchFamily="2" charset="-78"/>
              </a:rPr>
              <a:t/>
            </a:r>
            <a:br>
              <a:rPr lang="en-US" sz="2400" dirty="0" smtClean="0">
                <a:cs typeface="B Nazanin" pitchFamily="2" charset="-78"/>
              </a:rPr>
            </a:br>
            <a:r>
              <a:rPr lang="fa-IR" sz="2400" dirty="0" smtClean="0">
                <a:cs typeface="B Nazanin" pitchFamily="2" charset="-78"/>
              </a:rPr>
              <a:t>1-</a:t>
            </a:r>
            <a:r>
              <a:rPr lang="ar-SA" sz="2400" dirty="0" smtClean="0">
                <a:cs typeface="B Nazanin" pitchFamily="2" charset="-78"/>
              </a:rPr>
              <a:t>رابطه جز با کل</a:t>
            </a:r>
            <a:r>
              <a:rPr lang="en-US" sz="2400" dirty="0" smtClean="0">
                <a:cs typeface="B Nazanin" pitchFamily="2" charset="-78"/>
              </a:rPr>
              <a:t/>
            </a:r>
            <a:br>
              <a:rPr lang="en-US" sz="2400" dirty="0" smtClean="0">
                <a:cs typeface="B Nazanin" pitchFamily="2" charset="-78"/>
              </a:rPr>
            </a:br>
            <a:r>
              <a:rPr lang="fa-IR" sz="2400" dirty="0" smtClean="0">
                <a:cs typeface="B Nazanin" pitchFamily="2" charset="-78"/>
              </a:rPr>
              <a:t>2-</a:t>
            </a:r>
            <a:r>
              <a:rPr lang="ar-SA" sz="2400" dirty="0" smtClean="0">
                <a:cs typeface="B Nazanin" pitchFamily="2" charset="-78"/>
              </a:rPr>
              <a:t>همب</a:t>
            </a:r>
            <a:r>
              <a:rPr lang="fa-IR" sz="2400" dirty="0" smtClean="0">
                <a:cs typeface="B Nazanin" pitchFamily="2" charset="-78"/>
              </a:rPr>
              <a:t>س</a:t>
            </a:r>
            <a:r>
              <a:rPr lang="ar-SA" sz="2400" dirty="0" smtClean="0">
                <a:cs typeface="B Nazanin" pitchFamily="2" charset="-78"/>
              </a:rPr>
              <a:t>تگی تسلسلی</a:t>
            </a:r>
            <a:r>
              <a:rPr lang="en-US" sz="2400" dirty="0" smtClean="0">
                <a:cs typeface="B Nazanin" pitchFamily="2" charset="-78"/>
              </a:rPr>
              <a:t/>
            </a:r>
            <a:br>
              <a:rPr lang="en-US" sz="2400" dirty="0" smtClean="0">
                <a:cs typeface="B Nazanin" pitchFamily="2" charset="-78"/>
              </a:rPr>
            </a:br>
            <a:r>
              <a:rPr lang="fa-IR" sz="2400" dirty="0" smtClean="0">
                <a:cs typeface="B Nazanin" pitchFamily="2" charset="-78"/>
              </a:rPr>
              <a:t>3-</a:t>
            </a:r>
            <a:r>
              <a:rPr lang="ar-SA" sz="2400" dirty="0" smtClean="0">
                <a:cs typeface="B Nazanin" pitchFamily="2" charset="-78"/>
              </a:rPr>
              <a:t>سازماندهی بر اساس مقایسه</a:t>
            </a:r>
            <a:endParaRPr lang="en-US" sz="2400" dirty="0">
              <a:cs typeface="B Nazanin" pitchFamily="2" charset="-78"/>
            </a:endParaRPr>
          </a:p>
        </p:txBody>
      </p:sp>
    </p:spTree>
    <p:extLst>
      <p:ext uri="{BB962C8B-B14F-4D97-AF65-F5344CB8AC3E}">
        <p14:creationId xmlns:p14="http://schemas.microsoft.com/office/powerpoint/2010/main" val="257852280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619672" y="42193"/>
            <a:ext cx="7524328" cy="6699175"/>
          </a:xfrm>
        </p:spPr>
        <p:txBody>
          <a:bodyPr anchor="t">
            <a:normAutofit/>
          </a:bodyPr>
          <a:lstStyle/>
          <a:p>
            <a:pPr algn="r" rtl="1"/>
            <a:r>
              <a:rPr lang="fa-IR" sz="2400" b="1" dirty="0" smtClean="0">
                <a:cs typeface="B Nazanin" pitchFamily="2" charset="-78"/>
              </a:rPr>
              <a:t>استمرار توجه دانش آموزان در طول ارائه محتوا</a:t>
            </a:r>
            <a:r>
              <a:rPr lang="fa-IR" sz="2400" dirty="0" smtClean="0">
                <a:cs typeface="B Nazanin" pitchFamily="2" charset="-78"/>
              </a:rPr>
              <a:t/>
            </a:r>
            <a:br>
              <a:rPr lang="fa-IR" sz="2400" dirty="0" smtClean="0">
                <a:cs typeface="B Nazanin" pitchFamily="2" charset="-78"/>
              </a:rPr>
            </a:br>
            <a:r>
              <a:rPr lang="fa-IR" sz="2400" dirty="0" smtClean="0">
                <a:cs typeface="B Nazanin" pitchFamily="2" charset="-78"/>
              </a:rPr>
              <a:t>فعالیت هایی که می‌توانند به توجه دانش آموزان استمرار بخشند عبارت اند از:</a:t>
            </a:r>
            <a:br>
              <a:rPr lang="fa-IR" sz="2400" dirty="0" smtClean="0">
                <a:cs typeface="B Nazanin" pitchFamily="2" charset="-78"/>
              </a:rPr>
            </a:br>
            <a:r>
              <a:rPr lang="fa-IR" sz="2400" dirty="0" smtClean="0">
                <a:cs typeface="B Nazanin" pitchFamily="2" charset="-78"/>
              </a:rPr>
              <a:t>الف) تغییر دادن محرک: اگر محرکهای درسی ثابت باشند،دانش آموزان از آن خسته خواهند شد، برعکس تنوع در استفاده از محرک ها سبب بالا رفتن انگیزه یادگیری خواهد شد. بنابراین معلم تا آنجا که می تواند باید هنگام تدریس، حرکات و لحن سخنان خود را تغییر دهد به شرطی که تغییرات آنقدر زیاد نباشد که دانش آموزان را از موضوع مدرسه منحرف کند.</a:t>
            </a:r>
            <a:br>
              <a:rPr lang="fa-IR" sz="2400" dirty="0" smtClean="0">
                <a:cs typeface="B Nazanin" pitchFamily="2" charset="-78"/>
              </a:rPr>
            </a:br>
            <a:r>
              <a:rPr lang="fa-IR" sz="2400" dirty="0" smtClean="0">
                <a:cs typeface="B Nazanin" pitchFamily="2" charset="-78"/>
              </a:rPr>
              <a:t>ب)تغییر کانال‎‌های ارتباطی: یکی دیگر از راه‌‎های تغییر محرک عبارت است از به کارگیری</a:t>
            </a:r>
            <a:r>
              <a:rPr lang="fa-IR" sz="2400" dirty="0">
                <a:cs typeface="B Nazanin" pitchFamily="2" charset="-78"/>
              </a:rPr>
              <a:t> </a:t>
            </a:r>
            <a:r>
              <a:rPr lang="fa-IR" sz="2400" dirty="0" smtClean="0">
                <a:cs typeface="B Nazanin" pitchFamily="2" charset="-78"/>
              </a:rPr>
              <a:t>اسلاید، نمودار، عکس، تخته گچی، پروژکتور و سایر رسانه های بصری.</a:t>
            </a:r>
            <a:br>
              <a:rPr lang="fa-IR" sz="2400" dirty="0" smtClean="0">
                <a:cs typeface="B Nazanin" pitchFamily="2" charset="-78"/>
              </a:rPr>
            </a:br>
            <a:r>
              <a:rPr lang="fa-IR" sz="2400" dirty="0" smtClean="0">
                <a:cs typeface="B Nazanin" pitchFamily="2" charset="-78"/>
              </a:rPr>
              <a:t>-تغییر کانال ارتباط از سمعی به بصری حتی اگر به صورت موقت باشد، باعث بالا رفتن توجه دانش آموزان می شود.</a:t>
            </a:r>
            <a:br>
              <a:rPr lang="fa-IR" sz="2400" dirty="0" smtClean="0">
                <a:cs typeface="B Nazanin" pitchFamily="2" charset="-78"/>
              </a:rPr>
            </a:br>
            <a:r>
              <a:rPr lang="fa-IR" sz="2400" dirty="0" smtClean="0">
                <a:cs typeface="B Nazanin" pitchFamily="2" charset="-78"/>
              </a:rPr>
              <a:t>ج)فعالیت جسمی: استراحت دادن به منظور رفع خستگی در وسط درس، زنگ تفریح های کوتاه در بین سخنرانی، تکرارپاسخ دانش آموزان و ذکر اسامی افراد</a:t>
            </a:r>
            <a:br>
              <a:rPr lang="fa-IR" sz="2400" dirty="0" smtClean="0">
                <a:cs typeface="B Nazanin" pitchFamily="2" charset="-78"/>
              </a:rPr>
            </a:br>
            <a:r>
              <a:rPr lang="fa-IR" sz="2400" dirty="0" smtClean="0">
                <a:cs typeface="B Nazanin" pitchFamily="2" charset="-78"/>
              </a:rPr>
              <a:t>د)استفاده از طنز در سخنرانی</a:t>
            </a:r>
            <a:br>
              <a:rPr lang="fa-IR" sz="2400" dirty="0" smtClean="0">
                <a:cs typeface="B Nazanin" pitchFamily="2" charset="-78"/>
              </a:rPr>
            </a:br>
            <a:r>
              <a:rPr lang="fa-IR" sz="2400" dirty="0" smtClean="0">
                <a:cs typeface="B Nazanin" pitchFamily="2" charset="-78"/>
              </a:rPr>
              <a:t>ه)شور و حرارت سخنران: دانش آموزان مطالبی را که با شوق و ذوق ارائه شود بیشتر می آموزند.</a:t>
            </a:r>
            <a:br>
              <a:rPr lang="fa-IR" sz="2400" dirty="0" smtClean="0">
                <a:cs typeface="B Nazanin" pitchFamily="2" charset="-78"/>
              </a:rPr>
            </a:br>
            <a:r>
              <a:rPr lang="fa-IR" sz="2400" dirty="0" smtClean="0">
                <a:cs typeface="B Nazanin" pitchFamily="2" charset="-78"/>
              </a:rPr>
              <a:t>و)پرسش و پاسخ در حین سخنرانی</a:t>
            </a:r>
            <a:endParaRPr lang="en-US" sz="2400" dirty="0">
              <a:cs typeface="B Nazanin" pitchFamily="2" charset="-78"/>
            </a:endParaRPr>
          </a:p>
        </p:txBody>
      </p:sp>
    </p:spTree>
    <p:extLst>
      <p:ext uri="{BB962C8B-B14F-4D97-AF65-F5344CB8AC3E}">
        <p14:creationId xmlns:p14="http://schemas.microsoft.com/office/powerpoint/2010/main" val="111603010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259632" y="42193"/>
            <a:ext cx="7772400" cy="6699175"/>
          </a:xfrm>
        </p:spPr>
        <p:txBody>
          <a:bodyPr anchor="t">
            <a:normAutofit/>
          </a:bodyPr>
          <a:lstStyle/>
          <a:p>
            <a:pPr algn="r" rtl="1"/>
            <a:r>
              <a:rPr lang="fa-IR" sz="2400" b="1" dirty="0" smtClean="0">
                <a:cs typeface="B Nazanin" pitchFamily="2" charset="-78"/>
              </a:rPr>
              <a:t>جمع بندی و نتیجه گیری</a:t>
            </a:r>
            <a:r>
              <a:rPr lang="fa-IR" sz="2400" dirty="0" smtClean="0">
                <a:solidFill>
                  <a:srgbClr val="FF0000"/>
                </a:solidFill>
                <a:cs typeface="B Nazanin" pitchFamily="2" charset="-78"/>
              </a:rPr>
              <a:t/>
            </a:r>
            <a:br>
              <a:rPr lang="fa-IR" sz="2400" dirty="0" smtClean="0">
                <a:solidFill>
                  <a:srgbClr val="FF0000"/>
                </a:solidFill>
                <a:cs typeface="B Nazanin" pitchFamily="2" charset="-78"/>
              </a:rPr>
            </a:br>
            <a:r>
              <a:rPr lang="fa-IR" sz="2400" dirty="0" smtClean="0">
                <a:cs typeface="B Nazanin" pitchFamily="2" charset="-78"/>
              </a:rPr>
              <a:t>1)وقتی سخنرانی تمام می شود معلم می توانداز دانش آموزان بخواهد که بعضی از نکات مهم درس را به خاطر بیاورندیا نظرخودرا درباره آنها بگویند.</a:t>
            </a:r>
            <a:br>
              <a:rPr lang="fa-IR" sz="2400" dirty="0" smtClean="0">
                <a:cs typeface="B Nazanin" pitchFamily="2" charset="-78"/>
              </a:rPr>
            </a:br>
            <a:r>
              <a:rPr lang="fa-IR" sz="2400" dirty="0" smtClean="0">
                <a:cs typeface="B Nazanin" pitchFamily="2" charset="-78"/>
              </a:rPr>
              <a:t>2) به سوال های دانش آموزان پاسخ گوید.</a:t>
            </a:r>
            <a:br>
              <a:rPr lang="fa-IR" sz="2400" dirty="0" smtClean="0">
                <a:cs typeface="B Nazanin" pitchFamily="2" charset="-78"/>
              </a:rPr>
            </a:br>
            <a:r>
              <a:rPr lang="fa-IR" sz="2400" dirty="0" smtClean="0">
                <a:cs typeface="B Nazanin" pitchFamily="2" charset="-78"/>
              </a:rPr>
              <a:t>3)نکات مهم و اساسی را گوشزد کنید.</a:t>
            </a:r>
            <a:br>
              <a:rPr lang="fa-IR" sz="2400" dirty="0" smtClean="0">
                <a:cs typeface="B Nazanin" pitchFamily="2" charset="-78"/>
              </a:rPr>
            </a:br>
            <a:r>
              <a:rPr lang="fa-IR" sz="2400" dirty="0" smtClean="0">
                <a:cs typeface="B Nazanin" pitchFamily="2" charset="-78"/>
              </a:rPr>
              <a:t>4)معلم می تواند از درس دادن در آن کلاس ابراز خوشحالی و برای دانش آموزان آرزوی موفقیت کند. </a:t>
            </a:r>
            <a:br>
              <a:rPr lang="fa-IR" sz="2400" dirty="0" smtClean="0">
                <a:cs typeface="B Nazanin" pitchFamily="2" charset="-78"/>
              </a:rPr>
            </a:br>
            <a:r>
              <a:rPr lang="fa-IR" sz="2400" dirty="0" smtClean="0">
                <a:cs typeface="B Nazanin" pitchFamily="2" charset="-78"/>
              </a:rPr>
              <a:t>5)از دانش آموزان بخواهد برخی تعاریف و نکاتی که از درس به یاد دارند بیان کنند.</a:t>
            </a:r>
            <a:br>
              <a:rPr lang="fa-IR" sz="2400" dirty="0" smtClean="0">
                <a:cs typeface="B Nazanin" pitchFamily="2" charset="-78"/>
              </a:rPr>
            </a:br>
            <a:r>
              <a:rPr lang="fa-IR" sz="2400" dirty="0" smtClean="0">
                <a:cs typeface="B Nazanin" pitchFamily="2" charset="-78"/>
              </a:rPr>
              <a:t>6)درباره کاربرد نکات مهم بحث کنند. نکاتی را که اهمیت بیشتری دارند بر آنها تاکید کند.</a:t>
            </a:r>
            <a:endParaRPr lang="en-US" sz="2400" dirty="0">
              <a:solidFill>
                <a:srgbClr val="FF0000"/>
              </a:solidFill>
              <a:cs typeface="B Nazanin" pitchFamily="2" charset="-78"/>
            </a:endParaRPr>
          </a:p>
        </p:txBody>
      </p:sp>
    </p:spTree>
    <p:extLst>
      <p:ext uri="{BB962C8B-B14F-4D97-AF65-F5344CB8AC3E}">
        <p14:creationId xmlns:p14="http://schemas.microsoft.com/office/powerpoint/2010/main" val="53318067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115616" y="42193"/>
            <a:ext cx="7992888" cy="6699175"/>
          </a:xfrm>
        </p:spPr>
        <p:txBody>
          <a:bodyPr anchor="t">
            <a:normAutofit/>
          </a:bodyPr>
          <a:lstStyle/>
          <a:p>
            <a:pPr algn="r" rtl="1"/>
            <a:r>
              <a:rPr lang="fa-IR" sz="2400" b="1" dirty="0" smtClean="0">
                <a:cs typeface="B Nazanin" pitchFamily="2" charset="-78"/>
              </a:rPr>
              <a:t>محاسن و محدودیت های روش سخنرانی:</a:t>
            </a:r>
            <a:r>
              <a:rPr lang="fa-IR" sz="2400" b="1" dirty="0" smtClean="0">
                <a:solidFill>
                  <a:srgbClr val="C00000"/>
                </a:solidFill>
                <a:cs typeface="B Nazanin" pitchFamily="2" charset="-78"/>
              </a:rPr>
              <a:t/>
            </a:r>
            <a:br>
              <a:rPr lang="fa-IR" sz="2400" b="1" dirty="0" smtClean="0">
                <a:solidFill>
                  <a:srgbClr val="C00000"/>
                </a:solidFill>
                <a:cs typeface="B Nazanin" pitchFamily="2" charset="-78"/>
              </a:rPr>
            </a:br>
            <a:r>
              <a:rPr lang="fa-IR" sz="2400" b="1" dirty="0" smtClean="0">
                <a:solidFill>
                  <a:srgbClr val="C00000"/>
                </a:solidFill>
                <a:cs typeface="B Nazanin" pitchFamily="2" charset="-78"/>
              </a:rPr>
              <a:t>محاسن:</a:t>
            </a:r>
            <a:r>
              <a:rPr lang="fa-IR" sz="2400" b="1" dirty="0">
                <a:cs typeface="B Nazanin" pitchFamily="2" charset="-78"/>
              </a:rPr>
              <a:t/>
            </a:r>
            <a:br>
              <a:rPr lang="fa-IR" sz="2400" b="1" dirty="0">
                <a:cs typeface="B Nazanin" pitchFamily="2" charset="-78"/>
              </a:rPr>
            </a:br>
            <a:r>
              <a:rPr lang="fa-IR" sz="2400" dirty="0" smtClean="0">
                <a:cs typeface="B Nazanin" pitchFamily="2" charset="-78"/>
              </a:rPr>
              <a:t>1)مختص کلاس های پر جمعیت است  </a:t>
            </a:r>
            <a:br>
              <a:rPr lang="fa-IR" sz="2400" dirty="0" smtClean="0">
                <a:cs typeface="B Nazanin" pitchFamily="2" charset="-78"/>
              </a:rPr>
            </a:br>
            <a:r>
              <a:rPr lang="fa-IR" sz="2400" dirty="0" smtClean="0">
                <a:cs typeface="B Nazanin" pitchFamily="2" charset="-78"/>
              </a:rPr>
              <a:t> 2)روش مناسبی برای پیوند دادن مجموعه اطلاعات به اهداف زندگی است. </a:t>
            </a:r>
            <a:br>
              <a:rPr lang="fa-IR" sz="2400" dirty="0" smtClean="0">
                <a:cs typeface="B Nazanin" pitchFamily="2" charset="-78"/>
              </a:rPr>
            </a:br>
            <a:r>
              <a:rPr lang="fa-IR" sz="2400" dirty="0" smtClean="0">
                <a:cs typeface="B Nazanin" pitchFamily="2" charset="-78"/>
              </a:rPr>
              <a:t>3)موجب برانگیختن علاقه که منجر به درک و فهم قسمتی از مطالب توسط دانش آموز است، می شود.</a:t>
            </a:r>
            <a:br>
              <a:rPr lang="fa-IR" sz="2400" dirty="0" smtClean="0">
                <a:cs typeface="B Nazanin" pitchFamily="2" charset="-78"/>
              </a:rPr>
            </a:br>
            <a:r>
              <a:rPr lang="fa-IR" sz="2400" dirty="0" smtClean="0">
                <a:cs typeface="B Nazanin" pitchFamily="2" charset="-78"/>
              </a:rPr>
              <a:t>4)سخنران می تواند در صورت لزوم مطلب را با کلمات متفاوتی تکرار کند در صورتی که کتاب ها معمولا یک صورت از کلمات ارائه می دهد مطالب پیچیده مخصوصا نظریه های جدید با سخنرانی به طور موثر تر عرضه می شوند.</a:t>
            </a:r>
            <a:br>
              <a:rPr lang="fa-IR" sz="2400" dirty="0" smtClean="0">
                <a:cs typeface="B Nazanin" pitchFamily="2" charset="-78"/>
              </a:rPr>
            </a:br>
            <a:r>
              <a:rPr lang="fa-IR" sz="2400" dirty="0" smtClean="0">
                <a:cs typeface="B Nazanin" pitchFamily="2" charset="-78"/>
              </a:rPr>
              <a:t/>
            </a:r>
            <a:br>
              <a:rPr lang="fa-IR" sz="2400" dirty="0" smtClean="0">
                <a:cs typeface="B Nazanin" pitchFamily="2" charset="-78"/>
              </a:rPr>
            </a:br>
            <a:r>
              <a:rPr lang="fa-IR" sz="2400" dirty="0" smtClean="0">
                <a:cs typeface="B Nazanin" pitchFamily="2" charset="-78"/>
              </a:rPr>
              <a:t>5)روش سخنرانی به علت اینکه نسبت تعداد دانش آموز به معلم ممکن است زیاد باشد، روش بسیار ارزانی است </a:t>
            </a:r>
            <a:br>
              <a:rPr lang="fa-IR" sz="2400" dirty="0" smtClean="0">
                <a:cs typeface="B Nazanin" pitchFamily="2" charset="-78"/>
              </a:rPr>
            </a:br>
            <a:r>
              <a:rPr lang="fa-IR" sz="2400" dirty="0" smtClean="0">
                <a:cs typeface="B Nazanin" pitchFamily="2" charset="-78"/>
              </a:rPr>
              <a:t>6)این روش تا حد زیادی می تواند با برنامه معلم تطابق یابد.</a:t>
            </a:r>
            <a:endParaRPr lang="en-US" sz="2400" dirty="0">
              <a:solidFill>
                <a:srgbClr val="C00000"/>
              </a:solidFill>
              <a:cs typeface="B Nazanin" pitchFamily="2" charset="-78"/>
            </a:endParaRPr>
          </a:p>
        </p:txBody>
      </p:sp>
    </p:spTree>
    <p:extLst>
      <p:ext uri="{BB962C8B-B14F-4D97-AF65-F5344CB8AC3E}">
        <p14:creationId xmlns:p14="http://schemas.microsoft.com/office/powerpoint/2010/main" val="182681154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619672" y="42193"/>
            <a:ext cx="7488832" cy="6699175"/>
          </a:xfrm>
        </p:spPr>
        <p:txBody>
          <a:bodyPr anchor="t">
            <a:normAutofit/>
          </a:bodyPr>
          <a:lstStyle/>
          <a:p>
            <a:pPr algn="r" rtl="1"/>
            <a:r>
              <a:rPr lang="fa-IR" sz="2400" b="1" dirty="0" smtClean="0">
                <a:solidFill>
                  <a:srgbClr val="C00000"/>
                </a:solidFill>
                <a:cs typeface="B Nazanin" pitchFamily="2" charset="-78"/>
              </a:rPr>
              <a:t>محدودیت ها:</a:t>
            </a:r>
            <a:r>
              <a:rPr lang="fa-IR" sz="2400" b="1" dirty="0" smtClean="0">
                <a:cs typeface="B Nazanin" pitchFamily="2" charset="-78"/>
              </a:rPr>
              <a:t/>
            </a:r>
            <a:br>
              <a:rPr lang="fa-IR" sz="2400" b="1" dirty="0" smtClean="0">
                <a:cs typeface="B Nazanin" pitchFamily="2" charset="-78"/>
              </a:rPr>
            </a:br>
            <a:r>
              <a:rPr lang="fa-IR" sz="2400" dirty="0" smtClean="0">
                <a:cs typeface="B Nazanin" pitchFamily="2" charset="-78"/>
              </a:rPr>
              <a:t>1) اگر دانش آموز در حین سخنرانی قسمتی از مطلب سخنرانی را به علت عدم توجه دست دهد تقریبا تمام مطالب سخنرانی را ازدست داده در حالی که در مواد چاپی امکان بازگشت به مطالب قبلی وجود دارد.</a:t>
            </a:r>
            <a:br>
              <a:rPr lang="fa-IR" sz="2400" dirty="0" smtClean="0">
                <a:cs typeface="B Nazanin" pitchFamily="2" charset="-78"/>
              </a:rPr>
            </a:br>
            <a:r>
              <a:rPr lang="fa-IR" sz="2400" dirty="0" smtClean="0">
                <a:cs typeface="B Nazanin" pitchFamily="2" charset="-78"/>
              </a:rPr>
              <a:t>2)موجب انفعال شنونده می شود و فرد را تنها به یادداشت برداری محدود می کند.</a:t>
            </a:r>
            <a:br>
              <a:rPr lang="fa-IR" sz="2400" dirty="0" smtClean="0">
                <a:cs typeface="B Nazanin" pitchFamily="2" charset="-78"/>
              </a:rPr>
            </a:br>
            <a:r>
              <a:rPr lang="fa-IR" sz="2400" dirty="0" smtClean="0">
                <a:cs typeface="B Nazanin" pitchFamily="2" charset="-78"/>
              </a:rPr>
              <a:t>3)معلم متکلم وحده است و دانش آموز فعالیت چندانی ندارد.</a:t>
            </a:r>
            <a:br>
              <a:rPr lang="fa-IR" sz="2400" dirty="0" smtClean="0">
                <a:cs typeface="B Nazanin" pitchFamily="2" charset="-78"/>
              </a:rPr>
            </a:br>
            <a:r>
              <a:rPr lang="fa-IR" sz="2400" dirty="0" smtClean="0">
                <a:cs typeface="B Nazanin" pitchFamily="2" charset="-78"/>
              </a:rPr>
              <a:t>4)فقط از حس شنوایی دانش آموز استفاده می شود و قدرت دانش آموز افزایش نمی یابد.</a:t>
            </a:r>
            <a:br>
              <a:rPr lang="fa-IR" sz="2400" dirty="0" smtClean="0">
                <a:cs typeface="B Nazanin" pitchFamily="2" charset="-78"/>
              </a:rPr>
            </a:br>
            <a:r>
              <a:rPr lang="fa-IR" sz="2400" dirty="0" smtClean="0">
                <a:cs typeface="B Nazanin" pitchFamily="2" charset="-78"/>
              </a:rPr>
              <a:t>5)تفاوت های فردی در آن منظور نمی شود.</a:t>
            </a:r>
            <a:br>
              <a:rPr lang="fa-IR" sz="2400" dirty="0" smtClean="0">
                <a:cs typeface="B Nazanin" pitchFamily="2" charset="-78"/>
              </a:rPr>
            </a:br>
            <a:r>
              <a:rPr lang="fa-IR" sz="2400" dirty="0" smtClean="0">
                <a:cs typeface="B Nazanin" pitchFamily="2" charset="-78"/>
              </a:rPr>
              <a:t>6)اغلب سخنرانی ها طولانی و خسته کننده است.</a:t>
            </a:r>
            <a:br>
              <a:rPr lang="fa-IR" sz="2400" dirty="0" smtClean="0">
                <a:cs typeface="B Nazanin" pitchFamily="2" charset="-78"/>
              </a:rPr>
            </a:br>
            <a:r>
              <a:rPr lang="fa-IR" sz="2400" dirty="0" smtClean="0">
                <a:cs typeface="B Nazanin" pitchFamily="2" charset="-78"/>
              </a:rPr>
              <a:t>7)این روش می تواند وسیله ابراز عقیده شخصی و فردی معلم باشد.</a:t>
            </a:r>
            <a:br>
              <a:rPr lang="fa-IR" sz="2400" dirty="0" smtClean="0">
                <a:cs typeface="B Nazanin" pitchFamily="2" charset="-78"/>
              </a:rPr>
            </a:br>
            <a:r>
              <a:rPr lang="fa-IR" sz="2400" dirty="0" smtClean="0">
                <a:cs typeface="B Nazanin" pitchFamily="2" charset="-78"/>
              </a:rPr>
              <a:t>8)با توجه به تفاوت های فردی روش سخنرانی می تواند فقط مطلوب عده ی معدودی باشد.</a:t>
            </a:r>
            <a:br>
              <a:rPr lang="fa-IR" sz="2400" dirty="0" smtClean="0">
                <a:cs typeface="B Nazanin" pitchFamily="2" charset="-78"/>
              </a:rPr>
            </a:br>
            <a:r>
              <a:rPr lang="fa-IR" sz="2400" dirty="0" smtClean="0">
                <a:cs typeface="B Nazanin" pitchFamily="2" charset="-78"/>
              </a:rPr>
              <a:t>9)برای این روش معلم باید توانایی لازم را داشته باشد و سازگار با هر معلمی نیست.</a:t>
            </a:r>
            <a:endParaRPr lang="en-US" sz="2400" dirty="0">
              <a:cs typeface="B Nazanin" pitchFamily="2" charset="-78"/>
            </a:endParaRPr>
          </a:p>
        </p:txBody>
      </p:sp>
    </p:spTree>
    <p:extLst>
      <p:ext uri="{BB962C8B-B14F-4D97-AF65-F5344CB8AC3E}">
        <p14:creationId xmlns:p14="http://schemas.microsoft.com/office/powerpoint/2010/main" val="26504935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3" y="0"/>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827584" y="692696"/>
            <a:ext cx="7772400" cy="4968552"/>
          </a:xfrm>
        </p:spPr>
        <p:txBody>
          <a:bodyPr anchor="t">
            <a:normAutofit/>
          </a:bodyPr>
          <a:lstStyle/>
          <a:p>
            <a:pPr algn="r" rtl="1"/>
            <a:r>
              <a:rPr lang="ar-SA" sz="2400" b="1" dirty="0" smtClean="0">
                <a:latin typeface="B Titr"/>
                <a:cs typeface="B Nazanin" panose="00000400000000000000" pitchFamily="2" charset="-78"/>
              </a:rPr>
              <a:t>روشهای </a:t>
            </a:r>
            <a:r>
              <a:rPr lang="ar-SA" sz="2400" b="1" dirty="0">
                <a:latin typeface="B Titr"/>
                <a:cs typeface="B Nazanin" panose="00000400000000000000" pitchFamily="2" charset="-78"/>
              </a:rPr>
              <a:t>تدریس مبتنی بر انتقال </a:t>
            </a:r>
            <a:r>
              <a:rPr lang="ar-SA" sz="2400" b="1" dirty="0" smtClean="0">
                <a:latin typeface="B Titr"/>
                <a:cs typeface="B Nazanin" panose="00000400000000000000" pitchFamily="2" charset="-78"/>
              </a:rPr>
              <a:t>مستقیم</a:t>
            </a:r>
            <a:r>
              <a:rPr lang="fa-IR" sz="2400" b="1" dirty="0" smtClean="0">
                <a:latin typeface="B Titr"/>
                <a:cs typeface="B Nazanin" panose="00000400000000000000" pitchFamily="2" charset="-78"/>
              </a:rPr>
              <a:t>:</a:t>
            </a:r>
            <a:r>
              <a:rPr lang="fa-IR" sz="2400" dirty="0" smtClean="0">
                <a:latin typeface="B Titr"/>
                <a:cs typeface="Titr" pitchFamily="2" charset="-78"/>
              </a:rPr>
              <a:t/>
            </a:r>
            <a:br>
              <a:rPr lang="fa-IR" sz="2400" dirty="0" smtClean="0">
                <a:latin typeface="B Titr"/>
                <a:cs typeface="Titr" pitchFamily="2" charset="-78"/>
              </a:rPr>
            </a:br>
            <a:r>
              <a:rPr lang="fa-IR" sz="2400" dirty="0" smtClean="0">
                <a:latin typeface="B Titr"/>
                <a:cs typeface="B Nazanin" pitchFamily="2" charset="-78"/>
              </a:rPr>
              <a:t/>
            </a:r>
            <a:br>
              <a:rPr lang="fa-IR" sz="2400" dirty="0" smtClean="0">
                <a:latin typeface="B Titr"/>
                <a:cs typeface="B Nazanin" pitchFamily="2" charset="-78"/>
              </a:rPr>
            </a:br>
            <a:r>
              <a:rPr lang="fa-IR" sz="2400" dirty="0" smtClean="0">
                <a:latin typeface="B Titr"/>
                <a:cs typeface="B Nazanin" pitchFamily="2" charset="-78"/>
              </a:rPr>
              <a:t>1-</a:t>
            </a:r>
            <a:r>
              <a:rPr lang="ar-SA" sz="2400" dirty="0" smtClean="0">
                <a:cs typeface="B Nazanin" pitchFamily="2" charset="-78"/>
              </a:rPr>
              <a:t>روش </a:t>
            </a:r>
            <a:r>
              <a:rPr lang="ar-SA" sz="2400" dirty="0">
                <a:cs typeface="B Nazanin" pitchFamily="2" charset="-78"/>
              </a:rPr>
              <a:t>یادسپاری</a:t>
            </a:r>
            <a:r>
              <a:rPr lang="en-US" sz="2400" dirty="0">
                <a:cs typeface="B Nazanin" pitchFamily="2" charset="-78"/>
              </a:rPr>
              <a:t/>
            </a:r>
            <a:br>
              <a:rPr lang="en-US" sz="2400" dirty="0">
                <a:cs typeface="B Nazanin" pitchFamily="2" charset="-78"/>
              </a:rPr>
            </a:br>
            <a:r>
              <a:rPr lang="fa-IR" sz="2400" dirty="0" smtClean="0">
                <a:cs typeface="B Nazanin" pitchFamily="2" charset="-78"/>
              </a:rPr>
              <a:t>2-</a:t>
            </a:r>
            <a:r>
              <a:rPr lang="ar-SA" sz="2400" dirty="0" smtClean="0">
                <a:cs typeface="B Nazanin" pitchFamily="2" charset="-78"/>
              </a:rPr>
              <a:t>روش </a:t>
            </a:r>
            <a:r>
              <a:rPr lang="ar-SA" sz="2400" dirty="0">
                <a:cs typeface="B Nazanin" pitchFamily="2" charset="-78"/>
              </a:rPr>
              <a:t>سخنرانی</a:t>
            </a:r>
            <a:r>
              <a:rPr lang="en-US" sz="2400" dirty="0">
                <a:cs typeface="B Nazanin" pitchFamily="2" charset="-78"/>
              </a:rPr>
              <a:t/>
            </a:r>
            <a:br>
              <a:rPr lang="en-US" sz="2400" dirty="0">
                <a:cs typeface="B Nazanin" pitchFamily="2" charset="-78"/>
              </a:rPr>
            </a:br>
            <a:r>
              <a:rPr lang="fa-IR" sz="2400" dirty="0" smtClean="0">
                <a:cs typeface="B Nazanin" pitchFamily="2" charset="-78"/>
              </a:rPr>
              <a:t>3-</a:t>
            </a:r>
            <a:r>
              <a:rPr lang="ar-SA" sz="2400" dirty="0" smtClean="0">
                <a:cs typeface="B Nazanin" pitchFamily="2" charset="-78"/>
              </a:rPr>
              <a:t>روش </a:t>
            </a:r>
            <a:r>
              <a:rPr lang="ar-SA" sz="2400" dirty="0">
                <a:cs typeface="B Nazanin" pitchFamily="2" charset="-78"/>
              </a:rPr>
              <a:t>نمایش علمی</a:t>
            </a:r>
            <a:r>
              <a:rPr lang="en-US" sz="2400" dirty="0">
                <a:cs typeface="B Nazanin" pitchFamily="2" charset="-78"/>
              </a:rPr>
              <a:t/>
            </a:r>
            <a:br>
              <a:rPr lang="en-US" sz="2400" dirty="0">
                <a:cs typeface="B Nazanin" pitchFamily="2" charset="-78"/>
              </a:rPr>
            </a:br>
            <a:r>
              <a:rPr lang="fa-IR" sz="2400" dirty="0" smtClean="0">
                <a:cs typeface="B Nazanin" pitchFamily="2" charset="-78"/>
              </a:rPr>
              <a:t>4-</a:t>
            </a:r>
            <a:r>
              <a:rPr lang="ar-SA" sz="2400" dirty="0" smtClean="0">
                <a:cs typeface="B Nazanin" pitchFamily="2" charset="-78"/>
              </a:rPr>
              <a:t>روش </a:t>
            </a:r>
            <a:r>
              <a:rPr lang="ar-SA" sz="2400" dirty="0">
                <a:cs typeface="B Nazanin" pitchFamily="2" charset="-78"/>
              </a:rPr>
              <a:t>تدریس تلفیقی</a:t>
            </a:r>
            <a:r>
              <a:rPr lang="en-US" sz="3600" dirty="0"/>
              <a:t/>
            </a:r>
            <a:br>
              <a:rPr lang="en-US" sz="3600" dirty="0"/>
            </a:br>
            <a:endParaRPr lang="en-US" sz="3600" dirty="0">
              <a:latin typeface="B Titr"/>
              <a:cs typeface="Titr" pitchFamily="2" charset="-78"/>
            </a:endParaRPr>
          </a:p>
        </p:txBody>
      </p:sp>
    </p:spTree>
    <p:extLst>
      <p:ext uri="{BB962C8B-B14F-4D97-AF65-F5344CB8AC3E}">
        <p14:creationId xmlns:p14="http://schemas.microsoft.com/office/powerpoint/2010/main" val="246112763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2267744" y="35361"/>
            <a:ext cx="6766520" cy="4824536"/>
          </a:xfrm>
        </p:spPr>
        <p:txBody>
          <a:bodyPr anchor="t">
            <a:normAutofit/>
          </a:bodyPr>
          <a:lstStyle/>
          <a:p>
            <a:pPr algn="r" rtl="1"/>
            <a:r>
              <a:rPr lang="ar-SA" sz="2400" b="1" dirty="0">
                <a:cs typeface="B Nazanin" panose="00000400000000000000" pitchFamily="2" charset="-78"/>
              </a:rPr>
              <a:t>روش یادسپاری</a:t>
            </a:r>
            <a:r>
              <a:rPr lang="en-US" sz="2400" b="1" dirty="0">
                <a:cs typeface="B Nazanin" panose="00000400000000000000" pitchFamily="2" charset="-78"/>
              </a:rPr>
              <a:t>:</a:t>
            </a:r>
            <a:br>
              <a:rPr lang="en-US" sz="2400" b="1" dirty="0">
                <a:cs typeface="B Nazanin" panose="00000400000000000000" pitchFamily="2" charset="-78"/>
              </a:rPr>
            </a:br>
            <a:r>
              <a:rPr lang="fa-IR" sz="2400" dirty="0" smtClean="0"/>
              <a:t/>
            </a:r>
            <a:br>
              <a:rPr lang="fa-IR" sz="2400" dirty="0" smtClean="0"/>
            </a:br>
            <a:r>
              <a:rPr lang="ar-SA" sz="2400" dirty="0" smtClean="0">
                <a:cs typeface="B Nazanin" pitchFamily="2" charset="-78"/>
              </a:rPr>
              <a:t>روش </a:t>
            </a:r>
            <a:r>
              <a:rPr lang="ar-SA" sz="2400" dirty="0">
                <a:cs typeface="B Nazanin" pitchFamily="2" charset="-78"/>
              </a:rPr>
              <a:t>یادسپاری یکی از قدیمی ترین و متداول ترین روشهای آموزش در فرایند </a:t>
            </a:r>
            <a:r>
              <a:rPr lang="ar-SA" sz="2400" dirty="0" smtClean="0">
                <a:cs typeface="B Nazanin" pitchFamily="2" charset="-78"/>
              </a:rPr>
              <a:t>یاددهی</a:t>
            </a:r>
            <a:r>
              <a:rPr lang="en-US" sz="2400" dirty="0" smtClean="0">
                <a:cs typeface="B Nazanin" pitchFamily="2" charset="-78"/>
              </a:rPr>
              <a:t>-</a:t>
            </a:r>
            <a:r>
              <a:rPr lang="ar-SA" sz="2400" dirty="0" smtClean="0">
                <a:cs typeface="B Nazanin" pitchFamily="2" charset="-78"/>
              </a:rPr>
              <a:t>یادگیری </a:t>
            </a:r>
            <a:r>
              <a:rPr lang="ar-SA" sz="2400" dirty="0">
                <a:cs typeface="B Nazanin" pitchFamily="2" charset="-78"/>
              </a:rPr>
              <a:t>به ویژه در رشته هایی چون آموزش زبان، ادبیات و تاریخ است</a:t>
            </a:r>
            <a:r>
              <a:rPr lang="en-US" sz="2400" dirty="0">
                <a:cs typeface="B Nazanin" pitchFamily="2" charset="-78"/>
              </a:rPr>
              <a:t>.</a:t>
            </a:r>
            <a:br>
              <a:rPr lang="en-US" sz="2400" dirty="0">
                <a:cs typeface="B Nazanin" pitchFamily="2" charset="-78"/>
              </a:rPr>
            </a:br>
            <a:r>
              <a:rPr lang="ar-SA" sz="2400" dirty="0">
                <a:cs typeface="B Nazanin" pitchFamily="2" charset="-78"/>
              </a:rPr>
              <a:t>هدف اصلی این روش ایجاد مهارت دریافت درست اطلاعات و ذحیره سازی آنها در حافظه، به منظور </a:t>
            </a:r>
            <a:r>
              <a:rPr lang="ar-SA" sz="2400" dirty="0" smtClean="0">
                <a:cs typeface="B Nazanin" pitchFamily="2" charset="-78"/>
              </a:rPr>
              <a:t>با</a:t>
            </a:r>
            <a:r>
              <a:rPr lang="fa-IR" sz="2400" dirty="0" smtClean="0">
                <a:cs typeface="B Nazanin" pitchFamily="2" charset="-78"/>
              </a:rPr>
              <a:t>ز</a:t>
            </a:r>
            <a:r>
              <a:rPr lang="ar-SA" sz="2400" dirty="0" smtClean="0">
                <a:cs typeface="B Nazanin" pitchFamily="2" charset="-78"/>
              </a:rPr>
              <a:t>یافت </a:t>
            </a:r>
            <a:r>
              <a:rPr lang="ar-SA" sz="2400" dirty="0">
                <a:cs typeface="B Nazanin" pitchFamily="2" charset="-78"/>
              </a:rPr>
              <a:t>و به کارگیری آنها در فعالیتهای مختلف علمی </a:t>
            </a:r>
            <a:r>
              <a:rPr lang="ar-SA" sz="2400" dirty="0" smtClean="0">
                <a:cs typeface="B Nazanin" pitchFamily="2" charset="-78"/>
              </a:rPr>
              <a:t>است</a:t>
            </a:r>
            <a:r>
              <a:rPr lang="en-US" sz="2400" dirty="0" smtClean="0">
                <a:cs typeface="B Nazanin" pitchFamily="2" charset="-78"/>
              </a:rPr>
              <a:t>.</a:t>
            </a:r>
            <a:endParaRPr lang="en-US" sz="2400" dirty="0">
              <a:cs typeface="B Nazanin" pitchFamily="2" charset="-78"/>
            </a:endParaRPr>
          </a:p>
        </p:txBody>
      </p:sp>
    </p:spTree>
    <p:extLst>
      <p:ext uri="{BB962C8B-B14F-4D97-AF65-F5344CB8AC3E}">
        <p14:creationId xmlns:p14="http://schemas.microsoft.com/office/powerpoint/2010/main" val="121020724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763688" y="44624"/>
            <a:ext cx="7272808" cy="6813375"/>
          </a:xfrm>
        </p:spPr>
        <p:txBody>
          <a:bodyPr anchor="t">
            <a:normAutofit/>
          </a:bodyPr>
          <a:lstStyle/>
          <a:p>
            <a:pPr algn="r" rtl="1"/>
            <a:r>
              <a:rPr lang="ar-SA" sz="2400" b="1" dirty="0">
                <a:cs typeface="B Nazanin" panose="00000400000000000000" pitchFamily="2" charset="-78"/>
              </a:rPr>
              <a:t>مراحل اجرای روش یادسپاری</a:t>
            </a:r>
            <a:r>
              <a:rPr lang="en-US" sz="2400" b="1" dirty="0" smtClean="0">
                <a:cs typeface="B Nazanin" panose="00000400000000000000" pitchFamily="2" charset="-78"/>
              </a:rPr>
              <a:t>:</a:t>
            </a:r>
            <a:r>
              <a:rPr lang="en-US" sz="2400" dirty="0" smtClean="0"/>
              <a:t/>
            </a:r>
            <a:br>
              <a:rPr lang="en-US" sz="2400" dirty="0" smtClean="0"/>
            </a:br>
            <a:r>
              <a:rPr lang="fa-IR" sz="2400" dirty="0" smtClean="0"/>
              <a:t/>
            </a:r>
            <a:br>
              <a:rPr lang="fa-IR" sz="2400" dirty="0" smtClean="0"/>
            </a:br>
            <a:r>
              <a:rPr lang="fa-IR" sz="2400" dirty="0" smtClean="0">
                <a:cs typeface="B Nazanin" pitchFamily="2" charset="-78"/>
              </a:rPr>
              <a:t>1-</a:t>
            </a:r>
            <a:r>
              <a:rPr lang="ar-SA" sz="2400" dirty="0" smtClean="0">
                <a:cs typeface="B Nazanin" pitchFamily="2" charset="-78"/>
              </a:rPr>
              <a:t>بعضی </a:t>
            </a:r>
            <a:r>
              <a:rPr lang="ar-SA" sz="2400" dirty="0">
                <a:cs typeface="B Nazanin" pitchFamily="2" charset="-78"/>
              </a:rPr>
              <a:t>بر روش دستیابی به مفهوم از طریق طبقه بندی مصادیق بر اساس ویژگی ها و مقایسه آنها با غیر مصادیق تاکید دارند</a:t>
            </a:r>
            <a:r>
              <a:rPr lang="en-US" sz="2400" dirty="0">
                <a:cs typeface="B Nazanin" pitchFamily="2" charset="-78"/>
              </a:rPr>
              <a:t>.</a:t>
            </a:r>
            <a:br>
              <a:rPr lang="en-US" sz="2400" dirty="0">
                <a:cs typeface="B Nazanin" pitchFamily="2" charset="-78"/>
              </a:rPr>
            </a:br>
            <a:r>
              <a:rPr lang="fa-IR" sz="2400" dirty="0" smtClean="0">
                <a:cs typeface="B Nazanin" pitchFamily="2" charset="-78"/>
              </a:rPr>
              <a:t>2-</a:t>
            </a:r>
            <a:r>
              <a:rPr lang="ar-SA" sz="2400" dirty="0" smtClean="0">
                <a:cs typeface="B Nazanin" pitchFamily="2" charset="-78"/>
              </a:rPr>
              <a:t>روش </a:t>
            </a:r>
            <a:r>
              <a:rPr lang="ar-SA" sz="2400" dirty="0">
                <a:cs typeface="B Nazanin" pitchFamily="2" charset="-78"/>
              </a:rPr>
              <a:t>استقرایی: دانش آموزان را وا </a:t>
            </a:r>
            <a:r>
              <a:rPr lang="ar-SA" sz="2400" dirty="0" smtClean="0">
                <a:cs typeface="B Nazanin" pitchFamily="2" charset="-78"/>
              </a:rPr>
              <a:t>میدارد </a:t>
            </a:r>
            <a:r>
              <a:rPr lang="ar-SA" sz="2400" dirty="0">
                <a:cs typeface="B Nazanin" pitchFamily="2" charset="-78"/>
              </a:rPr>
              <a:t>که بر اساس ویژگی های مشترک مصادیق تداعی ها رابرقرار کنند</a:t>
            </a:r>
            <a:r>
              <a:rPr lang="en-US" sz="2400" dirty="0">
                <a:cs typeface="B Nazanin" pitchFamily="2" charset="-78"/>
              </a:rPr>
              <a:t>.</a:t>
            </a:r>
            <a:br>
              <a:rPr lang="en-US" sz="2400" dirty="0">
                <a:cs typeface="B Nazanin" pitchFamily="2" charset="-78"/>
              </a:rPr>
            </a:br>
            <a:r>
              <a:rPr lang="fa-IR" sz="2400" dirty="0" smtClean="0">
                <a:cs typeface="B Nazanin" pitchFamily="2" charset="-78"/>
              </a:rPr>
              <a:t>3-</a:t>
            </a:r>
            <a:r>
              <a:rPr lang="en-US" sz="2400" dirty="0" smtClean="0">
                <a:cs typeface="B Nazanin" pitchFamily="2" charset="-78"/>
              </a:rPr>
              <a:t> </a:t>
            </a:r>
            <a:r>
              <a:rPr lang="ar-SA" sz="2400" dirty="0">
                <a:cs typeface="B Nazanin" pitchFamily="2" charset="-78"/>
              </a:rPr>
              <a:t>گروهی نیز بر اساس چارچوب الگوی پیش سازمان دهنده ، پیوند و اتصال مفاهیم جدید را با مفاهیم آموخته شده قبلی توصیه </a:t>
            </a:r>
            <a:r>
              <a:rPr lang="ar-SA" sz="2400" dirty="0" smtClean="0">
                <a:cs typeface="B Nazanin" pitchFamily="2" charset="-78"/>
              </a:rPr>
              <a:t>میکن</a:t>
            </a:r>
            <a:r>
              <a:rPr lang="fa-IR" sz="2400" dirty="0" smtClean="0">
                <a:cs typeface="B Nazanin" pitchFamily="2" charset="-78"/>
              </a:rPr>
              <a:t>ن</a:t>
            </a:r>
            <a:r>
              <a:rPr lang="ar-SA" sz="2400" dirty="0" smtClean="0">
                <a:cs typeface="B Nazanin" pitchFamily="2" charset="-78"/>
              </a:rPr>
              <a:t>د</a:t>
            </a:r>
            <a:r>
              <a:rPr lang="en-US" sz="2400" dirty="0">
                <a:cs typeface="B Nazanin" pitchFamily="2" charset="-78"/>
              </a:rPr>
              <a:t>.</a:t>
            </a:r>
            <a:r>
              <a:rPr lang="en-US" sz="4000" dirty="0"/>
              <a:t/>
            </a:r>
            <a:br>
              <a:rPr lang="en-US" sz="4000" dirty="0"/>
            </a:br>
            <a:endParaRPr lang="en-US" sz="4000" dirty="0"/>
          </a:p>
        </p:txBody>
      </p:sp>
    </p:spTree>
    <p:extLst>
      <p:ext uri="{BB962C8B-B14F-4D97-AF65-F5344CB8AC3E}">
        <p14:creationId xmlns:p14="http://schemas.microsoft.com/office/powerpoint/2010/main" val="291504180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539552" y="42193"/>
            <a:ext cx="8492480" cy="6699175"/>
          </a:xfrm>
        </p:spPr>
        <p:txBody>
          <a:bodyPr anchor="t">
            <a:normAutofit/>
          </a:bodyPr>
          <a:lstStyle/>
          <a:p>
            <a:pPr algn="r" rtl="1"/>
            <a:r>
              <a:rPr lang="ar-SA" sz="2400" b="1" dirty="0">
                <a:cs typeface="B Nazanin" panose="00000400000000000000" pitchFamily="2" charset="-78"/>
              </a:rPr>
              <a:t>به کار گیری روش چهار مرحله ای</a:t>
            </a:r>
            <a:r>
              <a:rPr lang="en-US" sz="2400" b="1" dirty="0">
                <a:cs typeface="B Nazanin" panose="00000400000000000000" pitchFamily="2" charset="-78"/>
              </a:rPr>
              <a:t>:</a:t>
            </a:r>
            <a:r>
              <a:rPr lang="en-US" sz="2400" dirty="0"/>
              <a:t/>
            </a:r>
            <a:br>
              <a:rPr lang="en-US" sz="2400" dirty="0"/>
            </a:br>
            <a:r>
              <a:rPr lang="ar-SA" sz="2400" b="1" dirty="0" smtClean="0">
                <a:solidFill>
                  <a:schemeClr val="accent2"/>
                </a:solidFill>
                <a:cs typeface="B Nazanin" pitchFamily="2" charset="-78"/>
              </a:rPr>
              <a:t>مرحله </a:t>
            </a:r>
            <a:r>
              <a:rPr lang="ar-SA" sz="2400" b="1" dirty="0">
                <a:solidFill>
                  <a:schemeClr val="accent2"/>
                </a:solidFill>
                <a:cs typeface="B Nazanin" pitchFamily="2" charset="-78"/>
              </a:rPr>
              <a:t>اول:</a:t>
            </a:r>
            <a:r>
              <a:rPr lang="ar-SA" sz="2400" b="1" dirty="0">
                <a:cs typeface="B Nazanin" pitchFamily="2" charset="-78"/>
              </a:rPr>
              <a:t>توجه</a:t>
            </a:r>
            <a:r>
              <a:rPr lang="ar-SA" sz="2400" b="1" dirty="0">
                <a:solidFill>
                  <a:schemeClr val="accent2"/>
                </a:solidFill>
                <a:cs typeface="B Nazanin" pitchFamily="2" charset="-78"/>
              </a:rPr>
              <a:t> </a:t>
            </a:r>
            <a:r>
              <a:rPr lang="ar-SA" sz="2400" b="1" dirty="0">
                <a:cs typeface="B Nazanin" pitchFamily="2" charset="-78"/>
              </a:rPr>
              <a:t>به مطلب</a:t>
            </a:r>
            <a:r>
              <a:rPr lang="ar-SA" sz="2400" dirty="0">
                <a:cs typeface="B Nazanin" pitchFamily="2" charset="-78"/>
              </a:rPr>
              <a:t>: این مرحله مستلزم آن است که دانش آموزان از موضوع یادگیری آگاه باشندو با دقت روی مفاهیم، قواعد، اصول، و قوانین آن متمرکز شوند</a:t>
            </a:r>
            <a:r>
              <a:rPr lang="en-US" sz="2400" dirty="0">
                <a:cs typeface="B Nazanin" pitchFamily="2" charset="-78"/>
              </a:rPr>
              <a:t>.</a:t>
            </a:r>
            <a:br>
              <a:rPr lang="en-US" sz="2400" dirty="0">
                <a:cs typeface="B Nazanin" pitchFamily="2" charset="-78"/>
              </a:rPr>
            </a:br>
            <a:r>
              <a:rPr lang="ar-SA" sz="2400" dirty="0">
                <a:cs typeface="B Nazanin" pitchFamily="2" charset="-78"/>
              </a:rPr>
              <a:t>شیوه هایی که توجه و یادسپاری را در ذهن تقویت می کنند عبارت است از</a:t>
            </a:r>
            <a:r>
              <a:rPr lang="en-US" sz="2400" dirty="0" smtClean="0">
                <a:cs typeface="B Nazanin" pitchFamily="2" charset="-78"/>
              </a:rPr>
              <a:t>:</a:t>
            </a:r>
            <a:br>
              <a:rPr lang="en-US" sz="2400" dirty="0" smtClean="0">
                <a:cs typeface="B Nazanin" pitchFamily="2" charset="-78"/>
              </a:rPr>
            </a:br>
            <a:r>
              <a:rPr lang="en-US" sz="2400" dirty="0">
                <a:cs typeface="B Nazanin" pitchFamily="2" charset="-78"/>
              </a:rPr>
              <a:t/>
            </a:r>
            <a:br>
              <a:rPr lang="en-US" sz="2400" dirty="0">
                <a:cs typeface="B Nazanin" pitchFamily="2" charset="-78"/>
              </a:rPr>
            </a:br>
            <a:r>
              <a:rPr lang="fa-IR" sz="2400" dirty="0" smtClean="0">
                <a:cs typeface="B Nazanin" pitchFamily="2" charset="-78"/>
              </a:rPr>
              <a:t>1-</a:t>
            </a:r>
            <a:r>
              <a:rPr lang="ar-SA" sz="2400" dirty="0" smtClean="0">
                <a:cs typeface="B Nazanin" pitchFamily="2" charset="-78"/>
              </a:rPr>
              <a:t>طبقه </a:t>
            </a:r>
            <a:r>
              <a:rPr lang="ar-SA" sz="2400" dirty="0">
                <a:cs typeface="B Nazanin" pitchFamily="2" charset="-78"/>
              </a:rPr>
              <a:t>بندی و سازمان دهی مطالب و موضوع های آموزشی و </a:t>
            </a:r>
            <a:r>
              <a:rPr lang="ar-SA" sz="2400" dirty="0" smtClean="0">
                <a:cs typeface="B Nazanin" pitchFamily="2" charset="-78"/>
              </a:rPr>
              <a:t>متم</a:t>
            </a:r>
            <a:r>
              <a:rPr lang="fa-IR" sz="2400" dirty="0" smtClean="0">
                <a:cs typeface="B Nazanin" pitchFamily="2" charset="-78"/>
              </a:rPr>
              <a:t>ا</a:t>
            </a:r>
            <a:r>
              <a:rPr lang="ar-SA" sz="2400" dirty="0" smtClean="0">
                <a:cs typeface="B Nazanin" pitchFamily="2" charset="-78"/>
              </a:rPr>
              <a:t>یز </a:t>
            </a:r>
            <a:r>
              <a:rPr lang="ar-SA" sz="2400" dirty="0">
                <a:cs typeface="B Nazanin" pitchFamily="2" charset="-78"/>
              </a:rPr>
              <a:t>کردن آنها </a:t>
            </a:r>
            <a:r>
              <a:rPr lang="en-US" sz="2400" dirty="0">
                <a:cs typeface="B Nazanin" pitchFamily="2" charset="-78"/>
              </a:rPr>
              <a:t/>
            </a:r>
            <a:br>
              <a:rPr lang="en-US" sz="2400" dirty="0">
                <a:cs typeface="B Nazanin" pitchFamily="2" charset="-78"/>
              </a:rPr>
            </a:br>
            <a:r>
              <a:rPr lang="fa-IR" sz="2400" dirty="0" smtClean="0">
                <a:cs typeface="B Nazanin" pitchFamily="2" charset="-78"/>
              </a:rPr>
              <a:t>2-</a:t>
            </a:r>
            <a:r>
              <a:rPr lang="ar-SA" sz="2400" dirty="0" smtClean="0">
                <a:cs typeface="B Nazanin" pitchFamily="2" charset="-78"/>
              </a:rPr>
              <a:t>خط </a:t>
            </a:r>
            <a:r>
              <a:rPr lang="ar-SA" sz="2400" dirty="0">
                <a:cs typeface="B Nazanin" pitchFamily="2" charset="-78"/>
              </a:rPr>
              <a:t>کشیدن در زیرمفاهیم اصلی و کلیدی اطلاعات مورد مطالعه</a:t>
            </a:r>
            <a:r>
              <a:rPr lang="en-US" sz="2400" dirty="0">
                <a:cs typeface="B Nazanin" pitchFamily="2" charset="-78"/>
              </a:rPr>
              <a:t/>
            </a:r>
            <a:br>
              <a:rPr lang="en-US" sz="2400" dirty="0">
                <a:cs typeface="B Nazanin" pitchFamily="2" charset="-78"/>
              </a:rPr>
            </a:br>
            <a:r>
              <a:rPr lang="fa-IR" sz="2400" dirty="0" smtClean="0">
                <a:cs typeface="B Nazanin" pitchFamily="2" charset="-78"/>
              </a:rPr>
              <a:t>3-</a:t>
            </a:r>
            <a:r>
              <a:rPr lang="ar-SA" sz="2400" dirty="0" smtClean="0">
                <a:cs typeface="B Nazanin" pitchFamily="2" charset="-78"/>
              </a:rPr>
              <a:t>تهیه </a:t>
            </a:r>
            <a:r>
              <a:rPr lang="ar-SA" sz="2400" dirty="0">
                <a:cs typeface="B Nazanin" pitchFamily="2" charset="-78"/>
              </a:rPr>
              <a:t>فهرستی جداگانه از مفاهیم و نکات اصلی  و کلیدی و بیان مجدد آنها با زبان خود</a:t>
            </a:r>
            <a:r>
              <a:rPr lang="en-US" sz="2400" dirty="0">
                <a:cs typeface="B Nazanin" pitchFamily="2" charset="-78"/>
              </a:rPr>
              <a:t/>
            </a:r>
            <a:br>
              <a:rPr lang="en-US" sz="2400" dirty="0">
                <a:cs typeface="B Nazanin" pitchFamily="2" charset="-78"/>
              </a:rPr>
            </a:br>
            <a:r>
              <a:rPr lang="fa-IR" sz="2400" dirty="0" smtClean="0">
                <a:cs typeface="B Nazanin" pitchFamily="2" charset="-78"/>
              </a:rPr>
              <a:t>4-</a:t>
            </a:r>
            <a:r>
              <a:rPr lang="ar-SA" sz="2400" dirty="0" smtClean="0">
                <a:cs typeface="B Nazanin" pitchFamily="2" charset="-78"/>
              </a:rPr>
              <a:t>تعمق </a:t>
            </a:r>
            <a:r>
              <a:rPr lang="ar-SA" sz="2400" dirty="0">
                <a:cs typeface="B Nazanin" pitchFamily="2" charset="-78"/>
              </a:rPr>
              <a:t>و تفکر مطالب فهرست شده و تعیین روابط آنها</a:t>
            </a:r>
            <a:endParaRPr lang="en-US" sz="2400" dirty="0">
              <a:cs typeface="B Nazanin" pitchFamily="2" charset="-78"/>
            </a:endParaRPr>
          </a:p>
        </p:txBody>
      </p:sp>
    </p:spTree>
    <p:extLst>
      <p:ext uri="{BB962C8B-B14F-4D97-AF65-F5344CB8AC3E}">
        <p14:creationId xmlns:p14="http://schemas.microsoft.com/office/powerpoint/2010/main" val="3845719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331640" y="-27384"/>
            <a:ext cx="7793632" cy="6699175"/>
          </a:xfrm>
        </p:spPr>
        <p:txBody>
          <a:bodyPr anchor="t">
            <a:noAutofit/>
          </a:bodyPr>
          <a:lstStyle/>
          <a:p>
            <a:pPr algn="r" rtl="1"/>
            <a:r>
              <a:rPr lang="ar-SA" sz="2400" dirty="0">
                <a:solidFill>
                  <a:schemeClr val="accent2"/>
                </a:solidFill>
                <a:cs typeface="B Nazanin" pitchFamily="2" charset="-78"/>
              </a:rPr>
              <a:t>مرحله دوم</a:t>
            </a:r>
            <a:r>
              <a:rPr lang="en-US" sz="2400" dirty="0">
                <a:solidFill>
                  <a:schemeClr val="accent2"/>
                </a:solidFill>
                <a:cs typeface="B Nazanin" pitchFamily="2" charset="-78"/>
              </a:rPr>
              <a:t>:</a:t>
            </a:r>
            <a:r>
              <a:rPr lang="en-US" sz="2400" dirty="0">
                <a:cs typeface="B Nazanin" pitchFamily="2" charset="-78"/>
              </a:rPr>
              <a:t/>
            </a:r>
            <a:br>
              <a:rPr lang="en-US" sz="2400" dirty="0">
                <a:cs typeface="B Nazanin" pitchFamily="2" charset="-78"/>
              </a:rPr>
            </a:br>
            <a:r>
              <a:rPr lang="ar-SA" sz="2400" b="1" dirty="0">
                <a:cs typeface="B Nazanin" pitchFamily="2" charset="-78"/>
              </a:rPr>
              <a:t>نظام اتصال</a:t>
            </a:r>
            <a:r>
              <a:rPr lang="ar-SA" sz="2400" dirty="0">
                <a:cs typeface="B Nazanin" pitchFamily="2" charset="-78"/>
              </a:rPr>
              <a:t>: نظام اتصال دوکارکرد مهم دارد.اول، ارتباط دادن مفهوم یا مطلب آشنا با مفهوم ناآشنا و دوم، تداعی معانی و معنا دار کردن مطلب جدید</a:t>
            </a:r>
            <a:r>
              <a:rPr lang="en-US" sz="2400" dirty="0">
                <a:cs typeface="B Nazanin" pitchFamily="2" charset="-78"/>
              </a:rPr>
              <a:t>.</a:t>
            </a:r>
            <a:br>
              <a:rPr lang="en-US" sz="2400" dirty="0">
                <a:cs typeface="B Nazanin" pitchFamily="2" charset="-78"/>
              </a:rPr>
            </a:br>
            <a:r>
              <a:rPr lang="ar-SA" sz="2400" dirty="0">
                <a:cs typeface="B Nazanin" pitchFamily="2" charset="-78"/>
              </a:rPr>
              <a:t>نظام اتصال را می توان به سه روش اتصال کلمه، کلمه جایگزین و کلمه کلید به کار گرفت</a:t>
            </a:r>
            <a:r>
              <a:rPr lang="en-US" sz="2400" dirty="0">
                <a:cs typeface="B Nazanin" pitchFamily="2" charset="-78"/>
              </a:rPr>
              <a:t>.</a:t>
            </a:r>
            <a:br>
              <a:rPr lang="en-US" sz="2400" dirty="0">
                <a:cs typeface="B Nazanin" pitchFamily="2" charset="-78"/>
              </a:rPr>
            </a:br>
            <a:r>
              <a:rPr lang="fa-IR" sz="2400" dirty="0" smtClean="0">
                <a:cs typeface="B Nazanin" pitchFamily="2" charset="-78"/>
              </a:rPr>
              <a:t>1-</a:t>
            </a:r>
            <a:r>
              <a:rPr lang="ar-SA" sz="2400" dirty="0" smtClean="0">
                <a:cs typeface="B Nazanin" pitchFamily="2" charset="-78"/>
              </a:rPr>
              <a:t>اتصال </a:t>
            </a:r>
            <a:r>
              <a:rPr lang="ar-SA" sz="2400" dirty="0">
                <a:cs typeface="B Nazanin" pitchFamily="2" charset="-78"/>
              </a:rPr>
              <a:t>کلمه: روش اتصال کلمه برای یادسپاری و تسلط بر واژه های نا </a:t>
            </a:r>
            <a:r>
              <a:rPr lang="fa-IR" sz="2400" dirty="0" smtClean="0">
                <a:cs typeface="B Nazanin" pitchFamily="2" charset="-78"/>
              </a:rPr>
              <a:t>مأ</a:t>
            </a:r>
            <a:r>
              <a:rPr lang="ar-SA" sz="2400" dirty="0" smtClean="0">
                <a:cs typeface="B Nazanin" pitchFamily="2" charset="-78"/>
              </a:rPr>
              <a:t>نوس </a:t>
            </a:r>
            <a:r>
              <a:rPr lang="ar-SA" sz="2400" dirty="0">
                <a:cs typeface="B Nazanin" pitchFamily="2" charset="-78"/>
              </a:rPr>
              <a:t>به کار گرفته می شود. در این روش وظیفه اصلی معلم فراهم سازی شرایط است</a:t>
            </a:r>
            <a:r>
              <a:rPr lang="en-US" sz="2400" dirty="0" smtClean="0">
                <a:cs typeface="B Nazanin" pitchFamily="2" charset="-78"/>
              </a:rPr>
              <a:t>.</a:t>
            </a:r>
            <a:r>
              <a:rPr lang="en-US" sz="2400" dirty="0">
                <a:cs typeface="B Nazanin" pitchFamily="2" charset="-78"/>
              </a:rPr>
              <a:t/>
            </a:r>
            <a:br>
              <a:rPr lang="en-US" sz="2400" dirty="0">
                <a:cs typeface="B Nazanin" pitchFamily="2" charset="-78"/>
              </a:rPr>
            </a:br>
            <a:r>
              <a:rPr lang="ar-SA" sz="2400" dirty="0">
                <a:cs typeface="B Nazanin" pitchFamily="2" charset="-78"/>
              </a:rPr>
              <a:t>تولید واژه های اتصال و در برخی موارد ایجاد مواد بصری یا کمک به دانش آموزان در تولید آنها از وظایف عمده معلم تلقی می شود</a:t>
            </a:r>
            <a:r>
              <a:rPr lang="en-US" sz="2400" dirty="0">
                <a:cs typeface="B Nazanin" pitchFamily="2" charset="-78"/>
              </a:rPr>
              <a:t>.</a:t>
            </a:r>
            <a:br>
              <a:rPr lang="en-US" sz="2400" dirty="0">
                <a:cs typeface="B Nazanin" pitchFamily="2" charset="-78"/>
              </a:rPr>
            </a:br>
            <a:r>
              <a:rPr lang="fa-IR" sz="2400" dirty="0" smtClean="0">
                <a:cs typeface="B Nazanin" pitchFamily="2" charset="-78"/>
              </a:rPr>
              <a:t>2-</a:t>
            </a:r>
            <a:r>
              <a:rPr lang="ar-SA" sz="2400" dirty="0" smtClean="0">
                <a:cs typeface="B Nazanin" pitchFamily="2" charset="-78"/>
              </a:rPr>
              <a:t>کلمه </a:t>
            </a:r>
            <a:r>
              <a:rPr lang="ar-SA" sz="2400" dirty="0">
                <a:cs typeface="B Nazanin" pitchFamily="2" charset="-78"/>
              </a:rPr>
              <a:t>جایگزین: روش جایگزین روشی برای تداعی مطالب </a:t>
            </a:r>
            <a:r>
              <a:rPr lang="ar-SA" sz="2400" dirty="0" smtClean="0">
                <a:cs typeface="B Nazanin" pitchFamily="2" charset="-78"/>
              </a:rPr>
              <a:t>است</a:t>
            </a:r>
            <a:r>
              <a:rPr lang="fa-IR" sz="2400" dirty="0" smtClean="0">
                <a:cs typeface="B Nazanin" pitchFamily="2" charset="-78"/>
              </a:rPr>
              <a:t>.</a:t>
            </a:r>
            <a:r>
              <a:rPr lang="ar-SA" sz="2400" dirty="0" smtClean="0">
                <a:cs typeface="B Nazanin" pitchFamily="2" charset="-78"/>
              </a:rPr>
              <a:t>این </a:t>
            </a:r>
            <a:r>
              <a:rPr lang="ar-SA" sz="2400" dirty="0">
                <a:cs typeface="B Nazanin" pitchFamily="2" charset="-78"/>
              </a:rPr>
              <a:t>روش برای تبدیل یک مفهوم نا محسوس به یک مفهوم محسوس و معنی دار به کار میرود و طی آن، کلمه یا عبارتی که به نظر انتزاعی میرسد با کلمه و عبارتی که از نظر آوایی یا معنایی </a:t>
            </a:r>
            <a:r>
              <a:rPr lang="ar-SA" sz="2400" dirty="0" smtClean="0">
                <a:cs typeface="B Nazanin" pitchFamily="2" charset="-78"/>
              </a:rPr>
              <a:t>شبیه </a:t>
            </a:r>
            <a:r>
              <a:rPr lang="ar-SA" sz="2400" dirty="0">
                <a:cs typeface="B Nazanin" pitchFamily="2" charset="-78"/>
              </a:rPr>
              <a:t>آن است، جایگزین یا به آن متصل میشود</a:t>
            </a:r>
            <a:r>
              <a:rPr lang="en-US" sz="2400" dirty="0">
                <a:cs typeface="B Nazanin" pitchFamily="2" charset="-78"/>
              </a:rPr>
              <a:t>.</a:t>
            </a:r>
            <a:br>
              <a:rPr lang="en-US" sz="2400" dirty="0">
                <a:cs typeface="B Nazanin" pitchFamily="2" charset="-78"/>
              </a:rPr>
            </a:br>
            <a:r>
              <a:rPr lang="ar-SA" sz="2400" dirty="0">
                <a:solidFill>
                  <a:schemeClr val="accent2"/>
                </a:solidFill>
                <a:cs typeface="B Nazanin" pitchFamily="2" charset="-78"/>
              </a:rPr>
              <a:t>مرحله سوم:</a:t>
            </a:r>
            <a:r>
              <a:rPr lang="ar-SA" sz="2400" b="1" dirty="0">
                <a:cs typeface="B Nazanin" pitchFamily="2" charset="-78"/>
              </a:rPr>
              <a:t>بسط</a:t>
            </a:r>
            <a:r>
              <a:rPr lang="ar-SA" sz="2400" b="1" dirty="0">
                <a:solidFill>
                  <a:schemeClr val="accent2"/>
                </a:solidFill>
                <a:cs typeface="B Nazanin" pitchFamily="2" charset="-78"/>
              </a:rPr>
              <a:t> </a:t>
            </a:r>
            <a:r>
              <a:rPr lang="ar-SA" sz="2400" b="1" dirty="0">
                <a:cs typeface="B Nazanin" pitchFamily="2" charset="-78"/>
              </a:rPr>
              <a:t>تصاویر حسی</a:t>
            </a:r>
            <a:r>
              <a:rPr lang="en-US" sz="2400" dirty="0">
                <a:cs typeface="B Nazanin" pitchFamily="2" charset="-78"/>
              </a:rPr>
              <a:t/>
            </a:r>
            <a:br>
              <a:rPr lang="en-US" sz="2400" dirty="0">
                <a:cs typeface="B Nazanin" pitchFamily="2" charset="-78"/>
              </a:rPr>
            </a:br>
            <a:r>
              <a:rPr lang="ar-SA" sz="2400" dirty="0">
                <a:cs typeface="B Nazanin" pitchFamily="2" charset="-78"/>
              </a:rPr>
              <a:t>یکی از مراحل بسیار مهم در یادسپاری کلمات و مفاهیم بسط تصاویر حسی است</a:t>
            </a:r>
            <a:r>
              <a:rPr lang="en-US" sz="2400" dirty="0">
                <a:cs typeface="B Nazanin" pitchFamily="2" charset="-78"/>
              </a:rPr>
              <a:t>.</a:t>
            </a:r>
            <a:br>
              <a:rPr lang="en-US" sz="2400" dirty="0">
                <a:cs typeface="B Nazanin" pitchFamily="2" charset="-78"/>
              </a:rPr>
            </a:br>
            <a:r>
              <a:rPr lang="ar-SA" sz="2400" dirty="0">
                <a:cs typeface="B Nazanin" pitchFamily="2" charset="-78"/>
              </a:rPr>
              <a:t>زیرا اگر یک مطلب آموزشی از چند کانال حسی دریافت شود، عمل یادسپاری تسهیل و تقویت خواهد شد</a:t>
            </a:r>
            <a:r>
              <a:rPr lang="en-US" sz="2400" dirty="0">
                <a:cs typeface="B Nazanin" pitchFamily="2" charset="-78"/>
              </a:rPr>
              <a:t>.</a:t>
            </a:r>
            <a:br>
              <a:rPr lang="en-US" sz="2400" dirty="0">
                <a:cs typeface="B Nazanin" pitchFamily="2" charset="-78"/>
              </a:rPr>
            </a:br>
            <a:endParaRPr lang="en-US" sz="2400" dirty="0">
              <a:cs typeface="B Nazanin" pitchFamily="2" charset="-78"/>
            </a:endParaRPr>
          </a:p>
        </p:txBody>
      </p:sp>
    </p:spTree>
    <p:extLst>
      <p:ext uri="{BB962C8B-B14F-4D97-AF65-F5344CB8AC3E}">
        <p14:creationId xmlns:p14="http://schemas.microsoft.com/office/powerpoint/2010/main" val="397549060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475656" y="42193"/>
            <a:ext cx="7556376" cy="6699175"/>
          </a:xfrm>
        </p:spPr>
        <p:txBody>
          <a:bodyPr anchor="t">
            <a:normAutofit/>
          </a:bodyPr>
          <a:lstStyle/>
          <a:p>
            <a:pPr algn="r" rtl="1"/>
            <a:r>
              <a:rPr lang="ar-SA" sz="2400" dirty="0" smtClean="0">
                <a:solidFill>
                  <a:schemeClr val="accent2"/>
                </a:solidFill>
                <a:cs typeface="B Nazanin" pitchFamily="2" charset="-78"/>
              </a:rPr>
              <a:t>مرحله چهارم:</a:t>
            </a:r>
            <a:r>
              <a:rPr lang="ar-SA" sz="2400" b="1" dirty="0" smtClean="0">
                <a:cs typeface="B Nazanin" pitchFamily="2" charset="-78"/>
              </a:rPr>
              <a:t>تمرین یادآوری مطالب</a:t>
            </a:r>
            <a:r>
              <a:rPr lang="en-US" sz="2400" dirty="0" smtClean="0">
                <a:cs typeface="B Nazanin" pitchFamily="2" charset="-78"/>
              </a:rPr>
              <a:t/>
            </a:r>
            <a:br>
              <a:rPr lang="en-US" sz="2400" dirty="0" smtClean="0">
                <a:cs typeface="B Nazanin" pitchFamily="2" charset="-78"/>
              </a:rPr>
            </a:br>
            <a:r>
              <a:rPr lang="ar-SA" sz="2400" dirty="0" smtClean="0">
                <a:cs typeface="B Nazanin" pitchFamily="2" charset="-78"/>
              </a:rPr>
              <a:t>در فرایند یادسپاری اگر بخواهیم اطلاعات موجود  درحافظه پایدار باشدباید از راهبردهای تمرین استفاده کنیم زیرا بر اساس قانون تمرین، تمرینی که پاسخ رضایت بخش به دنبال داشته باشد رابطه محرک و پاسخ را مستحکم تر و پایدارتر می کند. </a:t>
            </a:r>
            <a:r>
              <a:rPr lang="en-US" sz="2400" dirty="0" smtClean="0">
                <a:cs typeface="B Nazanin" pitchFamily="2" charset="-78"/>
              </a:rPr>
              <a:t/>
            </a:r>
            <a:br>
              <a:rPr lang="en-US" sz="2400" dirty="0" smtClean="0">
                <a:cs typeface="B Nazanin" pitchFamily="2" charset="-78"/>
              </a:rPr>
            </a:br>
            <a:r>
              <a:rPr lang="ar-SA" sz="2400" dirty="0" smtClean="0">
                <a:cs typeface="B Nazanin" pitchFamily="2" charset="-78"/>
              </a:rPr>
              <a:t>در ادامه می گوییم که تمرین با تکرار محض نیز </a:t>
            </a:r>
            <a:r>
              <a:rPr lang="fa-IR" sz="2400" dirty="0" smtClean="0">
                <a:cs typeface="B Nazanin" pitchFamily="2" charset="-78"/>
              </a:rPr>
              <a:t>متف</a:t>
            </a:r>
            <a:r>
              <a:rPr lang="ar-SA" sz="2400" dirty="0" smtClean="0">
                <a:cs typeface="B Nazanin" pitchFamily="2" charset="-78"/>
              </a:rPr>
              <a:t>اوت است</a:t>
            </a:r>
            <a:r>
              <a:rPr lang="en-US" sz="2400" dirty="0" smtClean="0">
                <a:cs typeface="B Nazanin" pitchFamily="2" charset="-78"/>
              </a:rPr>
              <a:t>.</a:t>
            </a:r>
            <a:br>
              <a:rPr lang="en-US" sz="2400" dirty="0" smtClean="0">
                <a:cs typeface="B Nazanin" pitchFamily="2" charset="-78"/>
              </a:rPr>
            </a:br>
            <a:r>
              <a:rPr lang="ar-SA" sz="2400" dirty="0" smtClean="0">
                <a:cs typeface="B Nazanin" pitchFamily="2" charset="-78"/>
              </a:rPr>
              <a:t>تمرین همانند حرکات ((اسب عصاری)) نیست که یکنواخت و تکراری باشد بلکه تمرین باید با روش ها و مشکل های مختلف و بدیع انجام شود تا ذهن بتواند در شکلهای مختلف فعالیت کند و اسیر عادت نشود. تمرین باید تا آنجاادامه یابد که یادسپاری و یادآور</a:t>
            </a:r>
            <a:r>
              <a:rPr lang="fa-IR" sz="2400" dirty="0" smtClean="0">
                <a:cs typeface="B Nazanin" pitchFamily="2" charset="-78"/>
              </a:rPr>
              <a:t>ی</a:t>
            </a:r>
            <a:r>
              <a:rPr lang="ar-SA" sz="2400" dirty="0" smtClean="0">
                <a:cs typeface="B Nazanin" pitchFamily="2" charset="-78"/>
              </a:rPr>
              <a:t> معنا دار(یادگیری) کاملا اتفاق افتد</a:t>
            </a:r>
            <a:r>
              <a:rPr lang="en-US" sz="2400" dirty="0" smtClean="0">
                <a:cs typeface="B Nazanin" pitchFamily="2" charset="-78"/>
              </a:rPr>
              <a:t>.</a:t>
            </a:r>
            <a:endParaRPr lang="en-US" sz="2400" dirty="0">
              <a:cs typeface="B Nazanin" pitchFamily="2" charset="-78"/>
            </a:endParaRPr>
          </a:p>
        </p:txBody>
      </p:sp>
    </p:spTree>
    <p:extLst>
      <p:ext uri="{BB962C8B-B14F-4D97-AF65-F5344CB8AC3E}">
        <p14:creationId xmlns:p14="http://schemas.microsoft.com/office/powerpoint/2010/main" val="174036310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403648" y="42193"/>
            <a:ext cx="7704856" cy="6815807"/>
          </a:xfrm>
        </p:spPr>
        <p:txBody>
          <a:bodyPr anchor="t">
            <a:normAutofit/>
          </a:bodyPr>
          <a:lstStyle/>
          <a:p>
            <a:pPr algn="r" rtl="1"/>
            <a:r>
              <a:rPr lang="ar-SA" sz="2400" b="1" dirty="0">
                <a:cs typeface="B Nazanin" pitchFamily="2" charset="-78"/>
              </a:rPr>
              <a:t>محاسن و محدودیت های روش یادسپاری</a:t>
            </a:r>
            <a:r>
              <a:rPr lang="en-US" sz="2400" b="1" dirty="0">
                <a:cs typeface="B Nazanin" pitchFamily="2" charset="-78"/>
              </a:rPr>
              <a:t> :</a:t>
            </a:r>
            <a:r>
              <a:rPr lang="en-US" sz="2400" dirty="0">
                <a:cs typeface="B Nazanin" pitchFamily="2" charset="-78"/>
              </a:rPr>
              <a:t/>
            </a:r>
            <a:br>
              <a:rPr lang="en-US" sz="2400" dirty="0">
                <a:cs typeface="B Nazanin" pitchFamily="2" charset="-78"/>
              </a:rPr>
            </a:br>
            <a:r>
              <a:rPr lang="ar-SA" sz="2400" b="1" dirty="0">
                <a:solidFill>
                  <a:schemeClr val="accent2"/>
                </a:solidFill>
                <a:cs typeface="B Nazanin" pitchFamily="2" charset="-78"/>
              </a:rPr>
              <a:t>محاسن: </a:t>
            </a:r>
            <a:r>
              <a:rPr lang="en-US" sz="2400" dirty="0" smtClean="0">
                <a:cs typeface="B Nazanin" pitchFamily="2" charset="-78"/>
              </a:rPr>
              <a:t/>
            </a:r>
            <a:br>
              <a:rPr lang="en-US" sz="2400" dirty="0" smtClean="0">
                <a:cs typeface="B Nazanin" pitchFamily="2" charset="-78"/>
              </a:rPr>
            </a:br>
            <a:r>
              <a:rPr lang="fa-IR" sz="2400" dirty="0" smtClean="0">
                <a:cs typeface="B Nazanin" pitchFamily="2" charset="-78"/>
              </a:rPr>
              <a:t>1-</a:t>
            </a:r>
            <a:r>
              <a:rPr lang="ar-SA" sz="2400" dirty="0" smtClean="0">
                <a:cs typeface="B Nazanin" pitchFamily="2" charset="-78"/>
              </a:rPr>
              <a:t> </a:t>
            </a:r>
            <a:r>
              <a:rPr lang="ar-SA" sz="2400" dirty="0">
                <a:cs typeface="B Nazanin" pitchFamily="2" charset="-78"/>
              </a:rPr>
              <a:t>برای تقویت و فعال نگه داشتن حافظه روش مناسبی است</a:t>
            </a:r>
            <a:r>
              <a:rPr lang="en-US" sz="2400" dirty="0">
                <a:cs typeface="B Nazanin" pitchFamily="2" charset="-78"/>
              </a:rPr>
              <a:t/>
            </a:r>
            <a:br>
              <a:rPr lang="en-US" sz="2400" dirty="0">
                <a:cs typeface="B Nazanin" pitchFamily="2" charset="-78"/>
              </a:rPr>
            </a:br>
            <a:r>
              <a:rPr lang="fa-IR" sz="2400" dirty="0" smtClean="0">
                <a:cs typeface="B Nazanin" pitchFamily="2" charset="-78"/>
              </a:rPr>
              <a:t>2-</a:t>
            </a:r>
            <a:r>
              <a:rPr lang="en-US" sz="2400" dirty="0" smtClean="0">
                <a:cs typeface="B Nazanin" pitchFamily="2" charset="-78"/>
              </a:rPr>
              <a:t> </a:t>
            </a:r>
            <a:r>
              <a:rPr lang="ar-SA" sz="2400" dirty="0">
                <a:cs typeface="B Nazanin" pitchFamily="2" charset="-78"/>
              </a:rPr>
              <a:t>یادسپاری اطلاعات پایه ای برای ارتباط و تفکر است</a:t>
            </a:r>
            <a:r>
              <a:rPr lang="en-US" sz="2400" dirty="0">
                <a:cs typeface="B Nazanin" pitchFamily="2" charset="-78"/>
              </a:rPr>
              <a:t/>
            </a:r>
            <a:br>
              <a:rPr lang="en-US" sz="2400" dirty="0">
                <a:cs typeface="B Nazanin" pitchFamily="2" charset="-78"/>
              </a:rPr>
            </a:br>
            <a:r>
              <a:rPr lang="fa-IR" sz="2400" dirty="0" smtClean="0">
                <a:cs typeface="B Nazanin" pitchFamily="2" charset="-78"/>
              </a:rPr>
              <a:t>3-</a:t>
            </a:r>
            <a:r>
              <a:rPr lang="ar-SA" sz="2400" dirty="0" smtClean="0">
                <a:cs typeface="B Nazanin" pitchFamily="2" charset="-78"/>
              </a:rPr>
              <a:t>برای </a:t>
            </a:r>
            <a:r>
              <a:rPr lang="ar-SA" sz="2400" dirty="0">
                <a:cs typeface="B Nazanin" pitchFamily="2" charset="-78"/>
              </a:rPr>
              <a:t>به ذهن سپردن اصول، قواعد، </a:t>
            </a:r>
            <a:r>
              <a:rPr lang="ar-SA" sz="2400" dirty="0" smtClean="0">
                <a:cs typeface="B Nazanin" pitchFamily="2" charset="-78"/>
              </a:rPr>
              <a:t>قوا</a:t>
            </a:r>
            <a:r>
              <a:rPr lang="fa-IR" sz="2400" dirty="0" smtClean="0">
                <a:cs typeface="B Nazanin" pitchFamily="2" charset="-78"/>
              </a:rPr>
              <a:t>نی</a:t>
            </a:r>
            <a:r>
              <a:rPr lang="ar-SA" sz="2400" dirty="0" smtClean="0">
                <a:cs typeface="B Nazanin" pitchFamily="2" charset="-78"/>
              </a:rPr>
              <a:t>ن </a:t>
            </a:r>
            <a:r>
              <a:rPr lang="ar-SA" sz="2400" dirty="0">
                <a:cs typeface="B Nazanin" pitchFamily="2" charset="-78"/>
              </a:rPr>
              <a:t>و حقایق علمی رشته های مختلف روش مناسبی است</a:t>
            </a:r>
            <a:r>
              <a:rPr lang="en-US" sz="2400" dirty="0">
                <a:cs typeface="B Nazanin" pitchFamily="2" charset="-78"/>
              </a:rPr>
              <a:t>.</a:t>
            </a:r>
            <a:br>
              <a:rPr lang="en-US" sz="2400" dirty="0">
                <a:cs typeface="B Nazanin" pitchFamily="2" charset="-78"/>
              </a:rPr>
            </a:br>
            <a:r>
              <a:rPr lang="fa-IR" sz="2400" dirty="0" smtClean="0">
                <a:cs typeface="B Nazanin" pitchFamily="2" charset="-78"/>
              </a:rPr>
              <a:t>4-</a:t>
            </a:r>
            <a:r>
              <a:rPr lang="en-US" sz="2400" dirty="0" smtClean="0">
                <a:cs typeface="B Nazanin" pitchFamily="2" charset="-78"/>
              </a:rPr>
              <a:t> </a:t>
            </a:r>
            <a:r>
              <a:rPr lang="ar-SA" sz="2400" dirty="0">
                <a:cs typeface="B Nazanin" pitchFamily="2" charset="-78"/>
              </a:rPr>
              <a:t>به صورت فردی و گروهی قابل اجراست</a:t>
            </a:r>
            <a:r>
              <a:rPr lang="en-US" sz="2400" dirty="0">
                <a:cs typeface="B Nazanin" pitchFamily="2" charset="-78"/>
              </a:rPr>
              <a:t/>
            </a:r>
            <a:br>
              <a:rPr lang="en-US" sz="2400" dirty="0">
                <a:cs typeface="B Nazanin" pitchFamily="2" charset="-78"/>
              </a:rPr>
            </a:br>
            <a:r>
              <a:rPr lang="fa-IR" sz="2400" dirty="0" smtClean="0">
                <a:cs typeface="B Nazanin" pitchFamily="2" charset="-78"/>
              </a:rPr>
              <a:t>5-</a:t>
            </a:r>
            <a:r>
              <a:rPr lang="en-US" sz="2400" dirty="0" smtClean="0">
                <a:cs typeface="B Nazanin" pitchFamily="2" charset="-78"/>
              </a:rPr>
              <a:t> </a:t>
            </a:r>
            <a:r>
              <a:rPr lang="ar-SA" sz="2400" dirty="0">
                <a:cs typeface="B Nazanin" pitchFamily="2" charset="-78"/>
              </a:rPr>
              <a:t>برای تعلیم و تربیت جمعی به منظور حفظ و نگهداری مفاهیم اعتقادی، تاریخ، فرهنگ، زبان و ادبیات روش خوبی است</a:t>
            </a:r>
            <a:r>
              <a:rPr lang="en-US" sz="2400" dirty="0">
                <a:cs typeface="B Nazanin" pitchFamily="2" charset="-78"/>
              </a:rPr>
              <a:t>.</a:t>
            </a:r>
            <a:br>
              <a:rPr lang="en-US" sz="2400" dirty="0">
                <a:cs typeface="B Nazanin" pitchFamily="2" charset="-78"/>
              </a:rPr>
            </a:br>
            <a:r>
              <a:rPr lang="fa-IR" sz="2400" dirty="0" smtClean="0">
                <a:cs typeface="B Nazanin" pitchFamily="2" charset="-78"/>
              </a:rPr>
              <a:t>6-</a:t>
            </a:r>
            <a:r>
              <a:rPr lang="en-US" sz="2400" dirty="0" smtClean="0">
                <a:cs typeface="B Nazanin" pitchFamily="2" charset="-78"/>
              </a:rPr>
              <a:t> </a:t>
            </a:r>
            <a:r>
              <a:rPr lang="ar-SA" sz="2400" dirty="0">
                <a:cs typeface="B Nazanin" pitchFamily="2" charset="-78"/>
              </a:rPr>
              <a:t>خوداتکایی، استقلال در یادگیری، احساس تسلط و کنترل بر آینده را تقویت می کند</a:t>
            </a:r>
            <a:r>
              <a:rPr lang="en-US" sz="2400" dirty="0">
                <a:cs typeface="B Nazanin" pitchFamily="2" charset="-78"/>
              </a:rPr>
              <a:t>.</a:t>
            </a:r>
            <a:br>
              <a:rPr lang="en-US" sz="2400" dirty="0">
                <a:cs typeface="B Nazanin" pitchFamily="2" charset="-78"/>
              </a:rPr>
            </a:br>
            <a:r>
              <a:rPr lang="fa-IR" sz="2400" dirty="0" smtClean="0">
                <a:cs typeface="B Nazanin" pitchFamily="2" charset="-78"/>
              </a:rPr>
              <a:t>7-</a:t>
            </a:r>
            <a:r>
              <a:rPr lang="en-US" sz="2400" dirty="0" smtClean="0">
                <a:cs typeface="B Nazanin" pitchFamily="2" charset="-78"/>
              </a:rPr>
              <a:t> </a:t>
            </a:r>
            <a:r>
              <a:rPr lang="ar-SA" sz="2400" dirty="0">
                <a:cs typeface="B Nazanin" pitchFamily="2" charset="-78"/>
              </a:rPr>
              <a:t>ارزان ترین روش آموزشی است که چندان نیازی به امکانات و تجهیزات ندارد</a:t>
            </a:r>
            <a:r>
              <a:rPr lang="en-US" sz="2400" dirty="0">
                <a:cs typeface="B Nazanin" pitchFamily="2" charset="-78"/>
              </a:rPr>
              <a:t>.</a:t>
            </a:r>
            <a:br>
              <a:rPr lang="en-US" sz="2400" dirty="0">
                <a:cs typeface="B Nazanin" pitchFamily="2" charset="-78"/>
              </a:rPr>
            </a:br>
            <a:r>
              <a:rPr lang="ar-SA" sz="2400" b="1" dirty="0">
                <a:solidFill>
                  <a:schemeClr val="accent2"/>
                </a:solidFill>
                <a:cs typeface="B Nazanin" pitchFamily="2" charset="-78"/>
              </a:rPr>
              <a:t>محدودیت ها</a:t>
            </a:r>
            <a:r>
              <a:rPr lang="en-US" sz="2400" b="1" dirty="0">
                <a:solidFill>
                  <a:schemeClr val="accent2"/>
                </a:solidFill>
                <a:cs typeface="B Nazanin" pitchFamily="2" charset="-78"/>
              </a:rPr>
              <a:t> :</a:t>
            </a:r>
            <a:r>
              <a:rPr lang="en-US" sz="2400" dirty="0">
                <a:cs typeface="B Nazanin" pitchFamily="2" charset="-78"/>
              </a:rPr>
              <a:t/>
            </a:r>
            <a:br>
              <a:rPr lang="en-US" sz="2400" dirty="0">
                <a:cs typeface="B Nazanin" pitchFamily="2" charset="-78"/>
              </a:rPr>
            </a:br>
            <a:r>
              <a:rPr lang="fa-IR" sz="2400" dirty="0" smtClean="0">
                <a:cs typeface="B Nazanin" pitchFamily="2" charset="-78"/>
              </a:rPr>
              <a:t>1-</a:t>
            </a:r>
            <a:r>
              <a:rPr lang="ar-SA" sz="2400" dirty="0" smtClean="0">
                <a:cs typeface="B Nazanin" pitchFamily="2" charset="-78"/>
              </a:rPr>
              <a:t>ممکن </a:t>
            </a:r>
            <a:r>
              <a:rPr lang="ar-SA" sz="2400" dirty="0">
                <a:cs typeface="B Nazanin" pitchFamily="2" charset="-78"/>
              </a:rPr>
              <a:t>است منحصر به یادسپاری و یادآوری شده، تفکر و تحلیل و نقادی دانش آموزان را تقویت نکند</a:t>
            </a:r>
            <a:r>
              <a:rPr lang="en-US" sz="2400" dirty="0">
                <a:cs typeface="B Nazanin" pitchFamily="2" charset="-78"/>
              </a:rPr>
              <a:t>.</a:t>
            </a:r>
            <a:br>
              <a:rPr lang="en-US" sz="2400" dirty="0">
                <a:cs typeface="B Nazanin" pitchFamily="2" charset="-78"/>
              </a:rPr>
            </a:br>
            <a:r>
              <a:rPr lang="fa-IR" sz="2400" dirty="0" smtClean="0">
                <a:cs typeface="B Nazanin" pitchFamily="2" charset="-78"/>
              </a:rPr>
              <a:t>2-</a:t>
            </a:r>
            <a:r>
              <a:rPr lang="en-US" sz="2400" dirty="0" smtClean="0">
                <a:cs typeface="B Nazanin" pitchFamily="2" charset="-78"/>
              </a:rPr>
              <a:t> </a:t>
            </a:r>
            <a:r>
              <a:rPr lang="ar-SA" sz="2400" dirty="0">
                <a:cs typeface="B Nazanin" pitchFamily="2" charset="-78"/>
              </a:rPr>
              <a:t>روش مناسبی برای تقویت خلاقیت، حل مسئله و پژوهش نیست </a:t>
            </a:r>
            <a:r>
              <a:rPr lang="en-US" sz="2400" dirty="0">
                <a:cs typeface="B Nazanin" pitchFamily="2" charset="-78"/>
              </a:rPr>
              <a:t/>
            </a:r>
            <a:br>
              <a:rPr lang="en-US" sz="2400" dirty="0">
                <a:cs typeface="B Nazanin" pitchFamily="2" charset="-78"/>
              </a:rPr>
            </a:br>
            <a:r>
              <a:rPr lang="fa-IR" sz="2400" dirty="0" smtClean="0">
                <a:cs typeface="B Nazanin" pitchFamily="2" charset="-78"/>
              </a:rPr>
              <a:t>3-</a:t>
            </a:r>
            <a:r>
              <a:rPr lang="en-US" sz="2400" dirty="0" smtClean="0">
                <a:cs typeface="B Nazanin" pitchFamily="2" charset="-78"/>
              </a:rPr>
              <a:t> </a:t>
            </a:r>
            <a:r>
              <a:rPr lang="ar-SA" sz="2400" dirty="0">
                <a:cs typeface="B Nazanin" pitchFamily="2" charset="-78"/>
              </a:rPr>
              <a:t>همکاری متقابل دانش آموزان را چندان تقویت نمی کند</a:t>
            </a:r>
            <a:r>
              <a:rPr lang="en-US" sz="2400" dirty="0">
                <a:cs typeface="B Nazanin" pitchFamily="2" charset="-78"/>
              </a:rPr>
              <a:t>.</a:t>
            </a:r>
            <a:br>
              <a:rPr lang="en-US" sz="2400" dirty="0">
                <a:cs typeface="B Nazanin" pitchFamily="2" charset="-78"/>
              </a:rPr>
            </a:br>
            <a:r>
              <a:rPr lang="fa-IR" sz="2400" dirty="0" smtClean="0">
                <a:cs typeface="B Nazanin" pitchFamily="2" charset="-78"/>
              </a:rPr>
              <a:t>4-</a:t>
            </a:r>
            <a:r>
              <a:rPr lang="en-US" sz="2400" dirty="0" smtClean="0">
                <a:cs typeface="B Nazanin" pitchFamily="2" charset="-78"/>
              </a:rPr>
              <a:t> </a:t>
            </a:r>
            <a:r>
              <a:rPr lang="ar-SA" sz="2400" dirty="0">
                <a:cs typeface="B Nazanin" pitchFamily="2" charset="-78"/>
              </a:rPr>
              <a:t>افرادی </a:t>
            </a:r>
            <a:r>
              <a:rPr lang="ar-SA" sz="2400" dirty="0" smtClean="0">
                <a:cs typeface="B Nazanin" pitchFamily="2" charset="-78"/>
              </a:rPr>
              <a:t>م</a:t>
            </a:r>
            <a:r>
              <a:rPr lang="fa-IR" sz="2400" dirty="0" smtClean="0">
                <a:cs typeface="B Nazanin" pitchFamily="2" charset="-78"/>
              </a:rPr>
              <a:t>بتک</a:t>
            </a:r>
            <a:r>
              <a:rPr lang="ar-SA" sz="2400" dirty="0" smtClean="0">
                <a:cs typeface="B Nazanin" pitchFamily="2" charset="-78"/>
              </a:rPr>
              <a:t>ر </a:t>
            </a:r>
            <a:r>
              <a:rPr lang="ar-SA" sz="2400" dirty="0">
                <a:cs typeface="B Nazanin" pitchFamily="2" charset="-78"/>
              </a:rPr>
              <a:t>و فعال برای زندگی اقتصادی و اجتماعی تربیت نمی کند</a:t>
            </a:r>
            <a:r>
              <a:rPr lang="en-US" sz="2400" dirty="0">
                <a:cs typeface="B Nazanin" pitchFamily="2" charset="-78"/>
              </a:rPr>
              <a:t>.</a:t>
            </a:r>
          </a:p>
        </p:txBody>
      </p:sp>
    </p:spTree>
    <p:extLst>
      <p:ext uri="{BB962C8B-B14F-4D97-AF65-F5344CB8AC3E}">
        <p14:creationId xmlns:p14="http://schemas.microsoft.com/office/powerpoint/2010/main" val="81822897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D:\سفارشات\پاور\16.jpg"/>
          <p:cNvPicPr>
            <a:picLocks noChangeAspect="1" noChangeArrowheads="1"/>
          </p:cNvPicPr>
          <p:nvPr/>
        </p:nvPicPr>
        <p:blipFill>
          <a:blip r:embed="rId2">
            <a:extLst>
              <a:ext uri="{BEBA8EAE-BF5A-486C-A8C5-ECC9F3942E4B}">
                <a14:imgProps xmlns:a14="http://schemas.microsoft.com/office/drawing/2010/main">
                  <a14:imgLayer r:embed="rId3">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36512" y="-27384"/>
            <a:ext cx="9180513" cy="6885384"/>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ctrTitle"/>
          </p:nvPr>
        </p:nvSpPr>
        <p:spPr>
          <a:xfrm>
            <a:off x="1979712" y="42193"/>
            <a:ext cx="7052320" cy="6699175"/>
          </a:xfrm>
        </p:spPr>
        <p:txBody>
          <a:bodyPr anchor="t">
            <a:normAutofit/>
          </a:bodyPr>
          <a:lstStyle/>
          <a:p>
            <a:pPr algn="r" rtl="1"/>
            <a:r>
              <a:rPr lang="ar-SA" sz="2400" b="1" dirty="0">
                <a:cs typeface="B Nazanin" pitchFamily="2" charset="-78"/>
              </a:rPr>
              <a:t>روش سخنرانی</a:t>
            </a:r>
            <a:r>
              <a:rPr lang="en-US" sz="2400" dirty="0">
                <a:cs typeface="B Nazanin" pitchFamily="2" charset="-78"/>
              </a:rPr>
              <a:t/>
            </a:r>
            <a:br>
              <a:rPr lang="en-US" sz="2400" dirty="0">
                <a:cs typeface="B Nazanin" pitchFamily="2" charset="-78"/>
              </a:rPr>
            </a:br>
            <a:r>
              <a:rPr lang="ar-SA" sz="2400" dirty="0">
                <a:cs typeface="B Nazanin" pitchFamily="2" charset="-78"/>
              </a:rPr>
              <a:t>روش سخنرانی در نظامهای آموزشی سابقه ای طولانی دارد به طوری که از زمان یونان باستان تاکنون مورد استفاده اکثر معلمان در سراسر جهان، به ویژه در دروس دانشگاهی است</a:t>
            </a:r>
            <a:r>
              <a:rPr lang="en-US" sz="2400" dirty="0">
                <a:cs typeface="B Nazanin" pitchFamily="2" charset="-78"/>
              </a:rPr>
              <a:t>.</a:t>
            </a:r>
            <a:br>
              <a:rPr lang="en-US" sz="2400" dirty="0">
                <a:cs typeface="B Nazanin" pitchFamily="2" charset="-78"/>
              </a:rPr>
            </a:br>
            <a:r>
              <a:rPr lang="ar-SA" sz="2400" dirty="0">
                <a:cs typeface="B Nazanin" pitchFamily="2" charset="-78"/>
              </a:rPr>
              <a:t>هم چنین دانشمندان مانند ورنر و دیکینسون، کوستین و مک لیش از بررسی های خود در زمینه روش سخنرانی به این نتیجه </a:t>
            </a:r>
            <a:r>
              <a:rPr lang="ar-SA" sz="2400" dirty="0" smtClean="0">
                <a:cs typeface="B Nazanin" pitchFamily="2" charset="-78"/>
              </a:rPr>
              <a:t>رسیدند</a:t>
            </a:r>
            <a:r>
              <a:rPr lang="fa-IR" sz="2400" dirty="0" smtClean="0">
                <a:cs typeface="B Nazanin" pitchFamily="2" charset="-78"/>
              </a:rPr>
              <a:t>،</a:t>
            </a:r>
            <a:r>
              <a:rPr lang="ar-SA" sz="2400" dirty="0" smtClean="0">
                <a:cs typeface="B Nazanin" pitchFamily="2" charset="-78"/>
              </a:rPr>
              <a:t> </a:t>
            </a:r>
            <a:r>
              <a:rPr lang="ar-SA" sz="2400" dirty="0">
                <a:cs typeface="B Nazanin" pitchFamily="2" charset="-78"/>
              </a:rPr>
              <a:t>که استفاده از این روش وقتی مطلوب است که</a:t>
            </a:r>
            <a:r>
              <a:rPr lang="en-US" sz="2400" dirty="0">
                <a:cs typeface="B Nazanin" pitchFamily="2" charset="-78"/>
              </a:rPr>
              <a:t>:</a:t>
            </a:r>
            <a:br>
              <a:rPr lang="en-US" sz="2400" dirty="0">
                <a:cs typeface="B Nazanin" pitchFamily="2" charset="-78"/>
              </a:rPr>
            </a:br>
            <a:r>
              <a:rPr lang="fa-IR" sz="2400" dirty="0" smtClean="0">
                <a:cs typeface="B Nazanin" pitchFamily="2" charset="-78"/>
              </a:rPr>
              <a:t>1-</a:t>
            </a:r>
            <a:r>
              <a:rPr lang="en-US" sz="2400" dirty="0" smtClean="0">
                <a:cs typeface="B Nazanin" pitchFamily="2" charset="-78"/>
              </a:rPr>
              <a:t> </a:t>
            </a:r>
            <a:r>
              <a:rPr lang="ar-SA" sz="2400" dirty="0">
                <a:cs typeface="B Nazanin" pitchFamily="2" charset="-78"/>
              </a:rPr>
              <a:t>هدف اصلی انتشار یا انتقال اطلاعات باشد</a:t>
            </a:r>
            <a:r>
              <a:rPr lang="en-US" sz="2400" dirty="0">
                <a:cs typeface="B Nazanin" pitchFamily="2" charset="-78"/>
              </a:rPr>
              <a:t/>
            </a:r>
            <a:br>
              <a:rPr lang="en-US" sz="2400" dirty="0">
                <a:cs typeface="B Nazanin" pitchFamily="2" charset="-78"/>
              </a:rPr>
            </a:br>
            <a:r>
              <a:rPr lang="fa-IR" sz="2400" dirty="0" smtClean="0">
                <a:cs typeface="B Nazanin" pitchFamily="2" charset="-78"/>
              </a:rPr>
              <a:t>2-</a:t>
            </a:r>
            <a:r>
              <a:rPr lang="en-US" sz="2400" dirty="0" smtClean="0">
                <a:cs typeface="B Nazanin" pitchFamily="2" charset="-78"/>
              </a:rPr>
              <a:t> </a:t>
            </a:r>
            <a:r>
              <a:rPr lang="ar-SA" sz="2400" dirty="0">
                <a:cs typeface="B Nazanin" pitchFamily="2" charset="-78"/>
              </a:rPr>
              <a:t>مواد آموزشی جز به این طریق قابل طرح نباشد</a:t>
            </a:r>
            <a:r>
              <a:rPr lang="en-US" sz="2400" dirty="0">
                <a:cs typeface="B Nazanin" pitchFamily="2" charset="-78"/>
              </a:rPr>
              <a:t/>
            </a:r>
            <a:br>
              <a:rPr lang="en-US" sz="2400" dirty="0">
                <a:cs typeface="B Nazanin" pitchFamily="2" charset="-78"/>
              </a:rPr>
            </a:br>
            <a:r>
              <a:rPr lang="fa-IR" sz="2400" dirty="0" smtClean="0">
                <a:cs typeface="B Nazanin" pitchFamily="2" charset="-78"/>
              </a:rPr>
              <a:t>3-</a:t>
            </a:r>
            <a:r>
              <a:rPr lang="en-US" sz="2400" dirty="0" smtClean="0">
                <a:cs typeface="B Nazanin" pitchFamily="2" charset="-78"/>
              </a:rPr>
              <a:t> </a:t>
            </a:r>
            <a:r>
              <a:rPr lang="ar-SA" sz="2400" dirty="0">
                <a:cs typeface="B Nazanin" pitchFamily="2" charset="-78"/>
              </a:rPr>
              <a:t>لازم باشد مواد آموزشی سازمان دهی و با روش خاصی برای گروه ویژه ای ارائه </a:t>
            </a:r>
            <a:r>
              <a:rPr lang="ar-SA" sz="2400" dirty="0" smtClean="0">
                <a:cs typeface="B Nazanin" pitchFamily="2" charset="-78"/>
              </a:rPr>
              <a:t>شود</a:t>
            </a:r>
            <a:r>
              <a:rPr lang="fa-IR" sz="2400" dirty="0" smtClean="0">
                <a:cs typeface="B Nazanin" pitchFamily="2" charset="-78"/>
              </a:rPr>
              <a:t>.</a:t>
            </a:r>
            <a:r>
              <a:rPr lang="en-US" sz="2400" dirty="0" smtClean="0">
                <a:cs typeface="B Nazanin" pitchFamily="2" charset="-78"/>
              </a:rPr>
              <a:t> </a:t>
            </a:r>
            <a:r>
              <a:rPr lang="en-US" sz="2400" dirty="0">
                <a:cs typeface="B Nazanin" pitchFamily="2" charset="-78"/>
              </a:rPr>
              <a:t/>
            </a:r>
            <a:br>
              <a:rPr lang="en-US" sz="2400" dirty="0">
                <a:cs typeface="B Nazanin" pitchFamily="2" charset="-78"/>
              </a:rPr>
            </a:br>
            <a:r>
              <a:rPr lang="fa-IR" sz="2400" dirty="0" smtClean="0">
                <a:cs typeface="B Nazanin" pitchFamily="2" charset="-78"/>
              </a:rPr>
              <a:t>4-</a:t>
            </a:r>
            <a:r>
              <a:rPr lang="en-US" sz="2400" dirty="0" smtClean="0">
                <a:cs typeface="B Nazanin" pitchFamily="2" charset="-78"/>
              </a:rPr>
              <a:t> </a:t>
            </a:r>
            <a:r>
              <a:rPr lang="ar-SA" sz="2400" dirty="0">
                <a:cs typeface="B Nazanin" pitchFamily="2" charset="-78"/>
              </a:rPr>
              <a:t>برانگیختن علاقه افراد به </a:t>
            </a:r>
            <a:r>
              <a:rPr lang="ar-SA" sz="2400" dirty="0" smtClean="0">
                <a:cs typeface="B Nazanin" pitchFamily="2" charset="-78"/>
              </a:rPr>
              <a:t>موضوع </a:t>
            </a:r>
            <a:r>
              <a:rPr lang="ar-SA" sz="2400" dirty="0">
                <a:cs typeface="B Nazanin" pitchFamily="2" charset="-78"/>
              </a:rPr>
              <a:t>الزامی </a:t>
            </a:r>
            <a:r>
              <a:rPr lang="ar-SA" sz="2400" dirty="0" smtClean="0">
                <a:cs typeface="B Nazanin" pitchFamily="2" charset="-78"/>
              </a:rPr>
              <a:t>باشد</a:t>
            </a:r>
            <a:r>
              <a:rPr lang="fa-IR" sz="2400" dirty="0" smtClean="0">
                <a:cs typeface="B Nazanin" pitchFamily="2" charset="-78"/>
              </a:rPr>
              <a:t>.</a:t>
            </a:r>
            <a:r>
              <a:rPr lang="en-US" sz="2400" dirty="0">
                <a:cs typeface="B Nazanin" pitchFamily="2" charset="-78"/>
              </a:rPr>
              <a:t/>
            </a:r>
            <a:br>
              <a:rPr lang="en-US" sz="2400" dirty="0">
                <a:cs typeface="B Nazanin" pitchFamily="2" charset="-78"/>
              </a:rPr>
            </a:br>
            <a:r>
              <a:rPr lang="fa-IR" sz="2400" dirty="0" smtClean="0">
                <a:cs typeface="B Nazanin" pitchFamily="2" charset="-78"/>
              </a:rPr>
              <a:t>5-</a:t>
            </a:r>
            <a:r>
              <a:rPr lang="ar-SA" sz="2400" dirty="0" smtClean="0">
                <a:cs typeface="B Nazanin" pitchFamily="2" charset="-78"/>
              </a:rPr>
              <a:t>مواد </a:t>
            </a:r>
            <a:r>
              <a:rPr lang="ar-SA" sz="2400" dirty="0">
                <a:cs typeface="B Nazanin" pitchFamily="2" charset="-78"/>
              </a:rPr>
              <a:t>آموزشی نیاز به یادآوری در یک زمان کوتاه داشته </a:t>
            </a:r>
            <a:r>
              <a:rPr lang="ar-SA" sz="2400" dirty="0" smtClean="0">
                <a:cs typeface="B Nazanin" pitchFamily="2" charset="-78"/>
              </a:rPr>
              <a:t>باشد</a:t>
            </a:r>
            <a:r>
              <a:rPr lang="en-US" sz="2400" dirty="0" smtClean="0">
                <a:cs typeface="B Nazanin" pitchFamily="2" charset="-78"/>
              </a:rPr>
              <a:t>.</a:t>
            </a:r>
            <a:r>
              <a:rPr lang="en-US" sz="2400" dirty="0">
                <a:cs typeface="B Nazanin" pitchFamily="2" charset="-78"/>
              </a:rPr>
              <a:t/>
            </a:r>
            <a:br>
              <a:rPr lang="en-US" sz="2400" dirty="0">
                <a:cs typeface="B Nazanin" pitchFamily="2" charset="-78"/>
              </a:rPr>
            </a:br>
            <a:r>
              <a:rPr lang="fa-IR" sz="2400" dirty="0" smtClean="0">
                <a:cs typeface="B Nazanin" pitchFamily="2" charset="-78"/>
              </a:rPr>
              <a:t>6-</a:t>
            </a:r>
            <a:r>
              <a:rPr lang="ar-SA" sz="2400" dirty="0" smtClean="0">
                <a:cs typeface="B Nazanin" pitchFamily="2" charset="-78"/>
              </a:rPr>
              <a:t>برانگیختن </a:t>
            </a:r>
            <a:r>
              <a:rPr lang="ar-SA" sz="2400" dirty="0">
                <a:cs typeface="B Nazanin" pitchFamily="2" charset="-78"/>
              </a:rPr>
              <a:t>و فراهم کردن زمینه معرفی حوزه ای از دانش برای یادگیری وظایف با روشهای دیگر لازم باشد.</a:t>
            </a:r>
            <a:endParaRPr lang="en-US" sz="2400" dirty="0">
              <a:cs typeface="B Nazanin" pitchFamily="2" charset="-78"/>
            </a:endParaRPr>
          </a:p>
        </p:txBody>
      </p:sp>
    </p:spTree>
    <p:extLst>
      <p:ext uri="{BB962C8B-B14F-4D97-AF65-F5344CB8AC3E}">
        <p14:creationId xmlns:p14="http://schemas.microsoft.com/office/powerpoint/2010/main" val="282891310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281</TotalTime>
  <Words>111</Words>
  <Application>Microsoft Office PowerPoint</Application>
  <PresentationFormat>On-screen Show (4:3)</PresentationFormat>
  <Paragraphs>21</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  Duel</vt:lpstr>
      <vt:lpstr>Arial</vt:lpstr>
      <vt:lpstr>B Nazanin</vt:lpstr>
      <vt:lpstr>B Titr</vt:lpstr>
      <vt:lpstr>Calibri</vt:lpstr>
      <vt:lpstr>Times New Roman</vt:lpstr>
      <vt:lpstr>Titr</vt:lpstr>
      <vt:lpstr>Office Theme</vt:lpstr>
      <vt:lpstr> استاد راهنما: خانم دکتر عابدینی  </vt:lpstr>
      <vt:lpstr>روشهای تدریس مبتنی بر انتقال مستقیم:  1-روش یادسپاری 2-روش سخنرانی 3-روش نمایش علمی 4-روش تدریس تلفیقی </vt:lpstr>
      <vt:lpstr>روش یادسپاری:  روش یادسپاری یکی از قدیمی ترین و متداول ترین روشهای آموزش در فرایند یاددهی-یادگیری به ویژه در رشته هایی چون آموزش زبان، ادبیات و تاریخ است. هدف اصلی این روش ایجاد مهارت دریافت درست اطلاعات و ذحیره سازی آنها در حافظه، به منظور بازیافت و به کارگیری آنها در فعالیتهای مختلف علمی است.</vt:lpstr>
      <vt:lpstr>مراحل اجرای روش یادسپاری:  1-بعضی بر روش دستیابی به مفهوم از طریق طبقه بندی مصادیق بر اساس ویژگی ها و مقایسه آنها با غیر مصادیق تاکید دارند. 2-روش استقرایی: دانش آموزان را وا میدارد که بر اساس ویژگی های مشترک مصادیق تداعی ها رابرقرار کنند. 3- گروهی نیز بر اساس چارچوب الگوی پیش سازمان دهنده ، پیوند و اتصال مفاهیم جدید را با مفاهیم آموخته شده قبلی توصیه میکنند. </vt:lpstr>
      <vt:lpstr>به کار گیری روش چهار مرحله ای: مرحله اول:توجه به مطلب: این مرحله مستلزم آن است که دانش آموزان از موضوع یادگیری آگاه باشندو با دقت روی مفاهیم، قواعد، اصول، و قوانین آن متمرکز شوند. شیوه هایی که توجه و یادسپاری را در ذهن تقویت می کنند عبارت است از:  1-طبقه بندی و سازمان دهی مطالب و موضوع های آموزشی و متمایز کردن آنها  2-خط کشیدن در زیرمفاهیم اصلی و کلیدی اطلاعات مورد مطالعه 3-تهیه فهرستی جداگانه از مفاهیم و نکات اصلی  و کلیدی و بیان مجدد آنها با زبان خود 4-تعمق و تفکر مطالب فهرست شده و تعیین روابط آنها</vt:lpstr>
      <vt:lpstr>مرحله دوم: نظام اتصال: نظام اتصال دوکارکرد مهم دارد.اول، ارتباط دادن مفهوم یا مطلب آشنا با مفهوم ناآشنا و دوم، تداعی معانی و معنا دار کردن مطلب جدید. نظام اتصال را می توان به سه روش اتصال کلمه، کلمه جایگزین و کلمه کلید به کار گرفت. 1-اتصال کلمه: روش اتصال کلمه برای یادسپاری و تسلط بر واژه های نا مأنوس به کار گرفته می شود. در این روش وظیفه اصلی معلم فراهم سازی شرایط است. تولید واژه های اتصال و در برخی موارد ایجاد مواد بصری یا کمک به دانش آموزان در تولید آنها از وظایف عمده معلم تلقی می شود. 2-کلمه جایگزین: روش جایگزین روشی برای تداعی مطالب است.این روش برای تبدیل یک مفهوم نا محسوس به یک مفهوم محسوس و معنی دار به کار میرود و طی آن، کلمه یا عبارتی که به نظر انتزاعی میرسد با کلمه و عبارتی که از نظر آوایی یا معنایی شبیه آن است، جایگزین یا به آن متصل میشود. مرحله سوم:بسط تصاویر حسی یکی از مراحل بسیار مهم در یادسپاری کلمات و مفاهیم بسط تصاویر حسی است. زیرا اگر یک مطلب آموزشی از چند کانال حسی دریافت شود، عمل یادسپاری تسهیل و تقویت خواهد شد. </vt:lpstr>
      <vt:lpstr>مرحله چهارم:تمرین یادآوری مطالب در فرایند یادسپاری اگر بخواهیم اطلاعات موجود  درحافظه پایدار باشدباید از راهبردهای تمرین استفاده کنیم زیرا بر اساس قانون تمرین، تمرینی که پاسخ رضایت بخش به دنبال داشته باشد رابطه محرک و پاسخ را مستحکم تر و پایدارتر می کند.  در ادامه می گوییم که تمرین با تکرار محض نیز متفاوت است. تمرین همانند حرکات ((اسب عصاری)) نیست که یکنواخت و تکراری باشد بلکه تمرین باید با روش ها و مشکل های مختلف و بدیع انجام شود تا ذهن بتواند در شکلهای مختلف فعالیت کند و اسیر عادت نشود. تمرین باید تا آنجاادامه یابد که یادسپاری و یادآوری معنا دار(یادگیری) کاملا اتفاق افتد.</vt:lpstr>
      <vt:lpstr>محاسن و محدودیت های روش یادسپاری : محاسن:  1- برای تقویت و فعال نگه داشتن حافظه روش مناسبی است 2- یادسپاری اطلاعات پایه ای برای ارتباط و تفکر است 3-برای به ذهن سپردن اصول، قواعد، قوانین و حقایق علمی رشته های مختلف روش مناسبی است. 4- به صورت فردی و گروهی قابل اجراست 5- برای تعلیم و تربیت جمعی به منظور حفظ و نگهداری مفاهیم اعتقادی، تاریخ، فرهنگ، زبان و ادبیات روش خوبی است. 6- خوداتکایی، استقلال در یادگیری، احساس تسلط و کنترل بر آینده را تقویت می کند. 7- ارزان ترین روش آموزشی است که چندان نیازی به امکانات و تجهیزات ندارد. محدودیت ها : 1-ممکن است منحصر به یادسپاری و یادآوری شده، تفکر و تحلیل و نقادی دانش آموزان را تقویت نکند. 2- روش مناسبی برای تقویت خلاقیت، حل مسئله و پژوهش نیست  3- همکاری متقابل دانش آموزان را چندان تقویت نمی کند. 4- افرادی مبتکر و فعال برای زندگی اقتصادی و اجتماعی تربیت نمی کند.</vt:lpstr>
      <vt:lpstr>روش سخنرانی روش سخنرانی در نظامهای آموزشی سابقه ای طولانی دارد به طوری که از زمان یونان باستان تاکنون مورد استفاده اکثر معلمان در سراسر جهان، به ویژه در دروس دانشگاهی است. هم چنین دانشمندان مانند ورنر و دیکینسون، کوستین و مک لیش از بررسی های خود در زمینه روش سخنرانی به این نتیجه رسیدند، که استفاده از این روش وقتی مطلوب است که: 1- هدف اصلی انتشار یا انتقال اطلاعات باشد 2- مواد آموزشی جز به این طریق قابل طرح نباشد 3- لازم باشد مواد آموزشی سازمان دهی و با روش خاصی برای گروه ویژه ای ارائه شود.  4- برانگیختن علاقه افراد به موضوع الزامی باشد. 5-مواد آموزشی نیاز به یادآوری در یک زمان کوتاه داشته باشد. 6-برانگیختن و فراهم کردن زمینه معرفی حوزه ای از دانش برای یادگیری وظایف با روشهای دیگر لازم باشد.</vt:lpstr>
      <vt:lpstr>مراحل اجرای سخنرانی: مرحله اول: آمادگی برای سخنرانی که شامل سه نوع است: 1-آمادگی از نظر تجهیزات  2-آمادگی عاطفی 3-آمادگی از نظر زمان مرحله دوم: مقدمه سخنرانی  از مقدمه می توان به منظور ایجاد رابطه بین معلم و دانش آموز و جلب توجه دانش آموز استفاده کرد: 1-ایجاد رابطه بین معلم و دانش آموز 2-جلب توجه دانش آموز . که این مورد شامل اجزایی مانند : الف)شناحت علایق و خواسته های دانش آموزان  ب)فراهم کردن سرنخهای انگیزشی ج)بیان صریح هدفها د)استفاده از پیش سازمان دهنده ها هـ)پیش آزمون و فعال کردن آگاهی و اطلاعات دانش آموزان   </vt:lpstr>
      <vt:lpstr>مرحله سوم: متن و محتوای سخنرانی که شامل مواردی اعم از جامع بودن محتوا، سازماندهی منطقی محتوا می باشد. درزمینه سازماندهی منطقی محتوا به عقیده گویر معلم میتواندمتن اصلی سخنرانی خود را به یکی از روشهای زیر سازماندهی کند:  1-رابطه جز با کل 2-همبستگی تسلسلی 3-سازماندهی بر اساس مقایسه</vt:lpstr>
      <vt:lpstr>استمرار توجه دانش آموزان در طول ارائه محتوا فعالیت هایی که می‌توانند به توجه دانش آموزان استمرار بخشند عبارت اند از: الف) تغییر دادن محرک: اگر محرکهای درسی ثابت باشند،دانش آموزان از آن خسته خواهند شد، برعکس تنوع در استفاده از محرک ها سبب بالا رفتن انگیزه یادگیری خواهد شد. بنابراین معلم تا آنجا که می تواند باید هنگام تدریس، حرکات و لحن سخنان خود را تغییر دهد به شرطی که تغییرات آنقدر زیاد نباشد که دانش آموزان را از موضوع مدرسه منحرف کند. ب)تغییر کانال‎‌های ارتباطی: یکی دیگر از راه‌‎های تغییر محرک عبارت است از به کارگیری اسلاید، نمودار، عکس، تخته گچی، پروژکتور و سایر رسانه های بصری. -تغییر کانال ارتباط از سمعی به بصری حتی اگر به صورت موقت باشد، باعث بالا رفتن توجه دانش آموزان می شود. ج)فعالیت جسمی: استراحت دادن به منظور رفع خستگی در وسط درس، زنگ تفریح های کوتاه در بین سخنرانی، تکرارپاسخ دانش آموزان و ذکر اسامی افراد د)استفاده از طنز در سخنرانی ه)شور و حرارت سخنران: دانش آموزان مطالبی را که با شوق و ذوق ارائه شود بیشتر می آموزند. و)پرسش و پاسخ در حین سخنرانی</vt:lpstr>
      <vt:lpstr>جمع بندی و نتیجه گیری 1)وقتی سخنرانی تمام می شود معلم می توانداز دانش آموزان بخواهد که بعضی از نکات مهم درس را به خاطر بیاورندیا نظرخودرا درباره آنها بگویند. 2) به سوال های دانش آموزان پاسخ گوید. 3)نکات مهم و اساسی را گوشزد کنید. 4)معلم می تواند از درس دادن در آن کلاس ابراز خوشحالی و برای دانش آموزان آرزوی موفقیت کند.  5)از دانش آموزان بخواهد برخی تعاریف و نکاتی که از درس به یاد دارند بیان کنند. 6)درباره کاربرد نکات مهم بحث کنند. نکاتی را که اهمیت بیشتری دارند بر آنها تاکید کند.</vt:lpstr>
      <vt:lpstr>محاسن و محدودیت های روش سخنرانی: محاسن: 1)مختص کلاس های پر جمعیت است    2)روش مناسبی برای پیوند دادن مجموعه اطلاعات به اهداف زندگی است.  3)موجب برانگیختن علاقه که منجر به درک و فهم قسمتی از مطالب توسط دانش آموز است، می شود. 4)سخنران می تواند در صورت لزوم مطلب را با کلمات متفاوتی تکرار کند در صورتی که کتاب ها معمولا یک صورت از کلمات ارائه می دهد مطالب پیچیده مخصوصا نظریه های جدید با سخنرانی به طور موثر تر عرضه می شوند.  5)روش سخنرانی به علت اینکه نسبت تعداد دانش آموز به معلم ممکن است زیاد باشد، روش بسیار ارزانی است  6)این روش تا حد زیادی می تواند با برنامه معلم تطابق یابد.</vt:lpstr>
      <vt:lpstr>محدودیت ها: 1) اگر دانش آموز در حین سخنرانی قسمتی از مطلب سخنرانی را به علت عدم توجه دست دهد تقریبا تمام مطالب سخنرانی را ازدست داده در حالی که در مواد چاپی امکان بازگشت به مطالب قبلی وجود دارد. 2)موجب انفعال شنونده می شود و فرد را تنها به یادداشت برداری محدود می کند. 3)معلم متکلم وحده است و دانش آموز فعالیت چندانی ندارد. 4)فقط از حس شنوایی دانش آموز استفاده می شود و قدرت دانش آموز افزایش نمی یابد. 5)تفاوت های فردی در آن منظور نمی شود. 6)اغلب سخنرانی ها طولانی و خسته کننده است. 7)این روش می تواند وسیله ابراز عقیده شخصی و فردی معلم باشد. 8)با توجه به تفاوت های فردی روش سخنرانی می تواند فقط مطلوب عده ی معدودی باشد. 9)برای این روش معلم باید توانایی لازم را داشته باشد و سازگار با هر معلمی نیست.</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alireza khodaee</dc:creator>
  <cp:lastModifiedBy>mehdi afkar</cp:lastModifiedBy>
  <cp:revision>31</cp:revision>
  <dcterms:created xsi:type="dcterms:W3CDTF">2017-12-19T06:59:52Z</dcterms:created>
  <dcterms:modified xsi:type="dcterms:W3CDTF">2020-03-04T19:57:35Z</dcterms:modified>
</cp:coreProperties>
</file>