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840" r:id="rId1"/>
  </p:sldMasterIdLst>
  <p:notesMasterIdLst>
    <p:notesMasterId r:id="rId69"/>
  </p:notesMasterIdLst>
  <p:sldIdLst>
    <p:sldId id="305" r:id="rId2"/>
    <p:sldId id="285" r:id="rId3"/>
    <p:sldId id="286" r:id="rId4"/>
    <p:sldId id="260" r:id="rId5"/>
    <p:sldId id="261" r:id="rId6"/>
    <p:sldId id="263" r:id="rId7"/>
    <p:sldId id="264" r:id="rId8"/>
    <p:sldId id="265" r:id="rId9"/>
    <p:sldId id="266" r:id="rId10"/>
    <p:sldId id="267" r:id="rId11"/>
    <p:sldId id="269" r:id="rId12"/>
    <p:sldId id="296" r:id="rId13"/>
    <p:sldId id="297" r:id="rId14"/>
    <p:sldId id="298" r:id="rId15"/>
    <p:sldId id="299" r:id="rId16"/>
    <p:sldId id="302" r:id="rId17"/>
    <p:sldId id="303" r:id="rId18"/>
    <p:sldId id="304" r:id="rId19"/>
    <p:sldId id="300" r:id="rId20"/>
    <p:sldId id="295" r:id="rId21"/>
    <p:sldId id="272" r:id="rId22"/>
    <p:sldId id="273" r:id="rId23"/>
    <p:sldId id="276" r:id="rId24"/>
    <p:sldId id="274" r:id="rId25"/>
    <p:sldId id="275" r:id="rId26"/>
    <p:sldId id="270" r:id="rId27"/>
    <p:sldId id="271" r:id="rId28"/>
    <p:sldId id="277" r:id="rId29"/>
    <p:sldId id="278" r:id="rId30"/>
    <p:sldId id="282" r:id="rId31"/>
    <p:sldId id="287" r:id="rId32"/>
    <p:sldId id="288" r:id="rId33"/>
    <p:sldId id="289" r:id="rId34"/>
    <p:sldId id="290" r:id="rId35"/>
    <p:sldId id="291" r:id="rId36"/>
    <p:sldId id="292" r:id="rId37"/>
    <p:sldId id="293" r:id="rId38"/>
    <p:sldId id="294" r:id="rId39"/>
    <p:sldId id="306" r:id="rId40"/>
    <p:sldId id="307" r:id="rId41"/>
    <p:sldId id="308" r:id="rId42"/>
    <p:sldId id="309" r:id="rId43"/>
    <p:sldId id="310" r:id="rId44"/>
    <p:sldId id="311" r:id="rId45"/>
    <p:sldId id="281" r:id="rId46"/>
    <p:sldId id="283" r:id="rId47"/>
    <p:sldId id="284" r:id="rId48"/>
    <p:sldId id="312" r:id="rId49"/>
    <p:sldId id="313" r:id="rId50"/>
    <p:sldId id="314" r:id="rId51"/>
    <p:sldId id="315" r:id="rId52"/>
    <p:sldId id="316" r:id="rId53"/>
    <p:sldId id="317" r:id="rId54"/>
    <p:sldId id="318" r:id="rId55"/>
    <p:sldId id="319" r:id="rId56"/>
    <p:sldId id="320" r:id="rId57"/>
    <p:sldId id="321" r:id="rId58"/>
    <p:sldId id="322" r:id="rId59"/>
    <p:sldId id="323" r:id="rId60"/>
    <p:sldId id="324" r:id="rId61"/>
    <p:sldId id="325" r:id="rId62"/>
    <p:sldId id="326" r:id="rId63"/>
    <p:sldId id="327" r:id="rId64"/>
    <p:sldId id="328" r:id="rId65"/>
    <p:sldId id="329" r:id="rId66"/>
    <p:sldId id="330" r:id="rId67"/>
    <p:sldId id="331" r:id="rId68"/>
  </p:sldIdLst>
  <p:sldSz cx="9144000" cy="6858000" type="screen4x3"/>
  <p:notesSz cx="6858000" cy="9144000"/>
  <p:defaultTextStyle>
    <a:defPPr>
      <a:defRPr lang="fa-IR"/>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0493" autoAdjust="0"/>
  </p:normalViewPr>
  <p:slideViewPr>
    <p:cSldViewPr>
      <p:cViewPr varScale="1">
        <p:scale>
          <a:sx n="43" d="100"/>
          <a:sy n="43" d="100"/>
        </p:scale>
        <p:origin x="1296" y="4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theme" Target="theme/theme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71"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fa-IR"/>
          </a:p>
        </p:txBody>
      </p:sp>
      <p:sp>
        <p:nvSpPr>
          <p:cNvPr id="3" name="Date Placeholder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08336A02-E835-442A-9871-0CD0CE98BB13}" type="datetimeFigureOut">
              <a:rPr lang="fa-IR" smtClean="0"/>
              <a:pPr/>
              <a:t>25/12/1436</a:t>
            </a:fld>
            <a:endParaRPr lang="fa-IR"/>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fa-IR"/>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1">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6" name="Footer Placeholder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fa-IR"/>
          </a:p>
        </p:txBody>
      </p:sp>
      <p:sp>
        <p:nvSpPr>
          <p:cNvPr id="7" name="Slide Number Placeholder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6B069D15-6B03-434F-A829-E48B173F0F4A}" type="slidenum">
              <a:rPr lang="fa-IR" smtClean="0"/>
              <a:pPr/>
              <a:t>‹#›</a:t>
            </a:fld>
            <a:endParaRPr lang="fa-IR"/>
          </a:p>
        </p:txBody>
      </p:sp>
    </p:spTree>
    <p:extLst>
      <p:ext uri="{BB962C8B-B14F-4D97-AF65-F5344CB8AC3E}">
        <p14:creationId xmlns:p14="http://schemas.microsoft.com/office/powerpoint/2010/main" val="2009561670"/>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fa-IR" dirty="0"/>
          </a:p>
        </p:txBody>
      </p:sp>
      <p:sp>
        <p:nvSpPr>
          <p:cNvPr id="4" name="Slide Number Placeholder 3"/>
          <p:cNvSpPr>
            <a:spLocks noGrp="1"/>
          </p:cNvSpPr>
          <p:nvPr>
            <p:ph type="sldNum" sz="quarter" idx="10"/>
          </p:nvPr>
        </p:nvSpPr>
        <p:spPr/>
        <p:txBody>
          <a:bodyPr/>
          <a:lstStyle/>
          <a:p>
            <a:fld id="{6B069D15-6B03-434F-A829-E48B173F0F4A}" type="slidenum">
              <a:rPr lang="fa-IR" smtClean="0"/>
              <a:pPr/>
              <a:t>16</a:t>
            </a:fld>
            <a:endParaRPr lang="fa-IR"/>
          </a:p>
        </p:txBody>
      </p:sp>
    </p:spTree>
    <p:extLst>
      <p:ext uri="{BB962C8B-B14F-4D97-AF65-F5344CB8AC3E}">
        <p14:creationId xmlns:p14="http://schemas.microsoft.com/office/powerpoint/2010/main" val="294965740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fa-IR" dirty="0"/>
          </a:p>
        </p:txBody>
      </p:sp>
      <p:sp>
        <p:nvSpPr>
          <p:cNvPr id="4" name="Slide Number Placeholder 3"/>
          <p:cNvSpPr>
            <a:spLocks noGrp="1"/>
          </p:cNvSpPr>
          <p:nvPr>
            <p:ph type="sldNum" sz="quarter" idx="10"/>
          </p:nvPr>
        </p:nvSpPr>
        <p:spPr/>
        <p:txBody>
          <a:bodyPr/>
          <a:lstStyle/>
          <a:p>
            <a:fld id="{6B069D15-6B03-434F-A829-E48B173F0F4A}" type="slidenum">
              <a:rPr lang="fa-IR" smtClean="0"/>
              <a:pPr/>
              <a:t>31</a:t>
            </a:fld>
            <a:endParaRPr lang="fa-IR"/>
          </a:p>
        </p:txBody>
      </p:sp>
    </p:spTree>
    <p:extLst>
      <p:ext uri="{BB962C8B-B14F-4D97-AF65-F5344CB8AC3E}">
        <p14:creationId xmlns:p14="http://schemas.microsoft.com/office/powerpoint/2010/main" val="404898911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fa-IR" dirty="0"/>
          </a:p>
        </p:txBody>
      </p:sp>
      <p:sp>
        <p:nvSpPr>
          <p:cNvPr id="4" name="Slide Number Placeholder 3"/>
          <p:cNvSpPr>
            <a:spLocks noGrp="1"/>
          </p:cNvSpPr>
          <p:nvPr>
            <p:ph type="sldNum" sz="quarter" idx="10"/>
          </p:nvPr>
        </p:nvSpPr>
        <p:spPr/>
        <p:txBody>
          <a:bodyPr/>
          <a:lstStyle/>
          <a:p>
            <a:fld id="{6B069D15-6B03-434F-A829-E48B173F0F4A}" type="slidenum">
              <a:rPr lang="fa-IR" smtClean="0"/>
              <a:pPr/>
              <a:t>45</a:t>
            </a:fld>
            <a:endParaRPr lang="fa-IR"/>
          </a:p>
        </p:txBody>
      </p:sp>
    </p:spTree>
    <p:extLst>
      <p:ext uri="{BB962C8B-B14F-4D97-AF65-F5344CB8AC3E}">
        <p14:creationId xmlns:p14="http://schemas.microsoft.com/office/powerpoint/2010/main" val="255267634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fa-IR" dirty="0"/>
          </a:p>
        </p:txBody>
      </p:sp>
      <p:sp>
        <p:nvSpPr>
          <p:cNvPr id="4" name="Slide Number Placeholder 3"/>
          <p:cNvSpPr>
            <a:spLocks noGrp="1"/>
          </p:cNvSpPr>
          <p:nvPr>
            <p:ph type="sldNum" sz="quarter" idx="10"/>
          </p:nvPr>
        </p:nvSpPr>
        <p:spPr/>
        <p:txBody>
          <a:bodyPr/>
          <a:lstStyle/>
          <a:p>
            <a:fld id="{6B069D15-6B03-434F-A829-E48B173F0F4A}" type="slidenum">
              <a:rPr lang="fa-IR" smtClean="0"/>
              <a:pPr/>
              <a:t>53</a:t>
            </a:fld>
            <a:endParaRPr lang="fa-IR"/>
          </a:p>
        </p:txBody>
      </p:sp>
    </p:spTree>
    <p:extLst>
      <p:ext uri="{BB962C8B-B14F-4D97-AF65-F5344CB8AC3E}">
        <p14:creationId xmlns:p14="http://schemas.microsoft.com/office/powerpoint/2010/main" val="106268721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fld id="{75FF6D84-4065-4366-96A3-8C8C1CD3F89C}" type="datetimeFigureOut">
              <a:rPr lang="fa-IR" smtClean="0"/>
              <a:pPr/>
              <a:t>25/12/1436</a:t>
            </a:fld>
            <a:endParaRPr lang="fa-IR"/>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endParaRPr lang="fa-IR"/>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59516CB3-80CD-4466-BA10-03C84C3EFBC2}" type="slidenum">
              <a:rPr lang="fa-IR" smtClean="0"/>
              <a:pPr/>
              <a:t>‹#›</a:t>
            </a:fld>
            <a:endParaRPr lang="fa-I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75FF6D84-4065-4366-96A3-8C8C1CD3F89C}" type="datetimeFigureOut">
              <a:rPr lang="fa-IR" smtClean="0"/>
              <a:pPr/>
              <a:t>25/12/1436</a:t>
            </a:fld>
            <a:endParaRPr lang="fa-IR"/>
          </a:p>
        </p:txBody>
      </p:sp>
      <p:sp>
        <p:nvSpPr>
          <p:cNvPr id="5" name="Footer Placeholder 4"/>
          <p:cNvSpPr>
            <a:spLocks noGrp="1"/>
          </p:cNvSpPr>
          <p:nvPr>
            <p:ph type="ftr" sz="quarter" idx="11"/>
          </p:nvPr>
        </p:nvSpPr>
        <p:spPr/>
        <p:txBody>
          <a:bodyPr/>
          <a:lstStyle>
            <a:extLst/>
          </a:lstStyle>
          <a:p>
            <a:endParaRPr lang="fa-IR"/>
          </a:p>
        </p:txBody>
      </p:sp>
      <p:sp>
        <p:nvSpPr>
          <p:cNvPr id="6" name="Slide Number Placeholder 5"/>
          <p:cNvSpPr>
            <a:spLocks noGrp="1"/>
          </p:cNvSpPr>
          <p:nvPr>
            <p:ph type="sldNum" sz="quarter" idx="12"/>
          </p:nvPr>
        </p:nvSpPr>
        <p:spPr/>
        <p:txBody>
          <a:bodyPr/>
          <a:lstStyle>
            <a:extLst/>
          </a:lstStyle>
          <a:p>
            <a:fld id="{59516CB3-80CD-4466-BA10-03C84C3EFBC2}" type="slidenum">
              <a:rPr lang="fa-IR" smtClean="0"/>
              <a:pPr/>
              <a:t>‹#›</a:t>
            </a:fld>
            <a:endParaRPr lang="fa-I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75FF6D84-4065-4366-96A3-8C8C1CD3F89C}" type="datetimeFigureOut">
              <a:rPr lang="fa-IR" smtClean="0"/>
              <a:pPr/>
              <a:t>25/12/1436</a:t>
            </a:fld>
            <a:endParaRPr lang="fa-IR"/>
          </a:p>
        </p:txBody>
      </p:sp>
      <p:sp>
        <p:nvSpPr>
          <p:cNvPr id="5" name="Footer Placeholder 4"/>
          <p:cNvSpPr>
            <a:spLocks noGrp="1"/>
          </p:cNvSpPr>
          <p:nvPr>
            <p:ph type="ftr" sz="quarter" idx="11"/>
          </p:nvPr>
        </p:nvSpPr>
        <p:spPr/>
        <p:txBody>
          <a:bodyPr/>
          <a:lstStyle>
            <a:extLst/>
          </a:lstStyle>
          <a:p>
            <a:endParaRPr lang="fa-IR"/>
          </a:p>
        </p:txBody>
      </p:sp>
      <p:sp>
        <p:nvSpPr>
          <p:cNvPr id="6" name="Slide Number Placeholder 5"/>
          <p:cNvSpPr>
            <a:spLocks noGrp="1"/>
          </p:cNvSpPr>
          <p:nvPr>
            <p:ph type="sldNum" sz="quarter" idx="12"/>
          </p:nvPr>
        </p:nvSpPr>
        <p:spPr/>
        <p:txBody>
          <a:bodyPr/>
          <a:lstStyle>
            <a:extLst/>
          </a:lstStyle>
          <a:p>
            <a:fld id="{59516CB3-80CD-4466-BA10-03C84C3EFBC2}" type="slidenum">
              <a:rPr lang="fa-IR" smtClean="0"/>
              <a:pPr/>
              <a:t>‹#›</a:t>
            </a:fld>
            <a:endParaRPr lang="fa-I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75FF6D84-4065-4366-96A3-8C8C1CD3F89C}" type="datetimeFigureOut">
              <a:rPr lang="fa-IR" smtClean="0"/>
              <a:pPr/>
              <a:t>25/12/1436</a:t>
            </a:fld>
            <a:endParaRPr lang="fa-IR"/>
          </a:p>
        </p:txBody>
      </p:sp>
      <p:sp>
        <p:nvSpPr>
          <p:cNvPr id="5" name="Footer Placeholder 4"/>
          <p:cNvSpPr>
            <a:spLocks noGrp="1"/>
          </p:cNvSpPr>
          <p:nvPr>
            <p:ph type="ftr" sz="quarter" idx="11"/>
          </p:nvPr>
        </p:nvSpPr>
        <p:spPr/>
        <p:txBody>
          <a:bodyPr/>
          <a:lstStyle>
            <a:extLst/>
          </a:lstStyle>
          <a:p>
            <a:endParaRPr lang="fa-IR"/>
          </a:p>
        </p:txBody>
      </p:sp>
      <p:sp>
        <p:nvSpPr>
          <p:cNvPr id="6" name="Slide Number Placeholder 5"/>
          <p:cNvSpPr>
            <a:spLocks noGrp="1"/>
          </p:cNvSpPr>
          <p:nvPr>
            <p:ph type="sldNum" sz="quarter" idx="12"/>
          </p:nvPr>
        </p:nvSpPr>
        <p:spPr/>
        <p:txBody>
          <a:bodyPr/>
          <a:lstStyle>
            <a:extLst/>
          </a:lstStyle>
          <a:p>
            <a:fld id="{59516CB3-80CD-4466-BA10-03C84C3EFBC2}" type="slidenum">
              <a:rPr lang="fa-IR" smtClean="0"/>
              <a:pPr/>
              <a:t>‹#›</a:t>
            </a:fld>
            <a:endParaRPr lang="fa-IR"/>
          </a:p>
        </p:txBody>
      </p:sp>
      <p:sp>
        <p:nvSpPr>
          <p:cNvPr id="7" name="Title 6"/>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75FF6D84-4065-4366-96A3-8C8C1CD3F89C}" type="datetimeFigureOut">
              <a:rPr lang="fa-IR" smtClean="0"/>
              <a:pPr/>
              <a:t>25/12/1436</a:t>
            </a:fld>
            <a:endParaRPr lang="fa-IR"/>
          </a:p>
        </p:txBody>
      </p:sp>
      <p:sp>
        <p:nvSpPr>
          <p:cNvPr id="5" name="Footer Placeholder 4"/>
          <p:cNvSpPr>
            <a:spLocks noGrp="1"/>
          </p:cNvSpPr>
          <p:nvPr>
            <p:ph type="ftr" sz="quarter" idx="11"/>
          </p:nvPr>
        </p:nvSpPr>
        <p:spPr/>
        <p:txBody>
          <a:bodyPr/>
          <a:lstStyle>
            <a:extLst/>
          </a:lstStyle>
          <a:p>
            <a:endParaRPr lang="fa-IR"/>
          </a:p>
        </p:txBody>
      </p:sp>
      <p:sp>
        <p:nvSpPr>
          <p:cNvPr id="6" name="Slide Number Placeholder 5"/>
          <p:cNvSpPr>
            <a:spLocks noGrp="1"/>
          </p:cNvSpPr>
          <p:nvPr>
            <p:ph type="sldNum" sz="quarter" idx="12"/>
          </p:nvPr>
        </p:nvSpPr>
        <p:spPr/>
        <p:txBody>
          <a:bodyPr/>
          <a:lstStyle>
            <a:extLst/>
          </a:lstStyle>
          <a:p>
            <a:fld id="{59516CB3-80CD-4466-BA10-03C84C3EFBC2}" type="slidenum">
              <a:rPr lang="fa-IR" smtClean="0"/>
              <a:pPr/>
              <a:t>‹#›</a:t>
            </a:fld>
            <a:endParaRPr lang="fa-IR"/>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75FF6D84-4065-4366-96A3-8C8C1CD3F89C}" type="datetimeFigureOut">
              <a:rPr lang="fa-IR" smtClean="0"/>
              <a:pPr/>
              <a:t>25/12/1436</a:t>
            </a:fld>
            <a:endParaRPr lang="fa-IR"/>
          </a:p>
        </p:txBody>
      </p:sp>
      <p:sp>
        <p:nvSpPr>
          <p:cNvPr id="6" name="Footer Placeholder 5"/>
          <p:cNvSpPr>
            <a:spLocks noGrp="1"/>
          </p:cNvSpPr>
          <p:nvPr>
            <p:ph type="ftr" sz="quarter" idx="11"/>
          </p:nvPr>
        </p:nvSpPr>
        <p:spPr/>
        <p:txBody>
          <a:bodyPr/>
          <a:lstStyle>
            <a:extLst/>
          </a:lstStyle>
          <a:p>
            <a:endParaRPr lang="fa-IR"/>
          </a:p>
        </p:txBody>
      </p:sp>
      <p:sp>
        <p:nvSpPr>
          <p:cNvPr id="7" name="Slide Number Placeholder 6"/>
          <p:cNvSpPr>
            <a:spLocks noGrp="1"/>
          </p:cNvSpPr>
          <p:nvPr>
            <p:ph type="sldNum" sz="quarter" idx="12"/>
          </p:nvPr>
        </p:nvSpPr>
        <p:spPr/>
        <p:txBody>
          <a:bodyPr/>
          <a:lstStyle>
            <a:extLst/>
          </a:lstStyle>
          <a:p>
            <a:fld id="{59516CB3-80CD-4466-BA10-03C84C3EFBC2}" type="slidenum">
              <a:rPr lang="fa-IR" smtClean="0"/>
              <a:pPr/>
              <a:t>‹#›</a:t>
            </a:fld>
            <a:endParaRPr lang="fa-IR"/>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75FF6D84-4065-4366-96A3-8C8C1CD3F89C}" type="datetimeFigureOut">
              <a:rPr lang="fa-IR" smtClean="0"/>
              <a:pPr/>
              <a:t>25/12/1436</a:t>
            </a:fld>
            <a:endParaRPr lang="fa-IR"/>
          </a:p>
        </p:txBody>
      </p:sp>
      <p:sp>
        <p:nvSpPr>
          <p:cNvPr id="8" name="Footer Placeholder 7"/>
          <p:cNvSpPr>
            <a:spLocks noGrp="1"/>
          </p:cNvSpPr>
          <p:nvPr>
            <p:ph type="ftr" sz="quarter" idx="11"/>
          </p:nvPr>
        </p:nvSpPr>
        <p:spPr/>
        <p:txBody>
          <a:bodyPr/>
          <a:lstStyle>
            <a:extLst/>
          </a:lstStyle>
          <a:p>
            <a:endParaRPr lang="fa-IR"/>
          </a:p>
        </p:txBody>
      </p:sp>
      <p:sp>
        <p:nvSpPr>
          <p:cNvPr id="9" name="Slide Number Placeholder 8"/>
          <p:cNvSpPr>
            <a:spLocks noGrp="1"/>
          </p:cNvSpPr>
          <p:nvPr>
            <p:ph type="sldNum" sz="quarter" idx="12"/>
          </p:nvPr>
        </p:nvSpPr>
        <p:spPr/>
        <p:txBody>
          <a:bodyPr/>
          <a:lstStyle>
            <a:extLst/>
          </a:lstStyle>
          <a:p>
            <a:fld id="{59516CB3-80CD-4466-BA10-03C84C3EFBC2}" type="slidenum">
              <a:rPr lang="fa-IR" smtClean="0"/>
              <a:pPr/>
              <a:t>‹#›</a:t>
            </a:fld>
            <a:endParaRPr lang="fa-IR"/>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fld id="{75FF6D84-4065-4366-96A3-8C8C1CD3F89C}" type="datetimeFigureOut">
              <a:rPr lang="fa-IR" smtClean="0"/>
              <a:pPr/>
              <a:t>25/12/1436</a:t>
            </a:fld>
            <a:endParaRPr lang="fa-IR"/>
          </a:p>
        </p:txBody>
      </p:sp>
      <p:sp>
        <p:nvSpPr>
          <p:cNvPr id="4" name="Footer Placeholder 3"/>
          <p:cNvSpPr>
            <a:spLocks noGrp="1"/>
          </p:cNvSpPr>
          <p:nvPr>
            <p:ph type="ftr" sz="quarter" idx="11"/>
          </p:nvPr>
        </p:nvSpPr>
        <p:spPr/>
        <p:txBody>
          <a:bodyPr/>
          <a:lstStyle>
            <a:extLst/>
          </a:lstStyle>
          <a:p>
            <a:endParaRPr lang="fa-IR"/>
          </a:p>
        </p:txBody>
      </p:sp>
      <p:sp>
        <p:nvSpPr>
          <p:cNvPr id="5" name="Slide Number Placeholder 4"/>
          <p:cNvSpPr>
            <a:spLocks noGrp="1"/>
          </p:cNvSpPr>
          <p:nvPr>
            <p:ph type="sldNum" sz="quarter" idx="12"/>
          </p:nvPr>
        </p:nvSpPr>
        <p:spPr/>
        <p:txBody>
          <a:bodyPr/>
          <a:lstStyle>
            <a:extLst/>
          </a:lstStyle>
          <a:p>
            <a:fld id="{59516CB3-80CD-4466-BA10-03C84C3EFBC2}" type="slidenum">
              <a:rPr lang="fa-IR" smtClean="0"/>
              <a:pPr/>
              <a:t>‹#›</a:t>
            </a:fld>
            <a:endParaRPr lang="fa-IR"/>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75FF6D84-4065-4366-96A3-8C8C1CD3F89C}" type="datetimeFigureOut">
              <a:rPr lang="fa-IR" smtClean="0"/>
              <a:pPr/>
              <a:t>25/12/1436</a:t>
            </a:fld>
            <a:endParaRPr lang="fa-IR"/>
          </a:p>
        </p:txBody>
      </p:sp>
      <p:sp>
        <p:nvSpPr>
          <p:cNvPr id="3" name="Footer Placeholder 2"/>
          <p:cNvSpPr>
            <a:spLocks noGrp="1"/>
          </p:cNvSpPr>
          <p:nvPr>
            <p:ph type="ftr" sz="quarter" idx="11"/>
          </p:nvPr>
        </p:nvSpPr>
        <p:spPr/>
        <p:txBody>
          <a:bodyPr/>
          <a:lstStyle>
            <a:extLst/>
          </a:lstStyle>
          <a:p>
            <a:endParaRPr lang="fa-IR"/>
          </a:p>
        </p:txBody>
      </p:sp>
      <p:sp>
        <p:nvSpPr>
          <p:cNvPr id="4" name="Slide Number Placeholder 3"/>
          <p:cNvSpPr>
            <a:spLocks noGrp="1"/>
          </p:cNvSpPr>
          <p:nvPr>
            <p:ph type="sldNum" sz="quarter" idx="12"/>
          </p:nvPr>
        </p:nvSpPr>
        <p:spPr/>
        <p:txBody>
          <a:bodyPr/>
          <a:lstStyle>
            <a:extLst/>
          </a:lstStyle>
          <a:p>
            <a:fld id="{59516CB3-80CD-4466-BA10-03C84C3EFBC2}" type="slidenum">
              <a:rPr lang="fa-IR" smtClean="0"/>
              <a:pPr/>
              <a:t>‹#›</a:t>
            </a:fld>
            <a:endParaRPr lang="fa-I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fld id="{75FF6D84-4065-4366-96A3-8C8C1CD3F89C}" type="datetimeFigureOut">
              <a:rPr lang="fa-IR" smtClean="0"/>
              <a:pPr/>
              <a:t>25/12/1436</a:t>
            </a:fld>
            <a:endParaRPr lang="fa-IR"/>
          </a:p>
        </p:txBody>
      </p:sp>
      <p:sp>
        <p:nvSpPr>
          <p:cNvPr id="6" name="Footer Placeholder 5"/>
          <p:cNvSpPr>
            <a:spLocks noGrp="1"/>
          </p:cNvSpPr>
          <p:nvPr>
            <p:ph type="ftr" sz="quarter" idx="11"/>
          </p:nvPr>
        </p:nvSpPr>
        <p:spPr/>
        <p:txBody>
          <a:bodyPr/>
          <a:lstStyle>
            <a:extLst/>
          </a:lstStyle>
          <a:p>
            <a:endParaRPr lang="fa-IR"/>
          </a:p>
        </p:txBody>
      </p:sp>
      <p:sp>
        <p:nvSpPr>
          <p:cNvPr id="7" name="Slide Number Placeholder 6"/>
          <p:cNvSpPr>
            <a:spLocks noGrp="1"/>
          </p:cNvSpPr>
          <p:nvPr>
            <p:ph type="sldNum" sz="quarter" idx="12"/>
          </p:nvPr>
        </p:nvSpPr>
        <p:spPr/>
        <p:txBody>
          <a:bodyPr/>
          <a:lstStyle>
            <a:extLst/>
          </a:lstStyle>
          <a:p>
            <a:fld id="{59516CB3-80CD-4466-BA10-03C84C3EFBC2}" type="slidenum">
              <a:rPr lang="fa-IR" smtClean="0"/>
              <a:pPr/>
              <a:t>‹#›</a:t>
            </a:fld>
            <a:endParaRPr lang="fa-IR"/>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75FF6D84-4065-4366-96A3-8C8C1CD3F89C}" type="datetimeFigureOut">
              <a:rPr lang="fa-IR" smtClean="0"/>
              <a:pPr/>
              <a:t>25/12/1436</a:t>
            </a:fld>
            <a:endParaRPr lang="fa-IR"/>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fa-IR"/>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59516CB3-80CD-4466-BA10-03C84C3EFBC2}" type="slidenum">
              <a:rPr lang="fa-IR" smtClean="0"/>
              <a:pPr/>
              <a:t>‹#›</a:t>
            </a:fld>
            <a:endParaRPr lang="fa-IR"/>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716436" y="5001993"/>
            <a:ext cx="3802003" cy="1443111"/>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Freeform 8"/>
          <p:cNvSpPr>
            <a:spLocks/>
          </p:cNvSpPr>
          <p:nvPr/>
        </p:nvSpPr>
        <p:spPr bwMode="auto">
          <a:xfrm>
            <a:off x="-53561" y="5785023"/>
            <a:ext cx="3802003"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Right Triangle 9"/>
          <p:cNvSpPr>
            <a:spLocks/>
          </p:cNvSpPr>
          <p:nvPr/>
        </p:nvSpPr>
        <p:spPr bwMode="auto">
          <a:xfrm>
            <a:off x="-6042" y="5791253"/>
            <a:ext cx="3402314" cy="1080868"/>
          </a:xfrm>
          <a:prstGeom prst="rtTriangle">
            <a:avLst/>
          </a:pr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716436" y="5001993"/>
            <a:ext cx="3802003" cy="1443111"/>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Freeform 11"/>
          <p:cNvSpPr>
            <a:spLocks/>
          </p:cNvSpPr>
          <p:nvPr/>
        </p:nvSpPr>
        <p:spPr bwMode="auto">
          <a:xfrm>
            <a:off x="-53561" y="5785023"/>
            <a:ext cx="3802003"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Right Triangle 13"/>
          <p:cNvSpPr>
            <a:spLocks/>
          </p:cNvSpPr>
          <p:nvPr/>
        </p:nvSpPr>
        <p:spPr bwMode="auto">
          <a:xfrm>
            <a:off x="-6042" y="5791253"/>
            <a:ext cx="3402314" cy="1080868"/>
          </a:xfrm>
          <a:prstGeom prst="rtTriangle">
            <a:avLst/>
          </a:prstGeom>
          <a:blipFill>
            <a:blip r:embed="rId13">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75FF6D84-4065-4366-96A3-8C8C1CD3F89C}" type="datetimeFigureOut">
              <a:rPr lang="fa-IR" smtClean="0"/>
              <a:pPr/>
              <a:t>25/12/1436</a:t>
            </a:fld>
            <a:endParaRPr lang="fa-IR"/>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fa-IR"/>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59516CB3-80CD-4466-BA10-03C84C3EFBC2}" type="slidenum">
              <a:rPr lang="fa-IR" smtClean="0"/>
              <a:pPr/>
              <a:t>‹#›</a:t>
            </a:fld>
            <a:endParaRPr lang="fa-IR"/>
          </a:p>
        </p:txBody>
      </p:sp>
    </p:spTree>
  </p:cSld>
  <p:clrMap bg1="lt1" tx1="dk1" bg2="lt2" tx2="dk2" accent1="accent1" accent2="accent2" accent3="accent3" accent4="accent4" accent5="accent5" accent6="accent6" hlink="hlink" folHlink="folHlink"/>
  <p:sldLayoutIdLst>
    <p:sldLayoutId id="2147483841" r:id="rId1"/>
    <p:sldLayoutId id="2147483842" r:id="rId2"/>
    <p:sldLayoutId id="2147483843" r:id="rId3"/>
    <p:sldLayoutId id="2147483844" r:id="rId4"/>
    <p:sldLayoutId id="2147483845" r:id="rId5"/>
    <p:sldLayoutId id="2147483846" r:id="rId6"/>
    <p:sldLayoutId id="2147483847" r:id="rId7"/>
    <p:sldLayoutId id="2147483848" r:id="rId8"/>
    <p:sldLayoutId id="2147483849" r:id="rId9"/>
    <p:sldLayoutId id="2147483850" r:id="rId10"/>
    <p:sldLayoutId id="2147483851" r:id="rId11"/>
  </p:sldLayoutIdLst>
  <p:txStyles>
    <p:titleStyle>
      <a:lvl1pPr algn="l" rtl="1"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r" rtl="1"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r" rtl="1"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r" rtl="1"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r" rtl="1"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r" rtl="1"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r" rtl="1"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r" rtl="1"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r" rtl="1"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r" rtl="1"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3" Type="http://schemas.openxmlformats.org/officeDocument/2006/relationships/hyperlink" Target="1.swf" TargetMode="External"/><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2" Type="http://schemas.openxmlformats.org/officeDocument/2006/relationships/hyperlink" Target="2.swf" TargetMode="External"/><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3" Type="http://schemas.openxmlformats.org/officeDocument/2006/relationships/hyperlink" Target="3.swf" TargetMode="External"/><Relationship Id="rId2" Type="http://schemas.openxmlformats.org/officeDocument/2006/relationships/image" Target="../media/image6.jpeg"/><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2" Type="http://schemas.openxmlformats.org/officeDocument/2006/relationships/hyperlink" Target="4.swf" TargetMode="External"/><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hyperlink" Target="http://www.irschool.net/biology/index.php/%D8%B2%DB%8C%D8%B3%D8%AA-%D8%B4%D9%86%D8%A7%D8%B3%DB%8C-%D8%AC%D8%A7%D9%86%D9%88%D8%B1%DB%8C/159-%D9%85%D8%BA%D8%B2-%D8%A7%D9%86%D8%B3%D8%A7%D9%86" TargetMode="External"/><Relationship Id="rId1" Type="http://schemas.openxmlformats.org/officeDocument/2006/relationships/slideLayout" Target="../slideLayouts/slideLayout7.xml"/><Relationship Id="rId4" Type="http://schemas.openxmlformats.org/officeDocument/2006/relationships/hyperlink" Target="http://www.irschool.net/biology/index.php/%D8%B3%DB%8C%D8%B3%D8%AA%D9%85%D8%A7%D8%AA%DB%8C%DA%A9-%D8%B1%D8%AF%D9%87-%D8%A8%D9%86%D8%AF%DB%8C/29-%D8%AC%D8%A7%D9%86%D9%88%D8%B1%D8%A7%D9%86/26-%D8%AC%D8%A7%D9%86%D9%88%D8%B1%D8%A7%D9%86" TargetMode="External"/></Relationships>
</file>

<file path=ppt/slides/_rels/slide2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hyperlink" Target="http://www.irschool.net/biology/index.php/%D8%B2%DB%8C%D8%B3%D8%AA-%D8%B4%D9%86%D8%A7%D8%B3%DB%8C-%D8%AC%D8%A7%D9%86%D9%88%D8%B1%DB%8C/159-%D9%85%D8%BA%D8%B2-%D8%A7%D9%86%D8%B3%D8%A7%D9%86" TargetMode="Externa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2" Type="http://schemas.openxmlformats.org/officeDocument/2006/relationships/hyperlink" Target="5.mp4" TargetMode="External"/><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hyperlink" Target="http://fa.wikipedia.org/wiki/%D8%B3%D9%88%D8%A1%D8%AA%D8%BA%D8%B0%DB%8C%D9%87" TargetMode="External"/><Relationship Id="rId7" Type="http://schemas.openxmlformats.org/officeDocument/2006/relationships/image" Target="../media/image14.jpeg"/><Relationship Id="rId2" Type="http://schemas.openxmlformats.org/officeDocument/2006/relationships/notesSlide" Target="../notesSlides/notesSlide3.xml"/><Relationship Id="rId1" Type="http://schemas.openxmlformats.org/officeDocument/2006/relationships/slideLayout" Target="../slideLayouts/slideLayout6.xml"/><Relationship Id="rId6" Type="http://schemas.openxmlformats.org/officeDocument/2006/relationships/hyperlink" Target="http://fa.wikipedia.org/wiki/%DA%A9%D9%88%D8%A7%D8%B4%DB%8C%D9%88%D8%B1%DA%A9%D9%88%D8%B1" TargetMode="External"/><Relationship Id="rId5" Type="http://schemas.openxmlformats.org/officeDocument/2006/relationships/hyperlink" Target="http://fa.wikipedia.org/wiki/%DA%A9%D8%A7%D9%84%D8%B1%DB%8C" TargetMode="External"/><Relationship Id="rId4" Type="http://schemas.openxmlformats.org/officeDocument/2006/relationships/hyperlink" Target="http://fa.wikipedia.org/wiki/%D9%BE%D8%B1%D9%88%D8%AA%D8%A6%DB%8C%D9%86" TargetMode="External"/></Relationships>
</file>

<file path=ppt/slides/_rels/slide46.xml.rels><?xml version="1.0" encoding="UTF-8" standalone="yes"?>
<Relationships xmlns="http://schemas.openxmlformats.org/package/2006/relationships"><Relationship Id="rId8" Type="http://schemas.openxmlformats.org/officeDocument/2006/relationships/hyperlink" Target="http://fa.wikipedia.org/wiki/%DA%A9%D8%A8%D8%AF" TargetMode="External"/><Relationship Id="rId13" Type="http://schemas.openxmlformats.org/officeDocument/2006/relationships/hyperlink" Target="http://fa.wikipedia.org/wiki/%D9%85%D9%88%D8%A7%D8%AF_%D9%85%D8%B9%D8%AF%D9%86%DB%8C" TargetMode="External"/><Relationship Id="rId3" Type="http://schemas.openxmlformats.org/officeDocument/2006/relationships/hyperlink" Target="http://fa.wikipedia.org/wiki/%D8%B3%D9%88%D8%A1%D8%AA%D8%BA%D8%B0%DB%8C%D9%87" TargetMode="External"/><Relationship Id="rId7" Type="http://schemas.openxmlformats.org/officeDocument/2006/relationships/hyperlink" Target="http://fa.wikipedia.org/wiki/%D8%A8%DB%8C%E2%80%8C%D8%A7%D8%B4%D8%AA%D9%87%D8%A7%DB%8C%DB%8C" TargetMode="External"/><Relationship Id="rId12" Type="http://schemas.openxmlformats.org/officeDocument/2006/relationships/hyperlink" Target="http://fa.wikipedia.org/wiki/%D8%A2%D9%86%D8%AA%DB%8C%E2%80%8C%D8%A7%DA%A9%D8%B3%DB%8C%D8%AF%D8%A7%D9%86" TargetMode="External"/><Relationship Id="rId17" Type="http://schemas.openxmlformats.org/officeDocument/2006/relationships/image" Target="../media/image15.jpeg"/><Relationship Id="rId2" Type="http://schemas.openxmlformats.org/officeDocument/2006/relationships/hyperlink" Target="http://fa.wikipedia.org/wiki/%D8%B2%D8%A8%D8%A7%D9%86_%D8%A7%D9%86%DA%AF%D9%84%DB%8C%D8%B3%DB%8C" TargetMode="External"/><Relationship Id="rId16" Type="http://schemas.openxmlformats.org/officeDocument/2006/relationships/hyperlink" Target="http://fa.wikipedia.org/wiki/%D9%85%D9%86%DB%8C%D8%B2%DB%8C%D9%85" TargetMode="External"/><Relationship Id="rId1" Type="http://schemas.openxmlformats.org/officeDocument/2006/relationships/slideLayout" Target="../slideLayouts/slideLayout6.xml"/><Relationship Id="rId6" Type="http://schemas.openxmlformats.org/officeDocument/2006/relationships/hyperlink" Target="http://fa.wikipedia.org/wiki/%D9%88%D8%B1%D9%85" TargetMode="External"/><Relationship Id="rId11" Type="http://schemas.openxmlformats.org/officeDocument/2006/relationships/hyperlink" Target="http://fa.wikipedia.org/wiki/%D9%88%DB%8C%D8%AA%D8%A7%D9%85%DB%8C%D9%86" TargetMode="External"/><Relationship Id="rId5" Type="http://schemas.openxmlformats.org/officeDocument/2006/relationships/hyperlink" Target="http://fa.wikipedia.org/wiki/%DA%A9%D8%A7%D9%84%D8%B1%DB%8C" TargetMode="External"/><Relationship Id="rId15" Type="http://schemas.openxmlformats.org/officeDocument/2006/relationships/hyperlink" Target="http://fa.wikipedia.org/wiki/%D9%BE%D8%AA%D8%A7%D8%B3%DB%8C%D9%85" TargetMode="External"/><Relationship Id="rId10" Type="http://schemas.openxmlformats.org/officeDocument/2006/relationships/hyperlink" Target="http://fa.wikipedia.org/wiki/%D8%A8%DB%8C%D9%85%D8%A7%D8%B1%DB%8C" TargetMode="External"/><Relationship Id="rId4" Type="http://schemas.openxmlformats.org/officeDocument/2006/relationships/hyperlink" Target="http://fa.wikipedia.org/wiki/%D9%BE%D8%B1%D9%88%D8%AA%D8%A6%DB%8C%D9%86" TargetMode="External"/><Relationship Id="rId9" Type="http://schemas.openxmlformats.org/officeDocument/2006/relationships/hyperlink" Target="http://fa.wikipedia.org/wiki/%D8%A7%D9%84%D8%AA%D9%87%D8%A7%D8%A8" TargetMode="External"/><Relationship Id="rId14" Type="http://schemas.openxmlformats.org/officeDocument/2006/relationships/hyperlink" Target="http://fa.wikipedia.org/wiki/%D8%A2%D9%87%D9%86" TargetMode="External"/></Relationships>
</file>

<file path=ppt/slides/_rels/slide47.xml.rels><?xml version="1.0" encoding="UTF-8" standalone="yes"?>
<Relationships xmlns="http://schemas.openxmlformats.org/package/2006/relationships"><Relationship Id="rId3" Type="http://schemas.openxmlformats.org/officeDocument/2006/relationships/hyperlink" Target="http://fa.wikipedia.org/wiki/%D8%A7%D8%B3%DB%8C%D8%AF_%D8%A2%D9%85%DB%8C%D9%86%D9%87" TargetMode="External"/><Relationship Id="rId7" Type="http://schemas.openxmlformats.org/officeDocument/2006/relationships/image" Target="../media/image16.jpeg"/><Relationship Id="rId2" Type="http://schemas.openxmlformats.org/officeDocument/2006/relationships/hyperlink" Target="http://fa.wikipedia.org/wiki/%D8%BA%D9%86%D8%A7" TargetMode="External"/><Relationship Id="rId1" Type="http://schemas.openxmlformats.org/officeDocument/2006/relationships/slideLayout" Target="../slideLayouts/slideLayout6.xml"/><Relationship Id="rId6" Type="http://schemas.openxmlformats.org/officeDocument/2006/relationships/hyperlink" Target="http://fa.wikipedia.org/wiki/%DA%A9%D8%B1%D8%A8%D9%88%D9%87%DB%8C%D8%AF%D8%B1%D8%A7%D8%AA" TargetMode="External"/><Relationship Id="rId5" Type="http://schemas.openxmlformats.org/officeDocument/2006/relationships/hyperlink" Target="http://fa.wikipedia.org/wiki/%D9%86%D8%B4%D8%A7%D8%B3%D8%AA%D9%87" TargetMode="External"/><Relationship Id="rId4" Type="http://schemas.openxmlformats.org/officeDocument/2006/relationships/hyperlink" Target="http://fa.wikipedia.org/wiki/%D8%B1%DA%98%DB%8C%D9%85_%D8%BA%D8%B0%D8%A7%DB%8C%DB%8C" TargetMode="Externa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14348" y="428604"/>
            <a:ext cx="7643866" cy="3416320"/>
          </a:xfrm>
          <a:prstGeom prst="rect">
            <a:avLst/>
          </a:prstGeom>
          <a:noFill/>
        </p:spPr>
        <p:txBody>
          <a:bodyPr wrap="square" rtlCol="1">
            <a:spAutoFit/>
          </a:bodyPr>
          <a:lstStyle/>
          <a:p>
            <a:pPr algn="ctr"/>
            <a:r>
              <a:rPr lang="fa-IR" sz="5400" dirty="0" smtClean="0">
                <a:solidFill>
                  <a:srgbClr val="FFFF00"/>
                </a:solidFill>
                <a:latin typeface="GungsuhChe" pitchFamily="49" charset="-127"/>
                <a:ea typeface="GungsuhChe" pitchFamily="49" charset="-127"/>
                <a:cs typeface="Aldhabi" pitchFamily="2" charset="-78"/>
              </a:rPr>
              <a:t>به نام خدا</a:t>
            </a:r>
          </a:p>
          <a:p>
            <a:pPr algn="ctr"/>
            <a:r>
              <a:rPr lang="fa-IR" sz="5400" dirty="0" smtClean="0">
                <a:solidFill>
                  <a:srgbClr val="FFFF00"/>
                </a:solidFill>
                <a:latin typeface="GungsuhChe" pitchFamily="49" charset="-127"/>
                <a:ea typeface="GungsuhChe" pitchFamily="49" charset="-127"/>
                <a:cs typeface="Aldhabi" pitchFamily="2" charset="-78"/>
              </a:rPr>
              <a:t>روانشناسی رشد (از لقاح تا کودکی) لورا برک</a:t>
            </a:r>
          </a:p>
          <a:p>
            <a:pPr algn="ctr"/>
            <a:r>
              <a:rPr lang="fa-IR" sz="5400" dirty="0" smtClean="0">
                <a:solidFill>
                  <a:srgbClr val="FFFF00"/>
                </a:solidFill>
                <a:latin typeface="GungsuhChe" pitchFamily="49" charset="-127"/>
                <a:ea typeface="GungsuhChe" pitchFamily="49" charset="-127"/>
                <a:cs typeface="Aldhabi" pitchFamily="2" charset="-78"/>
              </a:rPr>
              <a:t>فصل 4 (رشد جسمانی  در نوباوگی و نوپایی) </a:t>
            </a:r>
          </a:p>
          <a:p>
            <a:pPr algn="ctr"/>
            <a:r>
              <a:rPr lang="fa-IR" sz="5400" smtClean="0">
                <a:solidFill>
                  <a:srgbClr val="FFFF00"/>
                </a:solidFill>
                <a:latin typeface="GungsuhChe" pitchFamily="49" charset="-127"/>
                <a:ea typeface="GungsuhChe" pitchFamily="49" charset="-127"/>
                <a:cs typeface="Aldhabi" pitchFamily="2" charset="-78"/>
              </a:rPr>
              <a:t> </a:t>
            </a:r>
            <a:endParaRPr lang="fa-IR" sz="5400" dirty="0">
              <a:solidFill>
                <a:srgbClr val="FFFF00"/>
              </a:solidFill>
              <a:latin typeface="GungsuhChe" pitchFamily="49" charset="-127"/>
              <a:ea typeface="GungsuhChe" pitchFamily="49" charset="-127"/>
              <a:cs typeface="Aldhabi" pitchFamily="2" charset="-78"/>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667000" y="228600"/>
            <a:ext cx="4038600" cy="707886"/>
          </a:xfrm>
          <a:prstGeom prst="rect">
            <a:avLst/>
          </a:prstGeom>
          <a:noFill/>
        </p:spPr>
        <p:txBody>
          <a:bodyPr wrap="square" rtlCol="1">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fa-IR" sz="4000" b="1" dirty="0" smtClean="0">
                <a:ln w="11430"/>
                <a:solidFill>
                  <a:srgbClr val="FFFF00"/>
                </a:solidFill>
                <a:effectLst>
                  <a:outerShdw blurRad="50800" dist="39000" dir="5460000" algn="tl">
                    <a:srgbClr val="000000">
                      <a:alpha val="38000"/>
                    </a:srgbClr>
                  </a:outerShdw>
                </a:effectLst>
              </a:rPr>
              <a:t>دستگاه عصبی</a:t>
            </a:r>
            <a:endParaRPr lang="fa-IR" sz="4000" b="1" dirty="0">
              <a:ln w="11430"/>
              <a:solidFill>
                <a:srgbClr val="FFFF00"/>
              </a:solidFill>
              <a:effectLst>
                <a:outerShdw blurRad="50800" dist="39000" dir="5460000" algn="tl">
                  <a:srgbClr val="000000">
                    <a:alpha val="38000"/>
                  </a:srgbClr>
                </a:outerShdw>
              </a:effectLst>
            </a:endParaRPr>
          </a:p>
        </p:txBody>
      </p:sp>
      <p:sp>
        <p:nvSpPr>
          <p:cNvPr id="6" name="TextBox 5"/>
          <p:cNvSpPr txBox="1"/>
          <p:nvPr/>
        </p:nvSpPr>
        <p:spPr>
          <a:xfrm>
            <a:off x="381000" y="1460242"/>
            <a:ext cx="8458200" cy="5447645"/>
          </a:xfrm>
          <a:prstGeom prst="rect">
            <a:avLst/>
          </a:prstGeom>
          <a:noFill/>
        </p:spPr>
        <p:txBody>
          <a:bodyPr wrap="square" rtlCol="1">
            <a:spAutoFit/>
          </a:bodyPr>
          <a:lstStyle/>
          <a:p>
            <a:pPr algn="justLow" rtl="1">
              <a:buFont typeface="Wingdings" pitchFamily="2" charset="2"/>
              <a:buChar char="Ø"/>
            </a:pPr>
            <a:r>
              <a:rPr lang="fa-IR" sz="3200" b="1" dirty="0" smtClean="0">
                <a:latin typeface="Tahoma" pitchFamily="34" charset="0"/>
                <a:ea typeface="Tahoma" pitchFamily="34" charset="0"/>
                <a:cs typeface="2  Titr" pitchFamily="2" charset="-78"/>
              </a:rPr>
              <a:t> نقش میلین در نورن ها</a:t>
            </a:r>
          </a:p>
          <a:p>
            <a:pPr algn="justLow" rtl="1">
              <a:buFont typeface="Wingdings" pitchFamily="2" charset="2"/>
              <a:buChar char="Ø"/>
            </a:pPr>
            <a:endParaRPr lang="fa-IR" sz="3200" b="1" dirty="0" smtClean="0">
              <a:latin typeface="Tahoma" pitchFamily="34" charset="0"/>
              <a:ea typeface="Tahoma" pitchFamily="34" charset="0"/>
              <a:cs typeface="2  Titr" pitchFamily="2" charset="-78"/>
            </a:endParaRPr>
          </a:p>
          <a:p>
            <a:pPr algn="justLow" rtl="1">
              <a:buFont typeface="Wingdings" pitchFamily="2" charset="2"/>
              <a:buChar char="ü"/>
            </a:pPr>
            <a:r>
              <a:rPr lang="fa-IR" sz="3200" b="1" dirty="0" smtClean="0">
                <a:latin typeface="Tahoma" pitchFamily="34" charset="0"/>
                <a:ea typeface="Tahoma" pitchFamily="34" charset="0"/>
                <a:cs typeface="2  Titr" pitchFamily="2" charset="-78"/>
              </a:rPr>
              <a:t>میلین رشته های آکسون و دندریت را </a:t>
            </a:r>
            <a:r>
              <a:rPr lang="fa-IR" sz="2800" b="1" dirty="0" smtClean="0">
                <a:solidFill>
                  <a:srgbClr val="FF0000"/>
                </a:solidFill>
                <a:latin typeface="Tahoma" pitchFamily="34" charset="0"/>
                <a:ea typeface="Tahoma" pitchFamily="34" charset="0"/>
                <a:cs typeface="2  Titr" pitchFamily="2" charset="-78"/>
              </a:rPr>
              <a:t>عایق بندی </a:t>
            </a:r>
            <a:r>
              <a:rPr lang="fa-IR" sz="3200" b="1" dirty="0" smtClean="0">
                <a:latin typeface="Tahoma" pitchFamily="34" charset="0"/>
                <a:ea typeface="Tahoma" pitchFamily="34" charset="0"/>
                <a:cs typeface="2  Titr" pitchFamily="2" charset="-78"/>
              </a:rPr>
              <a:t>می</a:t>
            </a:r>
            <a:r>
              <a:rPr lang="fa-IR" sz="3200" dirty="0" smtClean="0"/>
              <a:t> </a:t>
            </a:r>
            <a:r>
              <a:rPr lang="fa-IR" sz="3200" b="1" dirty="0" smtClean="0">
                <a:latin typeface="Tahoma" pitchFamily="34" charset="0"/>
                <a:ea typeface="Tahoma" pitchFamily="34" charset="0"/>
                <a:cs typeface="2  Titr" pitchFamily="2" charset="-78"/>
              </a:rPr>
              <a:t>کند</a:t>
            </a:r>
          </a:p>
          <a:p>
            <a:pPr algn="justLow" rtl="1">
              <a:buFont typeface="Wingdings" pitchFamily="2" charset="2"/>
              <a:buChar char="ü"/>
            </a:pPr>
            <a:endParaRPr lang="fa-IR" sz="2800" dirty="0" smtClean="0"/>
          </a:p>
          <a:p>
            <a:pPr algn="justLow" rtl="1">
              <a:buFont typeface="Wingdings" pitchFamily="2" charset="2"/>
              <a:buChar char="ü"/>
            </a:pPr>
            <a:r>
              <a:rPr lang="fa-IR" sz="3200" b="1" dirty="0" smtClean="0">
                <a:latin typeface="Tahoma" pitchFamily="34" charset="0"/>
                <a:ea typeface="Tahoma" pitchFamily="34" charset="0"/>
                <a:cs typeface="2  Titr" pitchFamily="2" charset="-78"/>
              </a:rPr>
              <a:t>میلین باعث </a:t>
            </a:r>
            <a:r>
              <a:rPr lang="fa-IR" sz="2800" b="1" dirty="0" smtClean="0">
                <a:solidFill>
                  <a:srgbClr val="FF0000"/>
                </a:solidFill>
                <a:latin typeface="Tahoma" pitchFamily="34" charset="0"/>
                <a:ea typeface="Tahoma" pitchFamily="34" charset="0"/>
                <a:cs typeface="2  Titr" pitchFamily="2" charset="-78"/>
              </a:rPr>
              <a:t>حرکت سریع تر پیام عصبی </a:t>
            </a:r>
            <a:r>
              <a:rPr lang="fa-IR" sz="3200" b="1" dirty="0" smtClean="0">
                <a:latin typeface="Tahoma" pitchFamily="34" charset="0"/>
                <a:ea typeface="Tahoma" pitchFamily="34" charset="0"/>
                <a:cs typeface="2  Titr" pitchFamily="2" charset="-78"/>
              </a:rPr>
              <a:t>در آکسون و دندریت می شود</a:t>
            </a:r>
          </a:p>
          <a:p>
            <a:pPr algn="justLow" rtl="1">
              <a:buFont typeface="Wingdings" pitchFamily="2" charset="2"/>
              <a:buChar char="ü"/>
            </a:pPr>
            <a:endParaRPr lang="fa-IR" sz="3200" dirty="0" smtClean="0"/>
          </a:p>
          <a:p>
            <a:pPr algn="justLow" rtl="1">
              <a:buFont typeface="Wingdings" pitchFamily="2" charset="2"/>
              <a:buChar char="ü"/>
            </a:pPr>
            <a:r>
              <a:rPr lang="fa-IR" sz="3200" b="1" dirty="0" smtClean="0">
                <a:latin typeface="Tahoma" pitchFamily="34" charset="0"/>
                <a:ea typeface="Tahoma" pitchFamily="34" charset="0"/>
                <a:cs typeface="2  Titr" pitchFamily="2" charset="-78"/>
              </a:rPr>
              <a:t>غلاف</a:t>
            </a:r>
            <a:r>
              <a:rPr lang="fa-IR" sz="3200" dirty="0" smtClean="0"/>
              <a:t> </a:t>
            </a:r>
            <a:r>
              <a:rPr lang="fa-IR" sz="3200" b="1" dirty="0" smtClean="0">
                <a:latin typeface="Tahoma" pitchFamily="34" charset="0"/>
                <a:ea typeface="Tahoma" pitchFamily="34" charset="0"/>
                <a:cs typeface="2  Titr" pitchFamily="2" charset="-78"/>
              </a:rPr>
              <a:t>میلین در برخی نقاط قطع می شود ( تکه تکه است ) ، به این قسمت ها که در تماس با مایع سلولی است، </a:t>
            </a:r>
            <a:r>
              <a:rPr lang="fa-IR" sz="2800" b="1" dirty="0" smtClean="0">
                <a:solidFill>
                  <a:srgbClr val="FF0000"/>
                </a:solidFill>
                <a:latin typeface="Tahoma" pitchFamily="34" charset="0"/>
                <a:ea typeface="Tahoma" pitchFamily="34" charset="0"/>
                <a:cs typeface="2  Titr" pitchFamily="2" charset="-78"/>
              </a:rPr>
              <a:t>گره رانویه </a:t>
            </a:r>
            <a:r>
              <a:rPr lang="fa-IR" sz="3200" b="1" dirty="0" smtClean="0">
                <a:latin typeface="Tahoma" pitchFamily="34" charset="0"/>
                <a:ea typeface="Tahoma" pitchFamily="34" charset="0"/>
                <a:cs typeface="2  Titr" pitchFamily="2" charset="-78"/>
              </a:rPr>
              <a:t>گفته می شود</a:t>
            </a:r>
          </a:p>
          <a:p>
            <a:pPr algn="justLow" rtl="1">
              <a:buFont typeface="Wingdings" pitchFamily="2" charset="2"/>
              <a:buChar char="ü"/>
            </a:pPr>
            <a:endParaRPr lang="fa-IR" sz="3200" dirty="0" smtClean="0"/>
          </a:p>
        </p:txBody>
      </p:sp>
      <p:sp>
        <p:nvSpPr>
          <p:cNvPr id="7" name="Footer Placeholder 6"/>
          <p:cNvSpPr>
            <a:spLocks noGrp="1"/>
          </p:cNvSpPr>
          <p:nvPr>
            <p:ph type="ftr" sz="quarter" idx="11"/>
          </p:nvPr>
        </p:nvSpPr>
        <p:spPr/>
        <p:txBody>
          <a:bodyPr/>
          <a:lstStyle/>
          <a:p>
            <a:r>
              <a:rPr lang="en-US" dirty="0" smtClean="0"/>
              <a:t>www.biology86.blogfa.com</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randombar(horizontal)">
                                      <p:cBhvr>
                                        <p:cTn id="7" dur="500"/>
                                        <p:tgtEl>
                                          <p:spTgt spid="6">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nodeType="clickEffect">
                                  <p:stCondLst>
                                    <p:cond delay="0"/>
                                  </p:stCondLst>
                                  <p:childTnLst>
                                    <p:set>
                                      <p:cBhvr>
                                        <p:cTn id="11" dur="1" fill="hold">
                                          <p:stCondLst>
                                            <p:cond delay="0"/>
                                          </p:stCondLst>
                                        </p:cTn>
                                        <p:tgtEl>
                                          <p:spTgt spid="6">
                                            <p:txEl>
                                              <p:pRg st="2" end="2"/>
                                            </p:txEl>
                                          </p:spTgt>
                                        </p:tgtEl>
                                        <p:attrNameLst>
                                          <p:attrName>style.visibility</p:attrName>
                                        </p:attrNameLst>
                                      </p:cBhvr>
                                      <p:to>
                                        <p:strVal val="visible"/>
                                      </p:to>
                                    </p:set>
                                    <p:animEffect transition="in" filter="randombar(horizontal)">
                                      <p:cBhvr>
                                        <p:cTn id="12" dur="500"/>
                                        <p:tgtEl>
                                          <p:spTgt spid="6">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nodeType="clickEffect">
                                  <p:stCondLst>
                                    <p:cond delay="0"/>
                                  </p:stCondLst>
                                  <p:childTnLst>
                                    <p:set>
                                      <p:cBhvr>
                                        <p:cTn id="16" dur="1" fill="hold">
                                          <p:stCondLst>
                                            <p:cond delay="0"/>
                                          </p:stCondLst>
                                        </p:cTn>
                                        <p:tgtEl>
                                          <p:spTgt spid="6">
                                            <p:txEl>
                                              <p:pRg st="4" end="4"/>
                                            </p:txEl>
                                          </p:spTgt>
                                        </p:tgtEl>
                                        <p:attrNameLst>
                                          <p:attrName>style.visibility</p:attrName>
                                        </p:attrNameLst>
                                      </p:cBhvr>
                                      <p:to>
                                        <p:strVal val="visible"/>
                                      </p:to>
                                    </p:set>
                                    <p:animEffect transition="in" filter="randombar(horizontal)">
                                      <p:cBhvr>
                                        <p:cTn id="17" dur="500"/>
                                        <p:tgtEl>
                                          <p:spTgt spid="6">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4" presetClass="entr" presetSubtype="10" fill="hold" nodeType="clickEffect">
                                  <p:stCondLst>
                                    <p:cond delay="0"/>
                                  </p:stCondLst>
                                  <p:childTnLst>
                                    <p:set>
                                      <p:cBhvr>
                                        <p:cTn id="21" dur="1" fill="hold">
                                          <p:stCondLst>
                                            <p:cond delay="0"/>
                                          </p:stCondLst>
                                        </p:cTn>
                                        <p:tgtEl>
                                          <p:spTgt spid="6">
                                            <p:txEl>
                                              <p:pRg st="6" end="6"/>
                                            </p:txEl>
                                          </p:spTgt>
                                        </p:tgtEl>
                                        <p:attrNameLst>
                                          <p:attrName>style.visibility</p:attrName>
                                        </p:attrNameLst>
                                      </p:cBhvr>
                                      <p:to>
                                        <p:strVal val="visible"/>
                                      </p:to>
                                    </p:set>
                                    <p:animEffect transition="in" filter="randombar(horizontal)">
                                      <p:cBhvr>
                                        <p:cTn id="22" dur="500"/>
                                        <p:tgtEl>
                                          <p:spTgt spid="6">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667000" y="228600"/>
            <a:ext cx="4038600" cy="707886"/>
          </a:xfrm>
          <a:prstGeom prst="rect">
            <a:avLst/>
          </a:prstGeom>
          <a:noFill/>
        </p:spPr>
        <p:txBody>
          <a:bodyPr wrap="square" rtlCol="1">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fa-IR" sz="4000" b="1" dirty="0" smtClean="0">
                <a:ln w="11430"/>
                <a:solidFill>
                  <a:srgbClr val="FFFF00"/>
                </a:solidFill>
                <a:effectLst>
                  <a:outerShdw blurRad="50800" dist="39000" dir="5460000" algn="tl">
                    <a:srgbClr val="000000">
                      <a:alpha val="38000"/>
                    </a:srgbClr>
                  </a:outerShdw>
                </a:effectLst>
              </a:rPr>
              <a:t>دستگاه عصبی</a:t>
            </a:r>
            <a:endParaRPr lang="fa-IR" sz="4000" b="1" dirty="0">
              <a:ln w="11430"/>
              <a:solidFill>
                <a:srgbClr val="FFFF00"/>
              </a:solidFill>
              <a:effectLst>
                <a:outerShdw blurRad="50800" dist="39000" dir="5460000" algn="tl">
                  <a:srgbClr val="000000">
                    <a:alpha val="38000"/>
                  </a:srgbClr>
                </a:outerShdw>
              </a:effectLst>
            </a:endParaRPr>
          </a:p>
        </p:txBody>
      </p:sp>
      <p:sp>
        <p:nvSpPr>
          <p:cNvPr id="6" name="TextBox 5"/>
          <p:cNvSpPr txBox="1"/>
          <p:nvPr/>
        </p:nvSpPr>
        <p:spPr>
          <a:xfrm>
            <a:off x="428596" y="1500174"/>
            <a:ext cx="8458200" cy="5016758"/>
          </a:xfrm>
          <a:prstGeom prst="rect">
            <a:avLst/>
          </a:prstGeom>
          <a:noFill/>
        </p:spPr>
        <p:txBody>
          <a:bodyPr wrap="square" rtlCol="1">
            <a:spAutoFit/>
          </a:bodyPr>
          <a:lstStyle/>
          <a:p>
            <a:pPr algn="justLow" rtl="1">
              <a:buFont typeface="Wingdings" pitchFamily="2" charset="2"/>
              <a:buChar char="Ø"/>
            </a:pPr>
            <a:r>
              <a:rPr lang="fa-IR" sz="3200" b="1" dirty="0" smtClean="0">
                <a:latin typeface="Tahoma" pitchFamily="34" charset="0"/>
                <a:ea typeface="Tahoma" pitchFamily="34" charset="0"/>
                <a:cs typeface="2  Titr" pitchFamily="2" charset="-78"/>
              </a:rPr>
              <a:t> عوامل موثر در سرعت انتقال پیام عصبی در نورون ها </a:t>
            </a:r>
          </a:p>
          <a:p>
            <a:pPr algn="justLow" rtl="1">
              <a:buFont typeface="Wingdings" pitchFamily="2" charset="2"/>
              <a:buChar char="ü"/>
            </a:pPr>
            <a:endParaRPr lang="fa-IR" sz="3200" b="1" dirty="0" smtClean="0">
              <a:latin typeface="Tahoma" pitchFamily="34" charset="0"/>
              <a:ea typeface="Tahoma" pitchFamily="34" charset="0"/>
              <a:cs typeface="2  Titr" pitchFamily="2" charset="-78"/>
            </a:endParaRPr>
          </a:p>
          <a:p>
            <a:pPr marL="571500" indent="-571500" algn="justLow" rtl="1">
              <a:buFont typeface="+mj-lt"/>
              <a:buAutoNum type="romanUcPeriod"/>
            </a:pPr>
            <a:r>
              <a:rPr lang="fa-IR" sz="2800" b="1" dirty="0" smtClean="0">
                <a:solidFill>
                  <a:srgbClr val="FF0000"/>
                </a:solidFill>
                <a:latin typeface="Tahoma" pitchFamily="34" charset="0"/>
                <a:ea typeface="Tahoma" pitchFamily="34" charset="0"/>
                <a:cs typeface="2  Titr" pitchFamily="2" charset="-78"/>
              </a:rPr>
              <a:t>وجود غلاف میلین و گره های رانویه</a:t>
            </a:r>
          </a:p>
          <a:p>
            <a:pPr marL="571500" indent="-571500" algn="justLow" rtl="1">
              <a:buFont typeface="+mj-lt"/>
              <a:buAutoNum type="romanUcPeriod"/>
            </a:pPr>
            <a:endParaRPr lang="fa-IR" sz="3200" b="1" dirty="0" smtClean="0">
              <a:latin typeface="Tahoma" pitchFamily="34" charset="0"/>
              <a:ea typeface="Tahoma" pitchFamily="34" charset="0"/>
              <a:cs typeface="2  Titr" pitchFamily="2" charset="-78"/>
            </a:endParaRPr>
          </a:p>
          <a:p>
            <a:pPr marL="571500" indent="-571500" algn="justLow" rtl="1"/>
            <a:r>
              <a:rPr lang="fa-IR" sz="3200" b="1" dirty="0" smtClean="0">
                <a:latin typeface="Tahoma" pitchFamily="34" charset="0"/>
                <a:ea typeface="Tahoma" pitchFamily="34" charset="0"/>
                <a:cs typeface="2  Titr" pitchFamily="2" charset="-78"/>
              </a:rPr>
              <a:t>وجود گره رانویه باعث می شود پیام عصبی از یک گره به گره دیگر جهش کند</a:t>
            </a:r>
          </a:p>
          <a:p>
            <a:pPr marL="571500" indent="-571500" algn="justLow" rtl="1">
              <a:buFont typeface="+mj-lt"/>
              <a:buAutoNum type="romanUcPeriod"/>
            </a:pPr>
            <a:endParaRPr lang="fa-IR" sz="3200" b="1" dirty="0" smtClean="0">
              <a:latin typeface="Tahoma" pitchFamily="34" charset="0"/>
              <a:ea typeface="Tahoma" pitchFamily="34" charset="0"/>
              <a:cs typeface="2  Titr" pitchFamily="2" charset="-78"/>
            </a:endParaRPr>
          </a:p>
          <a:p>
            <a:pPr marL="571500" indent="-571500" algn="justLow" rtl="1">
              <a:buFont typeface="+mj-lt"/>
              <a:buAutoNum type="romanUcPeriod" startAt="2"/>
            </a:pPr>
            <a:r>
              <a:rPr lang="fa-IR" sz="2800" b="1" dirty="0" smtClean="0">
                <a:solidFill>
                  <a:srgbClr val="FF0000"/>
                </a:solidFill>
                <a:latin typeface="Tahoma" pitchFamily="34" charset="0"/>
                <a:ea typeface="Tahoma" pitchFamily="34" charset="0"/>
                <a:cs typeface="2  Titr" pitchFamily="2" charset="-78"/>
              </a:rPr>
              <a:t>قطر نورون </a:t>
            </a:r>
          </a:p>
          <a:p>
            <a:pPr marL="571500" indent="-571500" algn="justLow" rtl="1">
              <a:buFont typeface="+mj-lt"/>
              <a:buAutoNum type="romanUcPeriod" startAt="2"/>
            </a:pPr>
            <a:endParaRPr lang="fa-IR" sz="3200" b="1" dirty="0" smtClean="0">
              <a:latin typeface="Tahoma" pitchFamily="34" charset="0"/>
              <a:ea typeface="Tahoma" pitchFamily="34" charset="0"/>
              <a:cs typeface="2  Titr" pitchFamily="2" charset="-78"/>
            </a:endParaRPr>
          </a:p>
          <a:p>
            <a:pPr marL="571500" indent="-571500" algn="justLow" rtl="1"/>
            <a:r>
              <a:rPr lang="fa-IR" sz="3200" b="1" dirty="0" smtClean="0">
                <a:latin typeface="Tahoma" pitchFamily="34" charset="0"/>
                <a:ea typeface="Tahoma" pitchFamily="34" charset="0"/>
                <a:cs typeface="2  Titr" pitchFamily="2" charset="-78"/>
              </a:rPr>
              <a:t>هرچه قطر نورون بیشتر باشد سرعت پیام عصبی بیشتر است</a:t>
            </a:r>
          </a:p>
        </p:txBody>
      </p:sp>
      <p:sp>
        <p:nvSpPr>
          <p:cNvPr id="7" name="Footer Placeholder 6"/>
          <p:cNvSpPr>
            <a:spLocks noGrp="1"/>
          </p:cNvSpPr>
          <p:nvPr>
            <p:ph type="ftr" sz="quarter" idx="11"/>
          </p:nvPr>
        </p:nvSpPr>
        <p:spPr/>
        <p:txBody>
          <a:bodyPr/>
          <a:lstStyle/>
          <a:p>
            <a:r>
              <a:rPr lang="en-US" smtClean="0"/>
              <a:t>www.biology86.blogfa.com</a:t>
            </a:r>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8" presetClass="entr" presetSubtype="0" accel="5000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 calcmode="lin" valueType="num">
                                      <p:cBhvr>
                                        <p:cTn id="7" dur="1000" fill="hold"/>
                                        <p:tgtEl>
                                          <p:spTgt spid="6">
                                            <p:txEl>
                                              <p:pRg st="0" end="0"/>
                                            </p:txEl>
                                          </p:spTgt>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8" dur="1000" fill="hold"/>
                                        <p:tgtEl>
                                          <p:spTgt spid="6">
                                            <p:txEl>
                                              <p:pRg st="0" end="0"/>
                                            </p:txEl>
                                          </p:spTgt>
                                        </p:tgtEl>
                                        <p:attrNameLst>
                                          <p:attrName>ppt_x</p:attrName>
                                        </p:attrNameLst>
                                      </p:cBhvr>
                                      <p:tavLst>
                                        <p:tav tm="0">
                                          <p:val>
                                            <p:fltVal val="-1"/>
                                          </p:val>
                                        </p:tav>
                                        <p:tav tm="50000">
                                          <p:val>
                                            <p:fltVal val="0.95"/>
                                          </p:val>
                                        </p:tav>
                                        <p:tav tm="100000">
                                          <p:val>
                                            <p:strVal val="#ppt_x"/>
                                          </p:val>
                                        </p:tav>
                                      </p:tavLst>
                                    </p:anim>
                                    <p:anim calcmode="lin" valueType="num">
                                      <p:cBhvr>
                                        <p:cTn id="9" dur="1000" fill="hold"/>
                                        <p:tgtEl>
                                          <p:spTgt spid="6">
                                            <p:txEl>
                                              <p:pRg st="0" end="0"/>
                                            </p:txEl>
                                          </p:spTgt>
                                        </p:tgtEl>
                                        <p:attrNameLst>
                                          <p:attrName>ppt_y</p:attrName>
                                        </p:attrNameLst>
                                      </p:cBhvr>
                                      <p:tavLst>
                                        <p:tav tm="0">
                                          <p:val>
                                            <p:strVal val="#ppt_y"/>
                                          </p:val>
                                        </p:tav>
                                        <p:tav tm="100000">
                                          <p:val>
                                            <p:strVal val="#ppt_y"/>
                                          </p:val>
                                        </p:tav>
                                      </p:tavLst>
                                    </p:anim>
                                    <p:animEffect transition="in" filter="fade">
                                      <p:cBhvr>
                                        <p:cTn id="10" dur="1000"/>
                                        <p:tgtEl>
                                          <p:spTgt spid="6">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48" presetClass="entr" presetSubtype="0" accel="50000" fill="hold" nodeType="clickEffect">
                                  <p:stCondLst>
                                    <p:cond delay="0"/>
                                  </p:stCondLst>
                                  <p:childTnLst>
                                    <p:set>
                                      <p:cBhvr>
                                        <p:cTn id="14" dur="1" fill="hold">
                                          <p:stCondLst>
                                            <p:cond delay="0"/>
                                          </p:stCondLst>
                                        </p:cTn>
                                        <p:tgtEl>
                                          <p:spTgt spid="6">
                                            <p:txEl>
                                              <p:pRg st="2" end="2"/>
                                            </p:txEl>
                                          </p:spTgt>
                                        </p:tgtEl>
                                        <p:attrNameLst>
                                          <p:attrName>style.visibility</p:attrName>
                                        </p:attrNameLst>
                                      </p:cBhvr>
                                      <p:to>
                                        <p:strVal val="visible"/>
                                      </p:to>
                                    </p:set>
                                    <p:anim calcmode="lin" valueType="num">
                                      <p:cBhvr>
                                        <p:cTn id="15" dur="1000" fill="hold"/>
                                        <p:tgtEl>
                                          <p:spTgt spid="6">
                                            <p:txEl>
                                              <p:pRg st="2" end="2"/>
                                            </p:txEl>
                                          </p:spTgt>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16" dur="1000" fill="hold"/>
                                        <p:tgtEl>
                                          <p:spTgt spid="6">
                                            <p:txEl>
                                              <p:pRg st="2" end="2"/>
                                            </p:txEl>
                                          </p:spTgt>
                                        </p:tgtEl>
                                        <p:attrNameLst>
                                          <p:attrName>ppt_x</p:attrName>
                                        </p:attrNameLst>
                                      </p:cBhvr>
                                      <p:tavLst>
                                        <p:tav tm="0">
                                          <p:val>
                                            <p:fltVal val="-1"/>
                                          </p:val>
                                        </p:tav>
                                        <p:tav tm="50000">
                                          <p:val>
                                            <p:fltVal val="0.95"/>
                                          </p:val>
                                        </p:tav>
                                        <p:tav tm="100000">
                                          <p:val>
                                            <p:strVal val="#ppt_x"/>
                                          </p:val>
                                        </p:tav>
                                      </p:tavLst>
                                    </p:anim>
                                    <p:anim calcmode="lin" valueType="num">
                                      <p:cBhvr>
                                        <p:cTn id="17" dur="1000" fill="hold"/>
                                        <p:tgtEl>
                                          <p:spTgt spid="6">
                                            <p:txEl>
                                              <p:pRg st="2" end="2"/>
                                            </p:txEl>
                                          </p:spTgt>
                                        </p:tgtEl>
                                        <p:attrNameLst>
                                          <p:attrName>ppt_y</p:attrName>
                                        </p:attrNameLst>
                                      </p:cBhvr>
                                      <p:tavLst>
                                        <p:tav tm="0">
                                          <p:val>
                                            <p:strVal val="#ppt_y"/>
                                          </p:val>
                                        </p:tav>
                                        <p:tav tm="100000">
                                          <p:val>
                                            <p:strVal val="#ppt_y"/>
                                          </p:val>
                                        </p:tav>
                                      </p:tavLst>
                                    </p:anim>
                                    <p:animEffect transition="in" filter="fade">
                                      <p:cBhvr>
                                        <p:cTn id="18" dur="1000"/>
                                        <p:tgtEl>
                                          <p:spTgt spid="6">
                                            <p:txEl>
                                              <p:pRg st="2" end="2"/>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48" presetClass="entr" presetSubtype="0" accel="50000" fill="hold" nodeType="clickEffect">
                                  <p:stCondLst>
                                    <p:cond delay="0"/>
                                  </p:stCondLst>
                                  <p:childTnLst>
                                    <p:set>
                                      <p:cBhvr>
                                        <p:cTn id="22" dur="1" fill="hold">
                                          <p:stCondLst>
                                            <p:cond delay="0"/>
                                          </p:stCondLst>
                                        </p:cTn>
                                        <p:tgtEl>
                                          <p:spTgt spid="6">
                                            <p:txEl>
                                              <p:pRg st="4" end="4"/>
                                            </p:txEl>
                                          </p:spTgt>
                                        </p:tgtEl>
                                        <p:attrNameLst>
                                          <p:attrName>style.visibility</p:attrName>
                                        </p:attrNameLst>
                                      </p:cBhvr>
                                      <p:to>
                                        <p:strVal val="visible"/>
                                      </p:to>
                                    </p:set>
                                    <p:anim calcmode="lin" valueType="num">
                                      <p:cBhvr>
                                        <p:cTn id="23" dur="1000" fill="hold"/>
                                        <p:tgtEl>
                                          <p:spTgt spid="6">
                                            <p:txEl>
                                              <p:pRg st="4" end="4"/>
                                            </p:txEl>
                                          </p:spTgt>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24" dur="1000" fill="hold"/>
                                        <p:tgtEl>
                                          <p:spTgt spid="6">
                                            <p:txEl>
                                              <p:pRg st="4" end="4"/>
                                            </p:txEl>
                                          </p:spTgt>
                                        </p:tgtEl>
                                        <p:attrNameLst>
                                          <p:attrName>ppt_x</p:attrName>
                                        </p:attrNameLst>
                                      </p:cBhvr>
                                      <p:tavLst>
                                        <p:tav tm="0">
                                          <p:val>
                                            <p:fltVal val="-1"/>
                                          </p:val>
                                        </p:tav>
                                        <p:tav tm="50000">
                                          <p:val>
                                            <p:fltVal val="0.95"/>
                                          </p:val>
                                        </p:tav>
                                        <p:tav tm="100000">
                                          <p:val>
                                            <p:strVal val="#ppt_x"/>
                                          </p:val>
                                        </p:tav>
                                      </p:tavLst>
                                    </p:anim>
                                    <p:anim calcmode="lin" valueType="num">
                                      <p:cBhvr>
                                        <p:cTn id="25" dur="1000" fill="hold"/>
                                        <p:tgtEl>
                                          <p:spTgt spid="6">
                                            <p:txEl>
                                              <p:pRg st="4" end="4"/>
                                            </p:txEl>
                                          </p:spTgt>
                                        </p:tgtEl>
                                        <p:attrNameLst>
                                          <p:attrName>ppt_y</p:attrName>
                                        </p:attrNameLst>
                                      </p:cBhvr>
                                      <p:tavLst>
                                        <p:tav tm="0">
                                          <p:val>
                                            <p:strVal val="#ppt_y"/>
                                          </p:val>
                                        </p:tav>
                                        <p:tav tm="100000">
                                          <p:val>
                                            <p:strVal val="#ppt_y"/>
                                          </p:val>
                                        </p:tav>
                                      </p:tavLst>
                                    </p:anim>
                                    <p:animEffect transition="in" filter="fade">
                                      <p:cBhvr>
                                        <p:cTn id="26" dur="1000"/>
                                        <p:tgtEl>
                                          <p:spTgt spid="6">
                                            <p:txEl>
                                              <p:pRg st="4" end="4"/>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48" presetClass="entr" presetSubtype="0" accel="50000" fill="hold" nodeType="clickEffect">
                                  <p:stCondLst>
                                    <p:cond delay="0"/>
                                  </p:stCondLst>
                                  <p:childTnLst>
                                    <p:set>
                                      <p:cBhvr>
                                        <p:cTn id="30" dur="1" fill="hold">
                                          <p:stCondLst>
                                            <p:cond delay="0"/>
                                          </p:stCondLst>
                                        </p:cTn>
                                        <p:tgtEl>
                                          <p:spTgt spid="6">
                                            <p:txEl>
                                              <p:pRg st="6" end="6"/>
                                            </p:txEl>
                                          </p:spTgt>
                                        </p:tgtEl>
                                        <p:attrNameLst>
                                          <p:attrName>style.visibility</p:attrName>
                                        </p:attrNameLst>
                                      </p:cBhvr>
                                      <p:to>
                                        <p:strVal val="visible"/>
                                      </p:to>
                                    </p:set>
                                    <p:anim calcmode="lin" valueType="num">
                                      <p:cBhvr>
                                        <p:cTn id="31" dur="1000" fill="hold"/>
                                        <p:tgtEl>
                                          <p:spTgt spid="6">
                                            <p:txEl>
                                              <p:pRg st="6" end="6"/>
                                            </p:txEl>
                                          </p:spTgt>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32" dur="1000" fill="hold"/>
                                        <p:tgtEl>
                                          <p:spTgt spid="6">
                                            <p:txEl>
                                              <p:pRg st="6" end="6"/>
                                            </p:txEl>
                                          </p:spTgt>
                                        </p:tgtEl>
                                        <p:attrNameLst>
                                          <p:attrName>ppt_x</p:attrName>
                                        </p:attrNameLst>
                                      </p:cBhvr>
                                      <p:tavLst>
                                        <p:tav tm="0">
                                          <p:val>
                                            <p:fltVal val="-1"/>
                                          </p:val>
                                        </p:tav>
                                        <p:tav tm="50000">
                                          <p:val>
                                            <p:fltVal val="0.95"/>
                                          </p:val>
                                        </p:tav>
                                        <p:tav tm="100000">
                                          <p:val>
                                            <p:strVal val="#ppt_x"/>
                                          </p:val>
                                        </p:tav>
                                      </p:tavLst>
                                    </p:anim>
                                    <p:anim calcmode="lin" valueType="num">
                                      <p:cBhvr>
                                        <p:cTn id="33" dur="1000" fill="hold"/>
                                        <p:tgtEl>
                                          <p:spTgt spid="6">
                                            <p:txEl>
                                              <p:pRg st="6" end="6"/>
                                            </p:txEl>
                                          </p:spTgt>
                                        </p:tgtEl>
                                        <p:attrNameLst>
                                          <p:attrName>ppt_y</p:attrName>
                                        </p:attrNameLst>
                                      </p:cBhvr>
                                      <p:tavLst>
                                        <p:tav tm="0">
                                          <p:val>
                                            <p:strVal val="#ppt_y"/>
                                          </p:val>
                                        </p:tav>
                                        <p:tav tm="100000">
                                          <p:val>
                                            <p:strVal val="#ppt_y"/>
                                          </p:val>
                                        </p:tav>
                                      </p:tavLst>
                                    </p:anim>
                                    <p:animEffect transition="in" filter="fade">
                                      <p:cBhvr>
                                        <p:cTn id="34" dur="1000"/>
                                        <p:tgtEl>
                                          <p:spTgt spid="6">
                                            <p:txEl>
                                              <p:pRg st="6" end="6"/>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48" presetClass="entr" presetSubtype="0" accel="50000" fill="hold" nodeType="clickEffect">
                                  <p:stCondLst>
                                    <p:cond delay="0"/>
                                  </p:stCondLst>
                                  <p:childTnLst>
                                    <p:set>
                                      <p:cBhvr>
                                        <p:cTn id="38" dur="1" fill="hold">
                                          <p:stCondLst>
                                            <p:cond delay="0"/>
                                          </p:stCondLst>
                                        </p:cTn>
                                        <p:tgtEl>
                                          <p:spTgt spid="6">
                                            <p:txEl>
                                              <p:pRg st="8" end="8"/>
                                            </p:txEl>
                                          </p:spTgt>
                                        </p:tgtEl>
                                        <p:attrNameLst>
                                          <p:attrName>style.visibility</p:attrName>
                                        </p:attrNameLst>
                                      </p:cBhvr>
                                      <p:to>
                                        <p:strVal val="visible"/>
                                      </p:to>
                                    </p:set>
                                    <p:anim calcmode="lin" valueType="num">
                                      <p:cBhvr>
                                        <p:cTn id="39" dur="1000" fill="hold"/>
                                        <p:tgtEl>
                                          <p:spTgt spid="6">
                                            <p:txEl>
                                              <p:pRg st="8" end="8"/>
                                            </p:txEl>
                                          </p:spTgt>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40" dur="1000" fill="hold"/>
                                        <p:tgtEl>
                                          <p:spTgt spid="6">
                                            <p:txEl>
                                              <p:pRg st="8" end="8"/>
                                            </p:txEl>
                                          </p:spTgt>
                                        </p:tgtEl>
                                        <p:attrNameLst>
                                          <p:attrName>ppt_x</p:attrName>
                                        </p:attrNameLst>
                                      </p:cBhvr>
                                      <p:tavLst>
                                        <p:tav tm="0">
                                          <p:val>
                                            <p:fltVal val="-1"/>
                                          </p:val>
                                        </p:tav>
                                        <p:tav tm="50000">
                                          <p:val>
                                            <p:fltVal val="0.95"/>
                                          </p:val>
                                        </p:tav>
                                        <p:tav tm="100000">
                                          <p:val>
                                            <p:strVal val="#ppt_x"/>
                                          </p:val>
                                        </p:tav>
                                      </p:tavLst>
                                    </p:anim>
                                    <p:anim calcmode="lin" valueType="num">
                                      <p:cBhvr>
                                        <p:cTn id="41" dur="1000" fill="hold"/>
                                        <p:tgtEl>
                                          <p:spTgt spid="6">
                                            <p:txEl>
                                              <p:pRg st="8" end="8"/>
                                            </p:txEl>
                                          </p:spTgt>
                                        </p:tgtEl>
                                        <p:attrNameLst>
                                          <p:attrName>ppt_y</p:attrName>
                                        </p:attrNameLst>
                                      </p:cBhvr>
                                      <p:tavLst>
                                        <p:tav tm="0">
                                          <p:val>
                                            <p:strVal val="#ppt_y"/>
                                          </p:val>
                                        </p:tav>
                                        <p:tav tm="100000">
                                          <p:val>
                                            <p:strVal val="#ppt_y"/>
                                          </p:val>
                                        </p:tav>
                                      </p:tavLst>
                                    </p:anim>
                                    <p:animEffect transition="in" filter="fade">
                                      <p:cBhvr>
                                        <p:cTn id="42" dur="1000"/>
                                        <p:tgtEl>
                                          <p:spTgt spid="6">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667000" y="228600"/>
            <a:ext cx="4038600" cy="707886"/>
          </a:xfrm>
          <a:prstGeom prst="rect">
            <a:avLst/>
          </a:prstGeom>
          <a:noFill/>
        </p:spPr>
        <p:txBody>
          <a:bodyPr wrap="square" rtlCol="1">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fa-IR" sz="4000" b="1" dirty="0" smtClean="0">
                <a:ln w="11430"/>
                <a:solidFill>
                  <a:srgbClr val="FFFF00"/>
                </a:solidFill>
                <a:effectLst>
                  <a:outerShdw blurRad="50800" dist="39000" dir="5460000" algn="tl">
                    <a:srgbClr val="000000">
                      <a:alpha val="38000"/>
                    </a:srgbClr>
                  </a:outerShdw>
                </a:effectLst>
              </a:rPr>
              <a:t>دستگاه عصبی</a:t>
            </a:r>
            <a:endParaRPr lang="fa-IR" sz="4000" b="1" dirty="0">
              <a:ln w="11430"/>
              <a:solidFill>
                <a:srgbClr val="FFFF00"/>
              </a:solidFill>
              <a:effectLst>
                <a:outerShdw blurRad="50800" dist="39000" dir="5460000" algn="tl">
                  <a:srgbClr val="000000">
                    <a:alpha val="38000"/>
                  </a:srgbClr>
                </a:outerShdw>
              </a:effectLst>
            </a:endParaRPr>
          </a:p>
        </p:txBody>
      </p:sp>
      <p:sp>
        <p:nvSpPr>
          <p:cNvPr id="6" name="TextBox 5"/>
          <p:cNvSpPr txBox="1"/>
          <p:nvPr/>
        </p:nvSpPr>
        <p:spPr>
          <a:xfrm>
            <a:off x="228600" y="1460242"/>
            <a:ext cx="8686800" cy="4524315"/>
          </a:xfrm>
          <a:prstGeom prst="rect">
            <a:avLst/>
          </a:prstGeom>
          <a:noFill/>
        </p:spPr>
        <p:txBody>
          <a:bodyPr wrap="square" rtlCol="1">
            <a:spAutoFit/>
          </a:bodyPr>
          <a:lstStyle/>
          <a:p>
            <a:pPr algn="justLow" rtl="1">
              <a:buFont typeface="Wingdings" pitchFamily="2" charset="2"/>
              <a:buChar char="Ø"/>
            </a:pPr>
            <a:r>
              <a:rPr lang="fa-IR" sz="2800" b="1" dirty="0" smtClean="0">
                <a:latin typeface="Tahoma" pitchFamily="34" charset="0"/>
                <a:ea typeface="Tahoma" pitchFamily="34" charset="0"/>
                <a:cs typeface="2  Titr" pitchFamily="2" charset="-78"/>
              </a:rPr>
              <a:t> بین دو سوی غشای نورون ها اختلاف پتانسیل الکتریکی وجود دارد</a:t>
            </a:r>
          </a:p>
          <a:p>
            <a:pPr algn="justLow" rtl="1"/>
            <a:r>
              <a:rPr lang="fa-IR" sz="2800" b="1" dirty="0" smtClean="0">
                <a:latin typeface="Tahoma" pitchFamily="34" charset="0"/>
                <a:ea typeface="Tahoma" pitchFamily="34" charset="0"/>
                <a:cs typeface="2  Titr" pitchFamily="2" charset="-78"/>
              </a:rPr>
              <a:t> </a:t>
            </a:r>
          </a:p>
          <a:p>
            <a:pPr algn="justLow" rtl="1">
              <a:buFont typeface="Wingdings" pitchFamily="2" charset="2"/>
              <a:buChar char="ü"/>
            </a:pPr>
            <a:r>
              <a:rPr lang="fa-IR" sz="2800" b="1" dirty="0" smtClean="0">
                <a:latin typeface="Tahoma" pitchFamily="34" charset="0"/>
                <a:ea typeface="Tahoma" pitchFamily="34" charset="0"/>
                <a:cs typeface="2  Titr" pitchFamily="2" charset="-78"/>
              </a:rPr>
              <a:t>این اختلاف پتانسیل الکتریکی به دو صورت مشاهده می شود :</a:t>
            </a:r>
          </a:p>
          <a:p>
            <a:pPr algn="justLow" rtl="1">
              <a:buFont typeface="Wingdings" pitchFamily="2" charset="2"/>
              <a:buChar char="ü"/>
            </a:pPr>
            <a:endParaRPr lang="fa-IR" sz="2800" b="1" dirty="0" smtClean="0">
              <a:latin typeface="Tahoma" pitchFamily="34" charset="0"/>
              <a:ea typeface="Tahoma" pitchFamily="34" charset="0"/>
              <a:cs typeface="2  Titr" pitchFamily="2" charset="-78"/>
            </a:endParaRPr>
          </a:p>
          <a:p>
            <a:pPr marL="571500" indent="-571500" algn="justLow" rtl="1">
              <a:buFont typeface="+mj-lt"/>
              <a:buAutoNum type="romanUcPeriod"/>
            </a:pPr>
            <a:r>
              <a:rPr lang="fa-IR" sz="2800" b="1" dirty="0" smtClean="0">
                <a:solidFill>
                  <a:srgbClr val="FF0000"/>
                </a:solidFill>
                <a:latin typeface="Tahoma" pitchFamily="34" charset="0"/>
                <a:ea typeface="Tahoma" pitchFamily="34" charset="0"/>
                <a:cs typeface="2  Titr" pitchFamily="2" charset="-78"/>
              </a:rPr>
              <a:t>پتانسیل آرامش</a:t>
            </a:r>
          </a:p>
          <a:p>
            <a:pPr marL="571500" indent="-571500" algn="justLow" rtl="1"/>
            <a:r>
              <a:rPr lang="fa-IR" sz="2800" b="1" dirty="0" smtClean="0">
                <a:latin typeface="Tahoma" pitchFamily="34" charset="0"/>
                <a:ea typeface="Tahoma" pitchFamily="34" charset="0"/>
                <a:cs typeface="2  Titr" pitchFamily="2" charset="-78"/>
              </a:rPr>
              <a:t>مربوط به زمانی است که نورون در حال فعالیت عصبی نیست</a:t>
            </a:r>
          </a:p>
          <a:p>
            <a:pPr marL="571500" indent="-571500" algn="justLow" rtl="1"/>
            <a:endParaRPr lang="fa-IR" sz="2800" b="1" dirty="0" smtClean="0">
              <a:latin typeface="Tahoma" pitchFamily="34" charset="0"/>
              <a:ea typeface="Tahoma" pitchFamily="34" charset="0"/>
              <a:cs typeface="2  Titr" pitchFamily="2" charset="-78"/>
            </a:endParaRPr>
          </a:p>
          <a:p>
            <a:pPr marL="571500" indent="-571500" algn="justLow" rtl="1">
              <a:buFont typeface="+mj-lt"/>
              <a:buAutoNum type="romanUcPeriod" startAt="2"/>
            </a:pPr>
            <a:r>
              <a:rPr lang="fa-IR" sz="2800" b="1" dirty="0" smtClean="0">
                <a:solidFill>
                  <a:srgbClr val="FF0000"/>
                </a:solidFill>
                <a:latin typeface="Tahoma" pitchFamily="34" charset="0"/>
                <a:ea typeface="Tahoma" pitchFamily="34" charset="0"/>
                <a:cs typeface="2  Titr" pitchFamily="2" charset="-78"/>
              </a:rPr>
              <a:t>پتانسیل عمل</a:t>
            </a:r>
          </a:p>
          <a:p>
            <a:pPr marL="571500" indent="-571500" algn="justLow" rtl="1"/>
            <a:r>
              <a:rPr lang="fa-IR" sz="2800" b="1" dirty="0" smtClean="0">
                <a:latin typeface="Tahoma" pitchFamily="34" charset="0"/>
                <a:ea typeface="Tahoma" pitchFamily="34" charset="0"/>
                <a:cs typeface="2  Titr" pitchFamily="2" charset="-78"/>
              </a:rPr>
              <a:t>عبارتند از تغییر ناگهانی پتانسیل الکتریکی در دو سوی غشای نورون</a:t>
            </a:r>
          </a:p>
          <a:p>
            <a:pPr algn="justLow" rtl="1">
              <a:buFont typeface="Wingdings" pitchFamily="2" charset="2"/>
              <a:buChar char="ü"/>
            </a:pPr>
            <a:endParaRPr lang="fa-IR" sz="2800" dirty="0" smtClean="0"/>
          </a:p>
        </p:txBody>
      </p:sp>
      <p:sp>
        <p:nvSpPr>
          <p:cNvPr id="7" name="Footer Placeholder 6"/>
          <p:cNvSpPr>
            <a:spLocks noGrp="1"/>
          </p:cNvSpPr>
          <p:nvPr>
            <p:ph type="ftr" sz="quarter" idx="11"/>
          </p:nvPr>
        </p:nvSpPr>
        <p:spPr/>
        <p:txBody>
          <a:bodyPr/>
          <a:lstStyle/>
          <a:p>
            <a:r>
              <a:rPr lang="en-US" smtClean="0"/>
              <a:t>www.biology86.blogfa.com</a:t>
            </a:r>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 calcmode="lin" valueType="num">
                                      <p:cBhvr>
                                        <p:cTn id="7" dur="1000" fill="hold"/>
                                        <p:tgtEl>
                                          <p:spTgt spid="6">
                                            <p:txEl>
                                              <p:pRg st="0" end="0"/>
                                            </p:txEl>
                                          </p:spTgt>
                                        </p:tgtEl>
                                        <p:attrNameLst>
                                          <p:attrName>ppt_w</p:attrName>
                                        </p:attrNameLst>
                                      </p:cBhvr>
                                      <p:tavLst>
                                        <p:tav tm="0">
                                          <p:val>
                                            <p:strVal val="#ppt_w*0.70"/>
                                          </p:val>
                                        </p:tav>
                                        <p:tav tm="100000">
                                          <p:val>
                                            <p:strVal val="#ppt_w"/>
                                          </p:val>
                                        </p:tav>
                                      </p:tavLst>
                                    </p:anim>
                                    <p:anim calcmode="lin" valueType="num">
                                      <p:cBhvr>
                                        <p:cTn id="8" dur="1000" fill="hold"/>
                                        <p:tgtEl>
                                          <p:spTgt spid="6">
                                            <p:txEl>
                                              <p:pRg st="0" end="0"/>
                                            </p:txEl>
                                          </p:spTgt>
                                        </p:tgtEl>
                                        <p:attrNameLst>
                                          <p:attrName>ppt_h</p:attrName>
                                        </p:attrNameLst>
                                      </p:cBhvr>
                                      <p:tavLst>
                                        <p:tav tm="0">
                                          <p:val>
                                            <p:strVal val="#ppt_h"/>
                                          </p:val>
                                        </p:tav>
                                        <p:tav tm="100000">
                                          <p:val>
                                            <p:strVal val="#ppt_h"/>
                                          </p:val>
                                        </p:tav>
                                      </p:tavLst>
                                    </p:anim>
                                    <p:animEffect transition="in" filter="fade">
                                      <p:cBhvr>
                                        <p:cTn id="9" dur="1000"/>
                                        <p:tgtEl>
                                          <p:spTgt spid="6">
                                            <p:txEl>
                                              <p:pRg st="0" end="0"/>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55" presetClass="entr" presetSubtype="0" fill="hold" nodeType="clickEffect">
                                  <p:stCondLst>
                                    <p:cond delay="0"/>
                                  </p:stCondLst>
                                  <p:childTnLst>
                                    <p:set>
                                      <p:cBhvr>
                                        <p:cTn id="13" dur="1" fill="hold">
                                          <p:stCondLst>
                                            <p:cond delay="0"/>
                                          </p:stCondLst>
                                        </p:cTn>
                                        <p:tgtEl>
                                          <p:spTgt spid="6">
                                            <p:txEl>
                                              <p:pRg st="1" end="1"/>
                                            </p:txEl>
                                          </p:spTgt>
                                        </p:tgtEl>
                                        <p:attrNameLst>
                                          <p:attrName>style.visibility</p:attrName>
                                        </p:attrNameLst>
                                      </p:cBhvr>
                                      <p:to>
                                        <p:strVal val="visible"/>
                                      </p:to>
                                    </p:set>
                                    <p:anim calcmode="lin" valueType="num">
                                      <p:cBhvr>
                                        <p:cTn id="14" dur="1000" fill="hold"/>
                                        <p:tgtEl>
                                          <p:spTgt spid="6">
                                            <p:txEl>
                                              <p:pRg st="1" end="1"/>
                                            </p:txEl>
                                          </p:spTgt>
                                        </p:tgtEl>
                                        <p:attrNameLst>
                                          <p:attrName>ppt_w</p:attrName>
                                        </p:attrNameLst>
                                      </p:cBhvr>
                                      <p:tavLst>
                                        <p:tav tm="0">
                                          <p:val>
                                            <p:strVal val="#ppt_w*0.70"/>
                                          </p:val>
                                        </p:tav>
                                        <p:tav tm="100000">
                                          <p:val>
                                            <p:strVal val="#ppt_w"/>
                                          </p:val>
                                        </p:tav>
                                      </p:tavLst>
                                    </p:anim>
                                    <p:anim calcmode="lin" valueType="num">
                                      <p:cBhvr>
                                        <p:cTn id="15" dur="1000" fill="hold"/>
                                        <p:tgtEl>
                                          <p:spTgt spid="6">
                                            <p:txEl>
                                              <p:pRg st="1" end="1"/>
                                            </p:txEl>
                                          </p:spTgt>
                                        </p:tgtEl>
                                        <p:attrNameLst>
                                          <p:attrName>ppt_h</p:attrName>
                                        </p:attrNameLst>
                                      </p:cBhvr>
                                      <p:tavLst>
                                        <p:tav tm="0">
                                          <p:val>
                                            <p:strVal val="#ppt_h"/>
                                          </p:val>
                                        </p:tav>
                                        <p:tav tm="100000">
                                          <p:val>
                                            <p:strVal val="#ppt_h"/>
                                          </p:val>
                                        </p:tav>
                                      </p:tavLst>
                                    </p:anim>
                                    <p:animEffect transition="in" filter="fade">
                                      <p:cBhvr>
                                        <p:cTn id="16" dur="1000"/>
                                        <p:tgtEl>
                                          <p:spTgt spid="6">
                                            <p:txEl>
                                              <p:pRg st="1" end="1"/>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55" presetClass="entr" presetSubtype="0" fill="hold" nodeType="clickEffect">
                                  <p:stCondLst>
                                    <p:cond delay="0"/>
                                  </p:stCondLst>
                                  <p:childTnLst>
                                    <p:set>
                                      <p:cBhvr>
                                        <p:cTn id="20" dur="1" fill="hold">
                                          <p:stCondLst>
                                            <p:cond delay="0"/>
                                          </p:stCondLst>
                                        </p:cTn>
                                        <p:tgtEl>
                                          <p:spTgt spid="6">
                                            <p:txEl>
                                              <p:pRg st="2" end="2"/>
                                            </p:txEl>
                                          </p:spTgt>
                                        </p:tgtEl>
                                        <p:attrNameLst>
                                          <p:attrName>style.visibility</p:attrName>
                                        </p:attrNameLst>
                                      </p:cBhvr>
                                      <p:to>
                                        <p:strVal val="visible"/>
                                      </p:to>
                                    </p:set>
                                    <p:anim calcmode="lin" valueType="num">
                                      <p:cBhvr>
                                        <p:cTn id="21" dur="1000" fill="hold"/>
                                        <p:tgtEl>
                                          <p:spTgt spid="6">
                                            <p:txEl>
                                              <p:pRg st="2" end="2"/>
                                            </p:txEl>
                                          </p:spTgt>
                                        </p:tgtEl>
                                        <p:attrNameLst>
                                          <p:attrName>ppt_w</p:attrName>
                                        </p:attrNameLst>
                                      </p:cBhvr>
                                      <p:tavLst>
                                        <p:tav tm="0">
                                          <p:val>
                                            <p:strVal val="#ppt_w*0.70"/>
                                          </p:val>
                                        </p:tav>
                                        <p:tav tm="100000">
                                          <p:val>
                                            <p:strVal val="#ppt_w"/>
                                          </p:val>
                                        </p:tav>
                                      </p:tavLst>
                                    </p:anim>
                                    <p:anim calcmode="lin" valueType="num">
                                      <p:cBhvr>
                                        <p:cTn id="22" dur="1000" fill="hold"/>
                                        <p:tgtEl>
                                          <p:spTgt spid="6">
                                            <p:txEl>
                                              <p:pRg st="2" end="2"/>
                                            </p:txEl>
                                          </p:spTgt>
                                        </p:tgtEl>
                                        <p:attrNameLst>
                                          <p:attrName>ppt_h</p:attrName>
                                        </p:attrNameLst>
                                      </p:cBhvr>
                                      <p:tavLst>
                                        <p:tav tm="0">
                                          <p:val>
                                            <p:strVal val="#ppt_h"/>
                                          </p:val>
                                        </p:tav>
                                        <p:tav tm="100000">
                                          <p:val>
                                            <p:strVal val="#ppt_h"/>
                                          </p:val>
                                        </p:tav>
                                      </p:tavLst>
                                    </p:anim>
                                    <p:animEffect transition="in" filter="fade">
                                      <p:cBhvr>
                                        <p:cTn id="23" dur="1000"/>
                                        <p:tgtEl>
                                          <p:spTgt spid="6">
                                            <p:txEl>
                                              <p:pRg st="2" end="2"/>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55" presetClass="entr" presetSubtype="0" fill="hold" nodeType="clickEffect">
                                  <p:stCondLst>
                                    <p:cond delay="0"/>
                                  </p:stCondLst>
                                  <p:childTnLst>
                                    <p:set>
                                      <p:cBhvr>
                                        <p:cTn id="27" dur="1" fill="hold">
                                          <p:stCondLst>
                                            <p:cond delay="0"/>
                                          </p:stCondLst>
                                        </p:cTn>
                                        <p:tgtEl>
                                          <p:spTgt spid="6">
                                            <p:txEl>
                                              <p:pRg st="4" end="4"/>
                                            </p:txEl>
                                          </p:spTgt>
                                        </p:tgtEl>
                                        <p:attrNameLst>
                                          <p:attrName>style.visibility</p:attrName>
                                        </p:attrNameLst>
                                      </p:cBhvr>
                                      <p:to>
                                        <p:strVal val="visible"/>
                                      </p:to>
                                    </p:set>
                                    <p:anim calcmode="lin" valueType="num">
                                      <p:cBhvr>
                                        <p:cTn id="28" dur="1000" fill="hold"/>
                                        <p:tgtEl>
                                          <p:spTgt spid="6">
                                            <p:txEl>
                                              <p:pRg st="4" end="4"/>
                                            </p:txEl>
                                          </p:spTgt>
                                        </p:tgtEl>
                                        <p:attrNameLst>
                                          <p:attrName>ppt_w</p:attrName>
                                        </p:attrNameLst>
                                      </p:cBhvr>
                                      <p:tavLst>
                                        <p:tav tm="0">
                                          <p:val>
                                            <p:strVal val="#ppt_w*0.70"/>
                                          </p:val>
                                        </p:tav>
                                        <p:tav tm="100000">
                                          <p:val>
                                            <p:strVal val="#ppt_w"/>
                                          </p:val>
                                        </p:tav>
                                      </p:tavLst>
                                    </p:anim>
                                    <p:anim calcmode="lin" valueType="num">
                                      <p:cBhvr>
                                        <p:cTn id="29" dur="1000" fill="hold"/>
                                        <p:tgtEl>
                                          <p:spTgt spid="6">
                                            <p:txEl>
                                              <p:pRg st="4" end="4"/>
                                            </p:txEl>
                                          </p:spTgt>
                                        </p:tgtEl>
                                        <p:attrNameLst>
                                          <p:attrName>ppt_h</p:attrName>
                                        </p:attrNameLst>
                                      </p:cBhvr>
                                      <p:tavLst>
                                        <p:tav tm="0">
                                          <p:val>
                                            <p:strVal val="#ppt_h"/>
                                          </p:val>
                                        </p:tav>
                                        <p:tav tm="100000">
                                          <p:val>
                                            <p:strVal val="#ppt_h"/>
                                          </p:val>
                                        </p:tav>
                                      </p:tavLst>
                                    </p:anim>
                                    <p:animEffect transition="in" filter="fade">
                                      <p:cBhvr>
                                        <p:cTn id="30" dur="1000"/>
                                        <p:tgtEl>
                                          <p:spTgt spid="6">
                                            <p:txEl>
                                              <p:pRg st="4" end="4"/>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55" presetClass="entr" presetSubtype="0" fill="hold" nodeType="clickEffect">
                                  <p:stCondLst>
                                    <p:cond delay="0"/>
                                  </p:stCondLst>
                                  <p:childTnLst>
                                    <p:set>
                                      <p:cBhvr>
                                        <p:cTn id="34" dur="1" fill="hold">
                                          <p:stCondLst>
                                            <p:cond delay="0"/>
                                          </p:stCondLst>
                                        </p:cTn>
                                        <p:tgtEl>
                                          <p:spTgt spid="6">
                                            <p:txEl>
                                              <p:pRg st="5" end="5"/>
                                            </p:txEl>
                                          </p:spTgt>
                                        </p:tgtEl>
                                        <p:attrNameLst>
                                          <p:attrName>style.visibility</p:attrName>
                                        </p:attrNameLst>
                                      </p:cBhvr>
                                      <p:to>
                                        <p:strVal val="visible"/>
                                      </p:to>
                                    </p:set>
                                    <p:anim calcmode="lin" valueType="num">
                                      <p:cBhvr>
                                        <p:cTn id="35" dur="1000" fill="hold"/>
                                        <p:tgtEl>
                                          <p:spTgt spid="6">
                                            <p:txEl>
                                              <p:pRg st="5" end="5"/>
                                            </p:txEl>
                                          </p:spTgt>
                                        </p:tgtEl>
                                        <p:attrNameLst>
                                          <p:attrName>ppt_w</p:attrName>
                                        </p:attrNameLst>
                                      </p:cBhvr>
                                      <p:tavLst>
                                        <p:tav tm="0">
                                          <p:val>
                                            <p:strVal val="#ppt_w*0.70"/>
                                          </p:val>
                                        </p:tav>
                                        <p:tav tm="100000">
                                          <p:val>
                                            <p:strVal val="#ppt_w"/>
                                          </p:val>
                                        </p:tav>
                                      </p:tavLst>
                                    </p:anim>
                                    <p:anim calcmode="lin" valueType="num">
                                      <p:cBhvr>
                                        <p:cTn id="36" dur="1000" fill="hold"/>
                                        <p:tgtEl>
                                          <p:spTgt spid="6">
                                            <p:txEl>
                                              <p:pRg st="5" end="5"/>
                                            </p:txEl>
                                          </p:spTgt>
                                        </p:tgtEl>
                                        <p:attrNameLst>
                                          <p:attrName>ppt_h</p:attrName>
                                        </p:attrNameLst>
                                      </p:cBhvr>
                                      <p:tavLst>
                                        <p:tav tm="0">
                                          <p:val>
                                            <p:strVal val="#ppt_h"/>
                                          </p:val>
                                        </p:tav>
                                        <p:tav tm="100000">
                                          <p:val>
                                            <p:strVal val="#ppt_h"/>
                                          </p:val>
                                        </p:tav>
                                      </p:tavLst>
                                    </p:anim>
                                    <p:animEffect transition="in" filter="fade">
                                      <p:cBhvr>
                                        <p:cTn id="37" dur="1000"/>
                                        <p:tgtEl>
                                          <p:spTgt spid="6">
                                            <p:txEl>
                                              <p:pRg st="5" end="5"/>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55" presetClass="entr" presetSubtype="0" fill="hold" nodeType="clickEffect">
                                  <p:stCondLst>
                                    <p:cond delay="0"/>
                                  </p:stCondLst>
                                  <p:childTnLst>
                                    <p:set>
                                      <p:cBhvr>
                                        <p:cTn id="41" dur="1" fill="hold">
                                          <p:stCondLst>
                                            <p:cond delay="0"/>
                                          </p:stCondLst>
                                        </p:cTn>
                                        <p:tgtEl>
                                          <p:spTgt spid="6">
                                            <p:txEl>
                                              <p:pRg st="7" end="7"/>
                                            </p:txEl>
                                          </p:spTgt>
                                        </p:tgtEl>
                                        <p:attrNameLst>
                                          <p:attrName>style.visibility</p:attrName>
                                        </p:attrNameLst>
                                      </p:cBhvr>
                                      <p:to>
                                        <p:strVal val="visible"/>
                                      </p:to>
                                    </p:set>
                                    <p:anim calcmode="lin" valueType="num">
                                      <p:cBhvr>
                                        <p:cTn id="42" dur="1000" fill="hold"/>
                                        <p:tgtEl>
                                          <p:spTgt spid="6">
                                            <p:txEl>
                                              <p:pRg st="7" end="7"/>
                                            </p:txEl>
                                          </p:spTgt>
                                        </p:tgtEl>
                                        <p:attrNameLst>
                                          <p:attrName>ppt_w</p:attrName>
                                        </p:attrNameLst>
                                      </p:cBhvr>
                                      <p:tavLst>
                                        <p:tav tm="0">
                                          <p:val>
                                            <p:strVal val="#ppt_w*0.70"/>
                                          </p:val>
                                        </p:tav>
                                        <p:tav tm="100000">
                                          <p:val>
                                            <p:strVal val="#ppt_w"/>
                                          </p:val>
                                        </p:tav>
                                      </p:tavLst>
                                    </p:anim>
                                    <p:anim calcmode="lin" valueType="num">
                                      <p:cBhvr>
                                        <p:cTn id="43" dur="1000" fill="hold"/>
                                        <p:tgtEl>
                                          <p:spTgt spid="6">
                                            <p:txEl>
                                              <p:pRg st="7" end="7"/>
                                            </p:txEl>
                                          </p:spTgt>
                                        </p:tgtEl>
                                        <p:attrNameLst>
                                          <p:attrName>ppt_h</p:attrName>
                                        </p:attrNameLst>
                                      </p:cBhvr>
                                      <p:tavLst>
                                        <p:tav tm="0">
                                          <p:val>
                                            <p:strVal val="#ppt_h"/>
                                          </p:val>
                                        </p:tav>
                                        <p:tav tm="100000">
                                          <p:val>
                                            <p:strVal val="#ppt_h"/>
                                          </p:val>
                                        </p:tav>
                                      </p:tavLst>
                                    </p:anim>
                                    <p:animEffect transition="in" filter="fade">
                                      <p:cBhvr>
                                        <p:cTn id="44" dur="1000"/>
                                        <p:tgtEl>
                                          <p:spTgt spid="6">
                                            <p:txEl>
                                              <p:pRg st="7" end="7"/>
                                            </p:txEl>
                                          </p:spTgt>
                                        </p:tgtEl>
                                      </p:cBhvr>
                                    </p:animEffect>
                                  </p:childTnLst>
                                </p:cTn>
                              </p:par>
                            </p:childTnLst>
                          </p:cTn>
                        </p:par>
                      </p:childTnLst>
                    </p:cTn>
                  </p:par>
                  <p:par>
                    <p:cTn id="45" fill="hold">
                      <p:stCondLst>
                        <p:cond delay="indefinite"/>
                      </p:stCondLst>
                      <p:childTnLst>
                        <p:par>
                          <p:cTn id="46" fill="hold">
                            <p:stCondLst>
                              <p:cond delay="0"/>
                            </p:stCondLst>
                            <p:childTnLst>
                              <p:par>
                                <p:cTn id="47" presetID="55" presetClass="entr" presetSubtype="0" fill="hold" nodeType="clickEffect">
                                  <p:stCondLst>
                                    <p:cond delay="0"/>
                                  </p:stCondLst>
                                  <p:childTnLst>
                                    <p:set>
                                      <p:cBhvr>
                                        <p:cTn id="48" dur="1" fill="hold">
                                          <p:stCondLst>
                                            <p:cond delay="0"/>
                                          </p:stCondLst>
                                        </p:cTn>
                                        <p:tgtEl>
                                          <p:spTgt spid="6">
                                            <p:txEl>
                                              <p:pRg st="8" end="8"/>
                                            </p:txEl>
                                          </p:spTgt>
                                        </p:tgtEl>
                                        <p:attrNameLst>
                                          <p:attrName>style.visibility</p:attrName>
                                        </p:attrNameLst>
                                      </p:cBhvr>
                                      <p:to>
                                        <p:strVal val="visible"/>
                                      </p:to>
                                    </p:set>
                                    <p:anim calcmode="lin" valueType="num">
                                      <p:cBhvr>
                                        <p:cTn id="49" dur="1000" fill="hold"/>
                                        <p:tgtEl>
                                          <p:spTgt spid="6">
                                            <p:txEl>
                                              <p:pRg st="8" end="8"/>
                                            </p:txEl>
                                          </p:spTgt>
                                        </p:tgtEl>
                                        <p:attrNameLst>
                                          <p:attrName>ppt_w</p:attrName>
                                        </p:attrNameLst>
                                      </p:cBhvr>
                                      <p:tavLst>
                                        <p:tav tm="0">
                                          <p:val>
                                            <p:strVal val="#ppt_w*0.70"/>
                                          </p:val>
                                        </p:tav>
                                        <p:tav tm="100000">
                                          <p:val>
                                            <p:strVal val="#ppt_w"/>
                                          </p:val>
                                        </p:tav>
                                      </p:tavLst>
                                    </p:anim>
                                    <p:anim calcmode="lin" valueType="num">
                                      <p:cBhvr>
                                        <p:cTn id="50" dur="1000" fill="hold"/>
                                        <p:tgtEl>
                                          <p:spTgt spid="6">
                                            <p:txEl>
                                              <p:pRg st="8" end="8"/>
                                            </p:txEl>
                                          </p:spTgt>
                                        </p:tgtEl>
                                        <p:attrNameLst>
                                          <p:attrName>ppt_h</p:attrName>
                                        </p:attrNameLst>
                                      </p:cBhvr>
                                      <p:tavLst>
                                        <p:tav tm="0">
                                          <p:val>
                                            <p:strVal val="#ppt_h"/>
                                          </p:val>
                                        </p:tav>
                                        <p:tav tm="100000">
                                          <p:val>
                                            <p:strVal val="#ppt_h"/>
                                          </p:val>
                                        </p:tav>
                                      </p:tavLst>
                                    </p:anim>
                                    <p:animEffect transition="in" filter="fade">
                                      <p:cBhvr>
                                        <p:cTn id="51" dur="1000"/>
                                        <p:tgtEl>
                                          <p:spTgt spid="6">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667000" y="228600"/>
            <a:ext cx="4038600" cy="707886"/>
          </a:xfrm>
          <a:prstGeom prst="rect">
            <a:avLst/>
          </a:prstGeom>
          <a:noFill/>
        </p:spPr>
        <p:txBody>
          <a:bodyPr wrap="square" rtlCol="1">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fa-IR" sz="4000" b="1" dirty="0" smtClean="0">
                <a:ln w="11430"/>
                <a:solidFill>
                  <a:srgbClr val="FFFF00"/>
                </a:solidFill>
                <a:effectLst>
                  <a:outerShdw blurRad="50800" dist="39000" dir="5460000" algn="tl">
                    <a:srgbClr val="000000">
                      <a:alpha val="38000"/>
                    </a:srgbClr>
                  </a:outerShdw>
                </a:effectLst>
              </a:rPr>
              <a:t>دستگاه عصبی</a:t>
            </a:r>
            <a:endParaRPr lang="fa-IR" sz="4000" b="1" dirty="0">
              <a:ln w="11430"/>
              <a:solidFill>
                <a:srgbClr val="FFFF00"/>
              </a:solidFill>
              <a:effectLst>
                <a:outerShdw blurRad="50800" dist="39000" dir="5460000" algn="tl">
                  <a:srgbClr val="000000">
                    <a:alpha val="38000"/>
                  </a:srgbClr>
                </a:outerShdw>
              </a:effectLst>
            </a:endParaRPr>
          </a:p>
        </p:txBody>
      </p:sp>
      <p:sp>
        <p:nvSpPr>
          <p:cNvPr id="7" name="Footer Placeholder 6"/>
          <p:cNvSpPr>
            <a:spLocks noGrp="1"/>
          </p:cNvSpPr>
          <p:nvPr>
            <p:ph type="ftr" sz="quarter" idx="11"/>
          </p:nvPr>
        </p:nvSpPr>
        <p:spPr/>
        <p:txBody>
          <a:bodyPr/>
          <a:lstStyle/>
          <a:p>
            <a:r>
              <a:rPr lang="en-US" smtClean="0"/>
              <a:t>www.biology86.blogfa.com</a:t>
            </a:r>
            <a:endParaRPr lang="en-US"/>
          </a:p>
        </p:txBody>
      </p:sp>
      <p:sp>
        <p:nvSpPr>
          <p:cNvPr id="5" name="TextBox 4"/>
          <p:cNvSpPr txBox="1"/>
          <p:nvPr/>
        </p:nvSpPr>
        <p:spPr>
          <a:xfrm>
            <a:off x="381000" y="1460242"/>
            <a:ext cx="8458200" cy="4031873"/>
          </a:xfrm>
          <a:prstGeom prst="rect">
            <a:avLst/>
          </a:prstGeom>
          <a:noFill/>
        </p:spPr>
        <p:txBody>
          <a:bodyPr wrap="square" rtlCol="1">
            <a:spAutoFit/>
          </a:bodyPr>
          <a:lstStyle/>
          <a:p>
            <a:pPr algn="justLow" rtl="1">
              <a:buFont typeface="Wingdings" pitchFamily="2" charset="2"/>
              <a:buChar char="Ø"/>
            </a:pPr>
            <a:r>
              <a:rPr lang="fa-IR" sz="3200" dirty="0" smtClean="0"/>
              <a:t> </a:t>
            </a:r>
            <a:r>
              <a:rPr lang="fa-IR" sz="3200" b="1" dirty="0" smtClean="0">
                <a:effectLst>
                  <a:outerShdw blurRad="38100" dist="38100" dir="2700000" algn="tl">
                    <a:srgbClr val="000000">
                      <a:alpha val="43137"/>
                    </a:srgbClr>
                  </a:outerShdw>
                </a:effectLst>
              </a:rPr>
              <a:t>مقدمه </a:t>
            </a:r>
          </a:p>
          <a:p>
            <a:pPr algn="justLow" rtl="1">
              <a:buFont typeface="Wingdings" pitchFamily="2" charset="2"/>
              <a:buChar char="Ø"/>
            </a:pPr>
            <a:endParaRPr lang="fa-IR" sz="3200" b="1" dirty="0" smtClean="0">
              <a:effectLst>
                <a:outerShdw blurRad="38100" dist="38100" dir="2700000" algn="tl">
                  <a:srgbClr val="000000">
                    <a:alpha val="43137"/>
                  </a:srgbClr>
                </a:outerShdw>
              </a:effectLst>
            </a:endParaRPr>
          </a:p>
          <a:p>
            <a:pPr algn="justLow" rtl="1">
              <a:buFont typeface="Wingdings" pitchFamily="2" charset="2"/>
              <a:buChar char="ü"/>
            </a:pPr>
            <a:r>
              <a:rPr lang="fa-IR" sz="3200" dirty="0" smtClean="0"/>
              <a:t> </a:t>
            </a:r>
            <a:r>
              <a:rPr lang="fa-IR" sz="3200" b="1" dirty="0" smtClean="0">
                <a:latin typeface="Tahoma" pitchFamily="34" charset="0"/>
                <a:ea typeface="Tahoma" pitchFamily="34" charset="0"/>
                <a:cs typeface="2  Titr" pitchFamily="2" charset="-78"/>
              </a:rPr>
              <a:t>همواره غلظت سدیم </a:t>
            </a:r>
            <a:r>
              <a:rPr lang="en-US" sz="3200" b="1" dirty="0" smtClean="0">
                <a:solidFill>
                  <a:srgbClr val="FF0000"/>
                </a:solidFill>
                <a:effectLst>
                  <a:outerShdw blurRad="38100" dist="38100" dir="2700000" algn="tl">
                    <a:srgbClr val="000000">
                      <a:alpha val="43137"/>
                    </a:srgbClr>
                  </a:outerShdw>
                </a:effectLst>
              </a:rPr>
              <a:t>Na</a:t>
            </a:r>
            <a:r>
              <a:rPr lang="en-US" sz="3200" b="1" baseline="30000" dirty="0" smtClean="0">
                <a:solidFill>
                  <a:srgbClr val="FF0000"/>
                </a:solidFill>
                <a:effectLst>
                  <a:outerShdw blurRad="38100" dist="38100" dir="2700000" algn="tl">
                    <a:srgbClr val="000000">
                      <a:alpha val="43137"/>
                    </a:srgbClr>
                  </a:outerShdw>
                </a:effectLst>
              </a:rPr>
              <a:t>+</a:t>
            </a:r>
            <a:r>
              <a:rPr lang="fa-IR" sz="3200" dirty="0" smtClean="0"/>
              <a:t> </a:t>
            </a:r>
            <a:r>
              <a:rPr lang="fa-IR" sz="3200" b="1" dirty="0" smtClean="0">
                <a:latin typeface="Tahoma" pitchFamily="34" charset="0"/>
                <a:ea typeface="Tahoma" pitchFamily="34" charset="0"/>
                <a:cs typeface="2  Titr" pitchFamily="2" charset="-78"/>
              </a:rPr>
              <a:t>در</a:t>
            </a:r>
            <a:r>
              <a:rPr lang="fa-IR" sz="3200" dirty="0" smtClean="0"/>
              <a:t> </a:t>
            </a:r>
            <a:r>
              <a:rPr lang="fa-IR" sz="2800" b="1" dirty="0" smtClean="0">
                <a:solidFill>
                  <a:srgbClr val="FF0000"/>
                </a:solidFill>
                <a:latin typeface="Tahoma" pitchFamily="34" charset="0"/>
                <a:ea typeface="Tahoma" pitchFamily="34" charset="0"/>
                <a:cs typeface="2  Titr" pitchFamily="2" charset="-78"/>
              </a:rPr>
              <a:t>خارج</a:t>
            </a:r>
            <a:r>
              <a:rPr lang="fa-IR" sz="3200" dirty="0" smtClean="0"/>
              <a:t> </a:t>
            </a:r>
            <a:r>
              <a:rPr lang="fa-IR" sz="3200" b="1" dirty="0" smtClean="0">
                <a:latin typeface="Tahoma" pitchFamily="34" charset="0"/>
                <a:ea typeface="Tahoma" pitchFamily="34" charset="0"/>
                <a:cs typeface="2  Titr" pitchFamily="2" charset="-78"/>
              </a:rPr>
              <a:t>از سلول بسیار بیشتر از داخل سلول است</a:t>
            </a:r>
          </a:p>
          <a:p>
            <a:pPr algn="justLow" rtl="1">
              <a:buFont typeface="Wingdings" pitchFamily="2" charset="2"/>
              <a:buChar char="ü"/>
            </a:pPr>
            <a:endParaRPr lang="fa-IR" sz="3200" dirty="0" smtClean="0"/>
          </a:p>
          <a:p>
            <a:pPr algn="justLow" rtl="1">
              <a:buFont typeface="Wingdings" pitchFamily="2" charset="2"/>
              <a:buChar char="ü"/>
            </a:pPr>
            <a:r>
              <a:rPr lang="fa-IR" sz="3200" b="1" dirty="0" smtClean="0">
                <a:latin typeface="Tahoma" pitchFamily="34" charset="0"/>
                <a:ea typeface="Tahoma" pitchFamily="34" charset="0"/>
                <a:cs typeface="2  Titr" pitchFamily="2" charset="-78"/>
              </a:rPr>
              <a:t>همواره غلظت پتاسیم </a:t>
            </a:r>
            <a:r>
              <a:rPr lang="en-US" sz="3200" b="1" dirty="0" smtClean="0">
                <a:solidFill>
                  <a:srgbClr val="FF0000"/>
                </a:solidFill>
                <a:effectLst>
                  <a:outerShdw blurRad="38100" dist="38100" dir="2700000" algn="tl">
                    <a:srgbClr val="000000">
                      <a:alpha val="43137"/>
                    </a:srgbClr>
                  </a:outerShdw>
                </a:effectLst>
              </a:rPr>
              <a:t>K</a:t>
            </a:r>
            <a:r>
              <a:rPr lang="en-US" sz="3200" b="1" baseline="30000" dirty="0" smtClean="0">
                <a:solidFill>
                  <a:srgbClr val="FF0000"/>
                </a:solidFill>
                <a:effectLst>
                  <a:outerShdw blurRad="38100" dist="38100" dir="2700000" algn="tl">
                    <a:srgbClr val="000000">
                      <a:alpha val="43137"/>
                    </a:srgbClr>
                  </a:outerShdw>
                </a:effectLst>
              </a:rPr>
              <a:t>+</a:t>
            </a:r>
            <a:r>
              <a:rPr lang="fa-IR" sz="3200" b="1" dirty="0" smtClean="0">
                <a:effectLst>
                  <a:outerShdw blurRad="38100" dist="38100" dir="2700000" algn="tl">
                    <a:srgbClr val="000000">
                      <a:alpha val="43137"/>
                    </a:srgbClr>
                  </a:outerShdw>
                </a:effectLst>
              </a:rPr>
              <a:t> </a:t>
            </a:r>
            <a:r>
              <a:rPr lang="fa-IR" sz="3200" b="1" dirty="0" smtClean="0">
                <a:latin typeface="Tahoma" pitchFamily="34" charset="0"/>
                <a:ea typeface="Tahoma" pitchFamily="34" charset="0"/>
                <a:cs typeface="2  Titr" pitchFamily="2" charset="-78"/>
              </a:rPr>
              <a:t>در</a:t>
            </a:r>
            <a:r>
              <a:rPr lang="fa-IR" sz="3200" dirty="0" smtClean="0"/>
              <a:t> </a:t>
            </a:r>
            <a:r>
              <a:rPr lang="fa-IR" sz="2800" b="1" dirty="0" smtClean="0">
                <a:solidFill>
                  <a:srgbClr val="FF0000"/>
                </a:solidFill>
                <a:latin typeface="Tahoma" pitchFamily="34" charset="0"/>
                <a:ea typeface="Tahoma" pitchFamily="34" charset="0"/>
                <a:cs typeface="2  Titr" pitchFamily="2" charset="-78"/>
              </a:rPr>
              <a:t>داخل</a:t>
            </a:r>
            <a:r>
              <a:rPr lang="fa-IR" sz="3200" b="1" dirty="0" smtClean="0">
                <a:latin typeface="Tahoma" pitchFamily="34" charset="0"/>
                <a:ea typeface="Tahoma" pitchFamily="34" charset="0"/>
                <a:cs typeface="2  Titr" pitchFamily="2" charset="-78"/>
              </a:rPr>
              <a:t> سلول بسیار بیشتر از خارج سلول است</a:t>
            </a:r>
          </a:p>
          <a:p>
            <a:pPr algn="justLow" rtl="1">
              <a:buFont typeface="Wingdings" pitchFamily="2" charset="2"/>
              <a:buChar char="ü"/>
            </a:pPr>
            <a:endParaRPr lang="fa-IR" sz="3200"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3"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100"/>
                                        <p:tgtEl>
                                          <p:spTgt spid="5">
                                            <p:txEl>
                                              <p:pRg st="0" end="0"/>
                                            </p:txEl>
                                          </p:spTgt>
                                        </p:tgtEl>
                                      </p:cBhvr>
                                    </p:animEffect>
                                    <p:anim calcmode="lin" valueType="num">
                                      <p:cBhvr>
                                        <p:cTn id="8" dur="4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9" dur="400" fill="hold"/>
                                        <p:tgtEl>
                                          <p:spTgt spid="5">
                                            <p:txEl>
                                              <p:pRg st="0" end="0"/>
                                            </p:txEl>
                                          </p:spTgt>
                                        </p:tgtEl>
                                        <p:attrNameLst>
                                          <p:attrName>ppt_y</p:attrName>
                                        </p:attrNameLst>
                                      </p:cBhvr>
                                      <p:tavLst>
                                        <p:tav tm="0">
                                          <p:val>
                                            <p:strVal val="#ppt_y+0.31"/>
                                          </p:val>
                                        </p:tav>
                                        <p:tav tm="100000">
                                          <p:val>
                                            <p:strVal val="#ppt_y+0.31"/>
                                          </p:val>
                                        </p:tav>
                                      </p:tavLst>
                                    </p:anim>
                                    <p:anim calcmode="lin" valueType="num">
                                      <p:cBhvr>
                                        <p:cTn id="10" dur="600" decel="50000" fill="hold">
                                          <p:stCondLst>
                                            <p:cond delay="400"/>
                                          </p:stCondLst>
                                        </p:cTn>
                                        <p:tgtEl>
                                          <p:spTgt spid="5">
                                            <p:txEl>
                                              <p:pRg st="0" end="0"/>
                                            </p:txEl>
                                          </p:spTgt>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11" dur="600" decel="50000" fill="hold">
                                          <p:stCondLst>
                                            <p:cond delay="400"/>
                                          </p:stCondLst>
                                        </p:cTn>
                                        <p:tgtEl>
                                          <p:spTgt spid="5">
                                            <p:txEl>
                                              <p:pRg st="0" end="0"/>
                                            </p:txEl>
                                          </p:spTgt>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childTnLst>
                    </p:cTn>
                  </p:par>
                  <p:par>
                    <p:cTn id="12" fill="hold">
                      <p:stCondLst>
                        <p:cond delay="indefinite"/>
                      </p:stCondLst>
                      <p:childTnLst>
                        <p:par>
                          <p:cTn id="13" fill="hold">
                            <p:stCondLst>
                              <p:cond delay="0"/>
                            </p:stCondLst>
                            <p:childTnLst>
                              <p:par>
                                <p:cTn id="14" presetID="43" presetClass="entr" presetSubtype="0" fill="hold" nodeType="clickEffect">
                                  <p:stCondLst>
                                    <p:cond delay="0"/>
                                  </p:stCondLst>
                                  <p:childTnLst>
                                    <p:set>
                                      <p:cBhvr>
                                        <p:cTn id="15" dur="1" fill="hold">
                                          <p:stCondLst>
                                            <p:cond delay="0"/>
                                          </p:stCondLst>
                                        </p:cTn>
                                        <p:tgtEl>
                                          <p:spTgt spid="5">
                                            <p:txEl>
                                              <p:pRg st="2" end="2"/>
                                            </p:txEl>
                                          </p:spTgt>
                                        </p:tgtEl>
                                        <p:attrNameLst>
                                          <p:attrName>style.visibility</p:attrName>
                                        </p:attrNameLst>
                                      </p:cBhvr>
                                      <p:to>
                                        <p:strVal val="visible"/>
                                      </p:to>
                                    </p:set>
                                    <p:animEffect transition="in" filter="fade">
                                      <p:cBhvr>
                                        <p:cTn id="16" dur="100"/>
                                        <p:tgtEl>
                                          <p:spTgt spid="5">
                                            <p:txEl>
                                              <p:pRg st="2" end="2"/>
                                            </p:txEl>
                                          </p:spTgt>
                                        </p:tgtEl>
                                      </p:cBhvr>
                                    </p:animEffect>
                                    <p:anim calcmode="lin" valueType="num">
                                      <p:cBhvr>
                                        <p:cTn id="17" dur="400" fill="hold"/>
                                        <p:tgtEl>
                                          <p:spTgt spid="5">
                                            <p:txEl>
                                              <p:pRg st="2" end="2"/>
                                            </p:txEl>
                                          </p:spTgt>
                                        </p:tgtEl>
                                        <p:attrNameLst>
                                          <p:attrName>ppt_x</p:attrName>
                                        </p:attrNameLst>
                                      </p:cBhvr>
                                      <p:tavLst>
                                        <p:tav tm="0">
                                          <p:val>
                                            <p:strVal val="#ppt_x"/>
                                          </p:val>
                                        </p:tav>
                                        <p:tav tm="100000">
                                          <p:val>
                                            <p:strVal val="#ppt_x"/>
                                          </p:val>
                                        </p:tav>
                                      </p:tavLst>
                                    </p:anim>
                                    <p:anim calcmode="lin" valueType="num">
                                      <p:cBhvr>
                                        <p:cTn id="18" dur="400" fill="hold"/>
                                        <p:tgtEl>
                                          <p:spTgt spid="5">
                                            <p:txEl>
                                              <p:pRg st="2" end="2"/>
                                            </p:txEl>
                                          </p:spTgt>
                                        </p:tgtEl>
                                        <p:attrNameLst>
                                          <p:attrName>ppt_y</p:attrName>
                                        </p:attrNameLst>
                                      </p:cBhvr>
                                      <p:tavLst>
                                        <p:tav tm="0">
                                          <p:val>
                                            <p:strVal val="#ppt_y+0.31"/>
                                          </p:val>
                                        </p:tav>
                                        <p:tav tm="100000">
                                          <p:val>
                                            <p:strVal val="#ppt_y+0.31"/>
                                          </p:val>
                                        </p:tav>
                                      </p:tavLst>
                                    </p:anim>
                                    <p:anim calcmode="lin" valueType="num">
                                      <p:cBhvr>
                                        <p:cTn id="19" dur="600" decel="50000" fill="hold">
                                          <p:stCondLst>
                                            <p:cond delay="400"/>
                                          </p:stCondLst>
                                        </p:cTn>
                                        <p:tgtEl>
                                          <p:spTgt spid="5">
                                            <p:txEl>
                                              <p:pRg st="2" end="2"/>
                                            </p:txEl>
                                          </p:spTgt>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20" dur="600" decel="50000" fill="hold">
                                          <p:stCondLst>
                                            <p:cond delay="400"/>
                                          </p:stCondLst>
                                        </p:cTn>
                                        <p:tgtEl>
                                          <p:spTgt spid="5">
                                            <p:txEl>
                                              <p:pRg st="2" end="2"/>
                                            </p:txEl>
                                          </p:spTgt>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43" presetClass="entr" presetSubtype="0" fill="hold" nodeType="clickEffect">
                                  <p:stCondLst>
                                    <p:cond delay="0"/>
                                  </p:stCondLst>
                                  <p:childTnLst>
                                    <p:set>
                                      <p:cBhvr>
                                        <p:cTn id="24" dur="1" fill="hold">
                                          <p:stCondLst>
                                            <p:cond delay="0"/>
                                          </p:stCondLst>
                                        </p:cTn>
                                        <p:tgtEl>
                                          <p:spTgt spid="5">
                                            <p:txEl>
                                              <p:pRg st="4" end="4"/>
                                            </p:txEl>
                                          </p:spTgt>
                                        </p:tgtEl>
                                        <p:attrNameLst>
                                          <p:attrName>style.visibility</p:attrName>
                                        </p:attrNameLst>
                                      </p:cBhvr>
                                      <p:to>
                                        <p:strVal val="visible"/>
                                      </p:to>
                                    </p:set>
                                    <p:animEffect transition="in" filter="fade">
                                      <p:cBhvr>
                                        <p:cTn id="25" dur="100"/>
                                        <p:tgtEl>
                                          <p:spTgt spid="5">
                                            <p:txEl>
                                              <p:pRg st="4" end="4"/>
                                            </p:txEl>
                                          </p:spTgt>
                                        </p:tgtEl>
                                      </p:cBhvr>
                                    </p:animEffect>
                                    <p:anim calcmode="lin" valueType="num">
                                      <p:cBhvr>
                                        <p:cTn id="26" dur="400" fill="hold"/>
                                        <p:tgtEl>
                                          <p:spTgt spid="5">
                                            <p:txEl>
                                              <p:pRg st="4" end="4"/>
                                            </p:txEl>
                                          </p:spTgt>
                                        </p:tgtEl>
                                        <p:attrNameLst>
                                          <p:attrName>ppt_x</p:attrName>
                                        </p:attrNameLst>
                                      </p:cBhvr>
                                      <p:tavLst>
                                        <p:tav tm="0">
                                          <p:val>
                                            <p:strVal val="#ppt_x"/>
                                          </p:val>
                                        </p:tav>
                                        <p:tav tm="100000">
                                          <p:val>
                                            <p:strVal val="#ppt_x"/>
                                          </p:val>
                                        </p:tav>
                                      </p:tavLst>
                                    </p:anim>
                                    <p:anim calcmode="lin" valueType="num">
                                      <p:cBhvr>
                                        <p:cTn id="27" dur="400" fill="hold"/>
                                        <p:tgtEl>
                                          <p:spTgt spid="5">
                                            <p:txEl>
                                              <p:pRg st="4" end="4"/>
                                            </p:txEl>
                                          </p:spTgt>
                                        </p:tgtEl>
                                        <p:attrNameLst>
                                          <p:attrName>ppt_y</p:attrName>
                                        </p:attrNameLst>
                                      </p:cBhvr>
                                      <p:tavLst>
                                        <p:tav tm="0">
                                          <p:val>
                                            <p:strVal val="#ppt_y+0.31"/>
                                          </p:val>
                                        </p:tav>
                                        <p:tav tm="100000">
                                          <p:val>
                                            <p:strVal val="#ppt_y+0.31"/>
                                          </p:val>
                                        </p:tav>
                                      </p:tavLst>
                                    </p:anim>
                                    <p:anim calcmode="lin" valueType="num">
                                      <p:cBhvr>
                                        <p:cTn id="28" dur="600" decel="50000" fill="hold">
                                          <p:stCondLst>
                                            <p:cond delay="400"/>
                                          </p:stCondLst>
                                        </p:cTn>
                                        <p:tgtEl>
                                          <p:spTgt spid="5">
                                            <p:txEl>
                                              <p:pRg st="4" end="4"/>
                                            </p:txEl>
                                          </p:spTgt>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29" dur="600" decel="50000" fill="hold">
                                          <p:stCondLst>
                                            <p:cond delay="400"/>
                                          </p:stCondLst>
                                        </p:cTn>
                                        <p:tgtEl>
                                          <p:spTgt spid="5">
                                            <p:txEl>
                                              <p:pRg st="4" end="4"/>
                                            </p:txEl>
                                          </p:spTgt>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667000" y="228600"/>
            <a:ext cx="4038600" cy="707886"/>
          </a:xfrm>
          <a:prstGeom prst="rect">
            <a:avLst/>
          </a:prstGeom>
          <a:noFill/>
        </p:spPr>
        <p:txBody>
          <a:bodyPr wrap="square" rtlCol="1">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fa-IR" sz="4000" b="1" dirty="0" smtClean="0">
                <a:ln w="11430"/>
                <a:solidFill>
                  <a:srgbClr val="FFFF00"/>
                </a:solidFill>
                <a:effectLst>
                  <a:outerShdw blurRad="50800" dist="39000" dir="5460000" algn="tl">
                    <a:srgbClr val="000000">
                      <a:alpha val="38000"/>
                    </a:srgbClr>
                  </a:outerShdw>
                </a:effectLst>
              </a:rPr>
              <a:t>دستگاه عصبی</a:t>
            </a:r>
            <a:endParaRPr lang="fa-IR" sz="4000" b="1" dirty="0">
              <a:ln w="11430"/>
              <a:solidFill>
                <a:srgbClr val="FFFF00"/>
              </a:solidFill>
              <a:effectLst>
                <a:outerShdw blurRad="50800" dist="39000" dir="5460000" algn="tl">
                  <a:srgbClr val="000000">
                    <a:alpha val="38000"/>
                  </a:srgbClr>
                </a:outerShdw>
              </a:effectLst>
            </a:endParaRPr>
          </a:p>
        </p:txBody>
      </p:sp>
      <p:sp>
        <p:nvSpPr>
          <p:cNvPr id="7" name="Footer Placeholder 6"/>
          <p:cNvSpPr>
            <a:spLocks noGrp="1"/>
          </p:cNvSpPr>
          <p:nvPr>
            <p:ph type="ftr" sz="quarter" idx="11"/>
          </p:nvPr>
        </p:nvSpPr>
        <p:spPr/>
        <p:txBody>
          <a:bodyPr/>
          <a:lstStyle/>
          <a:p>
            <a:r>
              <a:rPr lang="en-US" smtClean="0"/>
              <a:t>www.biology86.blogfa.com</a:t>
            </a:r>
            <a:endParaRPr lang="en-US"/>
          </a:p>
        </p:txBody>
      </p:sp>
      <p:pic>
        <p:nvPicPr>
          <p:cNvPr id="1027" name="Picture 3" descr="F:\biology86\powerpoint\3\internet pic\neur.jpg"/>
          <p:cNvPicPr>
            <a:picLocks noChangeAspect="1" noChangeArrowheads="1"/>
          </p:cNvPicPr>
          <p:nvPr/>
        </p:nvPicPr>
        <p:blipFill>
          <a:blip r:embed="rId2"/>
          <a:srcRect b="6998"/>
          <a:stretch>
            <a:fillRect/>
          </a:stretch>
        </p:blipFill>
        <p:spPr bwMode="auto">
          <a:xfrm>
            <a:off x="762000" y="1219200"/>
            <a:ext cx="7710488" cy="53340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1027"/>
                                        </p:tgtEl>
                                        <p:attrNameLst>
                                          <p:attrName>style.visibility</p:attrName>
                                        </p:attrNameLst>
                                      </p:cBhvr>
                                      <p:to>
                                        <p:strVal val="visible"/>
                                      </p:to>
                                    </p:set>
                                    <p:animEffect transition="in" filter="checkerboard(across)">
                                      <p:cBhvr>
                                        <p:cTn id="7" dur="500"/>
                                        <p:tgtEl>
                                          <p:spTgt spid="10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667000" y="228600"/>
            <a:ext cx="4038600" cy="707886"/>
          </a:xfrm>
          <a:prstGeom prst="rect">
            <a:avLst/>
          </a:prstGeom>
          <a:noFill/>
        </p:spPr>
        <p:txBody>
          <a:bodyPr wrap="square" rtlCol="1">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fa-IR" sz="4000" b="1" dirty="0" smtClean="0">
                <a:ln w="11430"/>
                <a:solidFill>
                  <a:srgbClr val="FFFF00"/>
                </a:solidFill>
                <a:effectLst>
                  <a:outerShdw blurRad="50800" dist="39000" dir="5460000" algn="tl">
                    <a:srgbClr val="000000">
                      <a:alpha val="38000"/>
                    </a:srgbClr>
                  </a:outerShdw>
                </a:effectLst>
              </a:rPr>
              <a:t>دستگاه عصبی</a:t>
            </a:r>
            <a:endParaRPr lang="fa-IR" sz="4000" b="1" dirty="0">
              <a:ln w="11430"/>
              <a:solidFill>
                <a:srgbClr val="FFFF00"/>
              </a:solidFill>
              <a:effectLst>
                <a:outerShdw blurRad="50800" dist="39000" dir="5460000" algn="tl">
                  <a:srgbClr val="000000">
                    <a:alpha val="38000"/>
                  </a:srgbClr>
                </a:outerShdw>
              </a:effectLst>
            </a:endParaRPr>
          </a:p>
        </p:txBody>
      </p:sp>
      <p:sp>
        <p:nvSpPr>
          <p:cNvPr id="7" name="Footer Placeholder 6"/>
          <p:cNvSpPr>
            <a:spLocks noGrp="1"/>
          </p:cNvSpPr>
          <p:nvPr>
            <p:ph type="ftr" sz="quarter" idx="11"/>
          </p:nvPr>
        </p:nvSpPr>
        <p:spPr/>
        <p:txBody>
          <a:bodyPr/>
          <a:lstStyle/>
          <a:p>
            <a:r>
              <a:rPr lang="en-US" smtClean="0"/>
              <a:t>www.biology86.blogfa.com</a:t>
            </a:r>
            <a:endParaRPr lang="en-US"/>
          </a:p>
        </p:txBody>
      </p:sp>
      <p:sp>
        <p:nvSpPr>
          <p:cNvPr id="5" name="TextBox 4"/>
          <p:cNvSpPr txBox="1"/>
          <p:nvPr/>
        </p:nvSpPr>
        <p:spPr>
          <a:xfrm>
            <a:off x="357158" y="1102578"/>
            <a:ext cx="8458200" cy="5755422"/>
          </a:xfrm>
          <a:prstGeom prst="rect">
            <a:avLst/>
          </a:prstGeom>
          <a:noFill/>
        </p:spPr>
        <p:txBody>
          <a:bodyPr wrap="square" rtlCol="1">
            <a:spAutoFit/>
          </a:bodyPr>
          <a:lstStyle/>
          <a:p>
            <a:pPr algn="justLow" rtl="1">
              <a:lnSpc>
                <a:spcPct val="150000"/>
              </a:lnSpc>
              <a:buFont typeface="Wingdings" pitchFamily="2" charset="2"/>
              <a:buChar char="Ø"/>
            </a:pPr>
            <a:r>
              <a:rPr lang="fa-IR" sz="3200" b="1" dirty="0" smtClean="0">
                <a:latin typeface="Tahoma" pitchFamily="34" charset="0"/>
                <a:ea typeface="Tahoma" pitchFamily="34" charset="0"/>
                <a:cs typeface="2  Titr" pitchFamily="2" charset="-78"/>
              </a:rPr>
              <a:t> در حالت استراحت یون های سدیم </a:t>
            </a:r>
            <a:r>
              <a:rPr lang="en-US" sz="3200" b="1" dirty="0" smtClean="0">
                <a:solidFill>
                  <a:srgbClr val="FF0000"/>
                </a:solidFill>
                <a:effectLst>
                  <a:outerShdw blurRad="38100" dist="38100" dir="2700000" algn="tl">
                    <a:srgbClr val="000000">
                      <a:alpha val="43137"/>
                    </a:srgbClr>
                  </a:outerShdw>
                </a:effectLst>
              </a:rPr>
              <a:t>Na</a:t>
            </a:r>
            <a:r>
              <a:rPr lang="en-US" sz="3200" b="1" baseline="30000" dirty="0" smtClean="0">
                <a:solidFill>
                  <a:srgbClr val="FF0000"/>
                </a:solidFill>
                <a:effectLst>
                  <a:outerShdw blurRad="38100" dist="38100" dir="2700000" algn="tl">
                    <a:srgbClr val="000000">
                      <a:alpha val="43137"/>
                    </a:srgbClr>
                  </a:outerShdw>
                </a:effectLst>
              </a:rPr>
              <a:t>+</a:t>
            </a:r>
            <a:r>
              <a:rPr lang="fa-IR" sz="3200" dirty="0" smtClean="0"/>
              <a:t> </a:t>
            </a:r>
            <a:r>
              <a:rPr lang="fa-IR" sz="3200" b="1" dirty="0" smtClean="0">
                <a:latin typeface="Tahoma" pitchFamily="34" charset="0"/>
                <a:ea typeface="Tahoma" pitchFamily="34" charset="0"/>
                <a:cs typeface="2  Titr" pitchFamily="2" charset="-78"/>
              </a:rPr>
              <a:t>تمایل دارند وارد سلول شوند و درون سلول را مثبت تر کنند و یون های پتاسیم </a:t>
            </a:r>
            <a:r>
              <a:rPr lang="en-US" sz="3200" b="1" dirty="0" smtClean="0">
                <a:solidFill>
                  <a:srgbClr val="FF0000"/>
                </a:solidFill>
                <a:effectLst>
                  <a:outerShdw blurRad="38100" dist="38100" dir="2700000" algn="tl">
                    <a:srgbClr val="000000">
                      <a:alpha val="43137"/>
                    </a:srgbClr>
                  </a:outerShdw>
                </a:effectLst>
              </a:rPr>
              <a:t>K</a:t>
            </a:r>
            <a:r>
              <a:rPr lang="en-US" sz="3200" b="1" baseline="30000" dirty="0" smtClean="0">
                <a:solidFill>
                  <a:srgbClr val="FF0000"/>
                </a:solidFill>
                <a:effectLst>
                  <a:outerShdw blurRad="38100" dist="38100" dir="2700000" algn="tl">
                    <a:srgbClr val="000000">
                      <a:alpha val="43137"/>
                    </a:srgbClr>
                  </a:outerShdw>
                </a:effectLst>
              </a:rPr>
              <a:t>+</a:t>
            </a:r>
            <a:r>
              <a:rPr lang="fa-IR" sz="3200" b="1" dirty="0" smtClean="0">
                <a:effectLst>
                  <a:outerShdw blurRad="38100" dist="38100" dir="2700000" algn="tl">
                    <a:srgbClr val="000000">
                      <a:alpha val="43137"/>
                    </a:srgbClr>
                  </a:outerShdw>
                </a:effectLst>
              </a:rPr>
              <a:t> </a:t>
            </a:r>
            <a:r>
              <a:rPr lang="fa-IR" sz="3200" b="1" dirty="0" smtClean="0">
                <a:latin typeface="Tahoma" pitchFamily="34" charset="0"/>
                <a:ea typeface="Tahoma" pitchFamily="34" charset="0"/>
                <a:cs typeface="2  Titr" pitchFamily="2" charset="-78"/>
              </a:rPr>
              <a:t>تمایل دارند به بیرون بروند و داخل سلول را منفی تر کنند</a:t>
            </a:r>
          </a:p>
          <a:p>
            <a:pPr algn="justLow" rtl="1">
              <a:lnSpc>
                <a:spcPct val="150000"/>
              </a:lnSpc>
              <a:buFont typeface="Wingdings" pitchFamily="2" charset="2"/>
              <a:buChar char="Ø"/>
            </a:pPr>
            <a:r>
              <a:rPr lang="fa-IR" sz="3200" b="1" dirty="0" smtClean="0">
                <a:latin typeface="Tahoma" pitchFamily="34" charset="0"/>
                <a:ea typeface="Tahoma" pitchFamily="34" charset="0"/>
                <a:cs typeface="2  Titr" pitchFamily="2" charset="-78"/>
              </a:rPr>
              <a:t>چون در حالت استراحت، نفوذپذیری غشا به یون های پتاسیم </a:t>
            </a:r>
            <a:r>
              <a:rPr lang="en-US" sz="3200" b="1" dirty="0" smtClean="0">
                <a:solidFill>
                  <a:srgbClr val="FF0000"/>
                </a:solidFill>
                <a:effectLst>
                  <a:outerShdw blurRad="38100" dist="38100" dir="2700000" algn="tl">
                    <a:srgbClr val="000000">
                      <a:alpha val="43137"/>
                    </a:srgbClr>
                  </a:outerShdw>
                </a:effectLst>
              </a:rPr>
              <a:t>K</a:t>
            </a:r>
            <a:r>
              <a:rPr lang="en-US" sz="3200" b="1" baseline="30000" dirty="0" smtClean="0">
                <a:solidFill>
                  <a:srgbClr val="FF0000"/>
                </a:solidFill>
                <a:effectLst>
                  <a:outerShdw blurRad="38100" dist="38100" dir="2700000" algn="tl">
                    <a:srgbClr val="000000">
                      <a:alpha val="43137"/>
                    </a:srgbClr>
                  </a:outerShdw>
                </a:effectLst>
              </a:rPr>
              <a:t>+</a:t>
            </a:r>
            <a:r>
              <a:rPr lang="fa-IR" sz="3200" b="1" baseline="30000" dirty="0" smtClean="0">
                <a:solidFill>
                  <a:srgbClr val="FF0000"/>
                </a:solidFill>
                <a:effectLst>
                  <a:outerShdw blurRad="38100" dist="38100" dir="2700000" algn="tl">
                    <a:srgbClr val="000000">
                      <a:alpha val="43137"/>
                    </a:srgbClr>
                  </a:outerShdw>
                </a:effectLst>
              </a:rPr>
              <a:t> </a:t>
            </a:r>
            <a:r>
              <a:rPr lang="fa-IR" sz="3200" b="1" dirty="0" smtClean="0">
                <a:solidFill>
                  <a:srgbClr val="FF0000"/>
                </a:solidFill>
                <a:effectLst>
                  <a:outerShdw blurRad="38100" dist="38100" dir="2700000" algn="tl">
                    <a:srgbClr val="000000">
                      <a:alpha val="43137"/>
                    </a:srgbClr>
                  </a:outerShdw>
                </a:effectLst>
              </a:rPr>
              <a:t> </a:t>
            </a:r>
            <a:r>
              <a:rPr lang="fa-IR" sz="3200" b="1" dirty="0" smtClean="0">
                <a:latin typeface="Tahoma" pitchFamily="34" charset="0"/>
                <a:ea typeface="Tahoma" pitchFamily="34" charset="0"/>
                <a:cs typeface="2  Titr" pitchFamily="2" charset="-78"/>
              </a:rPr>
              <a:t>بیشتر از نفوذپذیری آن به سدیم </a:t>
            </a:r>
            <a:r>
              <a:rPr lang="en-US" sz="3200" b="1" dirty="0" smtClean="0">
                <a:solidFill>
                  <a:srgbClr val="FF0000"/>
                </a:solidFill>
                <a:effectLst>
                  <a:outerShdw blurRad="38100" dist="38100" dir="2700000" algn="tl">
                    <a:srgbClr val="000000">
                      <a:alpha val="43137"/>
                    </a:srgbClr>
                  </a:outerShdw>
                </a:effectLst>
              </a:rPr>
              <a:t>Na</a:t>
            </a:r>
            <a:r>
              <a:rPr lang="en-US" sz="3200" b="1" baseline="30000" dirty="0" smtClean="0">
                <a:solidFill>
                  <a:srgbClr val="FF0000"/>
                </a:solidFill>
                <a:effectLst>
                  <a:outerShdw blurRad="38100" dist="38100" dir="2700000" algn="tl">
                    <a:srgbClr val="000000">
                      <a:alpha val="43137"/>
                    </a:srgbClr>
                  </a:outerShdw>
                </a:effectLst>
              </a:rPr>
              <a:t>+</a:t>
            </a:r>
            <a:r>
              <a:rPr lang="fa-IR" sz="3200" dirty="0" smtClean="0"/>
              <a:t> </a:t>
            </a:r>
            <a:r>
              <a:rPr lang="fa-IR" sz="3200" b="1" dirty="0" smtClean="0">
                <a:latin typeface="Tahoma" pitchFamily="34" charset="0"/>
                <a:ea typeface="Tahoma" pitchFamily="34" charset="0"/>
                <a:cs typeface="2  Titr" pitchFamily="2" charset="-78"/>
              </a:rPr>
              <a:t>است، داخل سلول نسبت به بیرون آن منفی تر خواهد بود</a:t>
            </a:r>
          </a:p>
          <a:p>
            <a:pPr algn="justLow" rtl="1"/>
            <a:endParaRPr lang="fa-IR" sz="3200"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5"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randombar(vertical)">
                                      <p:cBhvr>
                                        <p:cTn id="7" dur="500"/>
                                        <p:tgtEl>
                                          <p:spTgt spid="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5" fill="hold" nodeType="clickEffect">
                                  <p:stCondLst>
                                    <p:cond delay="0"/>
                                  </p:stCondLst>
                                  <p:childTnLst>
                                    <p:set>
                                      <p:cBhvr>
                                        <p:cTn id="11" dur="1" fill="hold">
                                          <p:stCondLst>
                                            <p:cond delay="0"/>
                                          </p:stCondLst>
                                        </p:cTn>
                                        <p:tgtEl>
                                          <p:spTgt spid="5">
                                            <p:txEl>
                                              <p:pRg st="1" end="1"/>
                                            </p:txEl>
                                          </p:spTgt>
                                        </p:tgtEl>
                                        <p:attrNameLst>
                                          <p:attrName>style.visibility</p:attrName>
                                        </p:attrNameLst>
                                      </p:cBhvr>
                                      <p:to>
                                        <p:strVal val="visible"/>
                                      </p:to>
                                    </p:set>
                                    <p:animEffect transition="in" filter="randombar(vertical)">
                                      <p:cBhvr>
                                        <p:cTn id="12" dur="500"/>
                                        <p:tgtEl>
                                          <p:spTgt spid="5">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667000" y="228600"/>
            <a:ext cx="4038600" cy="707886"/>
          </a:xfrm>
          <a:prstGeom prst="rect">
            <a:avLst/>
          </a:prstGeom>
          <a:noFill/>
        </p:spPr>
        <p:txBody>
          <a:bodyPr wrap="square" rtlCol="1">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fa-IR" sz="4000" b="1" dirty="0" smtClean="0">
                <a:ln w="11430"/>
                <a:solidFill>
                  <a:srgbClr val="FFFF00"/>
                </a:solidFill>
                <a:effectLst>
                  <a:outerShdw blurRad="50800" dist="39000" dir="5460000" algn="tl">
                    <a:srgbClr val="000000">
                      <a:alpha val="38000"/>
                    </a:srgbClr>
                  </a:outerShdw>
                </a:effectLst>
              </a:rPr>
              <a:t>دستگاه عصبی</a:t>
            </a:r>
            <a:endParaRPr lang="fa-IR" sz="4000" b="1" dirty="0">
              <a:ln w="11430"/>
              <a:solidFill>
                <a:srgbClr val="FFFF00"/>
              </a:solidFill>
              <a:effectLst>
                <a:outerShdw blurRad="50800" dist="39000" dir="5460000" algn="tl">
                  <a:srgbClr val="000000">
                    <a:alpha val="38000"/>
                  </a:srgbClr>
                </a:outerShdw>
              </a:effectLst>
            </a:endParaRPr>
          </a:p>
        </p:txBody>
      </p:sp>
      <p:sp>
        <p:nvSpPr>
          <p:cNvPr id="7" name="Footer Placeholder 6"/>
          <p:cNvSpPr>
            <a:spLocks noGrp="1"/>
          </p:cNvSpPr>
          <p:nvPr>
            <p:ph type="ftr" sz="quarter" idx="11"/>
          </p:nvPr>
        </p:nvSpPr>
        <p:spPr/>
        <p:txBody>
          <a:bodyPr/>
          <a:lstStyle/>
          <a:p>
            <a:r>
              <a:rPr lang="en-US" smtClean="0"/>
              <a:t>www.biology86.blogfa.com</a:t>
            </a:r>
            <a:endParaRPr lang="en-US"/>
          </a:p>
        </p:txBody>
      </p:sp>
      <p:sp>
        <p:nvSpPr>
          <p:cNvPr id="5" name="TextBox 4"/>
          <p:cNvSpPr txBox="1"/>
          <p:nvPr/>
        </p:nvSpPr>
        <p:spPr>
          <a:xfrm>
            <a:off x="357158" y="928670"/>
            <a:ext cx="8458200" cy="5509200"/>
          </a:xfrm>
          <a:prstGeom prst="rect">
            <a:avLst/>
          </a:prstGeom>
          <a:noFill/>
        </p:spPr>
        <p:txBody>
          <a:bodyPr wrap="square" rtlCol="1">
            <a:spAutoFit/>
          </a:bodyPr>
          <a:lstStyle/>
          <a:p>
            <a:pPr algn="justLow" rtl="1">
              <a:buFont typeface="Wingdings" pitchFamily="2" charset="2"/>
              <a:buChar char="Ø"/>
            </a:pPr>
            <a:r>
              <a:rPr lang="fa-IR" sz="3200" b="1" dirty="0" smtClean="0">
                <a:effectLst>
                  <a:outerShdw blurRad="38100" dist="38100" dir="2700000" algn="tl">
                    <a:srgbClr val="000000">
                      <a:alpha val="43137"/>
                    </a:srgbClr>
                  </a:outerShdw>
                </a:effectLst>
              </a:rPr>
              <a:t> </a:t>
            </a:r>
            <a:r>
              <a:rPr lang="fa-IR" sz="3200" b="1" dirty="0" smtClean="0">
                <a:latin typeface="Tahoma" pitchFamily="34" charset="0"/>
                <a:ea typeface="Tahoma" pitchFamily="34" charset="0"/>
                <a:cs typeface="2  Titr" pitchFamily="2" charset="-78"/>
              </a:rPr>
              <a:t>پتانسیل عمل</a:t>
            </a:r>
          </a:p>
          <a:p>
            <a:pPr algn="justLow" rtl="1">
              <a:buFont typeface="Wingdings" pitchFamily="2" charset="2"/>
              <a:buChar char="Ø"/>
            </a:pPr>
            <a:endParaRPr lang="fa-IR" sz="3200" b="1" dirty="0" smtClean="0">
              <a:latin typeface="Tahoma" pitchFamily="34" charset="0"/>
              <a:ea typeface="Tahoma" pitchFamily="34" charset="0"/>
              <a:cs typeface="2  Titr" pitchFamily="2" charset="-78"/>
            </a:endParaRPr>
          </a:p>
          <a:p>
            <a:pPr algn="justLow" rtl="1">
              <a:buFont typeface="Wingdings" pitchFamily="2" charset="2"/>
              <a:buChar char="ü"/>
            </a:pPr>
            <a:r>
              <a:rPr lang="fa-IR" sz="3200" b="1" dirty="0" smtClean="0">
                <a:latin typeface="Tahoma" pitchFamily="34" charset="0"/>
                <a:ea typeface="Tahoma" pitchFamily="34" charset="0"/>
                <a:cs typeface="2  Titr" pitchFamily="2" charset="-78"/>
              </a:rPr>
              <a:t>عبارتند از تغییر ناگهانی و شدید اختلاف پتانسیل بین دو سوی غشا</a:t>
            </a:r>
          </a:p>
          <a:p>
            <a:pPr algn="justLow" rtl="1">
              <a:buFont typeface="Wingdings" pitchFamily="2" charset="2"/>
              <a:buChar char="ü"/>
            </a:pPr>
            <a:endParaRPr lang="fa-IR" sz="3200" b="1" dirty="0" smtClean="0">
              <a:latin typeface="Tahoma" pitchFamily="34" charset="0"/>
              <a:ea typeface="Tahoma" pitchFamily="34" charset="0"/>
              <a:cs typeface="2  Titr" pitchFamily="2" charset="-78"/>
            </a:endParaRPr>
          </a:p>
          <a:p>
            <a:pPr algn="justLow" rtl="1">
              <a:buFont typeface="Wingdings" pitchFamily="2" charset="2"/>
              <a:buChar char="ü"/>
            </a:pPr>
            <a:r>
              <a:rPr lang="fa-IR" sz="3200" b="1" dirty="0" smtClean="0">
                <a:latin typeface="Tahoma" pitchFamily="34" charset="0"/>
                <a:ea typeface="Tahoma" pitchFamily="34" charset="0"/>
                <a:cs typeface="2  Titr" pitchFamily="2" charset="-78"/>
              </a:rPr>
              <a:t>طی این تغییر، در زمان بسیار کوتاهی پتانسیل </a:t>
            </a:r>
            <a:r>
              <a:rPr lang="fa-IR" sz="2800" b="1" dirty="0" smtClean="0">
                <a:solidFill>
                  <a:srgbClr val="FF0000"/>
                </a:solidFill>
                <a:latin typeface="Tahoma" pitchFamily="34" charset="0"/>
                <a:ea typeface="Tahoma" pitchFamily="34" charset="0"/>
                <a:cs typeface="2  Titr" pitchFamily="2" charset="-78"/>
              </a:rPr>
              <a:t>داخل</a:t>
            </a:r>
            <a:r>
              <a:rPr lang="fa-IR" sz="3200" dirty="0" smtClean="0"/>
              <a:t> </a:t>
            </a:r>
            <a:r>
              <a:rPr lang="fa-IR" sz="3200" b="1" dirty="0" smtClean="0">
                <a:latin typeface="Tahoma" pitchFamily="34" charset="0"/>
                <a:ea typeface="Tahoma" pitchFamily="34" charset="0"/>
                <a:cs typeface="2  Titr" pitchFamily="2" charset="-78"/>
              </a:rPr>
              <a:t>غشا نسبت به خارج آن </a:t>
            </a:r>
            <a:r>
              <a:rPr lang="fa-IR" sz="2800" b="1" dirty="0" smtClean="0">
                <a:solidFill>
                  <a:srgbClr val="FF0000"/>
                </a:solidFill>
                <a:latin typeface="Tahoma" pitchFamily="34" charset="0"/>
                <a:ea typeface="Tahoma" pitchFamily="34" charset="0"/>
                <a:cs typeface="2  Titr" pitchFamily="2" charset="-78"/>
              </a:rPr>
              <a:t>مثبت</a:t>
            </a:r>
            <a:r>
              <a:rPr lang="fa-IR" sz="3200" b="1" dirty="0" smtClean="0">
                <a:solidFill>
                  <a:srgbClr val="FF0000"/>
                </a:solidFill>
                <a:effectLst>
                  <a:outerShdw blurRad="38100" dist="38100" dir="2700000" algn="tl">
                    <a:srgbClr val="000000">
                      <a:alpha val="43137"/>
                    </a:srgbClr>
                  </a:outerShdw>
                </a:effectLst>
              </a:rPr>
              <a:t> </a:t>
            </a:r>
            <a:r>
              <a:rPr lang="fa-IR" sz="2800" b="1" dirty="0" smtClean="0">
                <a:solidFill>
                  <a:srgbClr val="FF0000"/>
                </a:solidFill>
                <a:latin typeface="Tahoma" pitchFamily="34" charset="0"/>
                <a:ea typeface="Tahoma" pitchFamily="34" charset="0"/>
                <a:cs typeface="2  Titr" pitchFamily="2" charset="-78"/>
              </a:rPr>
              <a:t>تر</a:t>
            </a:r>
            <a:r>
              <a:rPr lang="fa-IR" sz="3200" b="1" dirty="0" smtClean="0">
                <a:solidFill>
                  <a:srgbClr val="FF0000"/>
                </a:solidFill>
                <a:effectLst>
                  <a:outerShdw blurRad="38100" dist="38100" dir="2700000" algn="tl">
                    <a:srgbClr val="000000">
                      <a:alpha val="43137"/>
                    </a:srgbClr>
                  </a:outerShdw>
                </a:effectLst>
              </a:rPr>
              <a:t> </a:t>
            </a:r>
            <a:r>
              <a:rPr lang="fa-IR" sz="3200" b="1" dirty="0" smtClean="0">
                <a:latin typeface="Tahoma" pitchFamily="34" charset="0"/>
                <a:ea typeface="Tahoma" pitchFamily="34" charset="0"/>
                <a:cs typeface="2  Titr" pitchFamily="2" charset="-78"/>
              </a:rPr>
              <a:t>می شود و بلافاصله به حالت اول خود بر می گردد</a:t>
            </a:r>
          </a:p>
          <a:p>
            <a:pPr algn="justLow" rtl="1">
              <a:buFont typeface="Wingdings" pitchFamily="2" charset="2"/>
              <a:buChar char="ü"/>
            </a:pPr>
            <a:endParaRPr lang="fa-IR" sz="3200" b="1" dirty="0" smtClean="0">
              <a:latin typeface="Tahoma" pitchFamily="34" charset="0"/>
              <a:ea typeface="Tahoma" pitchFamily="34" charset="0"/>
              <a:cs typeface="2  Titr" pitchFamily="2" charset="-78"/>
            </a:endParaRPr>
          </a:p>
          <a:p>
            <a:pPr algn="justLow" rtl="1">
              <a:buFont typeface="Wingdings" pitchFamily="2" charset="2"/>
              <a:buChar char="ü"/>
            </a:pPr>
            <a:r>
              <a:rPr lang="fa-IR" sz="3200" b="1" dirty="0" smtClean="0">
                <a:latin typeface="Tahoma" pitchFamily="34" charset="0"/>
                <a:ea typeface="Tahoma" pitchFamily="34" charset="0"/>
                <a:cs typeface="2  Titr" pitchFamily="2" charset="-78"/>
              </a:rPr>
              <a:t>چون پتانسیل عمل نقطه به نقطه در طول سلول عصبی سیر می کند به آن</a:t>
            </a:r>
            <a:r>
              <a:rPr lang="fa-IR" sz="3200" dirty="0" smtClean="0"/>
              <a:t> </a:t>
            </a:r>
            <a:r>
              <a:rPr lang="fa-IR" sz="2800" b="1" dirty="0" smtClean="0">
                <a:solidFill>
                  <a:srgbClr val="FF0000"/>
                </a:solidFill>
                <a:latin typeface="Tahoma" pitchFamily="34" charset="0"/>
                <a:ea typeface="Tahoma" pitchFamily="34" charset="0"/>
                <a:cs typeface="2  Titr" pitchFamily="2" charset="-78"/>
              </a:rPr>
              <a:t>پیام</a:t>
            </a:r>
            <a:r>
              <a:rPr lang="fa-IR" sz="3200" b="1" dirty="0" smtClean="0">
                <a:solidFill>
                  <a:srgbClr val="FF0000"/>
                </a:solidFill>
                <a:effectLst>
                  <a:outerShdw blurRad="38100" dist="38100" dir="2700000" algn="tl">
                    <a:srgbClr val="000000">
                      <a:alpha val="43137"/>
                    </a:srgbClr>
                  </a:outerShdw>
                </a:effectLst>
              </a:rPr>
              <a:t> </a:t>
            </a:r>
            <a:r>
              <a:rPr lang="fa-IR" sz="2800" b="1" dirty="0" smtClean="0">
                <a:solidFill>
                  <a:srgbClr val="FF0000"/>
                </a:solidFill>
                <a:latin typeface="Tahoma" pitchFamily="34" charset="0"/>
                <a:ea typeface="Tahoma" pitchFamily="34" charset="0"/>
                <a:cs typeface="2  Titr" pitchFamily="2" charset="-78"/>
              </a:rPr>
              <a:t>عصبی</a:t>
            </a:r>
            <a:r>
              <a:rPr lang="fa-IR" sz="3200" b="1" dirty="0" smtClean="0">
                <a:solidFill>
                  <a:srgbClr val="FF0000"/>
                </a:solidFill>
                <a:effectLst>
                  <a:outerShdw blurRad="38100" dist="38100" dir="2700000" algn="tl">
                    <a:srgbClr val="000000">
                      <a:alpha val="43137"/>
                    </a:srgbClr>
                  </a:outerShdw>
                </a:effectLst>
              </a:rPr>
              <a:t> </a:t>
            </a:r>
            <a:r>
              <a:rPr lang="fa-IR" sz="3200" b="1" dirty="0" smtClean="0">
                <a:latin typeface="Tahoma" pitchFamily="34" charset="0"/>
                <a:ea typeface="Tahoma" pitchFamily="34" charset="0"/>
                <a:cs typeface="2  Titr" pitchFamily="2" charset="-78"/>
              </a:rPr>
              <a:t>گویند</a:t>
            </a:r>
          </a:p>
        </p:txBody>
      </p:sp>
      <p:sp>
        <p:nvSpPr>
          <p:cNvPr id="6" name="Left Arrow 5">
            <a:hlinkClick r:id="rId3" action="ppaction://hlinkfile"/>
          </p:cNvPr>
          <p:cNvSpPr/>
          <p:nvPr/>
        </p:nvSpPr>
        <p:spPr>
          <a:xfrm>
            <a:off x="571472" y="5786454"/>
            <a:ext cx="1785950" cy="1071546"/>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fa-IR" sz="2400" dirty="0" smtClean="0">
                <a:solidFill>
                  <a:srgbClr val="FF0000"/>
                </a:solidFill>
              </a:rPr>
              <a:t>کلیپ</a:t>
            </a:r>
            <a:endParaRPr lang="fa-IR" sz="2400" dirty="0">
              <a:solidFill>
                <a:srgbClr val="FF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box(in)">
                                      <p:cBhvr>
                                        <p:cTn id="7" dur="500"/>
                                        <p:tgtEl>
                                          <p:spTgt spid="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nodeType="clickEffect">
                                  <p:stCondLst>
                                    <p:cond delay="0"/>
                                  </p:stCondLst>
                                  <p:childTnLst>
                                    <p:set>
                                      <p:cBhvr>
                                        <p:cTn id="11" dur="1" fill="hold">
                                          <p:stCondLst>
                                            <p:cond delay="0"/>
                                          </p:stCondLst>
                                        </p:cTn>
                                        <p:tgtEl>
                                          <p:spTgt spid="5">
                                            <p:txEl>
                                              <p:pRg st="2" end="2"/>
                                            </p:txEl>
                                          </p:spTgt>
                                        </p:tgtEl>
                                        <p:attrNameLst>
                                          <p:attrName>style.visibility</p:attrName>
                                        </p:attrNameLst>
                                      </p:cBhvr>
                                      <p:to>
                                        <p:strVal val="visible"/>
                                      </p:to>
                                    </p:set>
                                    <p:animEffect transition="in" filter="box(in)">
                                      <p:cBhvr>
                                        <p:cTn id="12" dur="500"/>
                                        <p:tgtEl>
                                          <p:spTgt spid="5">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nodeType="clickEffect">
                                  <p:stCondLst>
                                    <p:cond delay="0"/>
                                  </p:stCondLst>
                                  <p:childTnLst>
                                    <p:set>
                                      <p:cBhvr>
                                        <p:cTn id="16" dur="1" fill="hold">
                                          <p:stCondLst>
                                            <p:cond delay="0"/>
                                          </p:stCondLst>
                                        </p:cTn>
                                        <p:tgtEl>
                                          <p:spTgt spid="5">
                                            <p:txEl>
                                              <p:pRg st="4" end="4"/>
                                            </p:txEl>
                                          </p:spTgt>
                                        </p:tgtEl>
                                        <p:attrNameLst>
                                          <p:attrName>style.visibility</p:attrName>
                                        </p:attrNameLst>
                                      </p:cBhvr>
                                      <p:to>
                                        <p:strVal val="visible"/>
                                      </p:to>
                                    </p:set>
                                    <p:animEffect transition="in" filter="box(in)">
                                      <p:cBhvr>
                                        <p:cTn id="17" dur="500"/>
                                        <p:tgtEl>
                                          <p:spTgt spid="5">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4" presetClass="entr" presetSubtype="16" fill="hold" nodeType="clickEffect">
                                  <p:stCondLst>
                                    <p:cond delay="0"/>
                                  </p:stCondLst>
                                  <p:childTnLst>
                                    <p:set>
                                      <p:cBhvr>
                                        <p:cTn id="21" dur="1" fill="hold">
                                          <p:stCondLst>
                                            <p:cond delay="0"/>
                                          </p:stCondLst>
                                        </p:cTn>
                                        <p:tgtEl>
                                          <p:spTgt spid="5">
                                            <p:txEl>
                                              <p:pRg st="6" end="6"/>
                                            </p:txEl>
                                          </p:spTgt>
                                        </p:tgtEl>
                                        <p:attrNameLst>
                                          <p:attrName>style.visibility</p:attrName>
                                        </p:attrNameLst>
                                      </p:cBhvr>
                                      <p:to>
                                        <p:strVal val="visible"/>
                                      </p:to>
                                    </p:set>
                                    <p:animEffect transition="in" filter="box(in)">
                                      <p:cBhvr>
                                        <p:cTn id="22" dur="500"/>
                                        <p:tgtEl>
                                          <p:spTgt spid="5">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667000" y="228600"/>
            <a:ext cx="4038600" cy="707886"/>
          </a:xfrm>
          <a:prstGeom prst="rect">
            <a:avLst/>
          </a:prstGeom>
          <a:noFill/>
        </p:spPr>
        <p:txBody>
          <a:bodyPr wrap="square" rtlCol="1">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fa-IR" sz="4000" b="1" dirty="0" smtClean="0">
                <a:ln w="11430"/>
                <a:solidFill>
                  <a:srgbClr val="FFFF00"/>
                </a:solidFill>
                <a:effectLst>
                  <a:outerShdw blurRad="50800" dist="39000" dir="5460000" algn="tl">
                    <a:srgbClr val="000000">
                      <a:alpha val="38000"/>
                    </a:srgbClr>
                  </a:outerShdw>
                </a:effectLst>
              </a:rPr>
              <a:t>دستگاه عصبی</a:t>
            </a:r>
            <a:endParaRPr lang="fa-IR" sz="4000" b="1" dirty="0">
              <a:ln w="11430"/>
              <a:solidFill>
                <a:srgbClr val="FFFF00"/>
              </a:solidFill>
              <a:effectLst>
                <a:outerShdw blurRad="50800" dist="39000" dir="5460000" algn="tl">
                  <a:srgbClr val="000000">
                    <a:alpha val="38000"/>
                  </a:srgbClr>
                </a:outerShdw>
              </a:effectLst>
            </a:endParaRPr>
          </a:p>
        </p:txBody>
      </p:sp>
      <p:sp>
        <p:nvSpPr>
          <p:cNvPr id="7" name="Footer Placeholder 6"/>
          <p:cNvSpPr>
            <a:spLocks noGrp="1"/>
          </p:cNvSpPr>
          <p:nvPr>
            <p:ph type="ftr" sz="quarter" idx="11"/>
          </p:nvPr>
        </p:nvSpPr>
        <p:spPr/>
        <p:txBody>
          <a:bodyPr/>
          <a:lstStyle/>
          <a:p>
            <a:r>
              <a:rPr lang="en-US" smtClean="0"/>
              <a:t>www.biology86.blogfa.com</a:t>
            </a:r>
            <a:endParaRPr lang="en-US"/>
          </a:p>
        </p:txBody>
      </p:sp>
      <p:sp>
        <p:nvSpPr>
          <p:cNvPr id="5" name="TextBox 4"/>
          <p:cNvSpPr txBox="1"/>
          <p:nvPr/>
        </p:nvSpPr>
        <p:spPr>
          <a:xfrm>
            <a:off x="228600" y="1460242"/>
            <a:ext cx="8610600" cy="4524315"/>
          </a:xfrm>
          <a:prstGeom prst="rect">
            <a:avLst/>
          </a:prstGeom>
          <a:noFill/>
        </p:spPr>
        <p:txBody>
          <a:bodyPr wrap="square" rtlCol="1">
            <a:spAutoFit/>
          </a:bodyPr>
          <a:lstStyle/>
          <a:p>
            <a:pPr algn="justLow" rtl="1">
              <a:buFont typeface="Wingdings" pitchFamily="2" charset="2"/>
              <a:buChar char="Ø"/>
            </a:pPr>
            <a:r>
              <a:rPr lang="fa-IR" sz="3200" b="1" dirty="0" smtClean="0">
                <a:latin typeface="Tahoma" pitchFamily="34" charset="0"/>
                <a:ea typeface="Tahoma" pitchFamily="34" charset="0"/>
                <a:cs typeface="2  Titr" pitchFamily="2" charset="-78"/>
              </a:rPr>
              <a:t>علت مثبت تر شدن پتانسیل داخل در پتانسیل عمل چیست ؟</a:t>
            </a:r>
          </a:p>
          <a:p>
            <a:pPr algn="justLow" rtl="1">
              <a:buFont typeface="Wingdings" pitchFamily="2" charset="2"/>
              <a:buChar char="ü"/>
            </a:pPr>
            <a:endParaRPr lang="fa-IR" sz="3200" b="1" dirty="0" smtClean="0">
              <a:latin typeface="Tahoma" pitchFamily="34" charset="0"/>
              <a:ea typeface="Tahoma" pitchFamily="34" charset="0"/>
              <a:cs typeface="2  Titr" pitchFamily="2" charset="-78"/>
            </a:endParaRPr>
          </a:p>
          <a:p>
            <a:pPr algn="justLow" rtl="1">
              <a:buFont typeface="Wingdings" pitchFamily="2" charset="2"/>
              <a:buChar char="ü"/>
            </a:pPr>
            <a:r>
              <a:rPr lang="fa-IR" sz="3200" b="1" dirty="0" smtClean="0">
                <a:latin typeface="Tahoma" pitchFamily="34" charset="0"/>
                <a:ea typeface="Tahoma" pitchFamily="34" charset="0"/>
                <a:cs typeface="2  Titr" pitchFamily="2" charset="-78"/>
              </a:rPr>
              <a:t>علت</a:t>
            </a:r>
            <a:r>
              <a:rPr lang="fa-IR" sz="3200" dirty="0" smtClean="0"/>
              <a:t> </a:t>
            </a:r>
            <a:r>
              <a:rPr lang="fa-IR" sz="2800" b="1" dirty="0" smtClean="0">
                <a:solidFill>
                  <a:srgbClr val="FF0000"/>
                </a:solidFill>
                <a:latin typeface="Tahoma" pitchFamily="34" charset="0"/>
                <a:ea typeface="Tahoma" pitchFamily="34" charset="0"/>
                <a:cs typeface="2  Titr" pitchFamily="2" charset="-78"/>
              </a:rPr>
              <a:t>مثبت تر </a:t>
            </a:r>
            <a:r>
              <a:rPr lang="fa-IR" sz="3200" b="1" dirty="0" smtClean="0">
                <a:latin typeface="Tahoma" pitchFamily="34" charset="0"/>
                <a:ea typeface="Tahoma" pitchFamily="34" charset="0"/>
                <a:cs typeface="2  Titr" pitchFamily="2" charset="-78"/>
              </a:rPr>
              <a:t>شدن داخل سلول که در </a:t>
            </a:r>
            <a:r>
              <a:rPr lang="fa-IR" sz="2800" b="1" dirty="0" smtClean="0">
                <a:solidFill>
                  <a:srgbClr val="FF0000"/>
                </a:solidFill>
                <a:latin typeface="Tahoma" pitchFamily="34" charset="0"/>
                <a:ea typeface="Tahoma" pitchFamily="34" charset="0"/>
                <a:cs typeface="2  Titr" pitchFamily="2" charset="-78"/>
              </a:rPr>
              <a:t>نمودار</a:t>
            </a:r>
            <a:r>
              <a:rPr lang="fa-IR" sz="3200" dirty="0" smtClean="0"/>
              <a:t> </a:t>
            </a:r>
            <a:r>
              <a:rPr lang="fa-IR" sz="3200" b="1" dirty="0" smtClean="0">
                <a:latin typeface="Tahoma" pitchFamily="34" charset="0"/>
                <a:ea typeface="Tahoma" pitchFamily="34" charset="0"/>
                <a:cs typeface="2  Titr" pitchFamily="2" charset="-78"/>
              </a:rPr>
              <a:t>به صورت بالا رونده دیده می شود، </a:t>
            </a:r>
            <a:r>
              <a:rPr lang="fa-IR" sz="2800" b="1" dirty="0" smtClean="0">
                <a:solidFill>
                  <a:srgbClr val="FF0000"/>
                </a:solidFill>
                <a:latin typeface="Tahoma" pitchFamily="34" charset="0"/>
                <a:ea typeface="Tahoma" pitchFamily="34" charset="0"/>
                <a:cs typeface="2  Titr" pitchFamily="2" charset="-78"/>
              </a:rPr>
              <a:t>ورود ناگهانی یون های سدیم </a:t>
            </a:r>
            <a:r>
              <a:rPr lang="en-US" sz="3200" b="1" dirty="0" smtClean="0">
                <a:solidFill>
                  <a:srgbClr val="0070C0"/>
                </a:solidFill>
                <a:effectLst>
                  <a:outerShdw blurRad="38100" dist="38100" dir="2700000" algn="tl">
                    <a:srgbClr val="000000">
                      <a:alpha val="43137"/>
                    </a:srgbClr>
                  </a:outerShdw>
                </a:effectLst>
              </a:rPr>
              <a:t>Na</a:t>
            </a:r>
            <a:r>
              <a:rPr lang="en-US" sz="3200" b="1" baseline="30000" dirty="0" smtClean="0">
                <a:solidFill>
                  <a:srgbClr val="0070C0"/>
                </a:solidFill>
                <a:effectLst>
                  <a:outerShdw blurRad="38100" dist="38100" dir="2700000" algn="tl">
                    <a:srgbClr val="000000">
                      <a:alpha val="43137"/>
                    </a:srgbClr>
                  </a:outerShdw>
                </a:effectLst>
              </a:rPr>
              <a:t>+</a:t>
            </a:r>
            <a:r>
              <a:rPr lang="fa-IR" sz="3200" b="1" dirty="0" smtClean="0">
                <a:solidFill>
                  <a:srgbClr val="0070C0"/>
                </a:solidFill>
                <a:effectLst>
                  <a:outerShdw blurRad="38100" dist="38100" dir="2700000" algn="tl">
                    <a:srgbClr val="000000">
                      <a:alpha val="43137"/>
                    </a:srgbClr>
                  </a:outerShdw>
                </a:effectLst>
              </a:rPr>
              <a:t> </a:t>
            </a:r>
            <a:r>
              <a:rPr lang="fa-IR" sz="3200" b="1" dirty="0" smtClean="0">
                <a:latin typeface="Tahoma" pitchFamily="34" charset="0"/>
                <a:ea typeface="Tahoma" pitchFamily="34" charset="0"/>
                <a:cs typeface="2  Titr" pitchFamily="2" charset="-78"/>
              </a:rPr>
              <a:t>به داخل سلول است</a:t>
            </a:r>
          </a:p>
          <a:p>
            <a:pPr algn="justLow" rtl="1">
              <a:buFont typeface="Wingdings" pitchFamily="2" charset="2"/>
              <a:buChar char="ü"/>
            </a:pPr>
            <a:endParaRPr lang="fa-IR" sz="3200" dirty="0" smtClean="0"/>
          </a:p>
          <a:p>
            <a:pPr algn="justLow" rtl="1">
              <a:buFont typeface="Wingdings" pitchFamily="2" charset="2"/>
              <a:buChar char="ü"/>
            </a:pPr>
            <a:r>
              <a:rPr lang="fa-IR" sz="3200" b="1" dirty="0" smtClean="0">
                <a:latin typeface="Tahoma" pitchFamily="34" charset="0"/>
                <a:ea typeface="Tahoma" pitchFamily="34" charset="0"/>
                <a:cs typeface="2  Titr" pitchFamily="2" charset="-78"/>
              </a:rPr>
              <a:t>علت</a:t>
            </a:r>
            <a:r>
              <a:rPr lang="fa-IR" sz="3200" dirty="0" smtClean="0"/>
              <a:t> </a:t>
            </a:r>
            <a:r>
              <a:rPr lang="fa-IR" sz="2800" b="1" dirty="0" smtClean="0">
                <a:solidFill>
                  <a:srgbClr val="FF0000"/>
                </a:solidFill>
                <a:latin typeface="Tahoma" pitchFamily="34" charset="0"/>
                <a:ea typeface="Tahoma" pitchFamily="34" charset="0"/>
                <a:cs typeface="2  Titr" pitchFamily="2" charset="-78"/>
              </a:rPr>
              <a:t>برگشتن پتانسیل آرامش </a:t>
            </a:r>
            <a:r>
              <a:rPr lang="fa-IR" sz="3200" b="1" dirty="0" smtClean="0">
                <a:latin typeface="Tahoma" pitchFamily="34" charset="0"/>
                <a:ea typeface="Tahoma" pitchFamily="34" charset="0"/>
                <a:cs typeface="2  Titr" pitchFamily="2" charset="-78"/>
              </a:rPr>
              <a:t>( منفی تر شدن داخل ) که در </a:t>
            </a:r>
            <a:r>
              <a:rPr lang="fa-IR" sz="2800" b="1" dirty="0" smtClean="0">
                <a:solidFill>
                  <a:srgbClr val="FF0000"/>
                </a:solidFill>
                <a:latin typeface="Tahoma" pitchFamily="34" charset="0"/>
                <a:ea typeface="Tahoma" pitchFamily="34" charset="0"/>
                <a:cs typeface="2  Titr" pitchFamily="2" charset="-78"/>
              </a:rPr>
              <a:t>نمودار</a:t>
            </a:r>
            <a:r>
              <a:rPr lang="fa-IR" sz="3200" dirty="0" smtClean="0"/>
              <a:t> </a:t>
            </a:r>
            <a:r>
              <a:rPr lang="fa-IR" sz="3200" b="1" dirty="0" smtClean="0">
                <a:latin typeface="Tahoma" pitchFamily="34" charset="0"/>
                <a:ea typeface="Tahoma" pitchFamily="34" charset="0"/>
                <a:cs typeface="2  Titr" pitchFamily="2" charset="-78"/>
              </a:rPr>
              <a:t>به صورت نزولی دیده می شود، </a:t>
            </a:r>
            <a:r>
              <a:rPr lang="fa-IR" sz="2800" b="1" dirty="0" smtClean="0">
                <a:solidFill>
                  <a:srgbClr val="FF0000"/>
                </a:solidFill>
                <a:latin typeface="Tahoma" pitchFamily="34" charset="0"/>
                <a:ea typeface="Tahoma" pitchFamily="34" charset="0"/>
                <a:cs typeface="2  Titr" pitchFamily="2" charset="-78"/>
              </a:rPr>
              <a:t>خروج ناگهانی یون های پتاسیم </a:t>
            </a:r>
            <a:r>
              <a:rPr lang="en-US" sz="3200" b="1" dirty="0" smtClean="0">
                <a:solidFill>
                  <a:srgbClr val="0070C0"/>
                </a:solidFill>
                <a:effectLst>
                  <a:outerShdw blurRad="38100" dist="38100" dir="2700000" algn="tl">
                    <a:srgbClr val="000000">
                      <a:alpha val="43137"/>
                    </a:srgbClr>
                  </a:outerShdw>
                </a:effectLst>
              </a:rPr>
              <a:t>K</a:t>
            </a:r>
            <a:r>
              <a:rPr lang="en-US" sz="3200" b="1" baseline="30000" dirty="0" smtClean="0">
                <a:solidFill>
                  <a:srgbClr val="0070C0"/>
                </a:solidFill>
                <a:effectLst>
                  <a:outerShdw blurRad="38100" dist="38100" dir="2700000" algn="tl">
                    <a:srgbClr val="000000">
                      <a:alpha val="43137"/>
                    </a:srgbClr>
                  </a:outerShdw>
                </a:effectLst>
              </a:rPr>
              <a:t>+</a:t>
            </a:r>
            <a:r>
              <a:rPr lang="fa-IR" sz="3200" dirty="0" smtClean="0"/>
              <a:t> </a:t>
            </a:r>
            <a:r>
              <a:rPr lang="fa-IR" sz="3200" b="1" dirty="0" smtClean="0">
                <a:latin typeface="Tahoma" pitchFamily="34" charset="0"/>
                <a:ea typeface="Tahoma" pitchFamily="34" charset="0"/>
                <a:cs typeface="2  Titr" pitchFamily="2" charset="-78"/>
              </a:rPr>
              <a:t>است</a:t>
            </a:r>
          </a:p>
        </p:txBody>
      </p:sp>
      <p:sp>
        <p:nvSpPr>
          <p:cNvPr id="6" name="Left Arrow 5"/>
          <p:cNvSpPr/>
          <p:nvPr/>
        </p:nvSpPr>
        <p:spPr>
          <a:xfrm>
            <a:off x="1285852" y="5715016"/>
            <a:ext cx="1643074" cy="1142984"/>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fa-IR" sz="2400" dirty="0" smtClean="0">
                <a:solidFill>
                  <a:srgbClr val="FF0000"/>
                </a:solidFill>
                <a:hlinkClick r:id="rId2" action="ppaction://hlinkfile"/>
              </a:rPr>
              <a:t>کلیپ</a:t>
            </a:r>
            <a:endParaRPr lang="fa-IR" sz="2400" dirty="0">
              <a:solidFill>
                <a:srgbClr val="FF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checkerboard(across)">
                                      <p:cBhvr>
                                        <p:cTn id="7" dur="500"/>
                                        <p:tgtEl>
                                          <p:spTgt spid="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nodeType="clickEffect">
                                  <p:stCondLst>
                                    <p:cond delay="0"/>
                                  </p:stCondLst>
                                  <p:childTnLst>
                                    <p:set>
                                      <p:cBhvr>
                                        <p:cTn id="11" dur="1" fill="hold">
                                          <p:stCondLst>
                                            <p:cond delay="0"/>
                                          </p:stCondLst>
                                        </p:cTn>
                                        <p:tgtEl>
                                          <p:spTgt spid="5">
                                            <p:txEl>
                                              <p:pRg st="2" end="2"/>
                                            </p:txEl>
                                          </p:spTgt>
                                        </p:tgtEl>
                                        <p:attrNameLst>
                                          <p:attrName>style.visibility</p:attrName>
                                        </p:attrNameLst>
                                      </p:cBhvr>
                                      <p:to>
                                        <p:strVal val="visible"/>
                                      </p:to>
                                    </p:set>
                                    <p:animEffect transition="in" filter="checkerboard(across)">
                                      <p:cBhvr>
                                        <p:cTn id="12" dur="500"/>
                                        <p:tgtEl>
                                          <p:spTgt spid="5">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5" presetClass="entr" presetSubtype="10" fill="hold" nodeType="clickEffect">
                                  <p:stCondLst>
                                    <p:cond delay="0"/>
                                  </p:stCondLst>
                                  <p:childTnLst>
                                    <p:set>
                                      <p:cBhvr>
                                        <p:cTn id="16" dur="1" fill="hold">
                                          <p:stCondLst>
                                            <p:cond delay="0"/>
                                          </p:stCondLst>
                                        </p:cTn>
                                        <p:tgtEl>
                                          <p:spTgt spid="5">
                                            <p:txEl>
                                              <p:pRg st="4" end="4"/>
                                            </p:txEl>
                                          </p:spTgt>
                                        </p:tgtEl>
                                        <p:attrNameLst>
                                          <p:attrName>style.visibility</p:attrName>
                                        </p:attrNameLst>
                                      </p:cBhvr>
                                      <p:to>
                                        <p:strVal val="visible"/>
                                      </p:to>
                                    </p:set>
                                    <p:animEffect transition="in" filter="checkerboard(across)">
                                      <p:cBhvr>
                                        <p:cTn id="17" dur="500"/>
                                        <p:tgtEl>
                                          <p:spTgt spid="5">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667000" y="228600"/>
            <a:ext cx="4038600" cy="707886"/>
          </a:xfrm>
          <a:prstGeom prst="rect">
            <a:avLst/>
          </a:prstGeom>
          <a:noFill/>
        </p:spPr>
        <p:txBody>
          <a:bodyPr wrap="square" rtlCol="1">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fa-IR" sz="4000" b="1" dirty="0" smtClean="0">
                <a:ln w="11430"/>
                <a:solidFill>
                  <a:srgbClr val="FFFF00"/>
                </a:solidFill>
                <a:effectLst>
                  <a:outerShdw blurRad="50800" dist="39000" dir="5460000" algn="tl">
                    <a:srgbClr val="000000">
                      <a:alpha val="38000"/>
                    </a:srgbClr>
                  </a:outerShdw>
                </a:effectLst>
              </a:rPr>
              <a:t>دستگاه عصبی</a:t>
            </a:r>
            <a:endParaRPr lang="fa-IR" sz="4000" b="1" dirty="0">
              <a:ln w="11430"/>
              <a:solidFill>
                <a:srgbClr val="FFFF00"/>
              </a:solidFill>
              <a:effectLst>
                <a:outerShdw blurRad="50800" dist="39000" dir="5460000" algn="tl">
                  <a:srgbClr val="000000">
                    <a:alpha val="38000"/>
                  </a:srgbClr>
                </a:outerShdw>
              </a:effectLst>
            </a:endParaRPr>
          </a:p>
        </p:txBody>
      </p:sp>
      <p:sp>
        <p:nvSpPr>
          <p:cNvPr id="7" name="Footer Placeholder 6"/>
          <p:cNvSpPr>
            <a:spLocks noGrp="1"/>
          </p:cNvSpPr>
          <p:nvPr>
            <p:ph type="ftr" sz="quarter" idx="11"/>
          </p:nvPr>
        </p:nvSpPr>
        <p:spPr/>
        <p:txBody>
          <a:bodyPr/>
          <a:lstStyle/>
          <a:p>
            <a:r>
              <a:rPr lang="en-US" smtClean="0"/>
              <a:t>www.biology86.blogfa.com</a:t>
            </a:r>
            <a:endParaRPr lang="en-US"/>
          </a:p>
        </p:txBody>
      </p:sp>
      <p:sp>
        <p:nvSpPr>
          <p:cNvPr id="5" name="TextBox 4"/>
          <p:cNvSpPr txBox="1"/>
          <p:nvPr/>
        </p:nvSpPr>
        <p:spPr>
          <a:xfrm>
            <a:off x="381000" y="1460242"/>
            <a:ext cx="8458200" cy="1077218"/>
          </a:xfrm>
          <a:prstGeom prst="rect">
            <a:avLst/>
          </a:prstGeom>
          <a:noFill/>
        </p:spPr>
        <p:txBody>
          <a:bodyPr wrap="square" rtlCol="1">
            <a:spAutoFit/>
          </a:bodyPr>
          <a:lstStyle/>
          <a:p>
            <a:pPr algn="justLow" rtl="1">
              <a:buFont typeface="Wingdings" pitchFamily="2" charset="2"/>
              <a:buChar char="Ø"/>
            </a:pPr>
            <a:r>
              <a:rPr lang="fa-IR" sz="3200" dirty="0" smtClean="0"/>
              <a:t>  </a:t>
            </a:r>
          </a:p>
          <a:p>
            <a:pPr algn="justLow" rtl="1">
              <a:buFont typeface="Wingdings" pitchFamily="2" charset="2"/>
              <a:buChar char="ü"/>
            </a:pPr>
            <a:endParaRPr lang="fa-IR" sz="3200" dirty="0" smtClean="0"/>
          </a:p>
        </p:txBody>
      </p:sp>
      <p:pic>
        <p:nvPicPr>
          <p:cNvPr id="54274" name="Picture 2" descr="F:\biology86\powerpoint\3\internet pic\pomp.jpg"/>
          <p:cNvPicPr>
            <a:picLocks noChangeAspect="1" noChangeArrowheads="1"/>
          </p:cNvPicPr>
          <p:nvPr/>
        </p:nvPicPr>
        <p:blipFill>
          <a:blip r:embed="rId2"/>
          <a:srcRect/>
          <a:stretch>
            <a:fillRect/>
          </a:stretch>
        </p:blipFill>
        <p:spPr bwMode="auto">
          <a:xfrm>
            <a:off x="0" y="1"/>
            <a:ext cx="9144000" cy="6857999"/>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4274"/>
                                        </p:tgtEl>
                                        <p:attrNameLst>
                                          <p:attrName>style.visibility</p:attrName>
                                        </p:attrNameLst>
                                      </p:cBhvr>
                                      <p:to>
                                        <p:strVal val="visible"/>
                                      </p:to>
                                    </p:set>
                                    <p:anim calcmode="lin" valueType="num">
                                      <p:cBhvr additive="base">
                                        <p:cTn id="7" dur="500" fill="hold"/>
                                        <p:tgtEl>
                                          <p:spTgt spid="54274"/>
                                        </p:tgtEl>
                                        <p:attrNameLst>
                                          <p:attrName>ppt_x</p:attrName>
                                        </p:attrNameLst>
                                      </p:cBhvr>
                                      <p:tavLst>
                                        <p:tav tm="0">
                                          <p:val>
                                            <p:strVal val="#ppt_x"/>
                                          </p:val>
                                        </p:tav>
                                        <p:tav tm="100000">
                                          <p:val>
                                            <p:strVal val="#ppt_x"/>
                                          </p:val>
                                        </p:tav>
                                      </p:tavLst>
                                    </p:anim>
                                    <p:anim calcmode="lin" valueType="num">
                                      <p:cBhvr additive="base">
                                        <p:cTn id="8" dur="500" fill="hold"/>
                                        <p:tgtEl>
                                          <p:spTgt spid="5427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667000" y="228600"/>
            <a:ext cx="4038600" cy="707886"/>
          </a:xfrm>
          <a:prstGeom prst="rect">
            <a:avLst/>
          </a:prstGeom>
          <a:noFill/>
        </p:spPr>
        <p:txBody>
          <a:bodyPr wrap="square" rtlCol="1">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fa-IR" sz="4000" b="1" dirty="0" smtClean="0">
                <a:ln w="11430"/>
                <a:solidFill>
                  <a:srgbClr val="FFFF00"/>
                </a:solidFill>
                <a:effectLst>
                  <a:outerShdw blurRad="50800" dist="39000" dir="5460000" algn="tl">
                    <a:srgbClr val="000000">
                      <a:alpha val="38000"/>
                    </a:srgbClr>
                  </a:outerShdw>
                </a:effectLst>
              </a:rPr>
              <a:t>دستگاه عصبی</a:t>
            </a:r>
            <a:endParaRPr lang="fa-IR" sz="4000" b="1" dirty="0">
              <a:ln w="11430"/>
              <a:solidFill>
                <a:srgbClr val="FFFF00"/>
              </a:solidFill>
              <a:effectLst>
                <a:outerShdw blurRad="50800" dist="39000" dir="5460000" algn="tl">
                  <a:srgbClr val="000000">
                    <a:alpha val="38000"/>
                  </a:srgbClr>
                </a:outerShdw>
              </a:effectLst>
            </a:endParaRPr>
          </a:p>
        </p:txBody>
      </p:sp>
      <p:sp>
        <p:nvSpPr>
          <p:cNvPr id="7" name="Footer Placeholder 6"/>
          <p:cNvSpPr>
            <a:spLocks noGrp="1"/>
          </p:cNvSpPr>
          <p:nvPr>
            <p:ph type="ftr" sz="quarter" idx="11"/>
          </p:nvPr>
        </p:nvSpPr>
        <p:spPr/>
        <p:txBody>
          <a:bodyPr/>
          <a:lstStyle/>
          <a:p>
            <a:r>
              <a:rPr lang="en-US" smtClean="0"/>
              <a:t>www.biology86.blogfa.com</a:t>
            </a:r>
            <a:endParaRPr lang="en-US"/>
          </a:p>
        </p:txBody>
      </p:sp>
      <p:sp>
        <p:nvSpPr>
          <p:cNvPr id="5" name="TextBox 4"/>
          <p:cNvSpPr txBox="1"/>
          <p:nvPr/>
        </p:nvSpPr>
        <p:spPr>
          <a:xfrm>
            <a:off x="381000" y="1460242"/>
            <a:ext cx="8458200" cy="4647426"/>
          </a:xfrm>
          <a:prstGeom prst="rect">
            <a:avLst/>
          </a:prstGeom>
          <a:noFill/>
        </p:spPr>
        <p:txBody>
          <a:bodyPr wrap="square" rtlCol="1">
            <a:spAutoFit/>
          </a:bodyPr>
          <a:lstStyle/>
          <a:p>
            <a:pPr algn="justLow" rtl="1">
              <a:buFont typeface="Wingdings" pitchFamily="2" charset="2"/>
              <a:buChar char="Ø"/>
            </a:pPr>
            <a:r>
              <a:rPr lang="fa-IR" sz="2800" b="1" dirty="0" smtClean="0">
                <a:solidFill>
                  <a:srgbClr val="FF0000"/>
                </a:solidFill>
                <a:latin typeface="Tahoma" pitchFamily="34" charset="0"/>
                <a:ea typeface="Tahoma" pitchFamily="34" charset="0"/>
                <a:cs typeface="2  Titr" pitchFamily="2" charset="-78"/>
              </a:rPr>
              <a:t>پمپ سدیم – پتاسیم </a:t>
            </a:r>
            <a:r>
              <a:rPr lang="fa-IR" sz="3200" b="1" dirty="0" smtClean="0">
                <a:latin typeface="Tahoma" pitchFamily="34" charset="0"/>
                <a:ea typeface="Tahoma" pitchFamily="34" charset="0"/>
                <a:cs typeface="2  Titr" pitchFamily="2" charset="-78"/>
              </a:rPr>
              <a:t>مانع از تجمع بیش از حد پتاسیم در خارج سلول و جمع شدن زیاد سدیم در داخل سلول می شود</a:t>
            </a:r>
          </a:p>
          <a:p>
            <a:pPr algn="justLow" rtl="1">
              <a:buFont typeface="Wingdings" pitchFamily="2" charset="2"/>
              <a:buChar char="Ø"/>
            </a:pPr>
            <a:endParaRPr lang="fa-IR" sz="2000" b="1" dirty="0" smtClean="0"/>
          </a:p>
          <a:p>
            <a:pPr algn="justLow" rtl="1">
              <a:buFont typeface="Wingdings" pitchFamily="2" charset="2"/>
              <a:buChar char="Ø"/>
            </a:pPr>
            <a:r>
              <a:rPr lang="fa-IR" sz="3200" b="1" dirty="0" smtClean="0">
                <a:latin typeface="Tahoma" pitchFamily="34" charset="0"/>
                <a:ea typeface="Tahoma" pitchFamily="34" charset="0"/>
                <a:cs typeface="2  Titr" pitchFamily="2" charset="-78"/>
              </a:rPr>
              <a:t>این</a:t>
            </a:r>
            <a:r>
              <a:rPr lang="fa-IR" sz="3200" dirty="0" smtClean="0"/>
              <a:t> </a:t>
            </a:r>
            <a:r>
              <a:rPr lang="fa-IR" sz="2800" b="1" dirty="0" smtClean="0">
                <a:solidFill>
                  <a:srgbClr val="FF0000"/>
                </a:solidFill>
                <a:latin typeface="Tahoma" pitchFamily="34" charset="0"/>
                <a:ea typeface="Tahoma" pitchFamily="34" charset="0"/>
                <a:cs typeface="2  Titr" pitchFamily="2" charset="-78"/>
              </a:rPr>
              <a:t>پروتئین</a:t>
            </a:r>
            <a:r>
              <a:rPr lang="fa-IR" sz="3200" dirty="0" smtClean="0"/>
              <a:t> </a:t>
            </a:r>
            <a:r>
              <a:rPr lang="fa-IR" sz="3200" b="1" dirty="0" smtClean="0">
                <a:latin typeface="Tahoma" pitchFamily="34" charset="0"/>
                <a:ea typeface="Tahoma" pitchFamily="34" charset="0"/>
                <a:cs typeface="2  Titr" pitchFamily="2" charset="-78"/>
              </a:rPr>
              <a:t>( پمپ سدیم – پتاسیم ) با مصرف انژی </a:t>
            </a:r>
            <a:r>
              <a:rPr lang="fa-IR" sz="3200" dirty="0" smtClean="0"/>
              <a:t>(</a:t>
            </a:r>
            <a:r>
              <a:rPr lang="en-US" sz="3200" b="1" dirty="0" smtClean="0">
                <a:solidFill>
                  <a:srgbClr val="FF0000"/>
                </a:solidFill>
                <a:effectLst>
                  <a:outerShdw blurRad="38100" dist="38100" dir="2700000" algn="tl">
                    <a:srgbClr val="000000">
                      <a:alpha val="43137"/>
                    </a:srgbClr>
                  </a:outerShdw>
                </a:effectLst>
              </a:rPr>
              <a:t>ATP</a:t>
            </a:r>
            <a:r>
              <a:rPr lang="fa-IR" sz="3200" dirty="0" smtClean="0"/>
              <a:t>) </a:t>
            </a:r>
            <a:r>
              <a:rPr lang="fa-IR" sz="3200" b="1" dirty="0" smtClean="0">
                <a:latin typeface="Tahoma" pitchFamily="34" charset="0"/>
                <a:ea typeface="Tahoma" pitchFamily="34" charset="0"/>
                <a:cs typeface="2  Titr" pitchFamily="2" charset="-78"/>
              </a:rPr>
              <a:t>یون</a:t>
            </a:r>
            <a:r>
              <a:rPr lang="fa-IR" sz="3200" dirty="0" smtClean="0"/>
              <a:t> </a:t>
            </a:r>
            <a:r>
              <a:rPr lang="fa-IR" sz="3200" dirty="0" smtClean="0">
                <a:solidFill>
                  <a:srgbClr val="0070C0"/>
                </a:solidFill>
              </a:rPr>
              <a:t>سدیم</a:t>
            </a:r>
            <a:r>
              <a:rPr lang="fa-IR" sz="3200" dirty="0" smtClean="0"/>
              <a:t> </a:t>
            </a:r>
            <a:r>
              <a:rPr lang="fa-IR" sz="3200" b="1" dirty="0" smtClean="0">
                <a:latin typeface="Tahoma" pitchFamily="34" charset="0"/>
                <a:ea typeface="Tahoma" pitchFamily="34" charset="0"/>
                <a:cs typeface="2  Titr" pitchFamily="2" charset="-78"/>
              </a:rPr>
              <a:t>را</a:t>
            </a:r>
            <a:r>
              <a:rPr lang="fa-IR" sz="3200" dirty="0" smtClean="0"/>
              <a:t> </a:t>
            </a:r>
            <a:r>
              <a:rPr lang="fa-IR" sz="3200" dirty="0" smtClean="0">
                <a:solidFill>
                  <a:srgbClr val="0070C0"/>
                </a:solidFill>
              </a:rPr>
              <a:t>به خارج </a:t>
            </a:r>
            <a:r>
              <a:rPr lang="fa-IR" sz="3200" b="1" dirty="0" smtClean="0">
                <a:latin typeface="Tahoma" pitchFamily="34" charset="0"/>
                <a:ea typeface="Tahoma" pitchFamily="34" charset="0"/>
                <a:cs typeface="2  Titr" pitchFamily="2" charset="-78"/>
              </a:rPr>
              <a:t>سلول و یون </a:t>
            </a:r>
            <a:r>
              <a:rPr lang="fa-IR" sz="2800" b="1" dirty="0" smtClean="0">
                <a:solidFill>
                  <a:srgbClr val="FF0000"/>
                </a:solidFill>
                <a:latin typeface="Tahoma" pitchFamily="34" charset="0"/>
                <a:ea typeface="Tahoma" pitchFamily="34" charset="0"/>
                <a:cs typeface="2  Titr" pitchFamily="2" charset="-78"/>
              </a:rPr>
              <a:t>پتاسیم</a:t>
            </a:r>
            <a:r>
              <a:rPr lang="fa-IR" sz="3200" b="1" dirty="0" smtClean="0">
                <a:solidFill>
                  <a:srgbClr val="FF0000"/>
                </a:solidFill>
                <a:effectLst>
                  <a:outerShdw blurRad="38100" dist="38100" dir="2700000" algn="tl">
                    <a:srgbClr val="000000">
                      <a:alpha val="43137"/>
                    </a:srgbClr>
                  </a:outerShdw>
                </a:effectLst>
              </a:rPr>
              <a:t> </a:t>
            </a:r>
            <a:r>
              <a:rPr lang="fa-IR" sz="3200" b="1" dirty="0" smtClean="0">
                <a:latin typeface="Tahoma" pitchFamily="34" charset="0"/>
                <a:ea typeface="Tahoma" pitchFamily="34" charset="0"/>
                <a:cs typeface="2  Titr" pitchFamily="2" charset="-78"/>
              </a:rPr>
              <a:t>را</a:t>
            </a:r>
            <a:r>
              <a:rPr lang="fa-IR" sz="3200" dirty="0" smtClean="0"/>
              <a:t> </a:t>
            </a:r>
            <a:r>
              <a:rPr lang="fa-IR" sz="2800" b="1" dirty="0" smtClean="0">
                <a:solidFill>
                  <a:srgbClr val="FF0000"/>
                </a:solidFill>
                <a:latin typeface="Tahoma" pitchFamily="34" charset="0"/>
                <a:ea typeface="Tahoma" pitchFamily="34" charset="0"/>
                <a:cs typeface="2  Titr" pitchFamily="2" charset="-78"/>
              </a:rPr>
              <a:t>به داخل </a:t>
            </a:r>
            <a:r>
              <a:rPr lang="fa-IR" sz="3200" b="1" dirty="0" smtClean="0">
                <a:latin typeface="Tahoma" pitchFamily="34" charset="0"/>
                <a:ea typeface="Tahoma" pitchFamily="34" charset="0"/>
                <a:cs typeface="2  Titr" pitchFamily="2" charset="-78"/>
              </a:rPr>
              <a:t>سلول باز می گرداند</a:t>
            </a:r>
          </a:p>
          <a:p>
            <a:pPr algn="justLow" rtl="1">
              <a:buFont typeface="Wingdings" pitchFamily="2" charset="2"/>
              <a:buChar char="ü"/>
            </a:pPr>
            <a:endParaRPr lang="fa-IR" sz="2000" dirty="0" smtClean="0"/>
          </a:p>
          <a:p>
            <a:pPr algn="justLow" rtl="1">
              <a:buFont typeface="Wingdings" pitchFamily="2" charset="2"/>
              <a:buChar char="ü"/>
            </a:pPr>
            <a:r>
              <a:rPr lang="fa-IR" sz="3200" b="1" dirty="0" smtClean="0">
                <a:latin typeface="Tahoma" pitchFamily="34" charset="0"/>
                <a:ea typeface="Tahoma" pitchFamily="34" charset="0"/>
                <a:cs typeface="2  Titr" pitchFamily="2" charset="-78"/>
              </a:rPr>
              <a:t>این عمل باعث می شود همواره غلظت سدیم در خارج و غلظت پتاسیم در داخل بالا بماند</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7" presetClass="entr" presetSubtype="1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calcmode="lin" valueType="num">
                                      <p:cBhvr>
                                        <p:cTn id="7" dur="500" fill="hold"/>
                                        <p:tgtEl>
                                          <p:spTgt spid="5">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5">
                                            <p:txEl>
                                              <p:pRg st="0" end="0"/>
                                            </p:txEl>
                                          </p:spTgt>
                                        </p:tgtEl>
                                        <p:attrNameLst>
                                          <p:attrName>ppt_h</p:attrName>
                                        </p:attrNameLst>
                                      </p:cBhvr>
                                      <p:tavLst>
                                        <p:tav tm="0">
                                          <p:val>
                                            <p:strVal val="#ppt_h"/>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17" presetClass="entr" presetSubtype="10" fill="hold" nodeType="clickEffect">
                                  <p:stCondLst>
                                    <p:cond delay="0"/>
                                  </p:stCondLst>
                                  <p:childTnLst>
                                    <p:set>
                                      <p:cBhvr>
                                        <p:cTn id="12" dur="1" fill="hold">
                                          <p:stCondLst>
                                            <p:cond delay="0"/>
                                          </p:stCondLst>
                                        </p:cTn>
                                        <p:tgtEl>
                                          <p:spTgt spid="5">
                                            <p:txEl>
                                              <p:pRg st="2" end="2"/>
                                            </p:txEl>
                                          </p:spTgt>
                                        </p:tgtEl>
                                        <p:attrNameLst>
                                          <p:attrName>style.visibility</p:attrName>
                                        </p:attrNameLst>
                                      </p:cBhvr>
                                      <p:to>
                                        <p:strVal val="visible"/>
                                      </p:to>
                                    </p:set>
                                    <p:anim calcmode="lin" valueType="num">
                                      <p:cBhvr>
                                        <p:cTn id="13" dur="500" fill="hold"/>
                                        <p:tgtEl>
                                          <p:spTgt spid="5">
                                            <p:txEl>
                                              <p:pRg st="2" end="2"/>
                                            </p:txEl>
                                          </p:spTgt>
                                        </p:tgtEl>
                                        <p:attrNameLst>
                                          <p:attrName>ppt_w</p:attrName>
                                        </p:attrNameLst>
                                      </p:cBhvr>
                                      <p:tavLst>
                                        <p:tav tm="0">
                                          <p:val>
                                            <p:fltVal val="0"/>
                                          </p:val>
                                        </p:tav>
                                        <p:tav tm="100000">
                                          <p:val>
                                            <p:strVal val="#ppt_w"/>
                                          </p:val>
                                        </p:tav>
                                      </p:tavLst>
                                    </p:anim>
                                    <p:anim calcmode="lin" valueType="num">
                                      <p:cBhvr>
                                        <p:cTn id="14" dur="500" fill="hold"/>
                                        <p:tgtEl>
                                          <p:spTgt spid="5">
                                            <p:txEl>
                                              <p:pRg st="2" end="2"/>
                                            </p:txEl>
                                          </p:spTgt>
                                        </p:tgtEl>
                                        <p:attrNameLst>
                                          <p:attrName>ppt_h</p:attrName>
                                        </p:attrNameLst>
                                      </p:cBhvr>
                                      <p:tavLst>
                                        <p:tav tm="0">
                                          <p:val>
                                            <p:strVal val="#ppt_h"/>
                                          </p:val>
                                        </p:tav>
                                        <p:tav tm="100000">
                                          <p:val>
                                            <p:strVal val="#ppt_h"/>
                                          </p:val>
                                        </p:tav>
                                      </p:tavLst>
                                    </p:anim>
                                  </p:childTnLst>
                                </p:cTn>
                              </p:par>
                            </p:childTnLst>
                          </p:cTn>
                        </p:par>
                      </p:childTnLst>
                    </p:cTn>
                  </p:par>
                  <p:par>
                    <p:cTn id="15" fill="hold">
                      <p:stCondLst>
                        <p:cond delay="indefinite"/>
                      </p:stCondLst>
                      <p:childTnLst>
                        <p:par>
                          <p:cTn id="16" fill="hold">
                            <p:stCondLst>
                              <p:cond delay="0"/>
                            </p:stCondLst>
                            <p:childTnLst>
                              <p:par>
                                <p:cTn id="17" presetID="17" presetClass="entr" presetSubtype="10" fill="hold" nodeType="clickEffect">
                                  <p:stCondLst>
                                    <p:cond delay="0"/>
                                  </p:stCondLst>
                                  <p:childTnLst>
                                    <p:set>
                                      <p:cBhvr>
                                        <p:cTn id="18" dur="1" fill="hold">
                                          <p:stCondLst>
                                            <p:cond delay="0"/>
                                          </p:stCondLst>
                                        </p:cTn>
                                        <p:tgtEl>
                                          <p:spTgt spid="5">
                                            <p:txEl>
                                              <p:pRg st="4" end="4"/>
                                            </p:txEl>
                                          </p:spTgt>
                                        </p:tgtEl>
                                        <p:attrNameLst>
                                          <p:attrName>style.visibility</p:attrName>
                                        </p:attrNameLst>
                                      </p:cBhvr>
                                      <p:to>
                                        <p:strVal val="visible"/>
                                      </p:to>
                                    </p:set>
                                    <p:anim calcmode="lin" valueType="num">
                                      <p:cBhvr>
                                        <p:cTn id="19" dur="500" fill="hold"/>
                                        <p:tgtEl>
                                          <p:spTgt spid="5">
                                            <p:txEl>
                                              <p:pRg st="4" end="4"/>
                                            </p:txEl>
                                          </p:spTgt>
                                        </p:tgtEl>
                                        <p:attrNameLst>
                                          <p:attrName>ppt_w</p:attrName>
                                        </p:attrNameLst>
                                      </p:cBhvr>
                                      <p:tavLst>
                                        <p:tav tm="0">
                                          <p:val>
                                            <p:fltVal val="0"/>
                                          </p:val>
                                        </p:tav>
                                        <p:tav tm="100000">
                                          <p:val>
                                            <p:strVal val="#ppt_w"/>
                                          </p:val>
                                        </p:tav>
                                      </p:tavLst>
                                    </p:anim>
                                    <p:anim calcmode="lin" valueType="num">
                                      <p:cBhvr>
                                        <p:cTn id="20" dur="500" fill="hold"/>
                                        <p:tgtEl>
                                          <p:spTgt spid="5">
                                            <p:txEl>
                                              <p:pRg st="4" end="4"/>
                                            </p:txEl>
                                          </p:spTgt>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5" name="Rectangle 1"/>
          <p:cNvSpPr>
            <a:spLocks noChangeArrowheads="1"/>
          </p:cNvSpPr>
          <p:nvPr/>
        </p:nvSpPr>
        <p:spPr bwMode="auto">
          <a:xfrm>
            <a:off x="214282" y="0"/>
            <a:ext cx="8715436" cy="630942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R="0" lvl="0" indent="0" algn="ctr" fontAlgn="base">
              <a:lnSpc>
                <a:spcPct val="100000"/>
              </a:lnSpc>
              <a:spcBef>
                <a:spcPct val="0"/>
              </a:spcBef>
              <a:spcAft>
                <a:spcPct val="0"/>
              </a:spcAft>
              <a:buClrTx/>
              <a:buSzTx/>
              <a:buFont typeface="Wingdings" pitchFamily="2" charset="2"/>
              <a:buNone/>
              <a:tabLst/>
            </a:pPr>
            <a:r>
              <a:rPr lang="fa-IR" sz="4000" b="1" dirty="0" smtClean="0">
                <a:ln w="11430"/>
                <a:solidFill>
                  <a:srgbClr val="FFFF00"/>
                </a:solidFill>
                <a:effectLst>
                  <a:outerShdw blurRad="50800" dist="39000" dir="5460000" algn="tl">
                    <a:srgbClr val="000000">
                      <a:alpha val="38000"/>
                    </a:srgbClr>
                  </a:outerShdw>
                </a:effectLst>
              </a:rPr>
              <a:t>تغییرات در اندازه بدن و ساختار عضله –چربی</a:t>
            </a:r>
          </a:p>
          <a:p>
            <a:pPr marR="0" lvl="0" indent="0" algn="justLow" fontAlgn="base">
              <a:lnSpc>
                <a:spcPct val="100000"/>
              </a:lnSpc>
              <a:spcBef>
                <a:spcPct val="0"/>
              </a:spcBef>
              <a:spcAft>
                <a:spcPct val="0"/>
              </a:spcAft>
              <a:buClrTx/>
              <a:buSzTx/>
              <a:buFont typeface="Wingdings" pitchFamily="2" charset="2"/>
              <a:buNone/>
              <a:tabLst/>
            </a:pPr>
            <a:endParaRPr lang="en-US" sz="2800" b="1" dirty="0" smtClean="0">
              <a:latin typeface="Tahoma" pitchFamily="34" charset="0"/>
              <a:ea typeface="Tahoma" pitchFamily="34" charset="0"/>
              <a:cs typeface="Tahoma" pitchFamily="34" charset="0"/>
            </a:endParaRPr>
          </a:p>
          <a:p>
            <a:pPr marR="0" lvl="0" indent="0" algn="justLow" fontAlgn="base">
              <a:lnSpc>
                <a:spcPct val="100000"/>
              </a:lnSpc>
              <a:spcBef>
                <a:spcPct val="0"/>
              </a:spcBef>
              <a:spcAft>
                <a:spcPct val="0"/>
              </a:spcAft>
              <a:buClrTx/>
              <a:buSzTx/>
              <a:buFont typeface="Wingdings" pitchFamily="2" charset="2"/>
              <a:buNone/>
              <a:tabLst/>
            </a:pPr>
            <a:r>
              <a:rPr lang="fa-IR" sz="2400" b="1" dirty="0" smtClean="0">
                <a:latin typeface="Tahoma" pitchFamily="34" charset="0"/>
                <a:ea typeface="Tahoma" pitchFamily="34" charset="0"/>
                <a:cs typeface="2  Titr" pitchFamily="2" charset="-78"/>
              </a:rPr>
              <a:t>در پایان سال اول قد یک بچه معمولی تقریباً 80سانتی متر است ،یعنی50 درصد بیشتر از زمان تولد ؛در2سالگی تقریباً 75 درصد بزرگتر است (90سانتی متر).همچنین،در 5ماهگی،وزن هنگام تولد دو برابر می شود (تقریباً6/5 کیلوگرم)، در1 سالگی سه برابر می شود(تقریباً10کیلوگرم) و در2سالگی به چهار برابر می رسد(تقریباً13/5کیلوگرم).</a:t>
            </a:r>
            <a:endParaRPr lang="en-US" sz="2400" b="1" dirty="0" smtClean="0">
              <a:latin typeface="Tahoma" pitchFamily="34" charset="0"/>
              <a:ea typeface="Tahoma" pitchFamily="34" charset="0"/>
              <a:cs typeface="2  Titr" pitchFamily="2" charset="-78"/>
            </a:endParaRPr>
          </a:p>
          <a:p>
            <a:pPr marR="0" lvl="0" indent="0" algn="justLow" fontAlgn="base">
              <a:lnSpc>
                <a:spcPct val="100000"/>
              </a:lnSpc>
              <a:spcBef>
                <a:spcPct val="0"/>
              </a:spcBef>
              <a:spcAft>
                <a:spcPct val="0"/>
              </a:spcAft>
              <a:buClrTx/>
              <a:buSzTx/>
              <a:buFont typeface="Wingdings" pitchFamily="2" charset="2"/>
              <a:buNone/>
              <a:tabLst/>
            </a:pPr>
            <a:r>
              <a:rPr lang="fa-IR" sz="2400" b="1" dirty="0" smtClean="0">
                <a:latin typeface="Tahoma" pitchFamily="34" charset="0"/>
                <a:ea typeface="Tahoma" pitchFamily="34" charset="0"/>
                <a:cs typeface="2  Titr" pitchFamily="2" charset="-78"/>
              </a:rPr>
              <a:t>اما نوباوگان و کودکان نوپا به جای اینکه وزن یکنواخت کسب کنند،به صورت </a:t>
            </a:r>
          </a:p>
          <a:p>
            <a:pPr marR="0" lvl="0" indent="0" algn="justLow" fontAlgn="base">
              <a:lnSpc>
                <a:spcPct val="100000"/>
              </a:lnSpc>
              <a:spcBef>
                <a:spcPct val="0"/>
              </a:spcBef>
              <a:spcAft>
                <a:spcPct val="0"/>
              </a:spcAft>
              <a:buClrTx/>
              <a:buSzTx/>
              <a:buFont typeface="Wingdings" pitchFamily="2" charset="2"/>
              <a:buNone/>
              <a:tabLst/>
            </a:pPr>
            <a:r>
              <a:rPr lang="fa-IR" sz="2400" b="1" dirty="0" smtClean="0">
                <a:latin typeface="Tahoma" pitchFamily="34" charset="0"/>
                <a:ea typeface="Tahoma" pitchFamily="34" charset="0"/>
                <a:cs typeface="2  Titr" pitchFamily="2" charset="-78"/>
              </a:rPr>
              <a:t>جهش های کوچک رشد می کنند.</a:t>
            </a:r>
            <a:endParaRPr lang="en-US" sz="2400" b="1" dirty="0" smtClean="0">
              <a:latin typeface="Tahoma" pitchFamily="34" charset="0"/>
              <a:ea typeface="Tahoma" pitchFamily="34" charset="0"/>
              <a:cs typeface="2  Titr" pitchFamily="2" charset="-78"/>
            </a:endParaRPr>
          </a:p>
          <a:p>
            <a:pPr marR="0" lvl="0" indent="0" algn="justLow" fontAlgn="base">
              <a:lnSpc>
                <a:spcPct val="100000"/>
              </a:lnSpc>
              <a:spcBef>
                <a:spcPct val="0"/>
              </a:spcBef>
              <a:spcAft>
                <a:spcPct val="0"/>
              </a:spcAft>
              <a:buClrTx/>
              <a:buSzTx/>
              <a:buFont typeface="Wingdings" pitchFamily="2" charset="2"/>
              <a:buNone/>
              <a:tabLst/>
            </a:pPr>
            <a:r>
              <a:rPr lang="fa-IR" sz="2400" b="1" dirty="0" smtClean="0">
                <a:latin typeface="Tahoma" pitchFamily="34" charset="0"/>
                <a:ea typeface="Tahoma" pitchFamily="34" charset="0"/>
                <a:cs typeface="2  Titr" pitchFamily="2" charset="-78"/>
              </a:rPr>
              <a:t>یکی از واضح ترین تغییرات در ظاهر کودکان،تغییر شکل آنها به بچه های گرد و گوشتالو در اواسط سال اول است.این افزایش اولیه ((چربی بچه))است که در حدود 9ماهگی به اوج می رسد،وبه بچه کوچک کمک می کند تا دمای ثابت بدن را حفظ کند.در سال دوم،اغلب کودکان نوپا،لاغر می شوند و این روند تا اواسط کودکی ادامه می یابد.درمقابل،بافت عضلانی در طول نوباوگی خیلی آهسته افزایش می یابد وتا نوجوانی به اوج نمی رسد بچه ها مخلوقات بسیار عضلانی نیستند؛قدرت وهماهنگی عضلانی آنها محدود هستند</a:t>
            </a:r>
            <a:r>
              <a:rPr kumimoji="0" lang="fa-IR" sz="2400" b="1" i="0" u="none" strike="noStrike" cap="none" normalizeH="0" baseline="0" dirty="0" smtClean="0">
                <a:ln>
                  <a:noFill/>
                </a:ln>
                <a:solidFill>
                  <a:schemeClr val="tx1"/>
                </a:solidFill>
                <a:effectLst/>
                <a:latin typeface="Tahoma" pitchFamily="34" charset="0"/>
                <a:ea typeface="Tahoma" pitchFamily="34" charset="0"/>
                <a:cs typeface="2  Titr" pitchFamily="2" charset="-78"/>
              </a:rPr>
              <a:t>.</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667000" y="228600"/>
            <a:ext cx="4038600" cy="707886"/>
          </a:xfrm>
          <a:prstGeom prst="rect">
            <a:avLst/>
          </a:prstGeom>
          <a:noFill/>
        </p:spPr>
        <p:txBody>
          <a:bodyPr wrap="square" rtlCol="1">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fa-IR" sz="4000" b="1" dirty="0" smtClean="0">
                <a:ln w="11430"/>
                <a:solidFill>
                  <a:srgbClr val="FFFF00"/>
                </a:solidFill>
                <a:effectLst>
                  <a:outerShdw blurRad="50800" dist="39000" dir="5460000" algn="tl">
                    <a:srgbClr val="000000">
                      <a:alpha val="38000"/>
                    </a:srgbClr>
                  </a:outerShdw>
                </a:effectLst>
              </a:rPr>
              <a:t>دستگاه عصبی</a:t>
            </a:r>
            <a:endParaRPr lang="fa-IR" sz="4000" b="1" dirty="0">
              <a:ln w="11430"/>
              <a:solidFill>
                <a:srgbClr val="FFFF00"/>
              </a:solidFill>
              <a:effectLst>
                <a:outerShdw blurRad="50800" dist="39000" dir="5460000" algn="tl">
                  <a:srgbClr val="000000">
                    <a:alpha val="38000"/>
                  </a:srgbClr>
                </a:outerShdw>
              </a:effectLst>
            </a:endParaRPr>
          </a:p>
        </p:txBody>
      </p:sp>
      <p:sp>
        <p:nvSpPr>
          <p:cNvPr id="6" name="TextBox 5"/>
          <p:cNvSpPr txBox="1"/>
          <p:nvPr/>
        </p:nvSpPr>
        <p:spPr>
          <a:xfrm>
            <a:off x="4876800" y="1460242"/>
            <a:ext cx="3962400" cy="2554545"/>
          </a:xfrm>
          <a:prstGeom prst="rect">
            <a:avLst/>
          </a:prstGeom>
          <a:noFill/>
        </p:spPr>
        <p:txBody>
          <a:bodyPr wrap="square" rtlCol="1">
            <a:spAutoFit/>
          </a:bodyPr>
          <a:lstStyle/>
          <a:p>
            <a:pPr algn="justLow" rtl="1">
              <a:buFont typeface="Wingdings" pitchFamily="2" charset="2"/>
              <a:buChar char="Ø"/>
            </a:pPr>
            <a:r>
              <a:rPr lang="fa-IR" sz="3200" b="1" dirty="0" smtClean="0">
                <a:latin typeface="Tahoma" pitchFamily="34" charset="0"/>
                <a:ea typeface="Tahoma" pitchFamily="34" charset="0"/>
                <a:cs typeface="2  Titr" pitchFamily="2" charset="-78"/>
              </a:rPr>
              <a:t> مقایسه دو نورون </a:t>
            </a:r>
          </a:p>
          <a:p>
            <a:pPr algn="justLow" rtl="1"/>
            <a:endParaRPr lang="fa-IR" sz="3200" b="1" dirty="0" smtClean="0">
              <a:latin typeface="Tahoma" pitchFamily="34" charset="0"/>
              <a:ea typeface="Tahoma" pitchFamily="34" charset="0"/>
              <a:cs typeface="2  Titr" pitchFamily="2" charset="-78"/>
            </a:endParaRPr>
          </a:p>
          <a:p>
            <a:pPr marL="514350" indent="-514350" algn="justLow" rtl="1">
              <a:buFont typeface="+mj-lt"/>
              <a:buAutoNum type="alphaUcPeriod"/>
            </a:pPr>
            <a:r>
              <a:rPr lang="fa-IR" sz="3200" b="1" dirty="0" smtClean="0">
                <a:latin typeface="Tahoma" pitchFamily="34" charset="0"/>
                <a:ea typeface="Tahoma" pitchFamily="34" charset="0"/>
                <a:cs typeface="2  Titr" pitchFamily="2" charset="-78"/>
              </a:rPr>
              <a:t>فاقد غلاف میلین</a:t>
            </a:r>
          </a:p>
          <a:p>
            <a:pPr marL="514350" indent="-514350" algn="justLow" rtl="1">
              <a:buFont typeface="+mj-lt"/>
              <a:buAutoNum type="alphaUcPeriod"/>
            </a:pPr>
            <a:endParaRPr lang="fa-IR" sz="3200" b="1" dirty="0" smtClean="0">
              <a:latin typeface="Tahoma" pitchFamily="34" charset="0"/>
              <a:ea typeface="Tahoma" pitchFamily="34" charset="0"/>
              <a:cs typeface="2  Titr" pitchFamily="2" charset="-78"/>
            </a:endParaRPr>
          </a:p>
          <a:p>
            <a:pPr marL="514350" indent="-514350" algn="justLow" rtl="1">
              <a:buFont typeface="+mj-lt"/>
              <a:buAutoNum type="alphaUcPeriod"/>
            </a:pPr>
            <a:r>
              <a:rPr lang="fa-IR" sz="3200" b="1" dirty="0" smtClean="0">
                <a:latin typeface="Tahoma" pitchFamily="34" charset="0"/>
                <a:ea typeface="Tahoma" pitchFamily="34" charset="0"/>
                <a:cs typeface="2  Titr" pitchFamily="2" charset="-78"/>
              </a:rPr>
              <a:t>دارای غلاف میلین</a:t>
            </a:r>
          </a:p>
        </p:txBody>
      </p:sp>
      <p:sp>
        <p:nvSpPr>
          <p:cNvPr id="7" name="Footer Placeholder 6"/>
          <p:cNvSpPr>
            <a:spLocks noGrp="1"/>
          </p:cNvSpPr>
          <p:nvPr>
            <p:ph type="ftr" sz="quarter" idx="11"/>
          </p:nvPr>
        </p:nvSpPr>
        <p:spPr/>
        <p:txBody>
          <a:bodyPr/>
          <a:lstStyle/>
          <a:p>
            <a:r>
              <a:rPr lang="en-US" smtClean="0"/>
              <a:t>www.biology86.blogfa.com</a:t>
            </a:r>
            <a:endParaRPr lang="en-US"/>
          </a:p>
        </p:txBody>
      </p:sp>
      <p:pic>
        <p:nvPicPr>
          <p:cNvPr id="5122" name="Picture 2" descr="F:\biology86\powerpoint\3\internet pic\mielin.jpg"/>
          <p:cNvPicPr>
            <a:picLocks noChangeAspect="1" noChangeArrowheads="1"/>
          </p:cNvPicPr>
          <p:nvPr/>
        </p:nvPicPr>
        <p:blipFill>
          <a:blip r:embed="rId2"/>
          <a:srcRect/>
          <a:stretch>
            <a:fillRect/>
          </a:stretch>
        </p:blipFill>
        <p:spPr bwMode="auto">
          <a:xfrm>
            <a:off x="533400" y="1524000"/>
            <a:ext cx="4192331" cy="4981575"/>
          </a:xfrm>
          <a:prstGeom prst="rect">
            <a:avLst/>
          </a:prstGeom>
          <a:noFill/>
        </p:spPr>
      </p:pic>
      <p:sp>
        <p:nvSpPr>
          <p:cNvPr id="8" name="Right Arrow 7">
            <a:hlinkClick r:id="rId3" action="ppaction://hlinkfile"/>
          </p:cNvPr>
          <p:cNvSpPr/>
          <p:nvPr/>
        </p:nvSpPr>
        <p:spPr>
          <a:xfrm>
            <a:off x="7215206" y="4857760"/>
            <a:ext cx="1357322" cy="107157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fa-IR" sz="2400" dirty="0" smtClean="0">
                <a:solidFill>
                  <a:srgbClr val="C00000"/>
                </a:solidFill>
                <a:latin typeface="Tahoma" pitchFamily="34" charset="0"/>
                <a:ea typeface="Tahoma" pitchFamily="34" charset="0"/>
                <a:cs typeface="Tahoma" pitchFamily="34" charset="0"/>
                <a:hlinkClick r:id="rId3" action="ppaction://hlinkfile"/>
              </a:rPr>
              <a:t>کلیپ</a:t>
            </a:r>
            <a:endParaRPr lang="fa-IR" sz="2400" dirty="0">
              <a:solidFill>
                <a:srgbClr val="C00000"/>
              </a:solidFill>
              <a:latin typeface="Tahoma" pitchFamily="34" charset="0"/>
              <a:ea typeface="Tahoma" pitchFamily="34" charset="0"/>
              <a:cs typeface="Tahoma"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7" presetClass="entr" presetSubtype="1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 calcmode="lin" valueType="num">
                                      <p:cBhvr>
                                        <p:cTn id="7" dur="500" fill="hold"/>
                                        <p:tgtEl>
                                          <p:spTgt spid="6">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6">
                                            <p:txEl>
                                              <p:pRg st="0" end="0"/>
                                            </p:txEl>
                                          </p:spTgt>
                                        </p:tgtEl>
                                        <p:attrNameLst>
                                          <p:attrName>ppt_h</p:attrName>
                                        </p:attrNameLst>
                                      </p:cBhvr>
                                      <p:tavLst>
                                        <p:tav tm="0">
                                          <p:val>
                                            <p:strVal val="#ppt_h"/>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17" presetClass="entr" presetSubtype="10" fill="hold" nodeType="clickEffect">
                                  <p:stCondLst>
                                    <p:cond delay="0"/>
                                  </p:stCondLst>
                                  <p:childTnLst>
                                    <p:set>
                                      <p:cBhvr>
                                        <p:cTn id="12" dur="1" fill="hold">
                                          <p:stCondLst>
                                            <p:cond delay="0"/>
                                          </p:stCondLst>
                                        </p:cTn>
                                        <p:tgtEl>
                                          <p:spTgt spid="6">
                                            <p:txEl>
                                              <p:pRg st="2" end="2"/>
                                            </p:txEl>
                                          </p:spTgt>
                                        </p:tgtEl>
                                        <p:attrNameLst>
                                          <p:attrName>style.visibility</p:attrName>
                                        </p:attrNameLst>
                                      </p:cBhvr>
                                      <p:to>
                                        <p:strVal val="visible"/>
                                      </p:to>
                                    </p:set>
                                    <p:anim calcmode="lin" valueType="num">
                                      <p:cBhvr>
                                        <p:cTn id="13" dur="500" fill="hold"/>
                                        <p:tgtEl>
                                          <p:spTgt spid="6">
                                            <p:txEl>
                                              <p:pRg st="2" end="2"/>
                                            </p:txEl>
                                          </p:spTgt>
                                        </p:tgtEl>
                                        <p:attrNameLst>
                                          <p:attrName>ppt_w</p:attrName>
                                        </p:attrNameLst>
                                      </p:cBhvr>
                                      <p:tavLst>
                                        <p:tav tm="0">
                                          <p:val>
                                            <p:fltVal val="0"/>
                                          </p:val>
                                        </p:tav>
                                        <p:tav tm="100000">
                                          <p:val>
                                            <p:strVal val="#ppt_w"/>
                                          </p:val>
                                        </p:tav>
                                      </p:tavLst>
                                    </p:anim>
                                    <p:anim calcmode="lin" valueType="num">
                                      <p:cBhvr>
                                        <p:cTn id="14" dur="500" fill="hold"/>
                                        <p:tgtEl>
                                          <p:spTgt spid="6">
                                            <p:txEl>
                                              <p:pRg st="2" end="2"/>
                                            </p:txEl>
                                          </p:spTgt>
                                        </p:tgtEl>
                                        <p:attrNameLst>
                                          <p:attrName>ppt_h</p:attrName>
                                        </p:attrNameLst>
                                      </p:cBhvr>
                                      <p:tavLst>
                                        <p:tav tm="0">
                                          <p:val>
                                            <p:strVal val="#ppt_h"/>
                                          </p:val>
                                        </p:tav>
                                        <p:tav tm="100000">
                                          <p:val>
                                            <p:strVal val="#ppt_h"/>
                                          </p:val>
                                        </p:tav>
                                      </p:tavLst>
                                    </p:anim>
                                  </p:childTnLst>
                                </p:cTn>
                              </p:par>
                            </p:childTnLst>
                          </p:cTn>
                        </p:par>
                      </p:childTnLst>
                    </p:cTn>
                  </p:par>
                  <p:par>
                    <p:cTn id="15" fill="hold">
                      <p:stCondLst>
                        <p:cond delay="indefinite"/>
                      </p:stCondLst>
                      <p:childTnLst>
                        <p:par>
                          <p:cTn id="16" fill="hold">
                            <p:stCondLst>
                              <p:cond delay="0"/>
                            </p:stCondLst>
                            <p:childTnLst>
                              <p:par>
                                <p:cTn id="17" presetID="17" presetClass="entr" presetSubtype="10" fill="hold" nodeType="clickEffect">
                                  <p:stCondLst>
                                    <p:cond delay="0"/>
                                  </p:stCondLst>
                                  <p:childTnLst>
                                    <p:set>
                                      <p:cBhvr>
                                        <p:cTn id="18" dur="1" fill="hold">
                                          <p:stCondLst>
                                            <p:cond delay="0"/>
                                          </p:stCondLst>
                                        </p:cTn>
                                        <p:tgtEl>
                                          <p:spTgt spid="6">
                                            <p:txEl>
                                              <p:pRg st="4" end="4"/>
                                            </p:txEl>
                                          </p:spTgt>
                                        </p:tgtEl>
                                        <p:attrNameLst>
                                          <p:attrName>style.visibility</p:attrName>
                                        </p:attrNameLst>
                                      </p:cBhvr>
                                      <p:to>
                                        <p:strVal val="visible"/>
                                      </p:to>
                                    </p:set>
                                    <p:anim calcmode="lin" valueType="num">
                                      <p:cBhvr>
                                        <p:cTn id="19" dur="500" fill="hold"/>
                                        <p:tgtEl>
                                          <p:spTgt spid="6">
                                            <p:txEl>
                                              <p:pRg st="4" end="4"/>
                                            </p:txEl>
                                          </p:spTgt>
                                        </p:tgtEl>
                                        <p:attrNameLst>
                                          <p:attrName>ppt_w</p:attrName>
                                        </p:attrNameLst>
                                      </p:cBhvr>
                                      <p:tavLst>
                                        <p:tav tm="0">
                                          <p:val>
                                            <p:fltVal val="0"/>
                                          </p:val>
                                        </p:tav>
                                        <p:tav tm="100000">
                                          <p:val>
                                            <p:strVal val="#ppt_w"/>
                                          </p:val>
                                        </p:tav>
                                      </p:tavLst>
                                    </p:anim>
                                    <p:anim calcmode="lin" valueType="num">
                                      <p:cBhvr>
                                        <p:cTn id="20" dur="500" fill="hold"/>
                                        <p:tgtEl>
                                          <p:spTgt spid="6">
                                            <p:txEl>
                                              <p:pRg st="4" end="4"/>
                                            </p:txEl>
                                          </p:spTgt>
                                        </p:tgtEl>
                                        <p:attrNameLst>
                                          <p:attrName>ppt_h</p:attrName>
                                        </p:attrNameLst>
                                      </p:cBhvr>
                                      <p:tavLst>
                                        <p:tav tm="0">
                                          <p:val>
                                            <p:strVal val="#ppt_h"/>
                                          </p:val>
                                        </p:tav>
                                        <p:tav tm="100000">
                                          <p:val>
                                            <p:strVal val="#ppt_h"/>
                                          </p:val>
                                        </p:tav>
                                      </p:tavLst>
                                    </p:anim>
                                  </p:childTnLst>
                                </p:cTn>
                              </p:par>
                            </p:childTnLst>
                          </p:cTn>
                        </p:par>
                      </p:childTnLst>
                    </p:cTn>
                  </p:par>
                  <p:par>
                    <p:cTn id="21" fill="hold">
                      <p:stCondLst>
                        <p:cond delay="indefinite"/>
                      </p:stCondLst>
                      <p:childTnLst>
                        <p:par>
                          <p:cTn id="22" fill="hold">
                            <p:stCondLst>
                              <p:cond delay="0"/>
                            </p:stCondLst>
                            <p:childTnLst>
                              <p:par>
                                <p:cTn id="23" presetID="3" presetClass="entr" presetSubtype="10" fill="hold" nodeType="clickEffect">
                                  <p:stCondLst>
                                    <p:cond delay="0"/>
                                  </p:stCondLst>
                                  <p:childTnLst>
                                    <p:set>
                                      <p:cBhvr>
                                        <p:cTn id="24" dur="1" fill="hold">
                                          <p:stCondLst>
                                            <p:cond delay="0"/>
                                          </p:stCondLst>
                                        </p:cTn>
                                        <p:tgtEl>
                                          <p:spTgt spid="5122"/>
                                        </p:tgtEl>
                                        <p:attrNameLst>
                                          <p:attrName>style.visibility</p:attrName>
                                        </p:attrNameLst>
                                      </p:cBhvr>
                                      <p:to>
                                        <p:strVal val="visible"/>
                                      </p:to>
                                    </p:set>
                                    <p:animEffect transition="in" filter="blinds(horizontal)">
                                      <p:cBhvr>
                                        <p:cTn id="25" dur="500"/>
                                        <p:tgtEl>
                                          <p:spTgt spid="51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667000" y="228600"/>
            <a:ext cx="4038600" cy="707886"/>
          </a:xfrm>
          <a:prstGeom prst="rect">
            <a:avLst/>
          </a:prstGeom>
          <a:noFill/>
        </p:spPr>
        <p:txBody>
          <a:bodyPr wrap="square" rtlCol="1">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fa-IR" sz="4000" b="1" dirty="0" smtClean="0">
                <a:ln w="11430"/>
                <a:solidFill>
                  <a:srgbClr val="FFFF00"/>
                </a:solidFill>
                <a:effectLst>
                  <a:outerShdw blurRad="50800" dist="39000" dir="5460000" algn="tl">
                    <a:srgbClr val="000000">
                      <a:alpha val="38000"/>
                    </a:srgbClr>
                  </a:outerShdw>
                </a:effectLst>
              </a:rPr>
              <a:t>دستگاه عصبی</a:t>
            </a:r>
            <a:endParaRPr lang="fa-IR" sz="4000" b="1" dirty="0">
              <a:ln w="11430"/>
              <a:solidFill>
                <a:srgbClr val="FFFF00"/>
              </a:solidFill>
              <a:effectLst>
                <a:outerShdw blurRad="50800" dist="39000" dir="5460000" algn="tl">
                  <a:srgbClr val="000000">
                    <a:alpha val="38000"/>
                  </a:srgbClr>
                </a:outerShdw>
              </a:effectLst>
            </a:endParaRPr>
          </a:p>
        </p:txBody>
      </p:sp>
      <p:sp>
        <p:nvSpPr>
          <p:cNvPr id="7" name="Footer Placeholder 6"/>
          <p:cNvSpPr>
            <a:spLocks noGrp="1"/>
          </p:cNvSpPr>
          <p:nvPr>
            <p:ph type="ftr" sz="quarter" idx="11"/>
          </p:nvPr>
        </p:nvSpPr>
        <p:spPr/>
        <p:txBody>
          <a:bodyPr/>
          <a:lstStyle/>
          <a:p>
            <a:r>
              <a:rPr lang="en-US" smtClean="0"/>
              <a:t>www.biology86.blogfa.com</a:t>
            </a:r>
            <a:endParaRPr lang="en-US"/>
          </a:p>
        </p:txBody>
      </p:sp>
      <p:sp>
        <p:nvSpPr>
          <p:cNvPr id="5" name="TextBox 4"/>
          <p:cNvSpPr txBox="1"/>
          <p:nvPr/>
        </p:nvSpPr>
        <p:spPr>
          <a:xfrm>
            <a:off x="357158" y="1000108"/>
            <a:ext cx="8458200" cy="5324535"/>
          </a:xfrm>
          <a:prstGeom prst="rect">
            <a:avLst/>
          </a:prstGeom>
          <a:noFill/>
        </p:spPr>
        <p:txBody>
          <a:bodyPr wrap="square" rtlCol="1">
            <a:spAutoFit/>
          </a:bodyPr>
          <a:lstStyle/>
          <a:p>
            <a:pPr algn="justLow" rtl="1">
              <a:buFont typeface="Wingdings" pitchFamily="2" charset="2"/>
              <a:buChar char="Ø"/>
            </a:pPr>
            <a:r>
              <a:rPr lang="fa-IR" sz="3200" b="1" dirty="0" smtClean="0"/>
              <a:t> </a:t>
            </a:r>
            <a:r>
              <a:rPr lang="fa-IR" sz="3200" b="1" dirty="0" smtClean="0">
                <a:latin typeface="Tahoma" pitchFamily="34" charset="0"/>
                <a:ea typeface="Tahoma" pitchFamily="34" charset="0"/>
                <a:cs typeface="2  Titr" pitchFamily="2" charset="-78"/>
              </a:rPr>
              <a:t>ارتباط نورون ها با یکدیگر و با سلول های غیر عصبی  </a:t>
            </a:r>
          </a:p>
          <a:p>
            <a:pPr algn="justLow" rtl="1">
              <a:buFont typeface="Wingdings" pitchFamily="2" charset="2"/>
              <a:buChar char="ü"/>
            </a:pPr>
            <a:endParaRPr lang="fa-IR" sz="3200" b="1" dirty="0" smtClean="0">
              <a:latin typeface="Tahoma" pitchFamily="34" charset="0"/>
              <a:ea typeface="Tahoma" pitchFamily="34" charset="0"/>
              <a:cs typeface="2  Titr" pitchFamily="2" charset="-78"/>
            </a:endParaRPr>
          </a:p>
          <a:p>
            <a:pPr algn="justLow" rtl="1">
              <a:buFont typeface="Wingdings" pitchFamily="2" charset="2"/>
              <a:buChar char="ü"/>
            </a:pPr>
            <a:r>
              <a:rPr lang="fa-IR" sz="3200" b="1" dirty="0" smtClean="0">
                <a:latin typeface="Tahoma" pitchFamily="34" charset="0"/>
                <a:ea typeface="Tahoma" pitchFamily="34" charset="0"/>
                <a:cs typeface="2  Titr" pitchFamily="2" charset="-78"/>
              </a:rPr>
              <a:t> وقتی پیام عصبی به پایانه آکسون می رسد، می تواند به سلول دیگر منتقل شود</a:t>
            </a:r>
          </a:p>
          <a:p>
            <a:pPr algn="justLow" rtl="1">
              <a:buFont typeface="Wingdings" pitchFamily="2" charset="2"/>
              <a:buChar char="ü"/>
            </a:pPr>
            <a:endParaRPr lang="fa-IR" sz="3200" b="1" dirty="0" smtClean="0">
              <a:latin typeface="Tahoma" pitchFamily="34" charset="0"/>
              <a:ea typeface="Tahoma" pitchFamily="34" charset="0"/>
              <a:cs typeface="2  Titr" pitchFamily="2" charset="-78"/>
            </a:endParaRPr>
          </a:p>
          <a:p>
            <a:pPr algn="justLow" rtl="1">
              <a:buFont typeface="Wingdings" pitchFamily="2" charset="2"/>
              <a:buChar char="ü"/>
            </a:pPr>
            <a:r>
              <a:rPr lang="fa-IR" sz="3200" b="1" dirty="0" smtClean="0">
                <a:latin typeface="Tahoma" pitchFamily="34" charset="0"/>
                <a:ea typeface="Tahoma" pitchFamily="34" charset="0"/>
                <a:cs typeface="2  Titr" pitchFamily="2" charset="-78"/>
              </a:rPr>
              <a:t>محلی که در آن یک نورون با سلول دیگر </a:t>
            </a:r>
            <a:r>
              <a:rPr lang="fa-IR" sz="2800" b="1" dirty="0" smtClean="0">
                <a:solidFill>
                  <a:srgbClr val="FF0000"/>
                </a:solidFill>
                <a:latin typeface="Tahoma" pitchFamily="34" charset="0"/>
                <a:ea typeface="Tahoma" pitchFamily="34" charset="0"/>
                <a:cs typeface="2  Titr" pitchFamily="2" charset="-78"/>
              </a:rPr>
              <a:t>ارتباط</a:t>
            </a:r>
            <a:r>
              <a:rPr lang="fa-IR" sz="3200" dirty="0" smtClean="0"/>
              <a:t> </a:t>
            </a:r>
            <a:r>
              <a:rPr lang="fa-IR" sz="3200" b="1" dirty="0" smtClean="0">
                <a:latin typeface="Tahoma" pitchFamily="34" charset="0"/>
                <a:ea typeface="Tahoma" pitchFamily="34" charset="0"/>
                <a:cs typeface="2  Titr" pitchFamily="2" charset="-78"/>
              </a:rPr>
              <a:t>برقرار می کند</a:t>
            </a:r>
            <a:r>
              <a:rPr lang="fa-IR" sz="3200" dirty="0" smtClean="0"/>
              <a:t> </a:t>
            </a:r>
            <a:r>
              <a:rPr lang="fa-IR" sz="2800" b="1" dirty="0" smtClean="0">
                <a:solidFill>
                  <a:srgbClr val="FF0000"/>
                </a:solidFill>
                <a:latin typeface="Tahoma" pitchFamily="34" charset="0"/>
                <a:ea typeface="Tahoma" pitchFamily="34" charset="0"/>
                <a:cs typeface="2  Titr" pitchFamily="2" charset="-78"/>
              </a:rPr>
              <a:t>سیناپس</a:t>
            </a:r>
            <a:r>
              <a:rPr lang="fa-IR" sz="3200" dirty="0" smtClean="0"/>
              <a:t> </a:t>
            </a:r>
            <a:r>
              <a:rPr lang="fa-IR" sz="3200" b="1" dirty="0" smtClean="0">
                <a:latin typeface="Tahoma" pitchFamily="34" charset="0"/>
                <a:ea typeface="Tahoma" pitchFamily="34" charset="0"/>
                <a:cs typeface="2  Titr" pitchFamily="2" charset="-78"/>
              </a:rPr>
              <a:t>نام دارد</a:t>
            </a:r>
          </a:p>
          <a:p>
            <a:pPr algn="justLow" rtl="1">
              <a:buFont typeface="Wingdings" pitchFamily="2" charset="2"/>
              <a:buChar char="ü"/>
            </a:pPr>
            <a:endParaRPr lang="fa-IR" sz="2000" dirty="0" smtClean="0"/>
          </a:p>
          <a:p>
            <a:pPr algn="justLow" rtl="1">
              <a:buFont typeface="Wingdings" pitchFamily="2" charset="2"/>
              <a:buChar char="ü"/>
            </a:pPr>
            <a:r>
              <a:rPr lang="fa-IR" sz="3200" b="1" dirty="0" smtClean="0">
                <a:latin typeface="Tahoma" pitchFamily="34" charset="0"/>
                <a:ea typeface="Tahoma" pitchFamily="34" charset="0"/>
                <a:cs typeface="2  Titr" pitchFamily="2" charset="-78"/>
              </a:rPr>
              <a:t>در سیناپس ها، سلول ها به هم نمی چسبند، بلکه بین پایانه آکسون و سلول دریافت کننده، </a:t>
            </a:r>
            <a:r>
              <a:rPr lang="fa-IR" sz="2800" b="1" dirty="0" smtClean="0">
                <a:solidFill>
                  <a:srgbClr val="FF0000"/>
                </a:solidFill>
                <a:latin typeface="Tahoma" pitchFamily="34" charset="0"/>
                <a:ea typeface="Tahoma" pitchFamily="34" charset="0"/>
                <a:cs typeface="2  Titr" pitchFamily="2" charset="-78"/>
              </a:rPr>
              <a:t>فاصله </a:t>
            </a:r>
            <a:r>
              <a:rPr lang="fa-IR" sz="3200" b="1" dirty="0" smtClean="0">
                <a:latin typeface="Tahoma" pitchFamily="34" charset="0"/>
                <a:ea typeface="Tahoma" pitchFamily="34" charset="0"/>
                <a:cs typeface="2  Titr" pitchFamily="2" charset="-78"/>
              </a:rPr>
              <a:t>کمی وجود دارد،که به آن</a:t>
            </a:r>
            <a:r>
              <a:rPr lang="fa-IR" sz="3200" dirty="0" smtClean="0"/>
              <a:t> </a:t>
            </a:r>
            <a:r>
              <a:rPr lang="fa-IR" sz="2800" b="1" dirty="0" smtClean="0">
                <a:solidFill>
                  <a:srgbClr val="FF0000"/>
                </a:solidFill>
                <a:latin typeface="Tahoma" pitchFamily="34" charset="0"/>
                <a:ea typeface="Tahoma" pitchFamily="34" charset="0"/>
                <a:cs typeface="2  Titr" pitchFamily="2" charset="-78"/>
              </a:rPr>
              <a:t>فضای سیناپسی </a:t>
            </a:r>
            <a:r>
              <a:rPr lang="fa-IR" sz="3200" b="1" dirty="0" smtClean="0">
                <a:latin typeface="Tahoma" pitchFamily="34" charset="0"/>
                <a:ea typeface="Tahoma" pitchFamily="34" charset="0"/>
                <a:cs typeface="2  Titr" pitchFamily="2" charset="-78"/>
              </a:rPr>
              <a:t>می گویند</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calcmode="lin" valueType="num">
                                      <p:cBhvr additive="base">
                                        <p:cTn id="7" dur="500" fill="hold"/>
                                        <p:tgtEl>
                                          <p:spTgt spid="5">
                                            <p:txEl>
                                              <p:pRg st="0" end="0"/>
                                            </p:txEl>
                                          </p:spTgt>
                                        </p:tgtEl>
                                        <p:attrNameLst>
                                          <p:attrName>ppt_x</p:attrName>
                                        </p:attrNameLst>
                                      </p:cBhvr>
                                      <p:tavLst>
                                        <p:tav tm="0">
                                          <p:val>
                                            <p:strVal val="1+#ppt_w/2"/>
                                          </p:val>
                                        </p:tav>
                                        <p:tav tm="100000">
                                          <p:val>
                                            <p:strVal val="#ppt_x"/>
                                          </p:val>
                                        </p:tav>
                                      </p:tavLst>
                                    </p:anim>
                                    <p:anim calcmode="lin" valueType="num">
                                      <p:cBhvr additive="base">
                                        <p:cTn id="8" dur="500" fill="hold"/>
                                        <p:tgtEl>
                                          <p:spTgt spid="5">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nodeType="clickEffect">
                                  <p:stCondLst>
                                    <p:cond delay="0"/>
                                  </p:stCondLst>
                                  <p:childTnLst>
                                    <p:set>
                                      <p:cBhvr>
                                        <p:cTn id="12" dur="1" fill="hold">
                                          <p:stCondLst>
                                            <p:cond delay="0"/>
                                          </p:stCondLst>
                                        </p:cTn>
                                        <p:tgtEl>
                                          <p:spTgt spid="5">
                                            <p:txEl>
                                              <p:pRg st="2" end="2"/>
                                            </p:txEl>
                                          </p:spTgt>
                                        </p:tgtEl>
                                        <p:attrNameLst>
                                          <p:attrName>style.visibility</p:attrName>
                                        </p:attrNameLst>
                                      </p:cBhvr>
                                      <p:to>
                                        <p:strVal val="visible"/>
                                      </p:to>
                                    </p:set>
                                    <p:anim calcmode="lin" valueType="num">
                                      <p:cBhvr additive="base">
                                        <p:cTn id="13" dur="500" fill="hold"/>
                                        <p:tgtEl>
                                          <p:spTgt spid="5">
                                            <p:txEl>
                                              <p:pRg st="2" end="2"/>
                                            </p:txEl>
                                          </p:spTgt>
                                        </p:tgtEl>
                                        <p:attrNameLst>
                                          <p:attrName>ppt_x</p:attrName>
                                        </p:attrNameLst>
                                      </p:cBhvr>
                                      <p:tavLst>
                                        <p:tav tm="0">
                                          <p:val>
                                            <p:strVal val="1+#ppt_w/2"/>
                                          </p:val>
                                        </p:tav>
                                        <p:tav tm="100000">
                                          <p:val>
                                            <p:strVal val="#ppt_x"/>
                                          </p:val>
                                        </p:tav>
                                      </p:tavLst>
                                    </p:anim>
                                    <p:anim calcmode="lin" valueType="num">
                                      <p:cBhvr additive="base">
                                        <p:cTn id="14" dur="500" fill="hold"/>
                                        <p:tgtEl>
                                          <p:spTgt spid="5">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2" fill="hold" nodeType="clickEffect">
                                  <p:stCondLst>
                                    <p:cond delay="0"/>
                                  </p:stCondLst>
                                  <p:childTnLst>
                                    <p:set>
                                      <p:cBhvr>
                                        <p:cTn id="18" dur="1" fill="hold">
                                          <p:stCondLst>
                                            <p:cond delay="0"/>
                                          </p:stCondLst>
                                        </p:cTn>
                                        <p:tgtEl>
                                          <p:spTgt spid="5">
                                            <p:txEl>
                                              <p:pRg st="4" end="4"/>
                                            </p:txEl>
                                          </p:spTgt>
                                        </p:tgtEl>
                                        <p:attrNameLst>
                                          <p:attrName>style.visibility</p:attrName>
                                        </p:attrNameLst>
                                      </p:cBhvr>
                                      <p:to>
                                        <p:strVal val="visible"/>
                                      </p:to>
                                    </p:set>
                                    <p:anim calcmode="lin" valueType="num">
                                      <p:cBhvr additive="base">
                                        <p:cTn id="19" dur="500" fill="hold"/>
                                        <p:tgtEl>
                                          <p:spTgt spid="5">
                                            <p:txEl>
                                              <p:pRg st="4" end="4"/>
                                            </p:txEl>
                                          </p:spTgt>
                                        </p:tgtEl>
                                        <p:attrNameLst>
                                          <p:attrName>ppt_x</p:attrName>
                                        </p:attrNameLst>
                                      </p:cBhvr>
                                      <p:tavLst>
                                        <p:tav tm="0">
                                          <p:val>
                                            <p:strVal val="1+#ppt_w/2"/>
                                          </p:val>
                                        </p:tav>
                                        <p:tav tm="100000">
                                          <p:val>
                                            <p:strVal val="#ppt_x"/>
                                          </p:val>
                                        </p:tav>
                                      </p:tavLst>
                                    </p:anim>
                                    <p:anim calcmode="lin" valueType="num">
                                      <p:cBhvr additive="base">
                                        <p:cTn id="20" dur="500" fill="hold"/>
                                        <p:tgtEl>
                                          <p:spTgt spid="5">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2" fill="hold" nodeType="clickEffect">
                                  <p:stCondLst>
                                    <p:cond delay="0"/>
                                  </p:stCondLst>
                                  <p:childTnLst>
                                    <p:set>
                                      <p:cBhvr>
                                        <p:cTn id="24" dur="1" fill="hold">
                                          <p:stCondLst>
                                            <p:cond delay="0"/>
                                          </p:stCondLst>
                                        </p:cTn>
                                        <p:tgtEl>
                                          <p:spTgt spid="5">
                                            <p:txEl>
                                              <p:pRg st="6" end="6"/>
                                            </p:txEl>
                                          </p:spTgt>
                                        </p:tgtEl>
                                        <p:attrNameLst>
                                          <p:attrName>style.visibility</p:attrName>
                                        </p:attrNameLst>
                                      </p:cBhvr>
                                      <p:to>
                                        <p:strVal val="visible"/>
                                      </p:to>
                                    </p:set>
                                    <p:anim calcmode="lin" valueType="num">
                                      <p:cBhvr additive="base">
                                        <p:cTn id="25" dur="500" fill="hold"/>
                                        <p:tgtEl>
                                          <p:spTgt spid="5">
                                            <p:txEl>
                                              <p:pRg st="6" end="6"/>
                                            </p:txEl>
                                          </p:spTgt>
                                        </p:tgtEl>
                                        <p:attrNameLst>
                                          <p:attrName>ppt_x</p:attrName>
                                        </p:attrNameLst>
                                      </p:cBhvr>
                                      <p:tavLst>
                                        <p:tav tm="0">
                                          <p:val>
                                            <p:strVal val="1+#ppt_w/2"/>
                                          </p:val>
                                        </p:tav>
                                        <p:tav tm="100000">
                                          <p:val>
                                            <p:strVal val="#ppt_x"/>
                                          </p:val>
                                        </p:tav>
                                      </p:tavLst>
                                    </p:anim>
                                    <p:anim calcmode="lin" valueType="num">
                                      <p:cBhvr additive="base">
                                        <p:cTn id="26" dur="500" fill="hold"/>
                                        <p:tgtEl>
                                          <p:spTgt spid="5">
                                            <p:txEl>
                                              <p:pRg st="6" end="6"/>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667000" y="228600"/>
            <a:ext cx="4038600" cy="707886"/>
          </a:xfrm>
          <a:prstGeom prst="rect">
            <a:avLst/>
          </a:prstGeom>
          <a:noFill/>
        </p:spPr>
        <p:txBody>
          <a:bodyPr wrap="square" rtlCol="1">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fa-IR" sz="4000" b="1" dirty="0" smtClean="0">
                <a:ln w="11430"/>
                <a:solidFill>
                  <a:srgbClr val="FFFF00"/>
                </a:solidFill>
                <a:effectLst>
                  <a:outerShdw blurRad="50800" dist="39000" dir="5460000" algn="tl">
                    <a:srgbClr val="000000">
                      <a:alpha val="38000"/>
                    </a:srgbClr>
                  </a:outerShdw>
                </a:effectLst>
              </a:rPr>
              <a:t>دستگاه عصبی</a:t>
            </a:r>
            <a:endParaRPr lang="fa-IR" sz="4000" b="1" dirty="0">
              <a:ln w="11430"/>
              <a:solidFill>
                <a:srgbClr val="FFFF00"/>
              </a:solidFill>
              <a:effectLst>
                <a:outerShdw blurRad="50800" dist="39000" dir="5460000" algn="tl">
                  <a:srgbClr val="000000">
                    <a:alpha val="38000"/>
                  </a:srgbClr>
                </a:outerShdw>
              </a:effectLst>
            </a:endParaRPr>
          </a:p>
        </p:txBody>
      </p:sp>
      <p:sp>
        <p:nvSpPr>
          <p:cNvPr id="7" name="Footer Placeholder 6"/>
          <p:cNvSpPr>
            <a:spLocks noGrp="1"/>
          </p:cNvSpPr>
          <p:nvPr>
            <p:ph type="ftr" sz="quarter" idx="11"/>
          </p:nvPr>
        </p:nvSpPr>
        <p:spPr/>
        <p:txBody>
          <a:bodyPr/>
          <a:lstStyle/>
          <a:p>
            <a:r>
              <a:rPr lang="en-US" smtClean="0"/>
              <a:t>www.biology86.blogfa.com</a:t>
            </a:r>
            <a:endParaRPr lang="en-US"/>
          </a:p>
        </p:txBody>
      </p:sp>
      <p:pic>
        <p:nvPicPr>
          <p:cNvPr id="55298" name="Picture 2" descr="F:\biology86\powerpoint\3\pic\2\2-6.jpg"/>
          <p:cNvPicPr>
            <a:picLocks noChangeAspect="1" noChangeArrowheads="1"/>
          </p:cNvPicPr>
          <p:nvPr/>
        </p:nvPicPr>
        <p:blipFill>
          <a:blip r:embed="rId2"/>
          <a:srcRect/>
          <a:stretch>
            <a:fillRect/>
          </a:stretch>
        </p:blipFill>
        <p:spPr bwMode="auto">
          <a:xfrm>
            <a:off x="685800" y="1143000"/>
            <a:ext cx="7667625" cy="5429250"/>
          </a:xfrm>
          <a:prstGeom prst="roundRect">
            <a:avLst>
              <a:gd name="adj" fmla="val 8594"/>
            </a:avLst>
          </a:prstGeom>
          <a:solidFill>
            <a:srgbClr val="FFFFFF">
              <a:shade val="85000"/>
            </a:srgbClr>
          </a:solidFill>
          <a:ln>
            <a:noFill/>
          </a:ln>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55298"/>
                                        </p:tgtEl>
                                        <p:attrNameLst>
                                          <p:attrName>style.visibility</p:attrName>
                                        </p:attrNameLst>
                                      </p:cBhvr>
                                      <p:to>
                                        <p:strVal val="visible"/>
                                      </p:to>
                                    </p:set>
                                    <p:animEffect transition="in" filter="checkerboard(across)">
                                      <p:cBhvr>
                                        <p:cTn id="7" dur="500"/>
                                        <p:tgtEl>
                                          <p:spTgt spid="5529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667000" y="228600"/>
            <a:ext cx="4038600" cy="707886"/>
          </a:xfrm>
          <a:prstGeom prst="rect">
            <a:avLst/>
          </a:prstGeom>
          <a:noFill/>
        </p:spPr>
        <p:txBody>
          <a:bodyPr wrap="square" rtlCol="1">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fa-IR" sz="4000" b="1" dirty="0" smtClean="0">
                <a:ln w="11430"/>
                <a:solidFill>
                  <a:srgbClr val="FFFF00"/>
                </a:solidFill>
                <a:effectLst>
                  <a:outerShdw blurRad="50800" dist="39000" dir="5460000" algn="tl">
                    <a:srgbClr val="000000">
                      <a:alpha val="38000"/>
                    </a:srgbClr>
                  </a:outerShdw>
                </a:effectLst>
              </a:rPr>
              <a:t>دستگاه عصبی</a:t>
            </a:r>
            <a:endParaRPr lang="fa-IR" sz="4000" b="1" dirty="0">
              <a:ln w="11430"/>
              <a:solidFill>
                <a:srgbClr val="FFFF00"/>
              </a:solidFill>
              <a:effectLst>
                <a:outerShdw blurRad="50800" dist="39000" dir="5460000" algn="tl">
                  <a:srgbClr val="000000">
                    <a:alpha val="38000"/>
                  </a:srgbClr>
                </a:outerShdw>
              </a:effectLst>
            </a:endParaRPr>
          </a:p>
        </p:txBody>
      </p:sp>
      <p:sp>
        <p:nvSpPr>
          <p:cNvPr id="7" name="Footer Placeholder 6"/>
          <p:cNvSpPr>
            <a:spLocks noGrp="1"/>
          </p:cNvSpPr>
          <p:nvPr>
            <p:ph type="ftr" sz="quarter" idx="11"/>
          </p:nvPr>
        </p:nvSpPr>
        <p:spPr/>
        <p:txBody>
          <a:bodyPr/>
          <a:lstStyle/>
          <a:p>
            <a:r>
              <a:rPr lang="en-US" smtClean="0"/>
              <a:t>www.biology86.blogfa.com</a:t>
            </a:r>
            <a:endParaRPr lang="en-US"/>
          </a:p>
        </p:txBody>
      </p:sp>
      <p:sp>
        <p:nvSpPr>
          <p:cNvPr id="5" name="TextBox 4"/>
          <p:cNvSpPr txBox="1"/>
          <p:nvPr/>
        </p:nvSpPr>
        <p:spPr>
          <a:xfrm>
            <a:off x="381000" y="1676400"/>
            <a:ext cx="8458200" cy="4524315"/>
          </a:xfrm>
          <a:prstGeom prst="rect">
            <a:avLst/>
          </a:prstGeom>
          <a:noFill/>
        </p:spPr>
        <p:txBody>
          <a:bodyPr wrap="square" rtlCol="1">
            <a:spAutoFit/>
          </a:bodyPr>
          <a:lstStyle/>
          <a:p>
            <a:pPr algn="justLow" rtl="1">
              <a:lnSpc>
                <a:spcPct val="150000"/>
              </a:lnSpc>
              <a:buFont typeface="Wingdings" pitchFamily="2" charset="2"/>
              <a:buChar char="Ø"/>
            </a:pPr>
            <a:r>
              <a:rPr lang="en-US" sz="3200" dirty="0" smtClean="0"/>
              <a:t> </a:t>
            </a:r>
            <a:r>
              <a:rPr lang="fa-IR" sz="3200" b="1" dirty="0" smtClean="0">
                <a:latin typeface="Tahoma" pitchFamily="34" charset="0"/>
                <a:ea typeface="Tahoma" pitchFamily="34" charset="0"/>
                <a:cs typeface="2  Titr" pitchFamily="2" charset="-78"/>
              </a:rPr>
              <a:t> انتقال دهنده عصبی پس از رسیدن به سلول پس سیناپسی، سبب </a:t>
            </a:r>
            <a:r>
              <a:rPr lang="fa-IR" sz="2800" b="1" dirty="0" smtClean="0">
                <a:solidFill>
                  <a:srgbClr val="FF0000"/>
                </a:solidFill>
                <a:latin typeface="Tahoma" pitchFamily="34" charset="0"/>
                <a:ea typeface="Tahoma" pitchFamily="34" charset="0"/>
                <a:cs typeface="2  Titr" pitchFamily="2" charset="-78"/>
              </a:rPr>
              <a:t>تغییر پتانسیل الکتریکی </a:t>
            </a:r>
            <a:r>
              <a:rPr lang="fa-IR" sz="3200" b="1" dirty="0" smtClean="0">
                <a:latin typeface="Tahoma" pitchFamily="34" charset="0"/>
                <a:ea typeface="Tahoma" pitchFamily="34" charset="0"/>
                <a:cs typeface="2  Titr" pitchFamily="2" charset="-78"/>
              </a:rPr>
              <a:t>سلول پس سیناپسی می شود       ( ایجاد پتانسیل عمل در آن سلول )</a:t>
            </a:r>
          </a:p>
          <a:p>
            <a:pPr algn="justLow" rtl="1">
              <a:lnSpc>
                <a:spcPct val="150000"/>
              </a:lnSpc>
              <a:buFont typeface="Wingdings" pitchFamily="2" charset="2"/>
              <a:buChar char="ü"/>
            </a:pPr>
            <a:endParaRPr lang="fa-IR" sz="3200" dirty="0" smtClean="0"/>
          </a:p>
          <a:p>
            <a:pPr algn="justLow" rtl="1">
              <a:lnSpc>
                <a:spcPct val="150000"/>
              </a:lnSpc>
              <a:buFont typeface="Wingdings" pitchFamily="2" charset="2"/>
              <a:buChar char="ü"/>
            </a:pPr>
            <a:r>
              <a:rPr lang="fa-IR" sz="3200" b="1" dirty="0" smtClean="0">
                <a:latin typeface="Tahoma" pitchFamily="34" charset="0"/>
                <a:ea typeface="Tahoma" pitchFamily="34" charset="0"/>
                <a:cs typeface="2  Titr" pitchFamily="2" charset="-78"/>
              </a:rPr>
              <a:t>این تغییر ممکن است در جهت </a:t>
            </a:r>
            <a:r>
              <a:rPr lang="fa-IR" sz="2800" b="1" dirty="0" smtClean="0">
                <a:solidFill>
                  <a:srgbClr val="FF0000"/>
                </a:solidFill>
                <a:latin typeface="Tahoma" pitchFamily="34" charset="0"/>
                <a:ea typeface="Tahoma" pitchFamily="34" charset="0"/>
                <a:cs typeface="2  Titr" pitchFamily="2" charset="-78"/>
              </a:rPr>
              <a:t>فعال کردن </a:t>
            </a:r>
            <a:r>
              <a:rPr lang="fa-IR" sz="3200" b="1" dirty="0" smtClean="0">
                <a:latin typeface="Tahoma" pitchFamily="34" charset="0"/>
                <a:ea typeface="Tahoma" pitchFamily="34" charset="0"/>
                <a:cs typeface="2  Titr" pitchFamily="2" charset="-78"/>
              </a:rPr>
              <a:t>یا</a:t>
            </a:r>
            <a:r>
              <a:rPr lang="fa-IR" sz="3200" dirty="0" smtClean="0"/>
              <a:t> </a:t>
            </a:r>
            <a:r>
              <a:rPr lang="fa-IR" sz="2800" b="1" dirty="0" smtClean="0">
                <a:solidFill>
                  <a:srgbClr val="FF0000"/>
                </a:solidFill>
                <a:latin typeface="Tahoma" pitchFamily="34" charset="0"/>
                <a:ea typeface="Tahoma" pitchFamily="34" charset="0"/>
                <a:cs typeface="2  Titr" pitchFamily="2" charset="-78"/>
              </a:rPr>
              <a:t>مهار</a:t>
            </a:r>
            <a:r>
              <a:rPr lang="fa-IR" sz="3200" b="1" dirty="0" smtClean="0">
                <a:solidFill>
                  <a:srgbClr val="FF0000"/>
                </a:solidFill>
                <a:effectLst>
                  <a:outerShdw blurRad="38100" dist="38100" dir="2700000" algn="tl">
                    <a:srgbClr val="000000">
                      <a:alpha val="43137"/>
                    </a:srgbClr>
                  </a:outerShdw>
                </a:effectLst>
              </a:rPr>
              <a:t> </a:t>
            </a:r>
            <a:r>
              <a:rPr lang="fa-IR" sz="2800" b="1" dirty="0" smtClean="0">
                <a:solidFill>
                  <a:srgbClr val="FF0000"/>
                </a:solidFill>
                <a:latin typeface="Tahoma" pitchFamily="34" charset="0"/>
                <a:ea typeface="Tahoma" pitchFamily="34" charset="0"/>
                <a:cs typeface="2  Titr" pitchFamily="2" charset="-78"/>
              </a:rPr>
              <a:t>کردن</a:t>
            </a:r>
            <a:r>
              <a:rPr lang="fa-IR" sz="3200" b="1" dirty="0" smtClean="0">
                <a:solidFill>
                  <a:srgbClr val="FF0000"/>
                </a:solidFill>
                <a:effectLst>
                  <a:outerShdw blurRad="38100" dist="38100" dir="2700000" algn="tl">
                    <a:srgbClr val="000000">
                      <a:alpha val="43137"/>
                    </a:srgbClr>
                  </a:outerShdw>
                </a:effectLst>
              </a:rPr>
              <a:t> </a:t>
            </a:r>
            <a:r>
              <a:rPr lang="fa-IR" sz="3200" b="1" dirty="0" smtClean="0">
                <a:latin typeface="Tahoma" pitchFamily="34" charset="0"/>
                <a:ea typeface="Tahoma" pitchFamily="34" charset="0"/>
                <a:cs typeface="2  Titr" pitchFamily="2" charset="-78"/>
              </a:rPr>
              <a:t>نورون پس سیناپسی باشد</a:t>
            </a:r>
          </a:p>
        </p:txBody>
      </p:sp>
      <p:sp>
        <p:nvSpPr>
          <p:cNvPr id="6" name="Left Arrow 5">
            <a:hlinkClick r:id="rId2" action="ppaction://hlinkfile"/>
          </p:cNvPr>
          <p:cNvSpPr/>
          <p:nvPr/>
        </p:nvSpPr>
        <p:spPr>
          <a:xfrm>
            <a:off x="1285852" y="5429264"/>
            <a:ext cx="1428760" cy="1214446"/>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fa-IR" sz="2400" dirty="0" smtClean="0">
                <a:solidFill>
                  <a:srgbClr val="FF0000"/>
                </a:solidFill>
              </a:rPr>
              <a:t>کلیپ</a:t>
            </a:r>
            <a:endParaRPr lang="fa-IR" sz="2400" dirty="0">
              <a:solidFill>
                <a:srgbClr val="FF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7" presetClass="entr" presetSubtype="1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calcmode="lin" valueType="num">
                                      <p:cBhvr>
                                        <p:cTn id="7" dur="500" fill="hold"/>
                                        <p:tgtEl>
                                          <p:spTgt spid="5">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5">
                                            <p:txEl>
                                              <p:pRg st="0" end="0"/>
                                            </p:txEl>
                                          </p:spTgt>
                                        </p:tgtEl>
                                        <p:attrNameLst>
                                          <p:attrName>ppt_h</p:attrName>
                                        </p:attrNameLst>
                                      </p:cBhvr>
                                      <p:tavLst>
                                        <p:tav tm="0">
                                          <p:val>
                                            <p:strVal val="#ppt_h"/>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17" presetClass="entr" presetSubtype="10" fill="hold" nodeType="clickEffect">
                                  <p:stCondLst>
                                    <p:cond delay="0"/>
                                  </p:stCondLst>
                                  <p:childTnLst>
                                    <p:set>
                                      <p:cBhvr>
                                        <p:cTn id="12" dur="1" fill="hold">
                                          <p:stCondLst>
                                            <p:cond delay="0"/>
                                          </p:stCondLst>
                                        </p:cTn>
                                        <p:tgtEl>
                                          <p:spTgt spid="5">
                                            <p:txEl>
                                              <p:pRg st="2" end="2"/>
                                            </p:txEl>
                                          </p:spTgt>
                                        </p:tgtEl>
                                        <p:attrNameLst>
                                          <p:attrName>style.visibility</p:attrName>
                                        </p:attrNameLst>
                                      </p:cBhvr>
                                      <p:to>
                                        <p:strVal val="visible"/>
                                      </p:to>
                                    </p:set>
                                    <p:anim calcmode="lin" valueType="num">
                                      <p:cBhvr>
                                        <p:cTn id="13" dur="500" fill="hold"/>
                                        <p:tgtEl>
                                          <p:spTgt spid="5">
                                            <p:txEl>
                                              <p:pRg st="2" end="2"/>
                                            </p:txEl>
                                          </p:spTgt>
                                        </p:tgtEl>
                                        <p:attrNameLst>
                                          <p:attrName>ppt_w</p:attrName>
                                        </p:attrNameLst>
                                      </p:cBhvr>
                                      <p:tavLst>
                                        <p:tav tm="0">
                                          <p:val>
                                            <p:fltVal val="0"/>
                                          </p:val>
                                        </p:tav>
                                        <p:tav tm="100000">
                                          <p:val>
                                            <p:strVal val="#ppt_w"/>
                                          </p:val>
                                        </p:tav>
                                      </p:tavLst>
                                    </p:anim>
                                    <p:anim calcmode="lin" valueType="num">
                                      <p:cBhvr>
                                        <p:cTn id="14" dur="500" fill="hold"/>
                                        <p:tgtEl>
                                          <p:spTgt spid="5">
                                            <p:txEl>
                                              <p:pRg st="2" end="2"/>
                                            </p:txEl>
                                          </p:spTgt>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667000" y="228600"/>
            <a:ext cx="4038600" cy="707886"/>
          </a:xfrm>
          <a:prstGeom prst="rect">
            <a:avLst/>
          </a:prstGeom>
          <a:noFill/>
        </p:spPr>
        <p:txBody>
          <a:bodyPr wrap="square" rtlCol="1">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fa-IR" sz="4000" b="1" dirty="0" smtClean="0">
                <a:ln w="11430"/>
                <a:solidFill>
                  <a:srgbClr val="FFFF00"/>
                </a:solidFill>
                <a:effectLst>
                  <a:outerShdw blurRad="50800" dist="39000" dir="5460000" algn="tl">
                    <a:srgbClr val="000000">
                      <a:alpha val="38000"/>
                    </a:srgbClr>
                  </a:outerShdw>
                </a:effectLst>
              </a:rPr>
              <a:t>دستگاه عصبی</a:t>
            </a:r>
            <a:endParaRPr lang="fa-IR" sz="4000" b="1" dirty="0">
              <a:ln w="11430"/>
              <a:solidFill>
                <a:srgbClr val="FFFF00"/>
              </a:solidFill>
              <a:effectLst>
                <a:outerShdw blurRad="50800" dist="39000" dir="5460000" algn="tl">
                  <a:srgbClr val="000000">
                    <a:alpha val="38000"/>
                  </a:srgbClr>
                </a:outerShdw>
              </a:effectLst>
            </a:endParaRPr>
          </a:p>
        </p:txBody>
      </p:sp>
      <p:sp>
        <p:nvSpPr>
          <p:cNvPr id="7" name="Footer Placeholder 6"/>
          <p:cNvSpPr>
            <a:spLocks noGrp="1"/>
          </p:cNvSpPr>
          <p:nvPr>
            <p:ph type="ftr" sz="quarter" idx="11"/>
          </p:nvPr>
        </p:nvSpPr>
        <p:spPr/>
        <p:txBody>
          <a:bodyPr/>
          <a:lstStyle/>
          <a:p>
            <a:r>
              <a:rPr lang="en-US" smtClean="0"/>
              <a:t>www.biology86.blogfa.com</a:t>
            </a:r>
            <a:endParaRPr lang="en-US"/>
          </a:p>
        </p:txBody>
      </p:sp>
      <p:sp>
        <p:nvSpPr>
          <p:cNvPr id="5" name="TextBox 4"/>
          <p:cNvSpPr txBox="1"/>
          <p:nvPr/>
        </p:nvSpPr>
        <p:spPr>
          <a:xfrm>
            <a:off x="428596" y="785794"/>
            <a:ext cx="8458200" cy="5632311"/>
          </a:xfrm>
          <a:prstGeom prst="rect">
            <a:avLst/>
          </a:prstGeom>
          <a:noFill/>
        </p:spPr>
        <p:txBody>
          <a:bodyPr wrap="square" rtlCol="1">
            <a:spAutoFit/>
          </a:bodyPr>
          <a:lstStyle/>
          <a:p>
            <a:pPr algn="justLow" rtl="1">
              <a:buFont typeface="Wingdings" pitchFamily="2" charset="2"/>
              <a:buChar char="Ø"/>
            </a:pPr>
            <a:r>
              <a:rPr lang="fa-IR" sz="3200" dirty="0" smtClean="0"/>
              <a:t> </a:t>
            </a:r>
            <a:r>
              <a:rPr lang="fa-IR" sz="3200" b="1" dirty="0" smtClean="0">
                <a:latin typeface="Tahoma" pitchFamily="34" charset="0"/>
                <a:ea typeface="Tahoma" pitchFamily="34" charset="0"/>
                <a:cs typeface="2  Titr" pitchFamily="2" charset="-78"/>
              </a:rPr>
              <a:t>تعریف  </a:t>
            </a:r>
          </a:p>
          <a:p>
            <a:pPr algn="justLow" rtl="1">
              <a:buFont typeface="Wingdings" pitchFamily="2" charset="2"/>
              <a:buChar char="ü"/>
            </a:pPr>
            <a:endParaRPr lang="fa-IR" sz="3200" b="1" dirty="0" smtClean="0">
              <a:latin typeface="Tahoma" pitchFamily="34" charset="0"/>
              <a:ea typeface="Tahoma" pitchFamily="34" charset="0"/>
              <a:cs typeface="2  Titr" pitchFamily="2" charset="-78"/>
            </a:endParaRPr>
          </a:p>
          <a:p>
            <a:pPr algn="justLow" rtl="1">
              <a:buFont typeface="Wingdings" pitchFamily="2" charset="2"/>
              <a:buChar char="ü"/>
            </a:pPr>
            <a:r>
              <a:rPr lang="fa-IR" sz="3200" b="1" dirty="0" smtClean="0">
                <a:latin typeface="Tahoma" pitchFamily="34" charset="0"/>
                <a:ea typeface="Tahoma" pitchFamily="34" charset="0"/>
                <a:cs typeface="2  Titr" pitchFamily="2" charset="-78"/>
              </a:rPr>
              <a:t> در یک سیناپس به نورون انتقال دهنده پیام عصبی، نورون </a:t>
            </a:r>
            <a:r>
              <a:rPr lang="fa-IR" sz="2800" b="1" dirty="0" smtClean="0">
                <a:solidFill>
                  <a:srgbClr val="FF0000"/>
                </a:solidFill>
                <a:latin typeface="Tahoma" pitchFamily="34" charset="0"/>
                <a:ea typeface="Tahoma" pitchFamily="34" charset="0"/>
                <a:cs typeface="2  Titr" pitchFamily="2" charset="-78"/>
              </a:rPr>
              <a:t>پیش سیناپسی </a:t>
            </a:r>
            <a:r>
              <a:rPr lang="fa-IR" sz="3200" b="1" dirty="0" smtClean="0">
                <a:latin typeface="Tahoma" pitchFamily="34" charset="0"/>
                <a:ea typeface="Tahoma" pitchFamily="34" charset="0"/>
                <a:cs typeface="2  Titr" pitchFamily="2" charset="-78"/>
              </a:rPr>
              <a:t>گفته می شود</a:t>
            </a:r>
          </a:p>
          <a:p>
            <a:pPr algn="justLow" rtl="1">
              <a:buFont typeface="Wingdings" pitchFamily="2" charset="2"/>
              <a:buChar char="ü"/>
            </a:pPr>
            <a:endParaRPr lang="fa-IR" sz="2000" dirty="0" smtClean="0"/>
          </a:p>
          <a:p>
            <a:pPr algn="justLow" rtl="1">
              <a:buFont typeface="Wingdings" pitchFamily="2" charset="2"/>
              <a:buChar char="ü"/>
            </a:pPr>
            <a:r>
              <a:rPr lang="fa-IR" sz="3200" b="1" dirty="0" smtClean="0">
                <a:latin typeface="Tahoma" pitchFamily="34" charset="0"/>
                <a:ea typeface="Tahoma" pitchFamily="34" charset="0"/>
                <a:cs typeface="2  Titr" pitchFamily="2" charset="-78"/>
              </a:rPr>
              <a:t>در یک سیناپس به سلول دریافت کننده پیام عصبی، نورون</a:t>
            </a:r>
            <a:r>
              <a:rPr lang="fa-IR" sz="3200" dirty="0" smtClean="0"/>
              <a:t> </a:t>
            </a:r>
            <a:r>
              <a:rPr lang="fa-IR" sz="2800" b="1" dirty="0" smtClean="0">
                <a:solidFill>
                  <a:srgbClr val="FF0000"/>
                </a:solidFill>
                <a:latin typeface="Tahoma" pitchFamily="34" charset="0"/>
                <a:ea typeface="Tahoma" pitchFamily="34" charset="0"/>
                <a:cs typeface="2  Titr" pitchFamily="2" charset="-78"/>
              </a:rPr>
              <a:t>پس سیناپسی </a:t>
            </a:r>
            <a:r>
              <a:rPr lang="fa-IR" sz="3200" b="1" dirty="0" smtClean="0">
                <a:latin typeface="Tahoma" pitchFamily="34" charset="0"/>
                <a:ea typeface="Tahoma" pitchFamily="34" charset="0"/>
                <a:cs typeface="2  Titr" pitchFamily="2" charset="-78"/>
              </a:rPr>
              <a:t>گفته می شود</a:t>
            </a:r>
          </a:p>
          <a:p>
            <a:pPr algn="justLow" rtl="1">
              <a:buFont typeface="Wingdings" pitchFamily="2" charset="2"/>
              <a:buChar char="ü"/>
            </a:pPr>
            <a:endParaRPr lang="fa-IR" sz="2000" dirty="0" smtClean="0"/>
          </a:p>
          <a:p>
            <a:pPr algn="justLow" rtl="1">
              <a:buFont typeface="Wingdings" pitchFamily="2" charset="2"/>
              <a:buChar char="ü"/>
            </a:pPr>
            <a:r>
              <a:rPr lang="fa-IR" sz="2800" b="1" dirty="0" smtClean="0">
                <a:solidFill>
                  <a:srgbClr val="FF0000"/>
                </a:solidFill>
                <a:latin typeface="Tahoma" pitchFamily="34" charset="0"/>
                <a:ea typeface="Tahoma" pitchFamily="34" charset="0"/>
                <a:cs typeface="2  Titr" pitchFamily="2" charset="-78"/>
              </a:rPr>
              <a:t>انتقال پیام عصبی </a:t>
            </a:r>
            <a:r>
              <a:rPr lang="fa-IR" sz="3200" b="1" dirty="0" smtClean="0">
                <a:latin typeface="Tahoma" pitchFamily="34" charset="0"/>
                <a:ea typeface="Tahoma" pitchFamily="34" charset="0"/>
                <a:cs typeface="2  Titr" pitchFamily="2" charset="-78"/>
              </a:rPr>
              <a:t>از نورون پیش سیناپسی به سلول پس سیناپسی با آزاد شدن ماده ای به نام </a:t>
            </a:r>
            <a:r>
              <a:rPr lang="fa-IR" sz="2800" b="1" dirty="0" smtClean="0">
                <a:solidFill>
                  <a:srgbClr val="FF0000"/>
                </a:solidFill>
                <a:latin typeface="Tahoma" pitchFamily="34" charset="0"/>
                <a:ea typeface="Tahoma" pitchFamily="34" charset="0"/>
                <a:cs typeface="2  Titr" pitchFamily="2" charset="-78"/>
              </a:rPr>
              <a:t>انتقال دهنده عصبی</a:t>
            </a:r>
            <a:r>
              <a:rPr lang="fa-IR" sz="3200" b="1" dirty="0" smtClean="0">
                <a:solidFill>
                  <a:srgbClr val="FF0000"/>
                </a:solidFill>
                <a:effectLst>
                  <a:outerShdw blurRad="38100" dist="38100" dir="2700000" algn="tl">
                    <a:srgbClr val="000000">
                      <a:alpha val="43137"/>
                    </a:srgbClr>
                  </a:outerShdw>
                </a:effectLst>
              </a:rPr>
              <a:t> </a:t>
            </a:r>
            <a:r>
              <a:rPr lang="fa-IR" sz="3200" b="1" dirty="0" smtClean="0">
                <a:latin typeface="Tahoma" pitchFamily="34" charset="0"/>
                <a:ea typeface="Tahoma" pitchFamily="34" charset="0"/>
                <a:cs typeface="2  Titr" pitchFamily="2" charset="-78"/>
              </a:rPr>
              <a:t>انجام می شود</a:t>
            </a:r>
          </a:p>
          <a:p>
            <a:pPr algn="justLow" rtl="1">
              <a:buFont typeface="Wingdings" pitchFamily="2" charset="2"/>
              <a:buChar char="ü"/>
            </a:pPr>
            <a:endParaRPr lang="fa-IR" sz="3200"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dissolve">
                                      <p:cBhvr>
                                        <p:cTn id="7" dur="500"/>
                                        <p:tgtEl>
                                          <p:spTgt spid="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5">
                                            <p:txEl>
                                              <p:pRg st="2" end="2"/>
                                            </p:txEl>
                                          </p:spTgt>
                                        </p:tgtEl>
                                        <p:attrNameLst>
                                          <p:attrName>style.visibility</p:attrName>
                                        </p:attrNameLst>
                                      </p:cBhvr>
                                      <p:to>
                                        <p:strVal val="visible"/>
                                      </p:to>
                                    </p:set>
                                    <p:animEffect transition="in" filter="dissolve">
                                      <p:cBhvr>
                                        <p:cTn id="12" dur="500"/>
                                        <p:tgtEl>
                                          <p:spTgt spid="5">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nodeType="clickEffect">
                                  <p:stCondLst>
                                    <p:cond delay="0"/>
                                  </p:stCondLst>
                                  <p:childTnLst>
                                    <p:set>
                                      <p:cBhvr>
                                        <p:cTn id="16" dur="1" fill="hold">
                                          <p:stCondLst>
                                            <p:cond delay="0"/>
                                          </p:stCondLst>
                                        </p:cTn>
                                        <p:tgtEl>
                                          <p:spTgt spid="5">
                                            <p:txEl>
                                              <p:pRg st="4" end="4"/>
                                            </p:txEl>
                                          </p:spTgt>
                                        </p:tgtEl>
                                        <p:attrNameLst>
                                          <p:attrName>style.visibility</p:attrName>
                                        </p:attrNameLst>
                                      </p:cBhvr>
                                      <p:to>
                                        <p:strVal val="visible"/>
                                      </p:to>
                                    </p:set>
                                    <p:animEffect transition="in" filter="dissolve">
                                      <p:cBhvr>
                                        <p:cTn id="17" dur="500"/>
                                        <p:tgtEl>
                                          <p:spTgt spid="5">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nodeType="clickEffect">
                                  <p:stCondLst>
                                    <p:cond delay="0"/>
                                  </p:stCondLst>
                                  <p:childTnLst>
                                    <p:set>
                                      <p:cBhvr>
                                        <p:cTn id="21" dur="1" fill="hold">
                                          <p:stCondLst>
                                            <p:cond delay="0"/>
                                          </p:stCondLst>
                                        </p:cTn>
                                        <p:tgtEl>
                                          <p:spTgt spid="5">
                                            <p:txEl>
                                              <p:pRg st="6" end="6"/>
                                            </p:txEl>
                                          </p:spTgt>
                                        </p:tgtEl>
                                        <p:attrNameLst>
                                          <p:attrName>style.visibility</p:attrName>
                                        </p:attrNameLst>
                                      </p:cBhvr>
                                      <p:to>
                                        <p:strVal val="visible"/>
                                      </p:to>
                                    </p:set>
                                    <p:animEffect transition="in" filter="dissolve">
                                      <p:cBhvr>
                                        <p:cTn id="22" dur="500"/>
                                        <p:tgtEl>
                                          <p:spTgt spid="5">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667000" y="228600"/>
            <a:ext cx="4038600" cy="707886"/>
          </a:xfrm>
          <a:prstGeom prst="rect">
            <a:avLst/>
          </a:prstGeom>
          <a:noFill/>
        </p:spPr>
        <p:txBody>
          <a:bodyPr wrap="square" rtlCol="1">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fa-IR" sz="4000" b="1" dirty="0" smtClean="0">
                <a:ln w="11430"/>
                <a:solidFill>
                  <a:srgbClr val="FFFF00"/>
                </a:solidFill>
                <a:effectLst>
                  <a:outerShdw blurRad="50800" dist="39000" dir="5460000" algn="tl">
                    <a:srgbClr val="000000">
                      <a:alpha val="38000"/>
                    </a:srgbClr>
                  </a:outerShdw>
                </a:effectLst>
              </a:rPr>
              <a:t>دستگاه عصبی</a:t>
            </a:r>
            <a:endParaRPr lang="fa-IR" sz="4000" b="1" dirty="0">
              <a:ln w="11430"/>
              <a:solidFill>
                <a:srgbClr val="FFFF00"/>
              </a:solidFill>
              <a:effectLst>
                <a:outerShdw blurRad="50800" dist="39000" dir="5460000" algn="tl">
                  <a:srgbClr val="000000">
                    <a:alpha val="38000"/>
                  </a:srgbClr>
                </a:outerShdw>
              </a:effectLst>
            </a:endParaRPr>
          </a:p>
        </p:txBody>
      </p:sp>
      <p:sp>
        <p:nvSpPr>
          <p:cNvPr id="7" name="Footer Placeholder 6"/>
          <p:cNvSpPr>
            <a:spLocks noGrp="1"/>
          </p:cNvSpPr>
          <p:nvPr>
            <p:ph type="ftr" sz="quarter" idx="11"/>
          </p:nvPr>
        </p:nvSpPr>
        <p:spPr/>
        <p:txBody>
          <a:bodyPr/>
          <a:lstStyle/>
          <a:p>
            <a:r>
              <a:rPr lang="en-US" smtClean="0"/>
              <a:t>www.biology86.blogfa.com</a:t>
            </a:r>
            <a:endParaRPr lang="en-US"/>
          </a:p>
        </p:txBody>
      </p:sp>
      <p:sp>
        <p:nvSpPr>
          <p:cNvPr id="5" name="TextBox 4"/>
          <p:cNvSpPr txBox="1"/>
          <p:nvPr/>
        </p:nvSpPr>
        <p:spPr>
          <a:xfrm>
            <a:off x="381000" y="1460242"/>
            <a:ext cx="8458200" cy="5262979"/>
          </a:xfrm>
          <a:prstGeom prst="rect">
            <a:avLst/>
          </a:prstGeom>
          <a:noFill/>
        </p:spPr>
        <p:txBody>
          <a:bodyPr wrap="square" rtlCol="1">
            <a:spAutoFit/>
          </a:bodyPr>
          <a:lstStyle/>
          <a:p>
            <a:pPr algn="justLow" rtl="1">
              <a:lnSpc>
                <a:spcPct val="150000"/>
              </a:lnSpc>
              <a:buFont typeface="Wingdings" pitchFamily="2" charset="2"/>
              <a:buChar char="Ø"/>
            </a:pPr>
            <a:r>
              <a:rPr lang="fa-IR" sz="3200" b="1" dirty="0" smtClean="0"/>
              <a:t> </a:t>
            </a:r>
            <a:r>
              <a:rPr lang="fa-IR" sz="3200" b="1" dirty="0" smtClean="0">
                <a:latin typeface="Tahoma" pitchFamily="34" charset="0"/>
                <a:ea typeface="Tahoma" pitchFamily="34" charset="0"/>
                <a:cs typeface="2  Titr" pitchFamily="2" charset="-78"/>
              </a:rPr>
              <a:t>انتقال دهنده های عصبی انواع گوناگون دارند</a:t>
            </a:r>
          </a:p>
          <a:p>
            <a:pPr algn="justLow" rtl="1">
              <a:lnSpc>
                <a:spcPct val="150000"/>
              </a:lnSpc>
              <a:buFont typeface="Wingdings" pitchFamily="2" charset="2"/>
              <a:buChar char="ü"/>
            </a:pPr>
            <a:r>
              <a:rPr lang="fa-IR" sz="3200" b="1" dirty="0" smtClean="0">
                <a:latin typeface="Tahoma" pitchFamily="34" charset="0"/>
                <a:ea typeface="Tahoma" pitchFamily="34" charset="0"/>
                <a:cs typeface="2  Titr" pitchFamily="2" charset="-78"/>
              </a:rPr>
              <a:t> انتقال دهنده اصلی در </a:t>
            </a:r>
            <a:r>
              <a:rPr lang="fa-IR" sz="2800" b="1" dirty="0" smtClean="0">
                <a:solidFill>
                  <a:srgbClr val="FF0000"/>
                </a:solidFill>
                <a:latin typeface="Tahoma" pitchFamily="34" charset="0"/>
                <a:ea typeface="Tahoma" pitchFamily="34" charset="0"/>
                <a:cs typeface="2  Titr" pitchFamily="2" charset="-78"/>
              </a:rPr>
              <a:t>ماهیچه</a:t>
            </a:r>
            <a:r>
              <a:rPr lang="fa-IR" sz="3200" dirty="0" smtClean="0"/>
              <a:t> </a:t>
            </a:r>
            <a:r>
              <a:rPr lang="fa-IR" sz="3200" b="1" dirty="0" smtClean="0">
                <a:latin typeface="Tahoma" pitchFamily="34" charset="0"/>
                <a:ea typeface="Tahoma" pitchFamily="34" charset="0"/>
                <a:cs typeface="2  Titr" pitchFamily="2" charset="-78"/>
              </a:rPr>
              <a:t>ها</a:t>
            </a:r>
            <a:r>
              <a:rPr lang="fa-IR" sz="3200" dirty="0" smtClean="0"/>
              <a:t> </a:t>
            </a:r>
            <a:r>
              <a:rPr lang="fa-IR" sz="2800" b="1" dirty="0" smtClean="0">
                <a:solidFill>
                  <a:srgbClr val="FF0000"/>
                </a:solidFill>
                <a:latin typeface="Tahoma" pitchFamily="34" charset="0"/>
                <a:ea typeface="Tahoma" pitchFamily="34" charset="0"/>
                <a:cs typeface="2  Titr" pitchFamily="2" charset="-78"/>
              </a:rPr>
              <a:t>استیل</a:t>
            </a:r>
            <a:r>
              <a:rPr lang="fa-IR" sz="3200" b="1" dirty="0" smtClean="0">
                <a:solidFill>
                  <a:srgbClr val="FF0000"/>
                </a:solidFill>
                <a:effectLst>
                  <a:outerShdw blurRad="38100" dist="38100" dir="2700000" algn="tl">
                    <a:srgbClr val="000000">
                      <a:alpha val="43137"/>
                    </a:srgbClr>
                  </a:outerShdw>
                </a:effectLst>
              </a:rPr>
              <a:t> </a:t>
            </a:r>
            <a:r>
              <a:rPr lang="fa-IR" sz="2800" b="1" dirty="0" smtClean="0">
                <a:solidFill>
                  <a:srgbClr val="FF0000"/>
                </a:solidFill>
                <a:latin typeface="Tahoma" pitchFamily="34" charset="0"/>
                <a:ea typeface="Tahoma" pitchFamily="34" charset="0"/>
                <a:cs typeface="2  Titr" pitchFamily="2" charset="-78"/>
              </a:rPr>
              <a:t>کولین</a:t>
            </a:r>
            <a:r>
              <a:rPr lang="fa-IR" sz="3200" b="1" dirty="0" smtClean="0">
                <a:solidFill>
                  <a:srgbClr val="FF0000"/>
                </a:solidFill>
                <a:effectLst>
                  <a:outerShdw blurRad="38100" dist="38100" dir="2700000" algn="tl">
                    <a:srgbClr val="000000">
                      <a:alpha val="43137"/>
                    </a:srgbClr>
                  </a:outerShdw>
                </a:effectLst>
              </a:rPr>
              <a:t> </a:t>
            </a:r>
            <a:r>
              <a:rPr lang="fa-IR" sz="3200" b="1" dirty="0" smtClean="0">
                <a:latin typeface="Tahoma" pitchFamily="34" charset="0"/>
                <a:ea typeface="Tahoma" pitchFamily="34" charset="0"/>
                <a:cs typeface="2  Titr" pitchFamily="2" charset="-78"/>
              </a:rPr>
              <a:t>است</a:t>
            </a:r>
          </a:p>
          <a:p>
            <a:pPr algn="justLow" rtl="1">
              <a:lnSpc>
                <a:spcPct val="150000"/>
              </a:lnSpc>
              <a:buFont typeface="Wingdings" pitchFamily="2" charset="2"/>
              <a:buChar char="ü"/>
            </a:pPr>
            <a:r>
              <a:rPr lang="fa-IR" sz="3200" b="1" dirty="0" smtClean="0">
                <a:latin typeface="Tahoma" pitchFamily="34" charset="0"/>
                <a:ea typeface="Tahoma" pitchFamily="34" charset="0"/>
                <a:cs typeface="2  Titr" pitchFamily="2" charset="-78"/>
              </a:rPr>
              <a:t>هنگامی که پتانسیل عمل به پایانه آکسونی نورون پیش سیناپسی رسید، </a:t>
            </a:r>
            <a:r>
              <a:rPr lang="fa-IR" sz="2800" b="1" dirty="0" smtClean="0">
                <a:solidFill>
                  <a:srgbClr val="FF0000"/>
                </a:solidFill>
                <a:latin typeface="Tahoma" pitchFamily="34" charset="0"/>
                <a:ea typeface="Tahoma" pitchFamily="34" charset="0"/>
                <a:cs typeface="2  Titr" pitchFamily="2" charset="-78"/>
              </a:rPr>
              <a:t>وزیکول</a:t>
            </a:r>
            <a:r>
              <a:rPr lang="fa-IR" sz="3200" b="1" dirty="0" smtClean="0">
                <a:solidFill>
                  <a:srgbClr val="FF0000"/>
                </a:solidFill>
                <a:effectLst>
                  <a:outerShdw blurRad="38100" dist="38100" dir="2700000" algn="tl">
                    <a:srgbClr val="000000">
                      <a:alpha val="43137"/>
                    </a:srgbClr>
                  </a:outerShdw>
                </a:effectLst>
              </a:rPr>
              <a:t> </a:t>
            </a:r>
            <a:r>
              <a:rPr lang="fa-IR" sz="3200" b="1" dirty="0" smtClean="0">
                <a:latin typeface="Tahoma" pitchFamily="34" charset="0"/>
                <a:ea typeface="Tahoma" pitchFamily="34" charset="0"/>
                <a:cs typeface="2  Titr" pitchFamily="2" charset="-78"/>
              </a:rPr>
              <a:t>های</a:t>
            </a:r>
            <a:r>
              <a:rPr lang="fa-IR" sz="3200" dirty="0" smtClean="0"/>
              <a:t> </a:t>
            </a:r>
            <a:r>
              <a:rPr lang="fa-IR" sz="2800" b="1" dirty="0" smtClean="0">
                <a:solidFill>
                  <a:srgbClr val="FF0000"/>
                </a:solidFill>
                <a:latin typeface="Tahoma" pitchFamily="34" charset="0"/>
                <a:ea typeface="Tahoma" pitchFamily="34" charset="0"/>
                <a:cs typeface="2  Titr" pitchFamily="2" charset="-78"/>
              </a:rPr>
              <a:t>محتوی</a:t>
            </a:r>
            <a:r>
              <a:rPr lang="fa-IR" sz="3200" b="1" dirty="0" smtClean="0">
                <a:solidFill>
                  <a:srgbClr val="FF0000"/>
                </a:solidFill>
                <a:effectLst>
                  <a:outerShdw blurRad="38100" dist="38100" dir="2700000" algn="tl">
                    <a:srgbClr val="000000">
                      <a:alpha val="43137"/>
                    </a:srgbClr>
                  </a:outerShdw>
                </a:effectLst>
              </a:rPr>
              <a:t> </a:t>
            </a:r>
            <a:r>
              <a:rPr lang="fa-IR" sz="2800" b="1" dirty="0" smtClean="0">
                <a:solidFill>
                  <a:srgbClr val="FF0000"/>
                </a:solidFill>
                <a:latin typeface="Tahoma" pitchFamily="34" charset="0"/>
                <a:ea typeface="Tahoma" pitchFamily="34" charset="0"/>
                <a:cs typeface="2  Titr" pitchFamily="2" charset="-78"/>
              </a:rPr>
              <a:t>انتقال</a:t>
            </a:r>
            <a:r>
              <a:rPr lang="fa-IR" sz="3200" b="1" dirty="0" smtClean="0">
                <a:solidFill>
                  <a:srgbClr val="FF0000"/>
                </a:solidFill>
                <a:effectLst>
                  <a:outerShdw blurRad="38100" dist="38100" dir="2700000" algn="tl">
                    <a:srgbClr val="000000">
                      <a:alpha val="43137"/>
                    </a:srgbClr>
                  </a:outerShdw>
                </a:effectLst>
              </a:rPr>
              <a:t> </a:t>
            </a:r>
            <a:r>
              <a:rPr lang="fa-IR" sz="2800" b="1" dirty="0" smtClean="0">
                <a:solidFill>
                  <a:srgbClr val="FF0000"/>
                </a:solidFill>
                <a:latin typeface="Tahoma" pitchFamily="34" charset="0"/>
                <a:ea typeface="Tahoma" pitchFamily="34" charset="0"/>
                <a:cs typeface="2  Titr" pitchFamily="2" charset="-78"/>
              </a:rPr>
              <a:t>دهنده</a:t>
            </a:r>
            <a:r>
              <a:rPr lang="fa-IR" sz="3200" dirty="0" smtClean="0">
                <a:solidFill>
                  <a:srgbClr val="FF0000"/>
                </a:solidFill>
              </a:rPr>
              <a:t> </a:t>
            </a:r>
            <a:r>
              <a:rPr lang="fa-IR" sz="3200" b="1" dirty="0" smtClean="0">
                <a:latin typeface="Tahoma" pitchFamily="34" charset="0"/>
                <a:ea typeface="Tahoma" pitchFamily="34" charset="0"/>
                <a:cs typeface="2  Titr" pitchFamily="2" charset="-78"/>
              </a:rPr>
              <a:t>ها</a:t>
            </a:r>
            <a:r>
              <a:rPr lang="fa-IR" sz="3200" dirty="0" smtClean="0"/>
              <a:t> </a:t>
            </a:r>
            <a:r>
              <a:rPr lang="fa-IR" sz="3200" b="1" dirty="0" smtClean="0">
                <a:latin typeface="Tahoma" pitchFamily="34" charset="0"/>
                <a:ea typeface="Tahoma" pitchFamily="34" charset="0"/>
                <a:cs typeface="2  Titr" pitchFamily="2" charset="-78"/>
              </a:rPr>
              <a:t>با</a:t>
            </a:r>
            <a:r>
              <a:rPr lang="fa-IR" sz="3200" dirty="0" smtClean="0"/>
              <a:t> </a:t>
            </a:r>
            <a:r>
              <a:rPr lang="fa-IR" sz="3200" b="1" dirty="0" smtClean="0">
                <a:latin typeface="Tahoma" pitchFamily="34" charset="0"/>
                <a:ea typeface="Tahoma" pitchFamily="34" charset="0"/>
                <a:cs typeface="2  Titr" pitchFamily="2" charset="-78"/>
              </a:rPr>
              <a:t>غشای سلول آمیخته می شوند و مولکول انتقال دهنده به درون فضای سیناپسی آزاد می شود و سپس به سلول پس سیناپسی می رسد</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1000"/>
                                        <p:tgtEl>
                                          <p:spTgt spid="5">
                                            <p:txEl>
                                              <p:pRg st="0" end="0"/>
                                            </p:txEl>
                                          </p:spTgt>
                                        </p:tgtEl>
                                      </p:cBhvr>
                                    </p:animEffect>
                                    <p:anim calcmode="lin" valueType="num">
                                      <p:cBhvr>
                                        <p:cTn id="8" dur="10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5">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7" presetClass="entr" presetSubtype="0" fill="hold" nodeType="clickEffect">
                                  <p:stCondLst>
                                    <p:cond delay="0"/>
                                  </p:stCondLst>
                                  <p:childTnLst>
                                    <p:set>
                                      <p:cBhvr>
                                        <p:cTn id="13" dur="1" fill="hold">
                                          <p:stCondLst>
                                            <p:cond delay="0"/>
                                          </p:stCondLst>
                                        </p:cTn>
                                        <p:tgtEl>
                                          <p:spTgt spid="5">
                                            <p:txEl>
                                              <p:pRg st="1" end="1"/>
                                            </p:txEl>
                                          </p:spTgt>
                                        </p:tgtEl>
                                        <p:attrNameLst>
                                          <p:attrName>style.visibility</p:attrName>
                                        </p:attrNameLst>
                                      </p:cBhvr>
                                      <p:to>
                                        <p:strVal val="visible"/>
                                      </p:to>
                                    </p:set>
                                    <p:animEffect transition="in" filter="fade">
                                      <p:cBhvr>
                                        <p:cTn id="14" dur="1000"/>
                                        <p:tgtEl>
                                          <p:spTgt spid="5">
                                            <p:txEl>
                                              <p:pRg st="1" end="1"/>
                                            </p:txEl>
                                          </p:spTgt>
                                        </p:tgtEl>
                                      </p:cBhvr>
                                    </p:animEffect>
                                    <p:anim calcmode="lin" valueType="num">
                                      <p:cBhvr>
                                        <p:cTn id="15" dur="10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5">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7" presetClass="entr" presetSubtype="0" fill="hold" nodeType="clickEffect">
                                  <p:stCondLst>
                                    <p:cond delay="0"/>
                                  </p:stCondLst>
                                  <p:childTnLst>
                                    <p:set>
                                      <p:cBhvr>
                                        <p:cTn id="20" dur="1" fill="hold">
                                          <p:stCondLst>
                                            <p:cond delay="0"/>
                                          </p:stCondLst>
                                        </p:cTn>
                                        <p:tgtEl>
                                          <p:spTgt spid="5">
                                            <p:txEl>
                                              <p:pRg st="2" end="2"/>
                                            </p:txEl>
                                          </p:spTgt>
                                        </p:tgtEl>
                                        <p:attrNameLst>
                                          <p:attrName>style.visibility</p:attrName>
                                        </p:attrNameLst>
                                      </p:cBhvr>
                                      <p:to>
                                        <p:strVal val="visible"/>
                                      </p:to>
                                    </p:set>
                                    <p:animEffect transition="in" filter="fade">
                                      <p:cBhvr>
                                        <p:cTn id="21" dur="1000"/>
                                        <p:tgtEl>
                                          <p:spTgt spid="5">
                                            <p:txEl>
                                              <p:pRg st="2" end="2"/>
                                            </p:txEl>
                                          </p:spTgt>
                                        </p:tgtEl>
                                      </p:cBhvr>
                                    </p:animEffect>
                                    <p:anim calcmode="lin" valueType="num">
                                      <p:cBhvr>
                                        <p:cTn id="22" dur="1000" fill="hold"/>
                                        <p:tgtEl>
                                          <p:spTgt spid="5">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5">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667000" y="228600"/>
            <a:ext cx="4038600" cy="707886"/>
          </a:xfrm>
          <a:prstGeom prst="rect">
            <a:avLst/>
          </a:prstGeom>
          <a:noFill/>
        </p:spPr>
        <p:txBody>
          <a:bodyPr wrap="square" rtlCol="1">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fa-IR" sz="4000" b="1" dirty="0" smtClean="0">
                <a:ln w="11430"/>
                <a:solidFill>
                  <a:srgbClr val="FFFF00"/>
                </a:solidFill>
                <a:effectLst>
                  <a:outerShdw blurRad="50800" dist="39000" dir="5460000" algn="tl">
                    <a:srgbClr val="000000">
                      <a:alpha val="38000"/>
                    </a:srgbClr>
                  </a:outerShdw>
                </a:effectLst>
              </a:rPr>
              <a:t>دستگاه عصبی</a:t>
            </a:r>
            <a:endParaRPr lang="fa-IR" sz="4000" b="1" dirty="0">
              <a:ln w="11430"/>
              <a:solidFill>
                <a:srgbClr val="FFFF00"/>
              </a:solidFill>
              <a:effectLst>
                <a:outerShdw blurRad="50800" dist="39000" dir="5460000" algn="tl">
                  <a:srgbClr val="000000">
                    <a:alpha val="38000"/>
                  </a:srgbClr>
                </a:outerShdw>
              </a:effectLst>
            </a:endParaRPr>
          </a:p>
        </p:txBody>
      </p:sp>
      <p:sp>
        <p:nvSpPr>
          <p:cNvPr id="6" name="TextBox 5"/>
          <p:cNvSpPr txBox="1"/>
          <p:nvPr/>
        </p:nvSpPr>
        <p:spPr>
          <a:xfrm>
            <a:off x="457200" y="1295400"/>
            <a:ext cx="8458200" cy="1077218"/>
          </a:xfrm>
          <a:prstGeom prst="rect">
            <a:avLst/>
          </a:prstGeom>
          <a:noFill/>
        </p:spPr>
        <p:txBody>
          <a:bodyPr wrap="square" rtlCol="1">
            <a:spAutoFit/>
          </a:bodyPr>
          <a:lstStyle/>
          <a:p>
            <a:pPr algn="justLow" rtl="1">
              <a:buFont typeface="Wingdings" pitchFamily="2" charset="2"/>
              <a:buChar char="Ø"/>
            </a:pPr>
            <a:r>
              <a:rPr lang="fa-IR" sz="3200" b="1" dirty="0" smtClean="0"/>
              <a:t> نورون ها از نظر عملی که انجام می دهند، </a:t>
            </a:r>
            <a:r>
              <a:rPr lang="fa-IR" sz="3200" b="1" dirty="0" smtClean="0">
                <a:effectLst>
                  <a:outerShdw blurRad="38100" dist="38100" dir="2700000" algn="tl">
                    <a:srgbClr val="000000">
                      <a:alpha val="43137"/>
                    </a:srgbClr>
                  </a:outerShdw>
                </a:effectLst>
              </a:rPr>
              <a:t>سه نوع </a:t>
            </a:r>
            <a:r>
              <a:rPr lang="fa-IR" sz="3200" b="1" dirty="0" smtClean="0"/>
              <a:t>هستند</a:t>
            </a:r>
          </a:p>
          <a:p>
            <a:pPr algn="justLow" rtl="1">
              <a:buFont typeface="Wingdings" pitchFamily="2" charset="2"/>
              <a:buChar char="ü"/>
            </a:pPr>
            <a:endParaRPr lang="fa-IR" sz="3200" dirty="0" smtClean="0"/>
          </a:p>
        </p:txBody>
      </p:sp>
      <p:sp>
        <p:nvSpPr>
          <p:cNvPr id="7" name="Footer Placeholder 6"/>
          <p:cNvSpPr>
            <a:spLocks noGrp="1"/>
          </p:cNvSpPr>
          <p:nvPr>
            <p:ph type="ftr" sz="quarter" idx="11"/>
          </p:nvPr>
        </p:nvSpPr>
        <p:spPr/>
        <p:txBody>
          <a:bodyPr/>
          <a:lstStyle/>
          <a:p>
            <a:r>
              <a:rPr lang="en-US" smtClean="0"/>
              <a:t>www.biology86.blogfa.com</a:t>
            </a:r>
            <a:endParaRPr lang="en-US"/>
          </a:p>
        </p:txBody>
      </p:sp>
      <p:graphicFrame>
        <p:nvGraphicFramePr>
          <p:cNvPr id="8" name="Group 111"/>
          <p:cNvGraphicFramePr>
            <a:graphicFrameLocks/>
          </p:cNvGraphicFramePr>
          <p:nvPr/>
        </p:nvGraphicFramePr>
        <p:xfrm>
          <a:off x="152399" y="1991139"/>
          <a:ext cx="8839201" cy="4423536"/>
        </p:xfrm>
        <a:graphic>
          <a:graphicData uri="http://schemas.openxmlformats.org/drawingml/2006/table">
            <a:tbl>
              <a:tblPr rtl="1"/>
              <a:tblGrid>
                <a:gridCol w="2295525"/>
                <a:gridCol w="3228975"/>
                <a:gridCol w="3314701"/>
              </a:tblGrid>
              <a:tr h="955663">
                <a:tc>
                  <a:txBody>
                    <a:bodyPr/>
                    <a:lstStyle/>
                    <a:p>
                      <a:pPr marL="0" marR="0" lvl="0" indent="0" algn="ctr" defTabSz="914400" rtl="1" eaLnBrk="1" fontAlgn="base" latinLnBrk="0" hangingPunct="1">
                        <a:lnSpc>
                          <a:spcPct val="100000"/>
                        </a:lnSpc>
                        <a:spcBef>
                          <a:spcPct val="20000"/>
                        </a:spcBef>
                        <a:spcAft>
                          <a:spcPct val="0"/>
                        </a:spcAft>
                        <a:buClr>
                          <a:schemeClr val="hlink"/>
                        </a:buClr>
                        <a:buSzTx/>
                        <a:buFont typeface="Wingdings" pitchFamily="2" charset="2"/>
                        <a:buNone/>
                        <a:tabLst/>
                      </a:pPr>
                      <a:r>
                        <a:rPr kumimoji="0" lang="fa-IR" sz="2400" b="1" i="0" u="none" strike="noStrike" cap="none" normalizeH="0" baseline="0" dirty="0" smtClean="0">
                          <a:ln>
                            <a:noFill/>
                          </a:ln>
                          <a:solidFill>
                            <a:srgbClr val="000000"/>
                          </a:solidFill>
                          <a:effectLst/>
                          <a:latin typeface="Arial" charset="0"/>
                        </a:rPr>
                        <a:t>انواع نورون</a:t>
                      </a:r>
                    </a:p>
                  </a:txBody>
                  <a:tcPr anchor="ctr" horzOverflow="overflow">
                    <a:lnL cap="flat">
                      <a:noFill/>
                    </a:lnL>
                    <a:lnR w="12700" cap="flat" cmpd="sng" algn="ctr">
                      <a:solidFill>
                        <a:srgbClr val="4B86C7"/>
                      </a:solidFill>
                      <a:prstDash val="sysDash"/>
                      <a:round/>
                      <a:headEnd type="none" w="med" len="med"/>
                      <a:tailEnd type="none" w="med" len="med"/>
                    </a:lnR>
                    <a:lnT cap="flat">
                      <a:noFill/>
                    </a:lnT>
                    <a:lnB w="12700" cap="flat" cmpd="sng" algn="ctr">
                      <a:solidFill>
                        <a:srgbClr val="4B86C7"/>
                      </a:solidFill>
                      <a:prstDash val="sysDash"/>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fa-IR" sz="2400" b="1" i="0" u="none" strike="noStrike" cap="none" normalizeH="0" baseline="0" dirty="0" smtClean="0">
                          <a:ln>
                            <a:noFill/>
                          </a:ln>
                          <a:solidFill>
                            <a:srgbClr val="000000"/>
                          </a:solidFill>
                          <a:effectLst/>
                          <a:latin typeface="Arial" charset="0"/>
                        </a:rPr>
                        <a:t>ویژگی ها</a:t>
                      </a:r>
                      <a:endParaRPr kumimoji="0" lang="en-US" sz="2400" b="1" i="0" u="none" strike="noStrike" cap="none" normalizeH="0" baseline="0" dirty="0" smtClean="0">
                        <a:ln>
                          <a:noFill/>
                        </a:ln>
                        <a:solidFill>
                          <a:srgbClr val="000000"/>
                        </a:solidFill>
                        <a:effectLst/>
                        <a:latin typeface="Arial" charset="0"/>
                      </a:endParaRPr>
                    </a:p>
                  </a:txBody>
                  <a:tcPr anchor="ctr" horzOverflow="overflow">
                    <a:lnL w="12700" cap="flat" cmpd="sng" algn="ctr">
                      <a:solidFill>
                        <a:srgbClr val="4B86C7"/>
                      </a:solidFill>
                      <a:prstDash val="sysDash"/>
                      <a:round/>
                      <a:headEnd type="none" w="med" len="med"/>
                      <a:tailEnd type="none" w="med" len="med"/>
                    </a:lnL>
                    <a:lnR w="12700" cap="flat" cmpd="sng" algn="ctr">
                      <a:solidFill>
                        <a:srgbClr val="4B86C7"/>
                      </a:solidFill>
                      <a:prstDash val="sysDash"/>
                      <a:round/>
                      <a:headEnd type="none" w="med" len="med"/>
                      <a:tailEnd type="none" w="med" len="med"/>
                    </a:lnR>
                    <a:lnT cap="flat">
                      <a:noFill/>
                    </a:lnT>
                    <a:lnB w="12700" cap="flat" cmpd="sng" algn="ctr">
                      <a:solidFill>
                        <a:srgbClr val="4B86C7"/>
                      </a:solidFill>
                      <a:prstDash val="sysDash"/>
                      <a:round/>
                      <a:headEnd type="none" w="med" len="med"/>
                      <a:tailEnd type="none" w="med" len="med"/>
                    </a:lnB>
                    <a:lnTlToBr>
                      <a:noFill/>
                    </a:lnTlToBr>
                    <a:lnBlToTr>
                      <a:noFill/>
                    </a:lnBlToTr>
                    <a:gradFill rotWithShape="1">
                      <a:gsLst>
                        <a:gs pos="0">
                          <a:srgbClr val="FBEAC7"/>
                        </a:gs>
                        <a:gs pos="17999">
                          <a:srgbClr val="FEE7F2"/>
                        </a:gs>
                        <a:gs pos="36000">
                          <a:srgbClr val="FAC77D"/>
                        </a:gs>
                        <a:gs pos="61000">
                          <a:srgbClr val="FBA97D"/>
                        </a:gs>
                        <a:gs pos="82001">
                          <a:srgbClr val="FBD49C"/>
                        </a:gs>
                        <a:gs pos="100000">
                          <a:srgbClr val="FEE7F2"/>
                        </a:gs>
                      </a:gsLst>
                      <a:lin ang="5400000" scaled="0"/>
                    </a:gra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fa-IR" sz="2400" b="1" i="0" u="none" strike="noStrike" cap="none" normalizeH="0" baseline="0" dirty="0" smtClean="0">
                          <a:ln>
                            <a:noFill/>
                          </a:ln>
                          <a:solidFill>
                            <a:srgbClr val="000000"/>
                          </a:solidFill>
                          <a:effectLst/>
                          <a:latin typeface="Arial" charset="0"/>
                        </a:rPr>
                        <a:t>توضیحات</a:t>
                      </a:r>
                      <a:endParaRPr kumimoji="0" lang="en-US" sz="2400" b="1" i="0" u="none" strike="noStrike" cap="none" normalizeH="0" baseline="0" dirty="0" smtClean="0">
                        <a:ln>
                          <a:noFill/>
                        </a:ln>
                        <a:solidFill>
                          <a:srgbClr val="000000"/>
                        </a:solidFill>
                        <a:effectLst/>
                        <a:latin typeface="Arial" charset="0"/>
                      </a:endParaRPr>
                    </a:p>
                  </a:txBody>
                  <a:tcPr anchor="ctr" horzOverflow="overflow">
                    <a:lnL w="12700" cap="flat" cmpd="sng" algn="ctr">
                      <a:solidFill>
                        <a:srgbClr val="4B86C7"/>
                      </a:solidFill>
                      <a:prstDash val="sysDash"/>
                      <a:round/>
                      <a:headEnd type="none" w="med" len="med"/>
                      <a:tailEnd type="none" w="med" len="med"/>
                    </a:lnL>
                    <a:lnR w="12700" cap="flat" cmpd="sng" algn="ctr">
                      <a:solidFill>
                        <a:srgbClr val="4B86C7"/>
                      </a:solidFill>
                      <a:prstDash val="sysDash"/>
                      <a:round/>
                      <a:headEnd type="none" w="med" len="med"/>
                      <a:tailEnd type="none" w="med" len="med"/>
                    </a:lnR>
                    <a:lnT cap="flat">
                      <a:noFill/>
                    </a:lnT>
                    <a:lnB w="12700" cap="flat" cmpd="sng" algn="ctr">
                      <a:solidFill>
                        <a:srgbClr val="4B86C7"/>
                      </a:solidFill>
                      <a:prstDash val="sysDash"/>
                      <a:round/>
                      <a:headEnd type="none" w="med" len="med"/>
                      <a:tailEnd type="none" w="med" len="med"/>
                    </a:lnB>
                    <a:lnTlToBr>
                      <a:noFill/>
                    </a:lnTlToBr>
                    <a:lnBlToTr>
                      <a:noFill/>
                    </a:lnBlToTr>
                    <a:gradFill rotWithShape="1">
                      <a:gsLst>
                        <a:gs pos="0">
                          <a:srgbClr val="FBEAC7"/>
                        </a:gs>
                        <a:gs pos="17999">
                          <a:srgbClr val="FEE7F2"/>
                        </a:gs>
                        <a:gs pos="36000">
                          <a:srgbClr val="FAC77D"/>
                        </a:gs>
                        <a:gs pos="61000">
                          <a:srgbClr val="FBA97D"/>
                        </a:gs>
                        <a:gs pos="82001">
                          <a:srgbClr val="FBD49C"/>
                        </a:gs>
                        <a:gs pos="100000">
                          <a:srgbClr val="FEE7F2"/>
                        </a:gs>
                      </a:gsLst>
                      <a:lin ang="5400000" scaled="0"/>
                    </a:gradFill>
                  </a:tcPr>
                </a:tc>
              </a:tr>
              <a:tr h="1090433">
                <a:tc>
                  <a:txBody>
                    <a:bodyPr/>
                    <a:lstStyle/>
                    <a:p>
                      <a:pPr algn="ctr" rtl="1"/>
                      <a:r>
                        <a:rPr lang="fa-IR" sz="2400" b="1" dirty="0" smtClean="0">
                          <a:solidFill>
                            <a:srgbClr val="FF0000"/>
                          </a:solidFill>
                          <a:effectLst>
                            <a:outerShdw blurRad="38100" dist="38100" dir="2700000" algn="tl">
                              <a:srgbClr val="000000">
                                <a:alpha val="43137"/>
                              </a:srgbClr>
                            </a:outerShdw>
                          </a:effectLst>
                        </a:rPr>
                        <a:t>حسی</a:t>
                      </a:r>
                      <a:endParaRPr lang="fa-IR" sz="2400" b="1" dirty="0">
                        <a:solidFill>
                          <a:srgbClr val="FF0000"/>
                        </a:solidFill>
                        <a:effectLst>
                          <a:outerShdw blurRad="38100" dist="38100" dir="2700000" algn="tl">
                            <a:srgbClr val="000000">
                              <a:alpha val="43137"/>
                            </a:srgbClr>
                          </a:outerShdw>
                        </a:effectLst>
                      </a:endParaRPr>
                    </a:p>
                  </a:txBody>
                  <a:tcPr anchor="ctr" horzOverflow="overflow">
                    <a:lnL cap="flat">
                      <a:noFill/>
                    </a:lnL>
                    <a:lnR w="12700" cap="flat" cmpd="sng" algn="ctr">
                      <a:solidFill>
                        <a:srgbClr val="4B86C7"/>
                      </a:solidFill>
                      <a:prstDash val="sysDash"/>
                      <a:round/>
                      <a:headEnd type="none" w="med" len="med"/>
                      <a:tailEnd type="none" w="med" len="med"/>
                    </a:lnR>
                    <a:lnT w="12700" cap="flat" cmpd="sng" algn="ctr">
                      <a:solidFill>
                        <a:srgbClr val="4B86C7"/>
                      </a:solidFill>
                      <a:prstDash val="sysDash"/>
                      <a:round/>
                      <a:headEnd type="none" w="med" len="med"/>
                      <a:tailEnd type="none" w="med" len="med"/>
                    </a:lnT>
                    <a:lnB w="12700" cap="flat" cmpd="sng" algn="ctr">
                      <a:solidFill>
                        <a:srgbClr val="4B86C7"/>
                      </a:solidFill>
                      <a:prstDash val="sysDash"/>
                      <a:round/>
                      <a:headEnd type="none" w="med" len="med"/>
                      <a:tailEnd type="none" w="med" len="med"/>
                    </a:lnB>
                    <a:lnTlToBr>
                      <a:noFill/>
                    </a:lnTlToBr>
                    <a:lnBlToTr>
                      <a:noFill/>
                    </a:lnBlToTr>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1"/>
                      <a:tileRect/>
                    </a:gradFill>
                  </a:tcPr>
                </a:tc>
                <a:tc>
                  <a:txBody>
                    <a:bodyPr/>
                    <a:lstStyle/>
                    <a:p>
                      <a:pPr algn="ctr" rtl="1"/>
                      <a:r>
                        <a:rPr lang="fa-IR" sz="2400" b="1" dirty="0" smtClean="0"/>
                        <a:t>دندریت بلند و میلین دار</a:t>
                      </a:r>
                    </a:p>
                    <a:p>
                      <a:pPr algn="ctr" rtl="1"/>
                      <a:r>
                        <a:rPr lang="fa-IR" sz="2400" b="1" dirty="0" smtClean="0"/>
                        <a:t>آکسون کوتاه و میلین</a:t>
                      </a:r>
                      <a:r>
                        <a:rPr lang="fa-IR" sz="2400" b="1" baseline="0" dirty="0" smtClean="0"/>
                        <a:t> دار</a:t>
                      </a:r>
                      <a:endParaRPr lang="fa-IR" sz="2400" b="1" dirty="0"/>
                    </a:p>
                  </a:txBody>
                  <a:tcPr anchor="ctr" horzOverflow="overflow">
                    <a:lnL w="12700" cap="flat" cmpd="sng" algn="ctr">
                      <a:solidFill>
                        <a:srgbClr val="4B86C7"/>
                      </a:solidFill>
                      <a:prstDash val="sysDash"/>
                      <a:round/>
                      <a:headEnd type="none" w="med" len="med"/>
                      <a:tailEnd type="none" w="med" len="med"/>
                    </a:lnL>
                    <a:lnR w="12700" cap="flat" cmpd="sng" algn="ctr">
                      <a:solidFill>
                        <a:srgbClr val="4B86C7"/>
                      </a:solidFill>
                      <a:prstDash val="sysDash"/>
                      <a:round/>
                      <a:headEnd type="none" w="med" len="med"/>
                      <a:tailEnd type="none" w="med" len="med"/>
                    </a:lnR>
                    <a:lnT w="12700" cap="flat" cmpd="sng" algn="ctr">
                      <a:solidFill>
                        <a:srgbClr val="4B86C7"/>
                      </a:solidFill>
                      <a:prstDash val="sysDash"/>
                      <a:round/>
                      <a:headEnd type="none" w="med" len="med"/>
                      <a:tailEnd type="none" w="med" len="med"/>
                    </a:lnT>
                    <a:lnB w="12700" cap="flat" cmpd="sng" algn="ctr">
                      <a:solidFill>
                        <a:srgbClr val="4B86C7"/>
                      </a:solidFill>
                      <a:prstDash val="sysDash"/>
                      <a:round/>
                      <a:headEnd type="none" w="med" len="med"/>
                      <a:tailEnd type="none" w="med" len="med"/>
                    </a:lnB>
                    <a:lnTlToBr>
                      <a:noFill/>
                    </a:lnTlToBr>
                    <a:lnBlToTr>
                      <a:noFill/>
                    </a:lnBlToTr>
                    <a:noFill/>
                  </a:tcPr>
                </a:tc>
                <a:tc>
                  <a:txBody>
                    <a:bodyPr/>
                    <a:lstStyle/>
                    <a:p>
                      <a:pPr algn="ctr" rtl="1"/>
                      <a:r>
                        <a:rPr lang="fa-IR" sz="2400" b="1" dirty="0" smtClean="0"/>
                        <a:t>اطلاعات را از اندام های حسی مثل پوست</a:t>
                      </a:r>
                      <a:r>
                        <a:rPr lang="fa-IR" sz="2400" b="1" baseline="0" dirty="0" smtClean="0"/>
                        <a:t> به مغز و نخاع می رساند</a:t>
                      </a:r>
                      <a:endParaRPr lang="fa-IR" sz="2400" b="1" dirty="0"/>
                    </a:p>
                  </a:txBody>
                  <a:tcPr anchor="ctr" horzOverflow="overflow">
                    <a:lnL w="12700" cap="flat" cmpd="sng" algn="ctr">
                      <a:solidFill>
                        <a:srgbClr val="4B86C7"/>
                      </a:solidFill>
                      <a:prstDash val="sysDash"/>
                      <a:round/>
                      <a:headEnd type="none" w="med" len="med"/>
                      <a:tailEnd type="none" w="med" len="med"/>
                    </a:lnL>
                    <a:lnR w="12700" cap="flat" cmpd="sng" algn="ctr">
                      <a:solidFill>
                        <a:srgbClr val="4B86C7"/>
                      </a:solidFill>
                      <a:prstDash val="sysDash"/>
                      <a:round/>
                      <a:headEnd type="none" w="med" len="med"/>
                      <a:tailEnd type="none" w="med" len="med"/>
                    </a:lnR>
                    <a:lnT w="12700" cap="flat" cmpd="sng" algn="ctr">
                      <a:solidFill>
                        <a:srgbClr val="4B86C7"/>
                      </a:solidFill>
                      <a:prstDash val="sysDash"/>
                      <a:round/>
                      <a:headEnd type="none" w="med" len="med"/>
                      <a:tailEnd type="none" w="med" len="med"/>
                    </a:lnT>
                    <a:lnB w="12700" cap="flat" cmpd="sng" algn="ctr">
                      <a:solidFill>
                        <a:srgbClr val="4B86C7"/>
                      </a:solidFill>
                      <a:prstDash val="sysDash"/>
                      <a:round/>
                      <a:headEnd type="none" w="med" len="med"/>
                      <a:tailEnd type="none" w="med" len="med"/>
                    </a:lnB>
                    <a:lnTlToBr>
                      <a:noFill/>
                    </a:lnTlToBr>
                    <a:lnBlToTr>
                      <a:noFill/>
                    </a:lnBlToTr>
                    <a:noFill/>
                  </a:tcPr>
                </a:tc>
              </a:tr>
              <a:tr h="1090433">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fa-IR" sz="2400" b="1" i="0" u="none" strike="noStrike" cap="none" normalizeH="0" baseline="0" dirty="0" smtClean="0">
                          <a:ln>
                            <a:noFill/>
                          </a:ln>
                          <a:solidFill>
                            <a:srgbClr val="FF0000"/>
                          </a:solidFill>
                          <a:effectLst>
                            <a:outerShdw blurRad="38100" dist="38100" dir="2700000" algn="tl">
                              <a:srgbClr val="000000">
                                <a:alpha val="43137"/>
                              </a:srgbClr>
                            </a:outerShdw>
                          </a:effectLst>
                          <a:latin typeface="Arial" charset="0"/>
                        </a:rPr>
                        <a:t>حرکتی</a:t>
                      </a:r>
                      <a:endParaRPr kumimoji="0" lang="en-US" sz="2400" b="1" i="0" u="none" strike="noStrike" cap="none" normalizeH="0" baseline="0" dirty="0" smtClean="0">
                        <a:ln>
                          <a:noFill/>
                        </a:ln>
                        <a:solidFill>
                          <a:srgbClr val="FF0000"/>
                        </a:solidFill>
                        <a:effectLst>
                          <a:outerShdw blurRad="38100" dist="38100" dir="2700000" algn="tl">
                            <a:srgbClr val="000000">
                              <a:alpha val="43137"/>
                            </a:srgbClr>
                          </a:outerShdw>
                        </a:effectLst>
                        <a:latin typeface="Arial" charset="0"/>
                      </a:endParaRPr>
                    </a:p>
                  </a:txBody>
                  <a:tcPr anchor="ctr" horzOverflow="overflow">
                    <a:lnL cap="flat">
                      <a:noFill/>
                    </a:lnL>
                    <a:lnR w="12700" cap="flat" cmpd="sng" algn="ctr">
                      <a:solidFill>
                        <a:srgbClr val="4B86C7"/>
                      </a:solidFill>
                      <a:prstDash val="sysDash"/>
                      <a:round/>
                      <a:headEnd type="none" w="med" len="med"/>
                      <a:tailEnd type="none" w="med" len="med"/>
                    </a:lnR>
                    <a:lnT w="12700" cap="flat" cmpd="sng" algn="ctr">
                      <a:solidFill>
                        <a:srgbClr val="4B86C7"/>
                      </a:solidFill>
                      <a:prstDash val="sysDash"/>
                      <a:round/>
                      <a:headEnd type="none" w="med" len="med"/>
                      <a:tailEnd type="none" w="med" len="med"/>
                    </a:lnT>
                    <a:lnB w="12700" cap="flat" cmpd="sng" algn="ctr">
                      <a:solidFill>
                        <a:srgbClr val="4B86C7"/>
                      </a:solidFill>
                      <a:prstDash val="sysDash"/>
                      <a:round/>
                      <a:headEnd type="none" w="med" len="med"/>
                      <a:tailEnd type="none" w="med" len="med"/>
                    </a:lnB>
                    <a:lnTlToBr>
                      <a:noFill/>
                    </a:lnTlToBr>
                    <a:lnBlToTr>
                      <a:noFill/>
                    </a:lnBlToTr>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1"/>
                      <a:tileRect/>
                    </a:gradFill>
                  </a:tcPr>
                </a:tc>
                <a:tc>
                  <a:txBody>
                    <a:bodyPr/>
                    <a:lstStyle/>
                    <a:p>
                      <a:pPr algn="ctr" rtl="1"/>
                      <a:r>
                        <a:rPr lang="fa-IR" sz="2400" b="1" dirty="0" smtClean="0"/>
                        <a:t>دندریت کوتاه</a:t>
                      </a:r>
                    </a:p>
                    <a:p>
                      <a:pPr algn="ctr" rtl="1"/>
                      <a:r>
                        <a:rPr lang="fa-IR" sz="2400" b="1" dirty="0" smtClean="0"/>
                        <a:t>آکسون بلند و میلین دار</a:t>
                      </a:r>
                      <a:endParaRPr kumimoji="0" lang="en-US" sz="2400" b="1" i="0" u="none" strike="noStrike" cap="none" normalizeH="0" baseline="0" dirty="0" smtClean="0">
                        <a:ln>
                          <a:noFill/>
                        </a:ln>
                        <a:solidFill>
                          <a:srgbClr val="000000"/>
                        </a:solidFill>
                        <a:effectLst/>
                        <a:latin typeface="Arial" charset="0"/>
                      </a:endParaRPr>
                    </a:p>
                  </a:txBody>
                  <a:tcPr anchor="ctr" horzOverflow="overflow">
                    <a:lnL w="12700" cap="flat" cmpd="sng" algn="ctr">
                      <a:solidFill>
                        <a:srgbClr val="4B86C7"/>
                      </a:solidFill>
                      <a:prstDash val="sysDash"/>
                      <a:round/>
                      <a:headEnd type="none" w="med" len="med"/>
                      <a:tailEnd type="none" w="med" len="med"/>
                    </a:lnL>
                    <a:lnR w="12700" cap="flat" cmpd="sng" algn="ctr">
                      <a:solidFill>
                        <a:srgbClr val="4B86C7"/>
                      </a:solidFill>
                      <a:prstDash val="sysDash"/>
                      <a:round/>
                      <a:headEnd type="none" w="med" len="med"/>
                      <a:tailEnd type="none" w="med" len="med"/>
                    </a:lnR>
                    <a:lnT w="12700" cap="flat" cmpd="sng" algn="ctr">
                      <a:solidFill>
                        <a:srgbClr val="4B86C7"/>
                      </a:solidFill>
                      <a:prstDash val="sysDash"/>
                      <a:round/>
                      <a:headEnd type="none" w="med" len="med"/>
                      <a:tailEnd type="none" w="med" len="med"/>
                    </a:lnT>
                    <a:lnB w="12700" cap="flat" cmpd="sng" algn="ctr">
                      <a:solidFill>
                        <a:srgbClr val="4B86C7"/>
                      </a:solidFill>
                      <a:prstDash val="sysDash"/>
                      <a:round/>
                      <a:headEnd type="none" w="med" len="med"/>
                      <a:tailEnd type="none" w="med" len="med"/>
                    </a:lnB>
                    <a:lnTlToBr>
                      <a:noFill/>
                    </a:lnTlToBr>
                    <a:lnBlToTr>
                      <a:noFill/>
                    </a:lnBlToTr>
                    <a:noFill/>
                  </a:tcPr>
                </a:tc>
                <a:tc>
                  <a:txBody>
                    <a:bodyPr/>
                    <a:lstStyle/>
                    <a:p>
                      <a:pPr algn="ctr" rtl="1"/>
                      <a:r>
                        <a:rPr lang="fa-IR" sz="2400" b="1" dirty="0" smtClean="0"/>
                        <a:t>فرمان های مغز و نخاع را به ماهیچه ها و اندام های دیگر می رساند</a:t>
                      </a:r>
                      <a:endParaRPr lang="fa-IR" sz="2400" b="1" dirty="0"/>
                    </a:p>
                  </a:txBody>
                  <a:tcPr anchor="ctr" horzOverflow="overflow">
                    <a:lnL w="12700" cap="flat" cmpd="sng" algn="ctr">
                      <a:solidFill>
                        <a:srgbClr val="4B86C7"/>
                      </a:solidFill>
                      <a:prstDash val="sysDash"/>
                      <a:round/>
                      <a:headEnd type="none" w="med" len="med"/>
                      <a:tailEnd type="none" w="med" len="med"/>
                    </a:lnL>
                    <a:lnR w="12700" cap="flat" cmpd="sng" algn="ctr">
                      <a:solidFill>
                        <a:srgbClr val="4B86C7"/>
                      </a:solidFill>
                      <a:prstDash val="sysDash"/>
                      <a:round/>
                      <a:headEnd type="none" w="med" len="med"/>
                      <a:tailEnd type="none" w="med" len="med"/>
                    </a:lnR>
                    <a:lnT w="12700" cap="flat" cmpd="sng" algn="ctr">
                      <a:solidFill>
                        <a:srgbClr val="4B86C7"/>
                      </a:solidFill>
                      <a:prstDash val="sysDash"/>
                      <a:round/>
                      <a:headEnd type="none" w="med" len="med"/>
                      <a:tailEnd type="none" w="med" len="med"/>
                    </a:lnT>
                    <a:lnB w="12700" cap="flat" cmpd="sng" algn="ctr">
                      <a:solidFill>
                        <a:srgbClr val="4B86C7"/>
                      </a:solidFill>
                      <a:prstDash val="sysDash"/>
                      <a:round/>
                      <a:headEnd type="none" w="med" len="med"/>
                      <a:tailEnd type="none" w="med" len="med"/>
                    </a:lnB>
                    <a:lnTlToBr>
                      <a:noFill/>
                    </a:lnTlToBr>
                    <a:lnBlToTr>
                      <a:noFill/>
                    </a:lnBlToTr>
                    <a:noFill/>
                  </a:tcPr>
                </a:tc>
              </a:tr>
              <a:tr h="1090433">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fa-IR" sz="2400" b="1" i="0" u="none" strike="noStrike" cap="none" normalizeH="0" baseline="0" dirty="0" smtClean="0">
                          <a:ln>
                            <a:noFill/>
                          </a:ln>
                          <a:solidFill>
                            <a:srgbClr val="FF0000"/>
                          </a:solidFill>
                          <a:effectLst>
                            <a:outerShdw blurRad="38100" dist="38100" dir="2700000" algn="tl">
                              <a:srgbClr val="000000">
                                <a:alpha val="43137"/>
                              </a:srgbClr>
                            </a:outerShdw>
                          </a:effectLst>
                          <a:latin typeface="Arial" charset="0"/>
                        </a:rPr>
                        <a:t>رابط</a:t>
                      </a:r>
                      <a:endParaRPr kumimoji="0" lang="en-US" sz="2400" b="1" i="0" u="none" strike="noStrike" cap="none" normalizeH="0" baseline="0" dirty="0" smtClean="0">
                        <a:ln>
                          <a:noFill/>
                        </a:ln>
                        <a:solidFill>
                          <a:srgbClr val="FF0000"/>
                        </a:solidFill>
                        <a:effectLst>
                          <a:outerShdw blurRad="38100" dist="38100" dir="2700000" algn="tl">
                            <a:srgbClr val="000000">
                              <a:alpha val="43137"/>
                            </a:srgbClr>
                          </a:outerShdw>
                        </a:effectLst>
                        <a:latin typeface="Arial" charset="0"/>
                      </a:endParaRPr>
                    </a:p>
                  </a:txBody>
                  <a:tcPr anchor="ctr" horzOverflow="overflow">
                    <a:lnL cap="flat">
                      <a:noFill/>
                    </a:lnL>
                    <a:lnR w="12700" cap="flat" cmpd="sng" algn="ctr">
                      <a:solidFill>
                        <a:srgbClr val="4B86C7"/>
                      </a:solidFill>
                      <a:prstDash val="sysDash"/>
                      <a:round/>
                      <a:headEnd type="none" w="med" len="med"/>
                      <a:tailEnd type="none" w="med" len="med"/>
                    </a:lnR>
                    <a:lnT w="12700" cap="flat" cmpd="sng" algn="ctr">
                      <a:solidFill>
                        <a:srgbClr val="4B86C7"/>
                      </a:solidFill>
                      <a:prstDash val="sysDash"/>
                      <a:round/>
                      <a:headEnd type="none" w="med" len="med"/>
                      <a:tailEnd type="none" w="med" len="med"/>
                    </a:lnT>
                    <a:lnB w="12700" cap="flat" cmpd="sng" algn="ctr">
                      <a:solidFill>
                        <a:srgbClr val="4B86C7"/>
                      </a:solidFill>
                      <a:prstDash val="sysDash"/>
                      <a:round/>
                      <a:headEnd type="none" w="med" len="med"/>
                      <a:tailEnd type="none" w="med" len="med"/>
                    </a:lnB>
                    <a:lnTlToBr>
                      <a:noFill/>
                    </a:lnTlToBr>
                    <a:lnBlToTr>
                      <a:noFill/>
                    </a:lnBlToTr>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1"/>
                      <a:tileRect/>
                    </a:gradFill>
                  </a:tcPr>
                </a:tc>
                <a:tc>
                  <a:txBody>
                    <a:bodyPr/>
                    <a:lstStyle/>
                    <a:p>
                      <a:pPr algn="ctr" rtl="1"/>
                      <a:r>
                        <a:rPr lang="fa-IR" sz="2400" b="1" dirty="0" smtClean="0"/>
                        <a:t>دندریت کوتاه</a:t>
                      </a:r>
                    </a:p>
                    <a:p>
                      <a:pPr algn="ctr" rtl="1"/>
                      <a:r>
                        <a:rPr lang="fa-IR" sz="2400" b="1" dirty="0" smtClean="0"/>
                        <a:t>آکسون</a:t>
                      </a:r>
                      <a:r>
                        <a:rPr lang="fa-IR" sz="2400" b="1" baseline="0" dirty="0" smtClean="0"/>
                        <a:t> کوتاه</a:t>
                      </a:r>
                      <a:endParaRPr lang="fa-IR" sz="2400" b="1" dirty="0"/>
                    </a:p>
                  </a:txBody>
                  <a:tcPr anchor="ctr" horzOverflow="overflow">
                    <a:lnL w="12700" cap="flat" cmpd="sng" algn="ctr">
                      <a:solidFill>
                        <a:srgbClr val="4B86C7"/>
                      </a:solidFill>
                      <a:prstDash val="sysDash"/>
                      <a:round/>
                      <a:headEnd type="none" w="med" len="med"/>
                      <a:tailEnd type="none" w="med" len="med"/>
                    </a:lnL>
                    <a:lnR w="12700" cap="flat" cmpd="sng" algn="ctr">
                      <a:solidFill>
                        <a:srgbClr val="4B86C7"/>
                      </a:solidFill>
                      <a:prstDash val="sysDash"/>
                      <a:round/>
                      <a:headEnd type="none" w="med" len="med"/>
                      <a:tailEnd type="none" w="med" len="med"/>
                    </a:lnR>
                    <a:lnT w="12700" cap="flat" cmpd="sng" algn="ctr">
                      <a:solidFill>
                        <a:srgbClr val="4B86C7"/>
                      </a:solidFill>
                      <a:prstDash val="sysDash"/>
                      <a:round/>
                      <a:headEnd type="none" w="med" len="med"/>
                      <a:tailEnd type="none" w="med" len="med"/>
                    </a:lnT>
                    <a:lnB w="12700" cap="flat" cmpd="sng" algn="ctr">
                      <a:solidFill>
                        <a:srgbClr val="4B86C7"/>
                      </a:solidFill>
                      <a:prstDash val="sysDash"/>
                      <a:round/>
                      <a:headEnd type="none" w="med" len="med"/>
                      <a:tailEnd type="none" w="med" len="med"/>
                    </a:lnB>
                    <a:lnTlToBr>
                      <a:noFill/>
                    </a:lnTlToBr>
                    <a:lnBlToTr>
                      <a:noFill/>
                    </a:lnBlToTr>
                    <a:noFill/>
                  </a:tcPr>
                </a:tc>
                <a:tc>
                  <a:txBody>
                    <a:bodyPr/>
                    <a:lstStyle/>
                    <a:p>
                      <a:pPr algn="ctr" rtl="1"/>
                      <a:r>
                        <a:rPr lang="fa-IR" sz="2400" b="1" dirty="0" smtClean="0"/>
                        <a:t>بین نورون های حسی و حرکتی ارتباط</a:t>
                      </a:r>
                      <a:r>
                        <a:rPr lang="fa-IR" sz="2400" b="1" baseline="0" dirty="0" smtClean="0"/>
                        <a:t> برقرار می کنند</a:t>
                      </a:r>
                      <a:endParaRPr lang="fa-IR" sz="2400" b="1" dirty="0"/>
                    </a:p>
                  </a:txBody>
                  <a:tcPr anchor="ctr" horzOverflow="overflow">
                    <a:lnL w="12700" cap="flat" cmpd="sng" algn="ctr">
                      <a:solidFill>
                        <a:srgbClr val="4B86C7"/>
                      </a:solidFill>
                      <a:prstDash val="sysDash"/>
                      <a:round/>
                      <a:headEnd type="none" w="med" len="med"/>
                      <a:tailEnd type="none" w="med" len="med"/>
                    </a:lnL>
                    <a:lnR w="12700" cap="flat" cmpd="sng" algn="ctr">
                      <a:solidFill>
                        <a:srgbClr val="4B86C7"/>
                      </a:solidFill>
                      <a:prstDash val="sysDash"/>
                      <a:round/>
                      <a:headEnd type="none" w="med" len="med"/>
                      <a:tailEnd type="none" w="med" len="med"/>
                    </a:lnR>
                    <a:lnT w="12700" cap="flat" cmpd="sng" algn="ctr">
                      <a:solidFill>
                        <a:srgbClr val="4B86C7"/>
                      </a:solidFill>
                      <a:prstDash val="sysDash"/>
                      <a:round/>
                      <a:headEnd type="none" w="med" len="med"/>
                      <a:tailEnd type="none" w="med" len="med"/>
                    </a:lnT>
                    <a:lnB w="12700" cap="flat" cmpd="sng" algn="ctr">
                      <a:solidFill>
                        <a:srgbClr val="4B86C7"/>
                      </a:solidFill>
                      <a:prstDash val="sysDash"/>
                      <a:round/>
                      <a:headEnd type="none" w="med" len="med"/>
                      <a:tailEnd type="none" w="med" len="med"/>
                    </a:lnB>
                    <a:lnTlToBr>
                      <a:noFill/>
                    </a:lnTlToBr>
                    <a:lnBlToTr>
                      <a:noFill/>
                    </a:lnBlToTr>
                    <a:noFill/>
                  </a:tcPr>
                </a:tc>
              </a:tr>
            </a:tbl>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5"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 calcmode="lin" valueType="num">
                                      <p:cBhvr>
                                        <p:cTn id="7" dur="500" decel="50000" fill="hold">
                                          <p:stCondLst>
                                            <p:cond delay="0"/>
                                          </p:stCondLst>
                                        </p:cTn>
                                        <p:tgtEl>
                                          <p:spTgt spid="6">
                                            <p:txEl>
                                              <p:pRg st="0" end="0"/>
                                            </p:txEl>
                                          </p:spTgt>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6">
                                            <p:txEl>
                                              <p:pRg st="0" end="0"/>
                                            </p:txEl>
                                          </p:spTgt>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6">
                                            <p:txEl>
                                              <p:pRg st="0" end="0"/>
                                            </p:txEl>
                                          </p:spTgt>
                                        </p:tgtEl>
                                        <p:attrNameLst>
                                          <p:attrName>ppt_w</p:attrName>
                                        </p:attrNameLst>
                                      </p:cBhvr>
                                      <p:tavLst>
                                        <p:tav tm="0">
                                          <p:val>
                                            <p:strVal val="#ppt_w*.05"/>
                                          </p:val>
                                        </p:tav>
                                        <p:tav tm="100000">
                                          <p:val>
                                            <p:strVal val="#ppt_w"/>
                                          </p:val>
                                        </p:tav>
                                      </p:tavLst>
                                    </p:anim>
                                    <p:anim calcmode="lin" valueType="num">
                                      <p:cBhvr>
                                        <p:cTn id="10" dur="1000" fill="hold"/>
                                        <p:tgtEl>
                                          <p:spTgt spid="6">
                                            <p:txEl>
                                              <p:pRg st="0" end="0"/>
                                            </p:txEl>
                                          </p:spTgt>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6">
                                            <p:txEl>
                                              <p:pRg st="0" end="0"/>
                                            </p:txEl>
                                          </p:spTgt>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6">
                                            <p:txEl>
                                              <p:pRg st="0" end="0"/>
                                            </p:txEl>
                                          </p:spTgt>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6">
                                            <p:txEl>
                                              <p:pRg st="0" end="0"/>
                                            </p:txEl>
                                          </p:spTgt>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6">
                                            <p:txEl>
                                              <p:pRg st="0" end="0"/>
                                            </p:txEl>
                                          </p:spTgt>
                                        </p:tgtEl>
                                      </p:cBhvr>
                                    </p:animEffect>
                                  </p:childTnLst>
                                </p:cTn>
                              </p:par>
                            </p:childTnLst>
                          </p:cTn>
                        </p:par>
                      </p:childTnLst>
                    </p:cTn>
                  </p:par>
                  <p:par>
                    <p:cTn id="15" fill="hold">
                      <p:stCondLst>
                        <p:cond delay="indefinite"/>
                      </p:stCondLst>
                      <p:childTnLst>
                        <p:par>
                          <p:cTn id="16" fill="hold">
                            <p:stCondLst>
                              <p:cond delay="0"/>
                            </p:stCondLst>
                            <p:childTnLst>
                              <p:par>
                                <p:cTn id="17" presetID="43" presetClass="entr" presetSubtype="0" fill="hold" nodeType="click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fade">
                                      <p:cBhvr>
                                        <p:cTn id="19" dur="100"/>
                                        <p:tgtEl>
                                          <p:spTgt spid="8"/>
                                        </p:tgtEl>
                                      </p:cBhvr>
                                    </p:animEffect>
                                    <p:anim calcmode="lin" valueType="num">
                                      <p:cBhvr>
                                        <p:cTn id="20" dur="400" fill="hold"/>
                                        <p:tgtEl>
                                          <p:spTgt spid="8"/>
                                        </p:tgtEl>
                                        <p:attrNameLst>
                                          <p:attrName>ppt_x</p:attrName>
                                        </p:attrNameLst>
                                      </p:cBhvr>
                                      <p:tavLst>
                                        <p:tav tm="0">
                                          <p:val>
                                            <p:strVal val="#ppt_x"/>
                                          </p:val>
                                        </p:tav>
                                        <p:tav tm="100000">
                                          <p:val>
                                            <p:strVal val="#ppt_x"/>
                                          </p:val>
                                        </p:tav>
                                      </p:tavLst>
                                    </p:anim>
                                    <p:anim calcmode="lin" valueType="num">
                                      <p:cBhvr>
                                        <p:cTn id="21" dur="400" fill="hold"/>
                                        <p:tgtEl>
                                          <p:spTgt spid="8"/>
                                        </p:tgtEl>
                                        <p:attrNameLst>
                                          <p:attrName>ppt_y</p:attrName>
                                        </p:attrNameLst>
                                      </p:cBhvr>
                                      <p:tavLst>
                                        <p:tav tm="0">
                                          <p:val>
                                            <p:strVal val="#ppt_y+0.31"/>
                                          </p:val>
                                        </p:tav>
                                        <p:tav tm="100000">
                                          <p:val>
                                            <p:strVal val="#ppt_y+0.31"/>
                                          </p:val>
                                        </p:tav>
                                      </p:tavLst>
                                    </p:anim>
                                    <p:anim calcmode="lin" valueType="num">
                                      <p:cBhvr>
                                        <p:cTn id="22" dur="600" decel="50000" fill="hold">
                                          <p:stCondLst>
                                            <p:cond delay="400"/>
                                          </p:stCondLst>
                                        </p:cTn>
                                        <p:tgtEl>
                                          <p:spTgt spid="8"/>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23" dur="600" decel="50000" fill="hold">
                                          <p:stCondLst>
                                            <p:cond delay="400"/>
                                          </p:stCondLst>
                                        </p:cTn>
                                        <p:tgtEl>
                                          <p:spTgt spid="8"/>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Footer Placeholder 6"/>
          <p:cNvSpPr>
            <a:spLocks noGrp="1"/>
          </p:cNvSpPr>
          <p:nvPr>
            <p:ph type="ftr" sz="quarter" idx="11"/>
          </p:nvPr>
        </p:nvSpPr>
        <p:spPr/>
        <p:txBody>
          <a:bodyPr/>
          <a:lstStyle/>
          <a:p>
            <a:r>
              <a:rPr lang="en-US" smtClean="0"/>
              <a:t>www.biology86.blogfa.com</a:t>
            </a:r>
            <a:endParaRPr lang="en-US"/>
          </a:p>
        </p:txBody>
      </p:sp>
      <p:pic>
        <p:nvPicPr>
          <p:cNvPr id="8" name="Picture 2" descr="F:\biology86\powerpoint\3\pic\2\2-2.jpg"/>
          <p:cNvPicPr>
            <a:picLocks noChangeAspect="1" noChangeArrowheads="1"/>
          </p:cNvPicPr>
          <p:nvPr/>
        </p:nvPicPr>
        <p:blipFill>
          <a:blip r:embed="rId2"/>
          <a:srcRect t="4343" b="7926"/>
          <a:stretch>
            <a:fillRect/>
          </a:stretch>
        </p:blipFill>
        <p:spPr bwMode="auto">
          <a:xfrm>
            <a:off x="0" y="36368"/>
            <a:ext cx="5943600" cy="6821632"/>
          </a:xfrm>
          <a:prstGeom prst="rect">
            <a:avLst/>
          </a:prstGeom>
          <a:noFill/>
        </p:spPr>
      </p:pic>
      <p:sp>
        <p:nvSpPr>
          <p:cNvPr id="9" name="TextBox 8"/>
          <p:cNvSpPr txBox="1"/>
          <p:nvPr/>
        </p:nvSpPr>
        <p:spPr>
          <a:xfrm>
            <a:off x="3810000" y="228600"/>
            <a:ext cx="5029200" cy="1077218"/>
          </a:xfrm>
          <a:prstGeom prst="rect">
            <a:avLst/>
          </a:prstGeom>
          <a:noFill/>
        </p:spPr>
        <p:txBody>
          <a:bodyPr wrap="square" rtlCol="1">
            <a:spAutoFit/>
          </a:bodyPr>
          <a:lstStyle/>
          <a:p>
            <a:pPr algn="justLow" rtl="1">
              <a:buFont typeface="Wingdings" pitchFamily="2" charset="2"/>
              <a:buChar char="Ø"/>
            </a:pPr>
            <a:r>
              <a:rPr lang="fa-IR" sz="3200" b="1" dirty="0" smtClean="0">
                <a:solidFill>
                  <a:srgbClr val="FF0000"/>
                </a:solidFill>
                <a:effectLst>
                  <a:outerShdw blurRad="38100" dist="38100" dir="2700000" algn="tl">
                    <a:srgbClr val="000000">
                      <a:alpha val="43137"/>
                    </a:srgbClr>
                  </a:outerShdw>
                </a:effectLst>
              </a:rPr>
              <a:t> انواع نورون ها از نظر عملکرد</a:t>
            </a:r>
          </a:p>
          <a:p>
            <a:pPr algn="justLow" rtl="1">
              <a:buFont typeface="Wingdings" pitchFamily="2" charset="2"/>
              <a:buChar char="ü"/>
            </a:pPr>
            <a:endParaRPr lang="fa-IR" sz="3200" b="1" dirty="0" smtClean="0">
              <a:solidFill>
                <a:srgbClr val="FF0000"/>
              </a:solidFill>
              <a:effectLst>
                <a:outerShdw blurRad="38100" dist="38100" dir="2700000" algn="tl">
                  <a:srgbClr val="000000">
                    <a:alpha val="43137"/>
                  </a:srgbClr>
                </a:outerShdw>
              </a:effectLst>
            </a:endParaRPr>
          </a:p>
        </p:txBody>
      </p:sp>
      <p:sp>
        <p:nvSpPr>
          <p:cNvPr id="10" name="TextBox 9"/>
          <p:cNvSpPr txBox="1"/>
          <p:nvPr/>
        </p:nvSpPr>
        <p:spPr>
          <a:xfrm>
            <a:off x="5562600" y="4800600"/>
            <a:ext cx="3276600" cy="1569660"/>
          </a:xfrm>
          <a:prstGeom prst="rect">
            <a:avLst/>
          </a:prstGeom>
          <a:noFill/>
        </p:spPr>
        <p:txBody>
          <a:bodyPr wrap="square" rtlCol="1">
            <a:spAutoFit/>
          </a:bodyPr>
          <a:lstStyle/>
          <a:p>
            <a:pPr algn="r" rtl="1"/>
            <a:r>
              <a:rPr lang="fa-IR" sz="3200" dirty="0" smtClean="0"/>
              <a:t>انتهای دندریت نورون حسی به یک گیرنده تبدیل شده است</a:t>
            </a:r>
            <a:endParaRPr lang="fa-IR" sz="32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animEffect transition="in" filter="circle(in)">
                                      <p:cBhvr>
                                        <p:cTn id="7" dur="2000"/>
                                        <p:tgtEl>
                                          <p:spTgt spid="9">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box(in)">
                                      <p:cBhvr>
                                        <p:cTn id="12" dur="500"/>
                                        <p:tgtEl>
                                          <p:spTgt spid="8"/>
                                        </p:tgtEl>
                                      </p:cBhvr>
                                    </p:animEffect>
                                  </p:childTnLst>
                                </p:cTn>
                              </p:par>
                            </p:childTnLst>
                          </p:cTn>
                        </p:par>
                      </p:childTnLst>
                    </p:cTn>
                  </p:par>
                  <p:par>
                    <p:cTn id="13" fill="hold">
                      <p:stCondLst>
                        <p:cond delay="indefinite"/>
                      </p:stCondLst>
                      <p:childTnLst>
                        <p:par>
                          <p:cTn id="14" fill="hold">
                            <p:stCondLst>
                              <p:cond delay="0"/>
                            </p:stCondLst>
                            <p:childTnLst>
                              <p:par>
                                <p:cTn id="15" presetID="12" presetClass="entr" presetSubtype="4" fill="hold" grpId="0" nodeType="click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slide(fromBottom)">
                                      <p:cBhvr>
                                        <p:cTn id="1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28.xml><?xml version="1.0" encoding="utf-8"?>
<p:sld xmlns:a="http://schemas.openxmlformats.org/drawingml/2006/main" xmlns:r="http://schemas.openxmlformats.org/officeDocument/2006/relationships" xmlns:p="http://schemas.openxmlformats.org/presentationml/2006/main">
  <p:cSld>
    <p:bg>
      <p:bgPr>
        <a:solidFill>
          <a:schemeClr val="tx1">
            <a:lumMod val="95000"/>
            <a:lumOff val="5000"/>
          </a:schemeClr>
        </a:solidFill>
        <a:effectLst/>
      </p:bgPr>
    </p:bg>
    <p:spTree>
      <p:nvGrpSpPr>
        <p:cNvPr id="1" name=""/>
        <p:cNvGrpSpPr/>
        <p:nvPr/>
      </p:nvGrpSpPr>
      <p:grpSpPr>
        <a:xfrm>
          <a:off x="0" y="0"/>
          <a:ext cx="0" cy="0"/>
          <a:chOff x="0" y="0"/>
          <a:chExt cx="0" cy="0"/>
        </a:xfrm>
      </p:grpSpPr>
      <p:sp>
        <p:nvSpPr>
          <p:cNvPr id="1025" name="Rectangle 1"/>
          <p:cNvSpPr>
            <a:spLocks noChangeArrowheads="1"/>
          </p:cNvSpPr>
          <p:nvPr/>
        </p:nvSpPr>
        <p:spPr bwMode="auto">
          <a:xfrm>
            <a:off x="0" y="0"/>
            <a:ext cx="9144000" cy="923330"/>
          </a:xfrm>
          <a:prstGeom prst="rect">
            <a:avLst/>
          </a:prstGeom>
          <a:solidFill>
            <a:srgbClr val="74AE02"/>
          </a:solidFill>
          <a:ln w="9525">
            <a:noFill/>
            <a:miter lim="800000"/>
            <a:headEnd/>
            <a:tailEnd/>
          </a:ln>
          <a:effectLst/>
        </p:spPr>
        <p:txBody>
          <a:bodyPr vert="horz" wrap="square" lIns="0" tIns="0" rIns="0" bIns="0" numCol="1" anchor="ctr" anchorCtr="0" compatLnSpc="1">
            <a:prstTxWarp prst="textNoShape">
              <a:avLst/>
            </a:prstTxWarp>
            <a:spAutoFit/>
          </a:bodyPr>
          <a:lstStyle/>
          <a:p>
            <a:pPr marL="0" marR="0" lvl="0" indent="0" algn="justLow" defTabSz="914400" rtl="1" eaLnBrk="1" fontAlgn="base" latinLnBrk="0" hangingPunct="1">
              <a:lnSpc>
                <a:spcPct val="100000"/>
              </a:lnSpc>
              <a:spcBef>
                <a:spcPct val="0"/>
              </a:spcBef>
              <a:spcAft>
                <a:spcPct val="0"/>
              </a:spcAft>
              <a:buClrTx/>
              <a:buSzTx/>
              <a:buFontTx/>
              <a:buNone/>
              <a:tabLst/>
            </a:pPr>
            <a:r>
              <a:rPr kumimoji="0" lang="ar-SA" sz="2000" b="1" i="0" u="none" strike="noStrike" cap="none" normalizeH="0" baseline="0" dirty="0" smtClean="0">
                <a:ln>
                  <a:noFill/>
                </a:ln>
                <a:solidFill>
                  <a:srgbClr val="545454"/>
                </a:solidFill>
                <a:effectLst/>
                <a:latin typeface="Tahoma" pitchFamily="34" charset="0"/>
                <a:cs typeface="Tahoma" pitchFamily="34" charset="0"/>
              </a:rPr>
              <a:t>قشر مخ</a:t>
            </a:r>
            <a:endParaRPr kumimoji="0" lang="en-US" sz="2000" b="1" i="0" u="none" strike="noStrike" cap="none" normalizeH="0" baseline="0" dirty="0" smtClean="0">
              <a:ln>
                <a:noFill/>
              </a:ln>
              <a:solidFill>
                <a:srgbClr val="545454"/>
              </a:solidFill>
              <a:effectLst/>
              <a:latin typeface="Tahoma" pitchFamily="34" charset="0"/>
              <a:cs typeface="Tahoma" pitchFamily="34" charset="0"/>
            </a:endParaRPr>
          </a:p>
          <a:p>
            <a:pPr marL="0" marR="0" lvl="0" indent="0" algn="justLow" defTabSz="914400" rtl="1" eaLnBrk="1" fontAlgn="base" latinLnBrk="0" hangingPunct="1">
              <a:lnSpc>
                <a:spcPct val="100000"/>
              </a:lnSpc>
              <a:spcBef>
                <a:spcPct val="0"/>
              </a:spcBef>
              <a:spcAft>
                <a:spcPct val="0"/>
              </a:spcAft>
              <a:buClrTx/>
              <a:buSzTx/>
              <a:buFontTx/>
              <a:buNone/>
              <a:tabLst/>
            </a:pPr>
            <a:endParaRPr kumimoji="0" lang="ar-SA" sz="2000" b="1" i="0" u="none" strike="noStrike" cap="none" normalizeH="0" baseline="0" dirty="0" smtClean="0">
              <a:ln>
                <a:noFill/>
              </a:ln>
              <a:solidFill>
                <a:srgbClr val="545454"/>
              </a:solidFill>
              <a:effectLst/>
              <a:latin typeface="Tahoma" pitchFamily="34" charset="0"/>
              <a:cs typeface="Tahoma" pitchFamily="34" charset="0"/>
            </a:endParaRPr>
          </a:p>
          <a:p>
            <a:pPr marL="0" marR="0" lvl="0" indent="0" defTabSz="914400" rtl="0" eaLnBrk="0" fontAlgn="base" latinLnBrk="0" hangingPunct="0">
              <a:lnSpc>
                <a:spcPct val="100000"/>
              </a:lnSpc>
              <a:spcBef>
                <a:spcPct val="0"/>
              </a:spcBef>
              <a:spcAft>
                <a:spcPct val="0"/>
              </a:spcAft>
              <a:buClrTx/>
              <a:buSzTx/>
              <a:buFontTx/>
              <a:buNone/>
              <a:tabLst/>
            </a:pPr>
            <a:r>
              <a:rPr kumimoji="0" lang="ar-SA" sz="2000" b="0" i="0" u="none" strike="noStrike" cap="none" normalizeH="0" baseline="0" dirty="0" smtClean="0">
                <a:ln>
                  <a:noFill/>
                </a:ln>
                <a:solidFill>
                  <a:srgbClr val="203E65"/>
                </a:solidFill>
                <a:effectLst/>
                <a:latin typeface="Arial"/>
                <a:cs typeface="Tahoma" pitchFamily="34" charset="0"/>
              </a:rPr>
              <a:t> </a:t>
            </a:r>
            <a:r>
              <a:rPr kumimoji="0" lang="ar-SA" b="0" i="0" u="none" strike="noStrike" cap="none" normalizeH="0" baseline="0" dirty="0" smtClean="0">
                <a:ln>
                  <a:noFill/>
                </a:ln>
                <a:solidFill>
                  <a:srgbClr val="203E65"/>
                </a:solidFill>
                <a:effectLst/>
                <a:latin typeface="Arial"/>
                <a:cs typeface="Tahoma" pitchFamily="34" charset="0"/>
              </a:rPr>
              <a:t>ویژگی اصلی </a:t>
            </a:r>
            <a:r>
              <a:rPr kumimoji="0" lang="ar-SA" b="0" i="0" u="none" strike="noStrike" cap="none" normalizeH="0" baseline="0" dirty="0" smtClean="0">
                <a:ln>
                  <a:noFill/>
                </a:ln>
                <a:solidFill>
                  <a:srgbClr val="037696"/>
                </a:solidFill>
                <a:effectLst/>
                <a:latin typeface="Tahoma" pitchFamily="34" charset="0"/>
                <a:cs typeface="Tahoma" pitchFamily="34" charset="0"/>
                <a:hlinkClick r:id="rId2" tooltip="مغز انسان"/>
              </a:rPr>
              <a:t>مغز انسان</a:t>
            </a:r>
            <a:r>
              <a:rPr kumimoji="0" lang="ar-SA" b="0" i="0" u="none" strike="noStrike" cap="none" normalizeH="0" baseline="0" dirty="0" smtClean="0">
                <a:ln>
                  <a:noFill/>
                </a:ln>
                <a:solidFill>
                  <a:srgbClr val="203E65"/>
                </a:solidFill>
                <a:effectLst/>
                <a:latin typeface="Arial"/>
                <a:cs typeface="Tahoma" pitchFamily="34" charset="0"/>
              </a:rPr>
              <a:t> قشر مخ بسیار گسترده و پیچیده است</a:t>
            </a:r>
            <a:r>
              <a:rPr kumimoji="0" lang="ar-SA" sz="900" b="0" i="0" u="none" strike="noStrike" cap="none" normalizeH="0" baseline="0" dirty="0" smtClean="0">
                <a:ln>
                  <a:noFill/>
                </a:ln>
                <a:solidFill>
                  <a:srgbClr val="203E65"/>
                </a:solidFill>
                <a:effectLst/>
                <a:latin typeface="Arial"/>
                <a:cs typeface="Tahoma" pitchFamily="34" charset="0"/>
              </a:rPr>
              <a:t>.</a:t>
            </a:r>
          </a:p>
        </p:txBody>
      </p:sp>
      <p:pic>
        <p:nvPicPr>
          <p:cNvPr id="1026" name="Picture 2" descr="قشر مخ مغز انسان"/>
          <p:cNvPicPr>
            <a:picLocks noChangeAspect="1" noChangeArrowheads="1"/>
          </p:cNvPicPr>
          <p:nvPr/>
        </p:nvPicPr>
        <p:blipFill>
          <a:blip r:embed="rId3"/>
          <a:srcRect/>
          <a:stretch>
            <a:fillRect/>
          </a:stretch>
        </p:blipFill>
        <p:spPr bwMode="auto">
          <a:xfrm>
            <a:off x="0" y="928670"/>
            <a:ext cx="1905000" cy="2400301"/>
          </a:xfrm>
          <a:prstGeom prst="rect">
            <a:avLst/>
          </a:prstGeom>
          <a:noFill/>
        </p:spPr>
      </p:pic>
      <p:sp>
        <p:nvSpPr>
          <p:cNvPr id="5" name="Rectangle 4"/>
          <p:cNvSpPr/>
          <p:nvPr/>
        </p:nvSpPr>
        <p:spPr>
          <a:xfrm>
            <a:off x="1928794" y="1000108"/>
            <a:ext cx="7000924" cy="3416320"/>
          </a:xfrm>
          <a:prstGeom prst="rect">
            <a:avLst/>
          </a:prstGeom>
        </p:spPr>
        <p:txBody>
          <a:bodyPr wrap="square">
            <a:spAutoFit/>
          </a:bodyPr>
          <a:lstStyle/>
          <a:p>
            <a:r>
              <a:rPr lang="fa-IR" dirty="0">
                <a:solidFill>
                  <a:schemeClr val="bg1"/>
                </a:solidFill>
                <a:latin typeface="Arial"/>
                <a:cs typeface="Tahoma" pitchFamily="34" charset="0"/>
              </a:rPr>
              <a:t>این قشر وسیع و گسترده و پیچیده، بخش غالب و اصلی </a:t>
            </a:r>
            <a:r>
              <a:rPr lang="fa-IR" dirty="0">
                <a:solidFill>
                  <a:schemeClr val="bg1"/>
                </a:solidFill>
                <a:latin typeface="Arial"/>
                <a:cs typeface="Tahoma" pitchFamily="34" charset="0"/>
                <a:hlinkClick r:id="rId2" tooltip="مغز انسان"/>
              </a:rPr>
              <a:t>مغز انسان</a:t>
            </a:r>
            <a:r>
              <a:rPr lang="fa-IR" dirty="0">
                <a:solidFill>
                  <a:schemeClr val="bg1"/>
                </a:solidFill>
                <a:latin typeface="Arial"/>
                <a:cs typeface="Tahoma" pitchFamily="34" charset="0"/>
              </a:rPr>
              <a:t> را تشکیل میدهد ولی با این وجود برخی از بخش های زیر قشری نیز وجود دارد. برای مثال بخش میانی مخچه، با رشته هایی، به مراکز اصلی حرکتی زیر قشری مخ متصل شده است. بخش خارجی مخچه، در انسان نسبت به سایر پستانداران بسیار بزرگتر است. افزایش وسعت قشر مخ در انسان، علاوه بر ساختار و شکل مغز انسان، در عملکرد ها و رفتار او نیز به خوبی مشخص است. در یک موش، در صورتی که قشر مخ او برداشته شود، هنوز هم این </a:t>
            </a:r>
            <a:r>
              <a:rPr lang="fa-IR" dirty="0">
                <a:solidFill>
                  <a:schemeClr val="bg1"/>
                </a:solidFill>
                <a:latin typeface="Arial"/>
                <a:cs typeface="Tahoma" pitchFamily="34" charset="0"/>
                <a:hlinkClick r:id="rId4" tooltip="جانور"/>
              </a:rPr>
              <a:t>جانور</a:t>
            </a:r>
            <a:r>
              <a:rPr lang="fa-IR" dirty="0">
                <a:solidFill>
                  <a:schemeClr val="bg1"/>
                </a:solidFill>
                <a:latin typeface="Arial"/>
                <a:cs typeface="Tahoma" pitchFamily="34" charset="0"/>
              </a:rPr>
              <a:t> قادر به حرکت کردن و زندگی کردن و برهمکنش داشتن با محیط است اما در انسان چنین صدمه ای به مغز، منجر به یک کمای دائمی خواهد شد. </a:t>
            </a:r>
          </a:p>
          <a:p>
            <a:r>
              <a:rPr lang="fa-IR" dirty="0" smtClean="0"/>
              <a:t/>
            </a:r>
            <a:br>
              <a:rPr lang="fa-IR" dirty="0" smtClean="0"/>
            </a:br>
            <a:endParaRPr lang="fa-IR" dirty="0"/>
          </a:p>
        </p:txBody>
      </p:sp>
      <p:sp>
        <p:nvSpPr>
          <p:cNvPr id="6" name="TextBox 5"/>
          <p:cNvSpPr txBox="1"/>
          <p:nvPr/>
        </p:nvSpPr>
        <p:spPr>
          <a:xfrm>
            <a:off x="0" y="3786190"/>
            <a:ext cx="8929718" cy="1754326"/>
          </a:xfrm>
          <a:prstGeom prst="rect">
            <a:avLst/>
          </a:prstGeom>
          <a:noFill/>
        </p:spPr>
        <p:txBody>
          <a:bodyPr wrap="square" rtlCol="1">
            <a:spAutoFit/>
          </a:bodyPr>
          <a:lstStyle/>
          <a:p>
            <a:r>
              <a:rPr lang="fa-IR" dirty="0">
                <a:solidFill>
                  <a:schemeClr val="bg1"/>
                </a:solidFill>
                <a:latin typeface="Arial"/>
                <a:cs typeface="Tahoma" pitchFamily="34" charset="0"/>
              </a:rPr>
              <a:t>قشر مخ لایه ای بافت عصبی است که به گونه ای تا خورده و چین خورده است که با افزایش سطح، امکان جا گرفتن این لایه ی وسیع در داخل جمجمه را فراهم نمیاد (شکل مقابل). وقتی این چین خوردگی های قشر مخ باز شود، قشر مخ هر نیمکره ی مغز سطحی به اندازه 0.12 متر مربع خواهد داشت. هر یک از این چین ها یک </a:t>
            </a:r>
            <a:r>
              <a:rPr lang="en-US" dirty="0" err="1">
                <a:solidFill>
                  <a:schemeClr val="bg1"/>
                </a:solidFill>
                <a:latin typeface="Arial"/>
                <a:cs typeface="Tahoma" pitchFamily="34" charset="0"/>
              </a:rPr>
              <a:t>gyrus</a:t>
            </a:r>
            <a:r>
              <a:rPr lang="en-US" dirty="0">
                <a:solidFill>
                  <a:schemeClr val="bg1"/>
                </a:solidFill>
                <a:latin typeface="Arial"/>
                <a:cs typeface="Tahoma" pitchFamily="34" charset="0"/>
              </a:rPr>
              <a:t> </a:t>
            </a:r>
            <a:r>
              <a:rPr lang="en-US" dirty="0" smtClean="0">
                <a:solidFill>
                  <a:schemeClr val="bg1"/>
                </a:solidFill>
                <a:latin typeface="Arial"/>
                <a:cs typeface="Tahoma" pitchFamily="34" charset="0"/>
              </a:rPr>
              <a:t>)</a:t>
            </a:r>
            <a:r>
              <a:rPr lang="fa-IR" dirty="0" smtClean="0">
                <a:solidFill>
                  <a:schemeClr val="bg1"/>
                </a:solidFill>
                <a:latin typeface="Arial"/>
                <a:cs typeface="Tahoma" pitchFamily="34" charset="0"/>
              </a:rPr>
              <a:t>گایروس </a:t>
            </a:r>
            <a:r>
              <a:rPr lang="fa-IR" dirty="0">
                <a:solidFill>
                  <a:schemeClr val="bg1"/>
                </a:solidFill>
                <a:latin typeface="Arial"/>
                <a:cs typeface="Tahoma" pitchFamily="34" charset="0"/>
              </a:rPr>
              <a:t>، گیروس یا جیروس ) نامیده شده و شیار هایی که این چین ها را از هم جدا می کنند </a:t>
            </a:r>
            <a:r>
              <a:rPr lang="en-US" dirty="0" err="1" smtClean="0">
                <a:solidFill>
                  <a:schemeClr val="bg1"/>
                </a:solidFill>
                <a:latin typeface="Arial"/>
                <a:cs typeface="Tahoma" pitchFamily="34" charset="0"/>
              </a:rPr>
              <a:t>sulcus</a:t>
            </a:r>
            <a:r>
              <a:rPr lang="en-US" dirty="0" smtClean="0">
                <a:solidFill>
                  <a:schemeClr val="bg1"/>
                </a:solidFill>
                <a:latin typeface="Arial"/>
                <a:cs typeface="Tahoma" pitchFamily="34" charset="0"/>
              </a:rPr>
              <a:t>)</a:t>
            </a:r>
            <a:r>
              <a:rPr lang="fa-IR" dirty="0" smtClean="0">
                <a:solidFill>
                  <a:schemeClr val="bg1"/>
                </a:solidFill>
                <a:latin typeface="Arial"/>
                <a:cs typeface="Tahoma" pitchFamily="34" charset="0"/>
              </a:rPr>
              <a:t>سولکوس </a:t>
            </a:r>
            <a:r>
              <a:rPr lang="fa-IR" dirty="0">
                <a:solidFill>
                  <a:schemeClr val="bg1"/>
                </a:solidFill>
                <a:latin typeface="Arial"/>
                <a:cs typeface="Tahoma" pitchFamily="34" charset="0"/>
              </a:rPr>
              <a:t>به معنی شیار) نامیده می شوند</a:t>
            </a:r>
            <a:r>
              <a:rPr lang="fa-IR" dirty="0" smtClean="0">
                <a:solidFill>
                  <a:srgbClr val="203E65"/>
                </a:solidFill>
                <a:latin typeface="Arial"/>
                <a:cs typeface="Tahoma" pitchFamily="34" charset="0"/>
              </a:rPr>
              <a:t>.</a:t>
            </a:r>
            <a:endParaRPr lang="fa-IR" dirty="0">
              <a:solidFill>
                <a:srgbClr val="203E65"/>
              </a:solidFill>
              <a:latin typeface="Arial"/>
              <a:cs typeface="Tahoma" pitchFamily="34" charset="0"/>
            </a:endParaRP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bg>
      <p:bgPr>
        <a:solidFill>
          <a:schemeClr val="tx1">
            <a:lumMod val="95000"/>
            <a:lumOff val="5000"/>
          </a:schemeClr>
        </a:solidFill>
        <a:effectLst/>
      </p:bgPr>
    </p:bg>
    <p:spTree>
      <p:nvGrpSpPr>
        <p:cNvPr id="1" name=""/>
        <p:cNvGrpSpPr/>
        <p:nvPr/>
      </p:nvGrpSpPr>
      <p:grpSpPr>
        <a:xfrm>
          <a:off x="0" y="0"/>
          <a:ext cx="0" cy="0"/>
          <a:chOff x="0" y="0"/>
          <a:chExt cx="0" cy="0"/>
        </a:xfrm>
      </p:grpSpPr>
      <p:sp>
        <p:nvSpPr>
          <p:cNvPr id="15361" name="Rectangle 1"/>
          <p:cNvSpPr>
            <a:spLocks noChangeArrowheads="1"/>
          </p:cNvSpPr>
          <p:nvPr/>
        </p:nvSpPr>
        <p:spPr bwMode="auto">
          <a:xfrm>
            <a:off x="0" y="0"/>
            <a:ext cx="8858280" cy="3046988"/>
          </a:xfrm>
          <a:prstGeom prst="rect">
            <a:avLst/>
          </a:prstGeom>
          <a:solidFill>
            <a:srgbClr val="74AE02"/>
          </a:solidFill>
          <a:ln w="9525">
            <a:noFill/>
            <a:miter lim="800000"/>
            <a:headEnd/>
            <a:tailEnd/>
          </a:ln>
          <a:effectLst/>
        </p:spPr>
        <p:txBody>
          <a:bodyPr vert="horz" wrap="square" lIns="0" tIns="0" rIns="0" bIns="0" numCol="1" anchor="ctr" anchorCtr="0" compatLnSpc="1">
            <a:prstTxWarp prst="textNoShape">
              <a:avLst/>
            </a:prstTxWarp>
            <a:spAutoFit/>
          </a:bodyPr>
          <a:lstStyle/>
          <a:p>
            <a:pPr marL="0" marR="0" lvl="0" indent="0" defTabSz="914400" rtl="1" eaLnBrk="1" fontAlgn="base" latinLnBrk="0" hangingPunct="1">
              <a:lnSpc>
                <a:spcPct val="100000"/>
              </a:lnSpc>
              <a:spcBef>
                <a:spcPct val="0"/>
              </a:spcBef>
              <a:spcAft>
                <a:spcPct val="0"/>
              </a:spcAft>
              <a:buClrTx/>
              <a:buSzTx/>
              <a:buFontTx/>
              <a:buNone/>
              <a:tabLst/>
            </a:pPr>
            <a:r>
              <a:rPr kumimoji="0" lang="ar-SA" b="1" i="0" u="none" strike="noStrike" cap="none" normalizeH="0" baseline="0" dirty="0" smtClean="0">
                <a:ln>
                  <a:noFill/>
                </a:ln>
                <a:solidFill>
                  <a:srgbClr val="545454"/>
                </a:solidFill>
                <a:effectLst/>
                <a:latin typeface="Tahoma" pitchFamily="34" charset="0"/>
                <a:cs typeface="Tahoma" pitchFamily="34" charset="0"/>
              </a:rPr>
              <a:t>تقسیمات قشر مخ در</a:t>
            </a:r>
            <a:r>
              <a:rPr kumimoji="0" lang="ar-SA" b="1" i="0" u="none" strike="noStrike" cap="none" normalizeH="0" baseline="0" dirty="0" smtClean="0">
                <a:ln>
                  <a:noFill/>
                </a:ln>
                <a:solidFill>
                  <a:srgbClr val="7030A0"/>
                </a:solidFill>
                <a:effectLst/>
                <a:latin typeface="Tahoma" pitchFamily="34" charset="0"/>
                <a:cs typeface="Tahoma" pitchFamily="34" charset="0"/>
              </a:rPr>
              <a:t> </a:t>
            </a:r>
            <a:r>
              <a:rPr kumimoji="0" lang="ar-SA" b="1" i="0" u="none" strike="noStrike" cap="none" normalizeH="0" baseline="0" dirty="0" smtClean="0">
                <a:ln>
                  <a:noFill/>
                </a:ln>
                <a:solidFill>
                  <a:srgbClr val="7030A0"/>
                </a:solidFill>
                <a:effectLst/>
                <a:latin typeface="Tahoma" pitchFamily="34" charset="0"/>
                <a:cs typeface="Tahoma" pitchFamily="34" charset="0"/>
                <a:hlinkClick r:id="rId2" tooltip="مغز انسان"/>
              </a:rPr>
              <a:t>مغز انسان</a:t>
            </a:r>
            <a:endParaRPr kumimoji="0" lang="ar-SA" b="1" i="0" u="none" strike="noStrike" cap="none" normalizeH="0" baseline="0" dirty="0" smtClean="0">
              <a:ln>
                <a:noFill/>
              </a:ln>
              <a:solidFill>
                <a:srgbClr val="7030A0"/>
              </a:solidFill>
              <a:effectLst/>
              <a:latin typeface="Tahoma" pitchFamily="34" charset="0"/>
              <a:cs typeface="Tahoma" pitchFamily="34" charset="0"/>
            </a:endParaRPr>
          </a:p>
          <a:p>
            <a:pPr marL="0" marR="0" lvl="0" indent="0" defTabSz="914400" rtl="0" eaLnBrk="0" fontAlgn="base" latinLnBrk="0" hangingPunct="0">
              <a:lnSpc>
                <a:spcPct val="100000"/>
              </a:lnSpc>
              <a:spcBef>
                <a:spcPct val="0"/>
              </a:spcBef>
              <a:spcAft>
                <a:spcPct val="0"/>
              </a:spcAft>
              <a:buClrTx/>
              <a:buSzTx/>
              <a:buFontTx/>
              <a:buNone/>
              <a:tabLst/>
            </a:pPr>
            <a:endParaRPr kumimoji="0" lang="en-US" b="0" i="0" u="none" strike="noStrike" cap="none" normalizeH="0" baseline="0" dirty="0" smtClean="0">
              <a:ln>
                <a:noFill/>
              </a:ln>
              <a:solidFill>
                <a:srgbClr val="203E65"/>
              </a:solidFill>
              <a:effectLst/>
              <a:latin typeface="Arial"/>
              <a:cs typeface="Tahoma" pitchFamily="34" charset="0"/>
            </a:endParaRPr>
          </a:p>
          <a:p>
            <a:pPr lvl="0" rtl="0" eaLnBrk="0" fontAlgn="base" hangingPunct="0">
              <a:spcBef>
                <a:spcPct val="0"/>
              </a:spcBef>
              <a:spcAft>
                <a:spcPct val="0"/>
              </a:spcAft>
            </a:pPr>
            <a:r>
              <a:rPr kumimoji="0" lang="ar-SA" b="0" i="0" u="none" strike="noStrike" cap="none" normalizeH="0" baseline="0" dirty="0" smtClean="0">
                <a:ln>
                  <a:noFill/>
                </a:ln>
                <a:solidFill>
                  <a:srgbClr val="203E65"/>
                </a:solidFill>
                <a:effectLst/>
                <a:latin typeface="Arial"/>
                <a:cs typeface="Tahoma" pitchFamily="34" charset="0"/>
              </a:rPr>
              <a:t>                                                                    </a:t>
            </a:r>
            <a:r>
              <a:rPr kumimoji="0" lang="ar-SA" b="1" i="0" u="none" strike="noStrike" cap="none" normalizeH="0" baseline="0" dirty="0" smtClean="0">
                <a:ln>
                  <a:noFill/>
                </a:ln>
                <a:solidFill>
                  <a:srgbClr val="203E65"/>
                </a:solidFill>
                <a:effectLst/>
                <a:latin typeface="Tahoma" pitchFamily="34" charset="0"/>
                <a:cs typeface="Tahoma" pitchFamily="34" charset="0"/>
              </a:rPr>
              <a:t>چهار لوب</a:t>
            </a:r>
            <a:r>
              <a:rPr kumimoji="0" lang="ar-SA" b="0" i="0" u="none" strike="noStrike" cap="none" normalizeH="0" baseline="0" dirty="0" smtClean="0">
                <a:ln>
                  <a:noFill/>
                </a:ln>
                <a:solidFill>
                  <a:srgbClr val="203E65"/>
                </a:solidFill>
                <a:effectLst/>
                <a:latin typeface="Tahoma" pitchFamily="34" charset="0"/>
                <a:cs typeface="Tahoma" pitchFamily="34" charset="0"/>
              </a:rPr>
              <a:t/>
            </a:r>
            <a:br>
              <a:rPr kumimoji="0" lang="ar-SA" b="0" i="0" u="none" strike="noStrike" cap="none" normalizeH="0" baseline="0" dirty="0" smtClean="0">
                <a:ln>
                  <a:noFill/>
                </a:ln>
                <a:solidFill>
                  <a:srgbClr val="203E65"/>
                </a:solidFill>
                <a:effectLst/>
                <a:latin typeface="Tahoma" pitchFamily="34" charset="0"/>
                <a:cs typeface="Tahoma" pitchFamily="34" charset="0"/>
              </a:rPr>
            </a:br>
            <a:endParaRPr lang="en-US" dirty="0">
              <a:solidFill>
                <a:srgbClr val="203E65"/>
              </a:solidFill>
              <a:latin typeface="Arial"/>
              <a:cs typeface="Tahoma" pitchFamily="34" charset="0"/>
            </a:endParaRPr>
          </a:p>
          <a:p>
            <a:pPr marL="0" marR="0" lvl="0" indent="0" defTabSz="914400" rtl="0" eaLnBrk="0" fontAlgn="base" latinLnBrk="0" hangingPunct="0">
              <a:lnSpc>
                <a:spcPct val="100000"/>
              </a:lnSpc>
              <a:spcBef>
                <a:spcPct val="0"/>
              </a:spcBef>
              <a:spcAft>
                <a:spcPct val="0"/>
              </a:spcAft>
              <a:buClrTx/>
              <a:buSzTx/>
              <a:buFontTx/>
              <a:buNone/>
              <a:tabLst/>
            </a:pPr>
            <a:endParaRPr kumimoji="0" lang="en-US" b="0" i="0" u="none" strike="noStrike" cap="none" normalizeH="0" baseline="0" dirty="0" smtClean="0">
              <a:ln>
                <a:noFill/>
              </a:ln>
              <a:solidFill>
                <a:srgbClr val="203E65"/>
              </a:solidFill>
              <a:effectLst/>
              <a:latin typeface="Arial"/>
              <a:cs typeface="Tahoma" pitchFamily="34" charset="0"/>
            </a:endParaRPr>
          </a:p>
          <a:p>
            <a:pPr marL="0" marR="0" lvl="0" indent="0" defTabSz="914400" rtl="0" eaLnBrk="0" fontAlgn="base" latinLnBrk="0" hangingPunct="0">
              <a:lnSpc>
                <a:spcPct val="100000"/>
              </a:lnSpc>
              <a:spcBef>
                <a:spcPct val="0"/>
              </a:spcBef>
              <a:spcAft>
                <a:spcPct val="0"/>
              </a:spcAft>
              <a:buClrTx/>
              <a:buSzTx/>
              <a:buFontTx/>
              <a:buNone/>
              <a:tabLst/>
            </a:pPr>
            <a:r>
              <a:rPr kumimoji="0" lang="ar-SA" b="0" i="0" u="none" strike="noStrike" cap="none" normalizeH="0" baseline="0" dirty="0" smtClean="0">
                <a:ln>
                  <a:noFill/>
                </a:ln>
                <a:solidFill>
                  <a:srgbClr val="203E65"/>
                </a:solidFill>
                <a:effectLst/>
                <a:latin typeface="Tahoma" pitchFamily="34" charset="0"/>
                <a:cs typeface="Tahoma" pitchFamily="34" charset="0"/>
              </a:rPr>
              <a:t/>
            </a:r>
            <a:br>
              <a:rPr kumimoji="0" lang="ar-SA" b="0" i="0" u="none" strike="noStrike" cap="none" normalizeH="0" baseline="0" dirty="0" smtClean="0">
                <a:ln>
                  <a:noFill/>
                </a:ln>
                <a:solidFill>
                  <a:srgbClr val="203E65"/>
                </a:solidFill>
                <a:effectLst/>
                <a:latin typeface="Tahoma" pitchFamily="34" charset="0"/>
                <a:cs typeface="Tahoma" pitchFamily="34" charset="0"/>
              </a:rPr>
            </a:br>
            <a:r>
              <a:rPr kumimoji="0" lang="ar-SA" b="0" i="0" u="none" strike="noStrike" cap="none" normalizeH="0" baseline="0" dirty="0" smtClean="0">
                <a:ln>
                  <a:noFill/>
                </a:ln>
                <a:solidFill>
                  <a:srgbClr val="203E65"/>
                </a:solidFill>
                <a:effectLst/>
                <a:latin typeface="Tahoma" pitchFamily="34" charset="0"/>
                <a:cs typeface="Tahoma" pitchFamily="34" charset="0"/>
              </a:rPr>
              <a:t>قشر مخ ساختاری متقارن داشته و از دو نیمکره ی چپ و راست تشکیل شده است که تقریبا تصویر آینه ای یکدیگر هستند. هر نیمکره به 4 لوب تقسیم می شود. لوب پیشانی ، لوب آهیانه ، لوب گیجگاهی و لوب پس سری . نامگذاری این لوب های بر اساس نام استخوان هایی انجام شده است که آن لوب ها می پوشانند یعنی استخوان های پیشانی ، آهیانه ، پس سری و گیجگاهی. این استخوان ها با اتصال به هم، استخوان جمجمه را تشکیل می دهند</a:t>
            </a:r>
          </a:p>
        </p:txBody>
      </p:sp>
      <p:pic>
        <p:nvPicPr>
          <p:cNvPr id="15362" name="Picture 2" descr="لوب های مغز انسان"/>
          <p:cNvPicPr>
            <a:picLocks noChangeAspect="1" noChangeArrowheads="1"/>
          </p:cNvPicPr>
          <p:nvPr/>
        </p:nvPicPr>
        <p:blipFill>
          <a:blip r:embed="rId3"/>
          <a:srcRect/>
          <a:stretch>
            <a:fillRect/>
          </a:stretch>
        </p:blipFill>
        <p:spPr bwMode="auto">
          <a:xfrm>
            <a:off x="785786" y="0"/>
            <a:ext cx="2381250" cy="1695450"/>
          </a:xfrm>
          <a:prstGeom prst="rect">
            <a:avLst/>
          </a:prstGeom>
          <a:noFill/>
        </p:spPr>
      </p:pic>
      <p:sp>
        <p:nvSpPr>
          <p:cNvPr id="5" name="Rectangle 4"/>
          <p:cNvSpPr/>
          <p:nvPr/>
        </p:nvSpPr>
        <p:spPr>
          <a:xfrm>
            <a:off x="0" y="3143248"/>
            <a:ext cx="8858280" cy="2308324"/>
          </a:xfrm>
          <a:prstGeom prst="rect">
            <a:avLst/>
          </a:prstGeom>
        </p:spPr>
        <p:txBody>
          <a:bodyPr wrap="square">
            <a:spAutoFit/>
          </a:bodyPr>
          <a:lstStyle/>
          <a:p>
            <a:r>
              <a:rPr lang="fa-IR" dirty="0" smtClean="0">
                <a:solidFill>
                  <a:schemeClr val="bg1"/>
                </a:solidFill>
                <a:latin typeface="Tahoma" pitchFamily="34" charset="0"/>
                <a:cs typeface="Tahoma" pitchFamily="34" charset="0"/>
              </a:rPr>
              <a:t>با توجه به دلیل نامگذاری لوب ها، این تقسیم بندی، یک تقسیم بندی مشخص و معتبر بر اساس عملکرد های بخش های مختلف مغز نمی باشد و نمی تواند یک نقشه ی عملیاتی مناسب را ارائه دهد. ولی با این حال لوب پس سری از این قاعده مستثن است. لوب پس سری بخشی از مغز است که فقط به بینایی اختصاص داده شده است. هر یک از لوب ها از بخش های مختلفی تشکیل شده است که هر یک از این بخش ها وظایف مشخصی داشته و ارتباطات اندکی نیز با هم دارند.  برای مثال </a:t>
            </a:r>
            <a:r>
              <a:rPr lang="fa-IR" dirty="0" smtClean="0">
                <a:solidFill>
                  <a:srgbClr val="FF0000"/>
                </a:solidFill>
                <a:latin typeface="Tahoma" pitchFamily="34" charset="0"/>
                <a:cs typeface="Tahoma" pitchFamily="34" charset="0"/>
              </a:rPr>
              <a:t>لوب آهیانه </a:t>
            </a:r>
            <a:r>
              <a:rPr lang="fa-IR" dirty="0" smtClean="0">
                <a:solidFill>
                  <a:schemeClr val="bg1"/>
                </a:solidFill>
                <a:latin typeface="Tahoma" pitchFamily="34" charset="0"/>
                <a:cs typeface="Tahoma" pitchFamily="34" charset="0"/>
              </a:rPr>
              <a:t>در  حس های پیکری، شنوایی، توجه ، زبان و درک فضایی نقش دارد. با وجود این ناهمگونی در تقسیم بندی مغز به 4 لوب، این تقسیم به عنوان منبع و رفرانس جهانی استفاده می شود.</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Rectangle 1"/>
          <p:cNvSpPr>
            <a:spLocks noChangeArrowheads="1"/>
          </p:cNvSpPr>
          <p:nvPr/>
        </p:nvSpPr>
        <p:spPr bwMode="auto">
          <a:xfrm>
            <a:off x="0" y="0"/>
            <a:ext cx="8899795" cy="612475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lgn="ctr" fontAlgn="base">
              <a:spcBef>
                <a:spcPct val="0"/>
              </a:spcBef>
              <a:spcAft>
                <a:spcPct val="0"/>
              </a:spcAft>
            </a:pPr>
            <a:r>
              <a:rPr lang="fa-IR" sz="4000" b="1" dirty="0" smtClean="0">
                <a:ln w="11430"/>
                <a:solidFill>
                  <a:srgbClr val="FFFF00"/>
                </a:solidFill>
                <a:effectLst>
                  <a:outerShdw blurRad="50800" dist="39000" dir="5460000" algn="tl">
                    <a:srgbClr val="000000">
                      <a:alpha val="38000"/>
                    </a:srgbClr>
                  </a:outerShdw>
                </a:effectLst>
              </a:rPr>
              <a:t>تفاوت های فردی و گروهی</a:t>
            </a:r>
          </a:p>
          <a:p>
            <a:pPr algn="ctr" fontAlgn="base">
              <a:spcBef>
                <a:spcPct val="0"/>
              </a:spcBef>
              <a:spcAft>
                <a:spcPct val="0"/>
              </a:spcAft>
            </a:pPr>
            <a:endParaRPr lang="en-US" sz="4000" b="1" dirty="0" smtClean="0">
              <a:ln w="11430"/>
              <a:solidFill>
                <a:srgbClr val="FFFF00"/>
              </a:solidFill>
              <a:effectLst>
                <a:outerShdw blurRad="50800" dist="39000" dir="5460000" algn="tl">
                  <a:srgbClr val="000000">
                    <a:alpha val="38000"/>
                  </a:srgbClr>
                </a:outerShdw>
              </a:effectLst>
            </a:endParaRPr>
          </a:p>
          <a:p>
            <a:pPr marL="0" marR="0" lvl="0" indent="0" algn="r" defTabSz="914400" rtl="0" eaLnBrk="0" fontAlgn="base" latinLnBrk="0" hangingPunct="0">
              <a:lnSpc>
                <a:spcPct val="100000"/>
              </a:lnSpc>
              <a:spcBef>
                <a:spcPct val="0"/>
              </a:spcBef>
              <a:spcAft>
                <a:spcPct val="0"/>
              </a:spcAft>
              <a:buClrTx/>
              <a:buSzTx/>
              <a:buFontTx/>
              <a:buNone/>
              <a:tabLst/>
            </a:pPr>
            <a:r>
              <a:rPr lang="fa-IR" sz="2400" b="1" dirty="0" smtClean="0">
                <a:latin typeface="Tahoma" pitchFamily="34" charset="0"/>
                <a:ea typeface="Tahoma" pitchFamily="34" charset="0"/>
                <a:cs typeface="2  Titr" pitchFamily="2" charset="-78"/>
              </a:rPr>
              <a:t>مانند تمام جنبه های رشد،کودکان از نظر اندازه بدن وساختار عضله-چربی تفاوت دارند.</a:t>
            </a:r>
          </a:p>
          <a:p>
            <a:pPr marL="0" marR="0" lvl="0" indent="0" algn="r" defTabSz="914400" rtl="0" eaLnBrk="0" fontAlgn="base" latinLnBrk="0" hangingPunct="0">
              <a:lnSpc>
                <a:spcPct val="100000"/>
              </a:lnSpc>
              <a:spcBef>
                <a:spcPct val="0"/>
              </a:spcBef>
              <a:spcAft>
                <a:spcPct val="0"/>
              </a:spcAft>
              <a:buClrTx/>
              <a:buSzTx/>
              <a:buFontTx/>
              <a:buNone/>
              <a:tabLst/>
            </a:pPr>
            <a:r>
              <a:rPr lang="fa-IR" sz="2400" b="1" dirty="0" smtClean="0">
                <a:latin typeface="Tahoma" pitchFamily="34" charset="0"/>
                <a:ea typeface="Tahoma" pitchFamily="34" charset="0"/>
                <a:cs typeface="2  Titr" pitchFamily="2" charset="-78"/>
              </a:rPr>
              <a:t>در نوباوگی،دخترها اندکی کوتاهتر و سبک تر از پسرها هستند ونسبت چربی به </a:t>
            </a:r>
          </a:p>
          <a:p>
            <a:pPr marL="0" marR="0" lvl="0" indent="0" algn="r" defTabSz="914400" rtl="0" eaLnBrk="0" fontAlgn="base" latinLnBrk="0" hangingPunct="0">
              <a:lnSpc>
                <a:spcPct val="100000"/>
              </a:lnSpc>
              <a:spcBef>
                <a:spcPct val="0"/>
              </a:spcBef>
              <a:spcAft>
                <a:spcPct val="0"/>
              </a:spcAft>
              <a:buClrTx/>
              <a:buSzTx/>
              <a:buFontTx/>
              <a:buNone/>
              <a:tabLst/>
            </a:pPr>
            <a:r>
              <a:rPr lang="fa-IR" sz="2400" b="1" dirty="0" smtClean="0">
                <a:latin typeface="Tahoma" pitchFamily="34" charset="0"/>
                <a:ea typeface="Tahoma" pitchFamily="34" charset="0"/>
                <a:cs typeface="2  Titr" pitchFamily="2" charset="-78"/>
              </a:rPr>
              <a:t>عضله آنها بیشتر است.این تفاوت های جنسیتی جزئی در طول اوایل واواسط کودکی ادامه می یابند و در نوجوانی به مقدار زیاد بر جسته می شوند.تفاوت های قومی در اندازه بدن نیز آشکار هستند.کودکان هم سن ،از نظر سرعت رشد جسمانی نیز تفاوت دارند؛برخی سریع تر از دیگران رشد می کنند.بهترین راه برآورد کردن پختگی جسمانی کودک،استفاده از سن استخوان بندی ،مقیاسی برای رشد استخوان است .</a:t>
            </a:r>
          </a:p>
          <a:p>
            <a:pPr marL="0" marR="0" lvl="0" indent="0" algn="r" defTabSz="914400" rtl="0" eaLnBrk="0" fontAlgn="base" latinLnBrk="0" hangingPunct="0">
              <a:lnSpc>
                <a:spcPct val="100000"/>
              </a:lnSpc>
              <a:spcBef>
                <a:spcPct val="0"/>
              </a:spcBef>
              <a:spcAft>
                <a:spcPct val="0"/>
              </a:spcAft>
              <a:buClrTx/>
              <a:buSzTx/>
              <a:buFontTx/>
              <a:buNone/>
              <a:tabLst/>
            </a:pPr>
            <a:r>
              <a:rPr lang="fa-IR" sz="2400" b="1" dirty="0" smtClean="0">
                <a:latin typeface="Tahoma" pitchFamily="34" charset="0"/>
                <a:ea typeface="Tahoma" pitchFamily="34" charset="0"/>
                <a:cs typeface="2  Titr" pitchFamily="2" charset="-78"/>
              </a:rPr>
              <a:t>برای اینکه معلوم شود غضروف نرم و انعطاف پذیر تا چه اندازه ای محکم شده و به </a:t>
            </a:r>
          </a:p>
          <a:p>
            <a:pPr marL="0" marR="0" lvl="0" indent="0" algn="r" defTabSz="914400" rtl="0" eaLnBrk="0" fontAlgn="base" latinLnBrk="0" hangingPunct="0">
              <a:lnSpc>
                <a:spcPct val="100000"/>
              </a:lnSpc>
              <a:spcBef>
                <a:spcPct val="0"/>
              </a:spcBef>
              <a:spcAft>
                <a:spcPct val="0"/>
              </a:spcAft>
              <a:buClrTx/>
              <a:buSzTx/>
              <a:buFontTx/>
              <a:buNone/>
              <a:tabLst/>
            </a:pPr>
            <a:r>
              <a:rPr lang="fa-IR" sz="2400" b="1" dirty="0" smtClean="0">
                <a:latin typeface="Tahoma" pitchFamily="34" charset="0"/>
                <a:ea typeface="Tahoma" pitchFamily="34" charset="0"/>
                <a:cs typeface="2  Titr" pitchFamily="2" charset="-78"/>
              </a:rPr>
              <a:t>صورت استخوان درآمده است،از استخوان های بلند با اشعه ایکس عکس می گیرند</a:t>
            </a:r>
          </a:p>
          <a:p>
            <a:pPr marL="0" marR="0" lvl="0" indent="0" algn="r" defTabSz="914400" rtl="0" eaLnBrk="0" fontAlgn="base" latinLnBrk="0" hangingPunct="0">
              <a:lnSpc>
                <a:spcPct val="100000"/>
              </a:lnSpc>
              <a:spcBef>
                <a:spcPct val="0"/>
              </a:spcBef>
              <a:spcAft>
                <a:spcPct val="0"/>
              </a:spcAft>
              <a:buClrTx/>
              <a:buSzTx/>
              <a:buFontTx/>
              <a:buNone/>
              <a:tabLst/>
            </a:pPr>
            <a:r>
              <a:rPr lang="fa-IR" sz="2400" b="1" dirty="0" smtClean="0">
                <a:latin typeface="Tahoma" pitchFamily="34" charset="0"/>
                <a:ea typeface="Tahoma" pitchFamily="34" charset="0"/>
                <a:cs typeface="2  Titr" pitchFamily="2" charset="-78"/>
              </a:rPr>
              <a:t> وبه این طریق ،سن استخوان بندی را تعیین می کنند.این فرایند تدریجی در </a:t>
            </a:r>
          </a:p>
          <a:p>
            <a:pPr marL="0" marR="0" lvl="0" indent="0" algn="r" defTabSz="914400" rtl="0" eaLnBrk="0" fontAlgn="base" latinLnBrk="0" hangingPunct="0">
              <a:lnSpc>
                <a:spcPct val="100000"/>
              </a:lnSpc>
              <a:spcBef>
                <a:spcPct val="0"/>
              </a:spcBef>
              <a:spcAft>
                <a:spcPct val="0"/>
              </a:spcAft>
              <a:buClrTx/>
              <a:buSzTx/>
              <a:buFontTx/>
              <a:buNone/>
              <a:tabLst/>
            </a:pPr>
            <a:r>
              <a:rPr lang="fa-IR" sz="2400" b="1" dirty="0" smtClean="0">
                <a:latin typeface="Tahoma" pitchFamily="34" charset="0"/>
                <a:ea typeface="Tahoma" pitchFamily="34" charset="0"/>
                <a:cs typeface="2  Titr" pitchFamily="2" charset="-78"/>
              </a:rPr>
              <a:t>نوجوانی کامل می شود.</a:t>
            </a: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428596" y="428604"/>
            <a:ext cx="8358246" cy="3046988"/>
          </a:xfrm>
          <a:prstGeom prst="rect">
            <a:avLst/>
          </a:prstGeom>
          <a:noFill/>
        </p:spPr>
        <p:txBody>
          <a:bodyPr wrap="square" rtlCol="1">
            <a:spAutoFit/>
          </a:bodyPr>
          <a:lstStyle/>
          <a:p>
            <a:r>
              <a:rPr lang="fa-IR" sz="3200" b="1" dirty="0" smtClean="0">
                <a:latin typeface="Tahoma" pitchFamily="34" charset="0"/>
                <a:ea typeface="Tahoma" pitchFamily="34" charset="0"/>
                <a:cs typeface="2  Titr" pitchFamily="2" charset="-78"/>
              </a:rPr>
              <a:t>اصلی ترین فعالیت های </a:t>
            </a:r>
            <a:r>
              <a:rPr lang="fa-IR" sz="2800" b="1" dirty="0" smtClean="0">
                <a:solidFill>
                  <a:srgbClr val="FF0000"/>
                </a:solidFill>
                <a:latin typeface="Tahoma" pitchFamily="34" charset="0"/>
                <a:ea typeface="Tahoma" pitchFamily="34" charset="0"/>
                <a:cs typeface="2  Titr" pitchFamily="2" charset="-78"/>
              </a:rPr>
              <a:t>لوب</a:t>
            </a:r>
            <a:r>
              <a:rPr lang="fa-IR" sz="3200" b="1" dirty="0" smtClean="0">
                <a:latin typeface="Tahoma" pitchFamily="34" charset="0"/>
                <a:ea typeface="Tahoma" pitchFamily="34" charset="0"/>
                <a:cs typeface="2  Titr" pitchFamily="2" charset="-78"/>
              </a:rPr>
              <a:t> </a:t>
            </a:r>
            <a:r>
              <a:rPr lang="fa-IR" sz="2800" b="1" dirty="0" smtClean="0">
                <a:solidFill>
                  <a:srgbClr val="FF0000"/>
                </a:solidFill>
                <a:latin typeface="Tahoma" pitchFamily="34" charset="0"/>
                <a:ea typeface="Tahoma" pitchFamily="34" charset="0"/>
                <a:cs typeface="2  Titr" pitchFamily="2" charset="-78"/>
              </a:rPr>
              <a:t>پیشانی</a:t>
            </a:r>
            <a:r>
              <a:rPr lang="fa-IR" sz="3200" b="1" dirty="0" smtClean="0">
                <a:latin typeface="Tahoma" pitchFamily="34" charset="0"/>
                <a:ea typeface="Tahoma" pitchFamily="34" charset="0"/>
                <a:cs typeface="2  Titr" pitchFamily="2" charset="-78"/>
              </a:rPr>
              <a:t> عبارتند از کنترل توجه و دقت، تفکر ، رفتار ، حل مسئله ، شخصیت و عکس العمل های فیزیکی </a:t>
            </a:r>
            <a:r>
              <a:rPr lang="fa-IR" sz="3200" dirty="0" smtClean="0">
                <a:latin typeface="Tahoma" pitchFamily="34" charset="0"/>
                <a:ea typeface="Tahoma" pitchFamily="34" charset="0"/>
                <a:cs typeface="Tahoma" pitchFamily="34" charset="0"/>
              </a:rPr>
              <a:t>. </a:t>
            </a:r>
            <a:r>
              <a:rPr lang="fa-IR" sz="2800" b="1" dirty="0" smtClean="0">
                <a:solidFill>
                  <a:srgbClr val="FF0000"/>
                </a:solidFill>
                <a:latin typeface="Tahoma" pitchFamily="34" charset="0"/>
                <a:ea typeface="Tahoma" pitchFamily="34" charset="0"/>
                <a:cs typeface="2  Titr" pitchFamily="2" charset="-78"/>
              </a:rPr>
              <a:t>لوب</a:t>
            </a:r>
            <a:r>
              <a:rPr lang="fa-IR" sz="3200" dirty="0" smtClean="0">
                <a:solidFill>
                  <a:srgbClr val="FF0000"/>
                </a:solidFill>
                <a:latin typeface="Tahoma" pitchFamily="34" charset="0"/>
                <a:ea typeface="Tahoma" pitchFamily="34" charset="0"/>
                <a:cs typeface="Tahoma" pitchFamily="34" charset="0"/>
              </a:rPr>
              <a:t> </a:t>
            </a:r>
            <a:r>
              <a:rPr lang="fa-IR" sz="2800" b="1" dirty="0" smtClean="0">
                <a:solidFill>
                  <a:srgbClr val="FF0000"/>
                </a:solidFill>
                <a:latin typeface="Tahoma" pitchFamily="34" charset="0"/>
                <a:ea typeface="Tahoma" pitchFamily="34" charset="0"/>
                <a:cs typeface="2  Titr" pitchFamily="2" charset="-78"/>
              </a:rPr>
              <a:t>پس</a:t>
            </a:r>
            <a:r>
              <a:rPr lang="fa-IR" sz="3200" dirty="0" smtClean="0">
                <a:solidFill>
                  <a:srgbClr val="FF0000"/>
                </a:solidFill>
                <a:latin typeface="Tahoma" pitchFamily="34" charset="0"/>
                <a:ea typeface="Tahoma" pitchFamily="34" charset="0"/>
                <a:cs typeface="Tahoma" pitchFamily="34" charset="0"/>
              </a:rPr>
              <a:t> </a:t>
            </a:r>
            <a:r>
              <a:rPr lang="fa-IR" sz="2800" b="1" dirty="0" smtClean="0">
                <a:solidFill>
                  <a:srgbClr val="FF0000"/>
                </a:solidFill>
                <a:latin typeface="Tahoma" pitchFamily="34" charset="0"/>
                <a:ea typeface="Tahoma" pitchFamily="34" charset="0"/>
                <a:cs typeface="2  Titr" pitchFamily="2" charset="-78"/>
              </a:rPr>
              <a:t>سری</a:t>
            </a:r>
            <a:r>
              <a:rPr lang="fa-IR" sz="3200" dirty="0" smtClean="0">
                <a:latin typeface="Tahoma" pitchFamily="34" charset="0"/>
                <a:ea typeface="Tahoma" pitchFamily="34" charset="0"/>
                <a:cs typeface="Tahoma" pitchFamily="34" charset="0"/>
              </a:rPr>
              <a:t> </a:t>
            </a:r>
            <a:r>
              <a:rPr lang="fa-IR" sz="3200" b="1" dirty="0" smtClean="0">
                <a:latin typeface="Tahoma" pitchFamily="34" charset="0"/>
                <a:ea typeface="Tahoma" pitchFamily="34" charset="0"/>
                <a:cs typeface="2  Titr" pitchFamily="2" charset="-78"/>
              </a:rPr>
              <a:t>کوچک ترین لوب مغز بوده و اعمال آن عبارتند از دریافت حس بینایی، پردازش بینایی فضایی ، تشخیص حرکت و تشخیص رنگ ها.</a:t>
            </a:r>
            <a:r>
              <a:rPr lang="fa-IR" sz="3200" dirty="0" smtClean="0">
                <a:latin typeface="Tahoma" pitchFamily="34" charset="0"/>
                <a:ea typeface="Tahoma" pitchFamily="34" charset="0"/>
                <a:cs typeface="Tahoma" pitchFamily="34" charset="0"/>
              </a:rPr>
              <a:t> </a:t>
            </a:r>
            <a:r>
              <a:rPr lang="fa-IR" sz="2800" b="1" dirty="0" smtClean="0">
                <a:solidFill>
                  <a:srgbClr val="FF0000"/>
                </a:solidFill>
                <a:latin typeface="Tahoma" pitchFamily="34" charset="0"/>
                <a:ea typeface="Tahoma" pitchFamily="34" charset="0"/>
                <a:cs typeface="2  Titr" pitchFamily="2" charset="-78"/>
              </a:rPr>
              <a:t>لوب</a:t>
            </a:r>
            <a:r>
              <a:rPr lang="fa-IR" sz="3200" dirty="0" smtClean="0">
                <a:solidFill>
                  <a:srgbClr val="FF0000"/>
                </a:solidFill>
                <a:latin typeface="Tahoma" pitchFamily="34" charset="0"/>
                <a:ea typeface="Tahoma" pitchFamily="34" charset="0"/>
                <a:cs typeface="Tahoma" pitchFamily="34" charset="0"/>
              </a:rPr>
              <a:t> </a:t>
            </a:r>
            <a:r>
              <a:rPr lang="fa-IR" sz="2800" b="1" dirty="0" smtClean="0">
                <a:solidFill>
                  <a:srgbClr val="FF0000"/>
                </a:solidFill>
                <a:latin typeface="Tahoma" pitchFamily="34" charset="0"/>
                <a:ea typeface="Tahoma" pitchFamily="34" charset="0"/>
                <a:cs typeface="2  Titr" pitchFamily="2" charset="-78"/>
              </a:rPr>
              <a:t>گیجگاهی</a:t>
            </a:r>
            <a:r>
              <a:rPr lang="fa-IR" sz="3200" dirty="0" smtClean="0">
                <a:latin typeface="Tahoma" pitchFamily="34" charset="0"/>
                <a:ea typeface="Tahoma" pitchFamily="34" charset="0"/>
                <a:cs typeface="Tahoma" pitchFamily="34" charset="0"/>
              </a:rPr>
              <a:t> </a:t>
            </a:r>
            <a:r>
              <a:rPr lang="fa-IR" sz="3200" b="1" dirty="0" smtClean="0">
                <a:latin typeface="Tahoma" pitchFamily="34" charset="0"/>
                <a:ea typeface="Tahoma" pitchFamily="34" charset="0"/>
                <a:cs typeface="2  Titr" pitchFamily="2" charset="-78"/>
              </a:rPr>
              <a:t>مسئول حافظه ی شنیداری و دیداری، زبان و گفتار است.</a:t>
            </a: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Rectangle 1"/>
          <p:cNvSpPr>
            <a:spLocks noChangeArrowheads="1"/>
          </p:cNvSpPr>
          <p:nvPr/>
        </p:nvSpPr>
        <p:spPr bwMode="auto">
          <a:xfrm>
            <a:off x="-357222" y="0"/>
            <a:ext cx="9286940" cy="603242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fontAlgn="base">
              <a:spcBef>
                <a:spcPct val="0"/>
              </a:spcBef>
              <a:spcAft>
                <a:spcPct val="0"/>
              </a:spcAft>
            </a:pPr>
            <a:r>
              <a:rPr lang="fa-IR" sz="4000" b="1" dirty="0" smtClean="0">
                <a:ln w="11430"/>
                <a:solidFill>
                  <a:srgbClr val="FFFF00"/>
                </a:solidFill>
                <a:effectLst>
                  <a:outerShdw blurRad="50800" dist="39000" dir="5460000" algn="tl">
                    <a:srgbClr val="000000">
                      <a:alpha val="38000"/>
                    </a:srgbClr>
                  </a:outerShdw>
                </a:effectLst>
              </a:rPr>
              <a:t>روش هایی برای ارزیابی عملکرد مغز</a:t>
            </a:r>
            <a:endParaRPr lang="en-US" sz="4000" b="1" dirty="0" smtClean="0">
              <a:ln w="11430"/>
              <a:solidFill>
                <a:srgbClr val="FFFF00"/>
              </a:solidFill>
              <a:effectLst>
                <a:outerShdw blurRad="50800" dist="39000" dir="5460000" algn="tl">
                  <a:srgbClr val="000000">
                    <a:alpha val="38000"/>
                  </a:srgbClr>
                </a:outerShdw>
              </a:effectLst>
            </a:endParaRPr>
          </a:p>
          <a:p>
            <a:pPr marL="0" marR="0" lvl="0" indent="0" algn="r" defTabSz="914400" rtl="0" eaLnBrk="0" fontAlgn="base" latinLnBrk="0" hangingPunct="0">
              <a:lnSpc>
                <a:spcPct val="100000"/>
              </a:lnSpc>
              <a:spcBef>
                <a:spcPct val="0"/>
              </a:spcBef>
              <a:spcAft>
                <a:spcPct val="0"/>
              </a:spcAft>
              <a:buClrTx/>
              <a:buSzTx/>
              <a:buFontTx/>
              <a:buNone/>
              <a:tabLst/>
            </a:pPr>
            <a:endParaRPr kumimoji="0" lang="en-US" b="0" i="0" u="none" strike="noStrike" cap="none" normalizeH="0" baseline="0" dirty="0" smtClean="0">
              <a:ln>
                <a:noFill/>
              </a:ln>
              <a:solidFill>
                <a:schemeClr val="tx1"/>
              </a:solidFill>
              <a:effectLst/>
              <a:latin typeface="Tahoma" pitchFamily="34" charset="0"/>
              <a:ea typeface="Tahoma" pitchFamily="34" charset="0"/>
              <a:cs typeface="Tahoma" pitchFamily="34" charset="0"/>
            </a:endParaRPr>
          </a:p>
          <a:p>
            <a:pPr marL="0" marR="0" lvl="0" indent="0" algn="r" defTabSz="914400" rtl="0" eaLnBrk="0" fontAlgn="base" latinLnBrk="0" hangingPunct="0">
              <a:lnSpc>
                <a:spcPct val="100000"/>
              </a:lnSpc>
              <a:spcBef>
                <a:spcPct val="0"/>
              </a:spcBef>
              <a:spcAft>
                <a:spcPct val="0"/>
              </a:spcAft>
              <a:buClrTx/>
              <a:buSzTx/>
              <a:buFontTx/>
              <a:buNone/>
              <a:tabLst/>
            </a:pPr>
            <a:r>
              <a:rPr lang="fa-IR" sz="4000" b="1" dirty="0" smtClean="0">
                <a:ln w="11430"/>
                <a:solidFill>
                  <a:srgbClr val="FFFF00"/>
                </a:solidFill>
                <a:effectLst>
                  <a:outerShdw blurRad="50800" dist="39000" dir="5460000" algn="tl">
                    <a:srgbClr val="000000">
                      <a:alpha val="38000"/>
                    </a:srgbClr>
                  </a:outerShdw>
                </a:effectLst>
              </a:rPr>
              <a:t>روش</a:t>
            </a:r>
            <a:r>
              <a:rPr kumimoji="0" lang="fa-IR" b="0" i="0" u="none" strike="noStrike" cap="none" normalizeH="0" baseline="0" dirty="0" smtClean="0">
                <a:ln>
                  <a:noFill/>
                </a:ln>
                <a:solidFill>
                  <a:schemeClr val="tx1"/>
                </a:solidFill>
                <a:effectLst/>
                <a:latin typeface="Tahoma" pitchFamily="34" charset="0"/>
                <a:ea typeface="Tahoma" pitchFamily="34" charset="0"/>
                <a:cs typeface="Tahoma" pitchFamily="34" charset="0"/>
              </a:rPr>
              <a:t>                                                              </a:t>
            </a:r>
            <a:r>
              <a:rPr lang="fa-IR" sz="4000" b="1" dirty="0" smtClean="0">
                <a:ln w="11430"/>
                <a:solidFill>
                  <a:srgbClr val="FFFF00"/>
                </a:solidFill>
                <a:effectLst>
                  <a:outerShdw blurRad="50800" dist="39000" dir="5460000" algn="tl">
                    <a:srgbClr val="000000">
                      <a:alpha val="38000"/>
                    </a:srgbClr>
                  </a:outerShdw>
                </a:effectLst>
              </a:rPr>
              <a:t>شرح</a:t>
            </a:r>
            <a:endParaRPr lang="en-US" sz="4000" b="1" dirty="0" smtClean="0">
              <a:ln w="11430"/>
              <a:solidFill>
                <a:srgbClr val="FFFF00"/>
              </a:solidFill>
              <a:effectLst>
                <a:outerShdw blurRad="50800" dist="39000" dir="5460000" algn="tl">
                  <a:srgbClr val="000000">
                    <a:alpha val="38000"/>
                  </a:srgbClr>
                </a:outerShdw>
              </a:effectLst>
            </a:endParaRPr>
          </a:p>
          <a:p>
            <a:pPr marL="0" marR="0" lvl="0" indent="0" algn="r" defTabSz="914400" rtl="0" eaLnBrk="0" fontAlgn="base" latinLnBrk="0" hangingPunct="0">
              <a:lnSpc>
                <a:spcPct val="100000"/>
              </a:lnSpc>
              <a:spcBef>
                <a:spcPct val="0"/>
              </a:spcBef>
              <a:spcAft>
                <a:spcPct val="0"/>
              </a:spcAft>
              <a:buClrTx/>
              <a:buSzTx/>
              <a:buFontTx/>
              <a:buNone/>
              <a:tabLst>
                <a:tab pos="48431450" algn="l"/>
              </a:tabLst>
            </a:pPr>
            <a:r>
              <a:rPr kumimoji="0" lang="fa-IR" b="0" i="0" u="none" strike="noStrike" cap="none" normalizeH="0" baseline="0" dirty="0" smtClean="0">
                <a:ln>
                  <a:noFill/>
                </a:ln>
                <a:solidFill>
                  <a:schemeClr val="tx1"/>
                </a:solidFill>
                <a:effectLst/>
                <a:latin typeface="Tahoma" pitchFamily="34" charset="0"/>
                <a:ea typeface="Tahoma" pitchFamily="34" charset="0"/>
                <a:cs typeface="Tahoma" pitchFamily="34" charset="0"/>
              </a:rPr>
              <a:t>برق نگاره مغز                                         الکترود هایی روی جمجمه نصب می شود تا </a:t>
            </a:r>
          </a:p>
          <a:p>
            <a:pPr marL="0" marR="0" lvl="0" indent="0" algn="r" defTabSz="914400" rtl="0" eaLnBrk="0" fontAlgn="base" latinLnBrk="0" hangingPunct="0">
              <a:lnSpc>
                <a:spcPct val="100000"/>
              </a:lnSpc>
              <a:spcBef>
                <a:spcPct val="0"/>
              </a:spcBef>
              <a:spcAft>
                <a:spcPct val="0"/>
              </a:spcAft>
              <a:buClrTx/>
              <a:buSzTx/>
              <a:buFontTx/>
              <a:buNone/>
              <a:tabLst/>
            </a:pPr>
            <a:r>
              <a:rPr kumimoji="0" lang="fa-IR" b="0" i="0" u="none" strike="noStrike" cap="none" normalizeH="0" dirty="0" smtClean="0">
                <a:ln>
                  <a:noFill/>
                </a:ln>
                <a:solidFill>
                  <a:schemeClr val="tx1"/>
                </a:solidFill>
                <a:effectLst/>
                <a:latin typeface="Tahoma" pitchFamily="34" charset="0"/>
                <a:ea typeface="Tahoma" pitchFamily="34" charset="0"/>
                <a:cs typeface="Tahoma" pitchFamily="34" charset="0"/>
              </a:rPr>
              <a:t>                                                           </a:t>
            </a:r>
            <a:r>
              <a:rPr kumimoji="0" lang="fa-IR" b="0" i="0" u="none" strike="noStrike" cap="none" normalizeH="0" baseline="0" dirty="0" smtClean="0">
                <a:ln>
                  <a:noFill/>
                </a:ln>
                <a:solidFill>
                  <a:schemeClr val="tx1"/>
                </a:solidFill>
                <a:effectLst/>
                <a:latin typeface="Tahoma" pitchFamily="34" charset="0"/>
                <a:ea typeface="Tahoma" pitchFamily="34" charset="0"/>
                <a:cs typeface="Tahoma" pitchFamily="34" charset="0"/>
              </a:rPr>
              <a:t>فعالیت امواج مغزی الکتریکی را در لایه های </a:t>
            </a:r>
          </a:p>
          <a:p>
            <a:pPr marL="0" marR="0" lvl="0" indent="0" algn="r" defTabSz="914400" rtl="0" eaLnBrk="0" fontAlgn="base" latinLnBrk="0" hangingPunct="0">
              <a:lnSpc>
                <a:spcPct val="100000"/>
              </a:lnSpc>
              <a:spcBef>
                <a:spcPct val="0"/>
              </a:spcBef>
              <a:spcAft>
                <a:spcPct val="0"/>
              </a:spcAft>
              <a:buClrTx/>
              <a:buSzTx/>
              <a:buFontTx/>
              <a:buNone/>
              <a:tabLst/>
            </a:pPr>
            <a:r>
              <a:rPr lang="fa-IR" dirty="0" smtClean="0">
                <a:latin typeface="Tahoma" pitchFamily="34" charset="0"/>
                <a:ea typeface="Tahoma" pitchFamily="34" charset="0"/>
                <a:cs typeface="Tahoma" pitchFamily="34" charset="0"/>
              </a:rPr>
              <a:t>                                                           </a:t>
            </a:r>
            <a:r>
              <a:rPr kumimoji="0" lang="fa-IR" b="0" i="0" u="none" strike="noStrike" cap="none" normalizeH="0" baseline="0" dirty="0" smtClean="0">
                <a:ln>
                  <a:noFill/>
                </a:ln>
                <a:solidFill>
                  <a:schemeClr val="tx1"/>
                </a:solidFill>
                <a:effectLst/>
                <a:latin typeface="Tahoma" pitchFamily="34" charset="0"/>
                <a:ea typeface="Tahoma" pitchFamily="34" charset="0"/>
                <a:cs typeface="Tahoma" pitchFamily="34" charset="0"/>
              </a:rPr>
              <a:t>بیرونی مغز- قشرمخ – ثبت کند.</a:t>
            </a:r>
            <a:endParaRPr kumimoji="0" lang="en-US" b="0" i="0" u="none" strike="noStrike" cap="none" normalizeH="0" baseline="0" dirty="0" smtClean="0">
              <a:ln>
                <a:noFill/>
              </a:ln>
              <a:solidFill>
                <a:schemeClr val="tx1"/>
              </a:solidFill>
              <a:effectLst/>
              <a:latin typeface="Tahoma" pitchFamily="34" charset="0"/>
              <a:ea typeface="Tahoma" pitchFamily="34" charset="0"/>
              <a:cs typeface="Tahoma" pitchFamily="34" charset="0"/>
            </a:endParaRPr>
          </a:p>
          <a:p>
            <a:pPr marL="0" marR="0" lvl="0" indent="0" algn="r" defTabSz="914400" rtl="0" eaLnBrk="0" fontAlgn="base" latinLnBrk="0" hangingPunct="0">
              <a:lnSpc>
                <a:spcPct val="100000"/>
              </a:lnSpc>
              <a:spcBef>
                <a:spcPct val="0"/>
              </a:spcBef>
              <a:spcAft>
                <a:spcPct val="0"/>
              </a:spcAft>
              <a:buClrTx/>
              <a:buSzTx/>
              <a:buFontTx/>
              <a:buNone/>
              <a:tabLst/>
            </a:pPr>
            <a:endParaRPr kumimoji="0" lang="fa-IR" b="0" i="0" u="none" strike="noStrike" cap="none" normalizeH="0" baseline="0" dirty="0" smtClean="0">
              <a:ln>
                <a:noFill/>
              </a:ln>
              <a:solidFill>
                <a:schemeClr val="tx1"/>
              </a:solidFill>
              <a:effectLst/>
              <a:latin typeface="Tahoma" pitchFamily="34" charset="0"/>
              <a:ea typeface="Tahoma" pitchFamily="34" charset="0"/>
              <a:cs typeface="Tahoma" pitchFamily="34" charset="0"/>
            </a:endParaRPr>
          </a:p>
          <a:p>
            <a:pPr marL="0" marR="0" lvl="0" indent="0" algn="r" defTabSz="914400" rtl="0" eaLnBrk="0" fontAlgn="base" latinLnBrk="0" hangingPunct="0">
              <a:lnSpc>
                <a:spcPct val="100000"/>
              </a:lnSpc>
              <a:spcBef>
                <a:spcPct val="0"/>
              </a:spcBef>
              <a:spcAft>
                <a:spcPct val="0"/>
              </a:spcAft>
              <a:buClrTx/>
              <a:buSzTx/>
              <a:buFontTx/>
              <a:buNone/>
              <a:tabLst/>
            </a:pPr>
            <a:endParaRPr lang="fa-IR" dirty="0" smtClean="0">
              <a:latin typeface="Tahoma" pitchFamily="34" charset="0"/>
              <a:ea typeface="Tahoma" pitchFamily="34" charset="0"/>
              <a:cs typeface="Tahoma" pitchFamily="34" charset="0"/>
            </a:endParaRPr>
          </a:p>
          <a:p>
            <a:pPr marL="0" marR="0" lvl="0" indent="0" algn="r" defTabSz="914400" rtl="0" eaLnBrk="0" fontAlgn="base" latinLnBrk="0" hangingPunct="0">
              <a:lnSpc>
                <a:spcPct val="100000"/>
              </a:lnSpc>
              <a:spcBef>
                <a:spcPct val="0"/>
              </a:spcBef>
              <a:spcAft>
                <a:spcPct val="0"/>
              </a:spcAft>
              <a:buClrTx/>
              <a:buSzTx/>
              <a:buFontTx/>
              <a:buNone/>
              <a:tabLst/>
            </a:pPr>
            <a:endParaRPr kumimoji="0" lang="fa-IR" b="0" i="0" u="none" strike="noStrike" cap="none" normalizeH="0" baseline="0" dirty="0" smtClean="0">
              <a:ln>
                <a:noFill/>
              </a:ln>
              <a:solidFill>
                <a:schemeClr val="tx1"/>
              </a:solidFill>
              <a:effectLst/>
              <a:latin typeface="Tahoma" pitchFamily="34" charset="0"/>
              <a:ea typeface="Tahoma" pitchFamily="34" charset="0"/>
              <a:cs typeface="Tahoma" pitchFamily="34" charset="0"/>
            </a:endParaRPr>
          </a:p>
          <a:p>
            <a:pPr marL="0" marR="0" lvl="0" indent="0" algn="r" defTabSz="914400" rtl="0" eaLnBrk="0" fontAlgn="base" latinLnBrk="0" hangingPunct="0">
              <a:lnSpc>
                <a:spcPct val="100000"/>
              </a:lnSpc>
              <a:spcBef>
                <a:spcPct val="0"/>
              </a:spcBef>
              <a:spcAft>
                <a:spcPct val="0"/>
              </a:spcAft>
              <a:buClrTx/>
              <a:buSzTx/>
              <a:buFontTx/>
              <a:buNone/>
              <a:tabLst/>
            </a:pPr>
            <a:endParaRPr lang="fa-IR" dirty="0" smtClean="0">
              <a:latin typeface="Tahoma" pitchFamily="34" charset="0"/>
              <a:ea typeface="Tahoma" pitchFamily="34" charset="0"/>
              <a:cs typeface="Tahoma" pitchFamily="34" charset="0"/>
            </a:endParaRPr>
          </a:p>
          <a:p>
            <a:pPr marL="0" marR="0" lvl="0" indent="0" algn="r" defTabSz="914400" rtl="0" eaLnBrk="0" fontAlgn="base" latinLnBrk="0" hangingPunct="0">
              <a:lnSpc>
                <a:spcPct val="100000"/>
              </a:lnSpc>
              <a:spcBef>
                <a:spcPct val="0"/>
              </a:spcBef>
              <a:spcAft>
                <a:spcPct val="0"/>
              </a:spcAft>
              <a:buClrTx/>
              <a:buSzTx/>
              <a:buFontTx/>
              <a:buNone/>
              <a:tabLst/>
            </a:pPr>
            <a:endParaRPr kumimoji="0" lang="fa-IR" b="0" i="0" u="none" strike="noStrike" cap="none" normalizeH="0" baseline="0" dirty="0" smtClean="0">
              <a:ln>
                <a:noFill/>
              </a:ln>
              <a:solidFill>
                <a:schemeClr val="tx1"/>
              </a:solidFill>
              <a:effectLst/>
              <a:latin typeface="Tahoma" pitchFamily="34" charset="0"/>
              <a:ea typeface="Tahoma" pitchFamily="34" charset="0"/>
              <a:cs typeface="Tahoma" pitchFamily="34" charset="0"/>
            </a:endParaRPr>
          </a:p>
          <a:p>
            <a:pPr marL="0" marR="0" lvl="0" indent="0" algn="r" defTabSz="914400" rtl="0" eaLnBrk="0" fontAlgn="base" latinLnBrk="0" hangingPunct="0">
              <a:lnSpc>
                <a:spcPct val="100000"/>
              </a:lnSpc>
              <a:spcBef>
                <a:spcPct val="0"/>
              </a:spcBef>
              <a:spcAft>
                <a:spcPct val="0"/>
              </a:spcAft>
              <a:buClrTx/>
              <a:buSzTx/>
              <a:buFontTx/>
              <a:buNone/>
              <a:tabLst/>
            </a:pPr>
            <a:endParaRPr kumimoji="0" lang="fa-IR" b="0" i="0" u="none" strike="noStrike" cap="none" normalizeH="0" baseline="0" dirty="0" smtClean="0">
              <a:ln>
                <a:noFill/>
              </a:ln>
              <a:solidFill>
                <a:schemeClr val="tx1"/>
              </a:solidFill>
              <a:effectLst/>
              <a:latin typeface="Tahoma" pitchFamily="34" charset="0"/>
              <a:ea typeface="Tahoma" pitchFamily="34" charset="0"/>
              <a:cs typeface="Tahoma" pitchFamily="34" charset="0"/>
            </a:endParaRPr>
          </a:p>
          <a:p>
            <a:pPr marL="0" marR="0" lvl="0" indent="0" algn="r" defTabSz="914400" rtl="0" eaLnBrk="0" fontAlgn="base" latinLnBrk="0" hangingPunct="0">
              <a:lnSpc>
                <a:spcPct val="100000"/>
              </a:lnSpc>
              <a:spcBef>
                <a:spcPct val="0"/>
              </a:spcBef>
              <a:spcAft>
                <a:spcPct val="0"/>
              </a:spcAft>
              <a:buClrTx/>
              <a:buSzTx/>
              <a:buFontTx/>
              <a:buNone/>
              <a:tabLst/>
            </a:pPr>
            <a:endParaRPr lang="fa-IR" dirty="0" smtClean="0">
              <a:latin typeface="Tahoma" pitchFamily="34" charset="0"/>
              <a:ea typeface="Tahoma" pitchFamily="34" charset="0"/>
              <a:cs typeface="Tahoma" pitchFamily="34" charset="0"/>
            </a:endParaRPr>
          </a:p>
          <a:p>
            <a:pPr marL="0" marR="0" lvl="0" indent="0" algn="r" defTabSz="914400" rtl="0" eaLnBrk="0" fontAlgn="base" latinLnBrk="0" hangingPunct="0">
              <a:lnSpc>
                <a:spcPct val="100000"/>
              </a:lnSpc>
              <a:spcBef>
                <a:spcPct val="0"/>
              </a:spcBef>
              <a:spcAft>
                <a:spcPct val="0"/>
              </a:spcAft>
              <a:buClrTx/>
              <a:buSzTx/>
              <a:buFontTx/>
              <a:buNone/>
              <a:tabLst/>
            </a:pPr>
            <a:endParaRPr kumimoji="0" lang="fa-IR" b="0" i="0" u="none" strike="noStrike" cap="none" normalizeH="0" baseline="0" dirty="0" smtClean="0">
              <a:ln>
                <a:noFill/>
              </a:ln>
              <a:solidFill>
                <a:schemeClr val="tx1"/>
              </a:solidFill>
              <a:effectLst/>
              <a:latin typeface="Tahoma" pitchFamily="34" charset="0"/>
              <a:ea typeface="Tahoma" pitchFamily="34" charset="0"/>
              <a:cs typeface="Tahoma" pitchFamily="34" charset="0"/>
            </a:endParaRPr>
          </a:p>
          <a:p>
            <a:pPr marL="0" marR="0" lvl="0" indent="0" algn="r" defTabSz="914400" rtl="0" eaLnBrk="0" fontAlgn="base" latinLnBrk="0" hangingPunct="0">
              <a:lnSpc>
                <a:spcPct val="100000"/>
              </a:lnSpc>
              <a:spcBef>
                <a:spcPct val="0"/>
              </a:spcBef>
              <a:spcAft>
                <a:spcPct val="0"/>
              </a:spcAft>
              <a:buClrTx/>
              <a:buSzTx/>
              <a:buFontTx/>
              <a:buNone/>
              <a:tabLst/>
            </a:pPr>
            <a:endParaRPr lang="fa-IR" dirty="0" smtClean="0">
              <a:latin typeface="Tahoma" pitchFamily="34" charset="0"/>
              <a:ea typeface="Tahoma" pitchFamily="34" charset="0"/>
              <a:cs typeface="Tahoma" pitchFamily="34" charset="0"/>
            </a:endParaRPr>
          </a:p>
          <a:p>
            <a:pPr marL="0" marR="0" lvl="0" indent="0" algn="r" defTabSz="914400" rtl="0" eaLnBrk="0" fontAlgn="base" latinLnBrk="0" hangingPunct="0">
              <a:lnSpc>
                <a:spcPct val="100000"/>
              </a:lnSpc>
              <a:spcBef>
                <a:spcPct val="0"/>
              </a:spcBef>
              <a:spcAft>
                <a:spcPct val="0"/>
              </a:spcAft>
              <a:buClrTx/>
              <a:buSzTx/>
              <a:buFontTx/>
              <a:buNone/>
              <a:tabLst/>
            </a:pPr>
            <a:r>
              <a:rPr kumimoji="0" lang="fa-IR" b="0" i="0" u="none" strike="noStrike" cap="none" normalizeH="0" baseline="0" dirty="0" smtClean="0">
                <a:ln>
                  <a:noFill/>
                </a:ln>
                <a:solidFill>
                  <a:schemeClr val="tx1"/>
                </a:solidFill>
                <a:effectLst/>
                <a:latin typeface="Tahoma" pitchFamily="34" charset="0"/>
                <a:ea typeface="Tahoma" pitchFamily="34" charset="0"/>
                <a:cs typeface="Tahoma" pitchFamily="34" charset="0"/>
              </a:rPr>
              <a:t>پتانسیل های مربوط به رویداد                     با استفاده از ای ای جی،فراوانی و ارتفاع امواج</a:t>
            </a:r>
          </a:p>
          <a:p>
            <a:pPr marL="0" marR="0" lvl="0" indent="0" algn="r" defTabSz="914400" rtl="0" eaLnBrk="0" fontAlgn="base" latinLnBrk="0" hangingPunct="0">
              <a:lnSpc>
                <a:spcPct val="100000"/>
              </a:lnSpc>
              <a:spcBef>
                <a:spcPct val="0"/>
              </a:spcBef>
              <a:spcAft>
                <a:spcPct val="0"/>
              </a:spcAft>
              <a:buClrTx/>
              <a:buSzTx/>
              <a:buFontTx/>
              <a:buNone/>
              <a:tabLst/>
            </a:pPr>
            <a:r>
              <a:rPr lang="fa-IR" dirty="0" smtClean="0">
                <a:latin typeface="Tahoma" pitchFamily="34" charset="0"/>
                <a:ea typeface="Tahoma" pitchFamily="34" charset="0"/>
                <a:cs typeface="Tahoma" pitchFamily="34" charset="0"/>
              </a:rPr>
              <a:t>                                                          </a:t>
            </a:r>
            <a:r>
              <a:rPr kumimoji="0" lang="fa-IR" b="0" i="0" u="none" strike="noStrike" cap="none" normalizeH="0" baseline="0" dirty="0" smtClean="0">
                <a:ln>
                  <a:noFill/>
                </a:ln>
                <a:solidFill>
                  <a:schemeClr val="tx1"/>
                </a:solidFill>
                <a:effectLst/>
                <a:latin typeface="Tahoma" pitchFamily="34" charset="0"/>
                <a:ea typeface="Tahoma" pitchFamily="34" charset="0"/>
                <a:cs typeface="Tahoma" pitchFamily="34" charset="0"/>
              </a:rPr>
              <a:t> مغزی در پاسخ به محرک های خاص(مانند عکس، </a:t>
            </a:r>
          </a:p>
          <a:p>
            <a:pPr marL="0" marR="0" lvl="0" indent="0" algn="r" defTabSz="914400" rtl="0" eaLnBrk="0" fontAlgn="base" latinLnBrk="0" hangingPunct="0">
              <a:lnSpc>
                <a:spcPct val="100000"/>
              </a:lnSpc>
              <a:spcBef>
                <a:spcPct val="0"/>
              </a:spcBef>
              <a:spcAft>
                <a:spcPct val="0"/>
              </a:spcAft>
              <a:buClrTx/>
              <a:buSzTx/>
              <a:buFontTx/>
              <a:buNone/>
              <a:tabLst/>
            </a:pPr>
            <a:r>
              <a:rPr lang="fa-IR" dirty="0" smtClean="0">
                <a:latin typeface="Tahoma" pitchFamily="34" charset="0"/>
                <a:ea typeface="Tahoma" pitchFamily="34" charset="0"/>
                <a:cs typeface="Tahoma" pitchFamily="34" charset="0"/>
              </a:rPr>
              <a:t>                                                           </a:t>
            </a:r>
            <a:r>
              <a:rPr kumimoji="0" lang="fa-IR" b="0" i="0" u="none" strike="noStrike" cap="none" normalizeH="0" baseline="0" dirty="0" smtClean="0">
                <a:ln>
                  <a:noFill/>
                </a:ln>
                <a:solidFill>
                  <a:schemeClr val="tx1"/>
                </a:solidFill>
                <a:effectLst/>
                <a:latin typeface="Tahoma" pitchFamily="34" charset="0"/>
                <a:ea typeface="Tahoma" pitchFamily="34" charset="0"/>
                <a:cs typeface="Tahoma" pitchFamily="34" charset="0"/>
              </a:rPr>
              <a:t>موسیقی یا گفتار)در مناطق خاصی از قشر مخ </a:t>
            </a:r>
          </a:p>
          <a:p>
            <a:pPr marL="0" marR="0" lvl="0" indent="0" algn="r" defTabSz="914400" rtl="0" eaLnBrk="0" fontAlgn="base" latinLnBrk="0" hangingPunct="0">
              <a:lnSpc>
                <a:spcPct val="100000"/>
              </a:lnSpc>
              <a:spcBef>
                <a:spcPct val="0"/>
              </a:spcBef>
              <a:spcAft>
                <a:spcPct val="0"/>
              </a:spcAft>
              <a:buClrTx/>
              <a:buSzTx/>
              <a:buFontTx/>
              <a:buNone/>
              <a:tabLst/>
            </a:pPr>
            <a:r>
              <a:rPr lang="fa-IR" dirty="0" smtClean="0">
                <a:latin typeface="Tahoma" pitchFamily="34" charset="0"/>
                <a:ea typeface="Tahoma" pitchFamily="34" charset="0"/>
                <a:cs typeface="Tahoma" pitchFamily="34" charset="0"/>
              </a:rPr>
              <a:t>                                                           </a:t>
            </a:r>
            <a:r>
              <a:rPr kumimoji="0" lang="fa-IR" b="0" i="0" u="none" strike="noStrike" cap="none" normalizeH="0" baseline="0" dirty="0" smtClean="0">
                <a:ln>
                  <a:noFill/>
                </a:ln>
                <a:solidFill>
                  <a:schemeClr val="tx1"/>
                </a:solidFill>
                <a:effectLst/>
                <a:latin typeface="Tahoma" pitchFamily="34" charset="0"/>
                <a:ea typeface="Tahoma" pitchFamily="34" charset="0"/>
                <a:cs typeface="Tahoma" pitchFamily="34" charset="0"/>
              </a:rPr>
              <a:t>ثبت می شوند. </a:t>
            </a:r>
            <a:endParaRPr kumimoji="0" lang="fa-IR" sz="1800" b="0" i="0" u="none" strike="noStrike" cap="none" normalizeH="0" baseline="0" dirty="0" smtClean="0">
              <a:ln>
                <a:noFill/>
              </a:ln>
              <a:solidFill>
                <a:schemeClr val="tx1"/>
              </a:solidFill>
              <a:effectLst/>
              <a:latin typeface="Arial" pitchFamily="34" charset="0"/>
              <a:cs typeface="Arial" pitchFamily="34" charset="0"/>
            </a:endParaRPr>
          </a:p>
        </p:txBody>
      </p:sp>
      <p:pic>
        <p:nvPicPr>
          <p:cNvPr id="39938" name="Picture 2" descr="C:\Users\ERAM CO\Desktop\روانشناسی\1378022518_1-narenji-20130831.jpg.pagespeed.ce.mn8hgorazs.jpg"/>
          <p:cNvPicPr>
            <a:picLocks noChangeAspect="1" noChangeArrowheads="1"/>
          </p:cNvPicPr>
          <p:nvPr/>
        </p:nvPicPr>
        <p:blipFill>
          <a:blip r:embed="rId3"/>
          <a:srcRect/>
          <a:stretch>
            <a:fillRect/>
          </a:stretch>
        </p:blipFill>
        <p:spPr bwMode="auto">
          <a:xfrm>
            <a:off x="357158" y="2643182"/>
            <a:ext cx="4532322" cy="2071702"/>
          </a:xfrm>
          <a:prstGeom prst="rect">
            <a:avLst/>
          </a:prstGeom>
          <a:noFill/>
        </p:spPr>
      </p:pic>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0" y="428604"/>
            <a:ext cx="8858280" cy="5693866"/>
          </a:xfrm>
          <a:prstGeom prst="rect">
            <a:avLst/>
          </a:prstGeom>
          <a:noFill/>
        </p:spPr>
        <p:txBody>
          <a:bodyPr wrap="square" rtlCol="1">
            <a:spAutoFit/>
          </a:bodyPr>
          <a:lstStyle/>
          <a:p>
            <a:pPr lvl="0" rtl="0" eaLnBrk="0" fontAlgn="base" hangingPunct="0">
              <a:spcBef>
                <a:spcPct val="0"/>
              </a:spcBef>
              <a:spcAft>
                <a:spcPct val="0"/>
              </a:spcAft>
            </a:pPr>
            <a:r>
              <a:rPr lang="fa-IR" dirty="0" smtClean="0">
                <a:latin typeface="Tahoma" pitchFamily="34" charset="0"/>
                <a:ea typeface="Tahoma" pitchFamily="34" charset="0"/>
                <a:cs typeface="Tahoma" pitchFamily="34" charset="0"/>
              </a:rPr>
              <a:t>تصویر برداری طنین مغناطیسی کارکردی      درحالی که فرد درون دستگاهی دراز کشیده                                                                است که میدان مغناطیسی ایجادمیکند،اسکنری                                                           به صورت مغناطیسی افزایش جریان خون و                                                                  سوخت و ساز اکسیژن را در مناطقی از مغز در                                                             پاسخ به محرکهای خاص،تشخیص میدهد.نتیجه                                                           آن تصویری کامپیوتری از فعالیت مغز است. </a:t>
            </a:r>
          </a:p>
          <a:p>
            <a:pPr lvl="0" rtl="0" eaLnBrk="0" fontAlgn="base" hangingPunct="0">
              <a:spcBef>
                <a:spcPct val="0"/>
              </a:spcBef>
              <a:spcAft>
                <a:spcPct val="0"/>
              </a:spcAft>
            </a:pPr>
            <a:endParaRPr lang="fa-IR" dirty="0" smtClean="0">
              <a:latin typeface="Tahoma" pitchFamily="34" charset="0"/>
              <a:ea typeface="Tahoma" pitchFamily="34" charset="0"/>
              <a:cs typeface="Tahoma" pitchFamily="34" charset="0"/>
            </a:endParaRPr>
          </a:p>
          <a:p>
            <a:pPr lvl="0" rtl="0" eaLnBrk="0" fontAlgn="base" hangingPunct="0">
              <a:spcBef>
                <a:spcPct val="0"/>
              </a:spcBef>
              <a:spcAft>
                <a:spcPct val="0"/>
              </a:spcAft>
            </a:pPr>
            <a:endParaRPr lang="fa-IR" dirty="0" smtClean="0">
              <a:latin typeface="Tahoma" pitchFamily="34" charset="0"/>
              <a:ea typeface="Tahoma" pitchFamily="34" charset="0"/>
              <a:cs typeface="Tahoma" pitchFamily="34" charset="0"/>
            </a:endParaRPr>
          </a:p>
          <a:p>
            <a:pPr lvl="0" rtl="0" eaLnBrk="0" fontAlgn="base" hangingPunct="0">
              <a:spcBef>
                <a:spcPct val="0"/>
              </a:spcBef>
              <a:spcAft>
                <a:spcPct val="0"/>
              </a:spcAft>
            </a:pPr>
            <a:endParaRPr lang="fa-IR" dirty="0" smtClean="0">
              <a:latin typeface="Tahoma" pitchFamily="34" charset="0"/>
              <a:ea typeface="Tahoma" pitchFamily="34" charset="0"/>
              <a:cs typeface="Tahoma" pitchFamily="34" charset="0"/>
            </a:endParaRPr>
          </a:p>
          <a:p>
            <a:pPr lvl="0" rtl="0" eaLnBrk="0" fontAlgn="base" hangingPunct="0">
              <a:spcBef>
                <a:spcPct val="0"/>
              </a:spcBef>
              <a:spcAft>
                <a:spcPct val="0"/>
              </a:spcAft>
            </a:pPr>
            <a:endParaRPr lang="fa-IR" dirty="0" smtClean="0">
              <a:latin typeface="Tahoma" pitchFamily="34" charset="0"/>
              <a:ea typeface="Tahoma" pitchFamily="34" charset="0"/>
              <a:cs typeface="Tahoma" pitchFamily="34" charset="0"/>
            </a:endParaRPr>
          </a:p>
          <a:p>
            <a:pPr lvl="0" rtl="0" eaLnBrk="0" fontAlgn="base" hangingPunct="0">
              <a:spcBef>
                <a:spcPct val="0"/>
              </a:spcBef>
              <a:spcAft>
                <a:spcPct val="0"/>
              </a:spcAft>
            </a:pPr>
            <a:endParaRPr lang="fa-IR" dirty="0" smtClean="0">
              <a:latin typeface="Tahoma" pitchFamily="34" charset="0"/>
              <a:ea typeface="Tahoma" pitchFamily="34" charset="0"/>
              <a:cs typeface="Tahoma" pitchFamily="34" charset="0"/>
            </a:endParaRPr>
          </a:p>
          <a:p>
            <a:pPr lvl="0" rtl="0" eaLnBrk="0" fontAlgn="base" hangingPunct="0">
              <a:spcBef>
                <a:spcPct val="0"/>
              </a:spcBef>
              <a:spcAft>
                <a:spcPct val="0"/>
              </a:spcAft>
            </a:pPr>
            <a:endParaRPr lang="fa-IR" dirty="0" smtClean="0">
              <a:latin typeface="Tahoma" pitchFamily="34" charset="0"/>
              <a:ea typeface="Tahoma" pitchFamily="34" charset="0"/>
              <a:cs typeface="Tahoma" pitchFamily="34" charset="0"/>
            </a:endParaRPr>
          </a:p>
          <a:p>
            <a:pPr lvl="0" rtl="0" eaLnBrk="0" fontAlgn="base" hangingPunct="0">
              <a:spcBef>
                <a:spcPct val="0"/>
              </a:spcBef>
              <a:spcAft>
                <a:spcPct val="0"/>
              </a:spcAft>
            </a:pPr>
            <a:r>
              <a:rPr lang="fa-IR" dirty="0" smtClean="0">
                <a:latin typeface="Tahoma" pitchFamily="34" charset="0"/>
                <a:ea typeface="Tahoma" pitchFamily="34" charset="0"/>
                <a:cs typeface="Tahoma" pitchFamily="34" charset="0"/>
              </a:rPr>
              <a:t>پرتو نگاری انتشار پوزیترون                          بعد از تزریق ماده رادیو اکتیو،فرد درون                                                                        دستگاهی دراز می کشد.این دستگاه اسکنری </a:t>
            </a:r>
          </a:p>
          <a:p>
            <a:pPr lvl="0" rtl="0" eaLnBrk="0" fontAlgn="base" hangingPunct="0">
              <a:spcBef>
                <a:spcPct val="0"/>
              </a:spcBef>
              <a:spcAft>
                <a:spcPct val="0"/>
              </a:spcAft>
            </a:pPr>
            <a:r>
              <a:rPr lang="fa-IR" dirty="0" smtClean="0">
                <a:latin typeface="Tahoma" pitchFamily="34" charset="0"/>
                <a:ea typeface="Tahoma" pitchFamily="34" charset="0"/>
                <a:cs typeface="Tahoma" pitchFamily="34" charset="0"/>
              </a:rPr>
              <a:t>                                                           دارد که اشعه ایکس ساطع می کند و افزایش                                                              جریان خون و سوخت و ساز اکسیژن را در                                                                   مناطقی از مغز در پاسخ به محرک های خاص                                                              تشخیص می دهد مانند (اف ام آر آی)نتیجه                                                                 تصویری کامپیوتری از فعالیت مغز </a:t>
            </a:r>
            <a:r>
              <a:rPr lang="fa-IR" sz="2000" dirty="0" smtClean="0">
                <a:latin typeface="Tahoma" pitchFamily="34" charset="0"/>
                <a:ea typeface="Tahoma" pitchFamily="34" charset="0"/>
                <a:cs typeface="Tahoma" pitchFamily="34" charset="0"/>
              </a:rPr>
              <a:t>است                   </a:t>
            </a:r>
            <a:endParaRPr lang="fa-IR" dirty="0"/>
          </a:p>
        </p:txBody>
      </p:sp>
      <p:pic>
        <p:nvPicPr>
          <p:cNvPr id="4" name="Picture 3" descr="C:\Users\ERAM CO\Desktop\روانشناسی\270px-Modern_3T_MRI.JPG"/>
          <p:cNvPicPr>
            <a:picLocks noChangeAspect="1" noChangeArrowheads="1"/>
          </p:cNvPicPr>
          <p:nvPr/>
        </p:nvPicPr>
        <p:blipFill>
          <a:blip r:embed="rId2"/>
          <a:srcRect/>
          <a:stretch>
            <a:fillRect/>
          </a:stretch>
        </p:blipFill>
        <p:spPr bwMode="auto">
          <a:xfrm>
            <a:off x="5143504" y="4357694"/>
            <a:ext cx="3571900" cy="2500306"/>
          </a:xfrm>
          <a:prstGeom prst="rect">
            <a:avLst/>
          </a:prstGeom>
          <a:noFill/>
        </p:spPr>
      </p:pic>
      <p:pic>
        <p:nvPicPr>
          <p:cNvPr id="40962" name="Picture 2" descr="C:\Users\ERAM CO\Desktop\روانشناسی\230px-ECAT-Exact-HR--PET-Scanner.jpg"/>
          <p:cNvPicPr>
            <a:picLocks noChangeAspect="1" noChangeArrowheads="1"/>
          </p:cNvPicPr>
          <p:nvPr/>
        </p:nvPicPr>
        <p:blipFill>
          <a:blip r:embed="rId3"/>
          <a:srcRect/>
          <a:stretch>
            <a:fillRect/>
          </a:stretch>
        </p:blipFill>
        <p:spPr bwMode="auto">
          <a:xfrm>
            <a:off x="5286380" y="857232"/>
            <a:ext cx="3382978" cy="2571768"/>
          </a:xfrm>
          <a:prstGeom prst="rect">
            <a:avLst/>
          </a:prstGeom>
          <a:noFill/>
        </p:spPr>
      </p:pic>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Left Arrow 2">
            <a:hlinkClick r:id="rId2" action="ppaction://hlinkfile"/>
          </p:cNvPr>
          <p:cNvSpPr/>
          <p:nvPr/>
        </p:nvSpPr>
        <p:spPr>
          <a:xfrm>
            <a:off x="928662" y="5715016"/>
            <a:ext cx="1428760" cy="1142984"/>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fa-IR" sz="2800" dirty="0" smtClean="0">
                <a:solidFill>
                  <a:srgbClr val="FF0000"/>
                </a:solidFill>
                <a:hlinkClick r:id="rId2" action="ppaction://hlinkfile"/>
              </a:rPr>
              <a:t>کلیپ</a:t>
            </a:r>
            <a:endParaRPr lang="fa-IR" sz="2800" dirty="0">
              <a:solidFill>
                <a:srgbClr val="FF0000"/>
              </a:solidFill>
            </a:endParaRPr>
          </a:p>
        </p:txBody>
      </p:sp>
      <p:sp>
        <p:nvSpPr>
          <p:cNvPr id="41985" name="Rectangle 1"/>
          <p:cNvSpPr>
            <a:spLocks noChangeArrowheads="1"/>
          </p:cNvSpPr>
          <p:nvPr/>
        </p:nvSpPr>
        <p:spPr bwMode="auto">
          <a:xfrm>
            <a:off x="214282" y="214290"/>
            <a:ext cx="8715436" cy="612475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R="0" lvl="0" fontAlgn="base">
              <a:lnSpc>
                <a:spcPct val="100000"/>
              </a:lnSpc>
              <a:spcBef>
                <a:spcPct val="0"/>
              </a:spcBef>
              <a:spcAft>
                <a:spcPct val="0"/>
              </a:spcAft>
              <a:buClrTx/>
              <a:buSzTx/>
              <a:buFontTx/>
              <a:buNone/>
              <a:tabLst>
                <a:tab pos="8245475" algn="l"/>
                <a:tab pos="8518525" algn="l"/>
              </a:tabLst>
            </a:pPr>
            <a:r>
              <a:rPr lang="fa-IR" sz="4000" b="1" dirty="0" smtClean="0">
                <a:ln w="11430"/>
                <a:solidFill>
                  <a:srgbClr val="FFFF00"/>
                </a:solidFill>
                <a:effectLst>
                  <a:outerShdw blurRad="50800" dist="39000" dir="5460000" algn="tl">
                    <a:srgbClr val="000000">
                      <a:alpha val="38000"/>
                    </a:srgbClr>
                  </a:outerShdw>
                </a:effectLst>
                <a:cs typeface="2  Titr" pitchFamily="2" charset="-78"/>
              </a:rPr>
              <a:t>جانبی شدن وانعطاف پذیری قشرمخ</a:t>
            </a:r>
            <a:endParaRPr lang="en-US" sz="4000" b="1" dirty="0" smtClean="0">
              <a:ln w="11430"/>
              <a:solidFill>
                <a:srgbClr val="FFFF00"/>
              </a:solidFill>
              <a:effectLst>
                <a:outerShdw blurRad="50800" dist="39000" dir="5460000" algn="tl">
                  <a:srgbClr val="000000">
                    <a:alpha val="38000"/>
                  </a:srgbClr>
                </a:outerShdw>
              </a:effectLst>
              <a:cs typeface="2  Titr" pitchFamily="2" charset="-78"/>
            </a:endParaRPr>
          </a:p>
          <a:p>
            <a:pPr marL="808038" marR="0" lvl="0" indent="-808038" defTabSz="914400" eaLnBrk="0" fontAlgn="base" latinLnBrk="0" hangingPunct="0">
              <a:lnSpc>
                <a:spcPct val="100000"/>
              </a:lnSpc>
              <a:spcBef>
                <a:spcPct val="0"/>
              </a:spcBef>
              <a:spcAft>
                <a:spcPct val="0"/>
              </a:spcAft>
              <a:buClrTx/>
              <a:buSzTx/>
              <a:buFontTx/>
              <a:buNone/>
              <a:tabLst>
                <a:tab pos="8245475" algn="l"/>
                <a:tab pos="8518525" algn="l"/>
              </a:tabLst>
            </a:pPr>
            <a:r>
              <a:rPr kumimoji="0" lang="fa-IR" sz="2200" b="0" i="0" u="none" strike="noStrike" cap="none" normalizeH="0" baseline="0" dirty="0" smtClean="0">
                <a:ln>
                  <a:noFill/>
                </a:ln>
                <a:solidFill>
                  <a:schemeClr val="tx1"/>
                </a:solidFill>
                <a:effectLst/>
                <a:latin typeface="Tahoma" pitchFamily="34" charset="0"/>
                <a:ea typeface="Tahoma" pitchFamily="34" charset="0"/>
                <a:cs typeface="2  Titr" pitchFamily="2" charset="-78"/>
              </a:rPr>
              <a:t>قشرمخ دو نیمکره دارد-چپ و راست در اغلب ما ،نیمکره چپ عمدتاً مسئول تواناییهای </a:t>
            </a:r>
          </a:p>
          <a:p>
            <a:pPr marR="0" lvl="0" defTabSz="914400" eaLnBrk="0" fontAlgn="base" latinLnBrk="0" hangingPunct="0">
              <a:lnSpc>
                <a:spcPct val="100000"/>
              </a:lnSpc>
              <a:spcBef>
                <a:spcPct val="0"/>
              </a:spcBef>
              <a:spcAft>
                <a:spcPct val="0"/>
              </a:spcAft>
              <a:buClrTx/>
              <a:buSzTx/>
              <a:buFontTx/>
              <a:buNone/>
              <a:tabLst>
                <a:tab pos="8245475" algn="l"/>
                <a:tab pos="8518525" algn="l"/>
              </a:tabLst>
            </a:pPr>
            <a:r>
              <a:rPr kumimoji="0" lang="fa-IR" sz="2200" b="0" i="0" u="none" strike="noStrike" cap="none" normalizeH="0" baseline="0" dirty="0" smtClean="0">
                <a:ln>
                  <a:noFill/>
                </a:ln>
                <a:solidFill>
                  <a:schemeClr val="tx1"/>
                </a:solidFill>
                <a:effectLst/>
                <a:latin typeface="Tahoma" pitchFamily="34" charset="0"/>
                <a:ea typeface="Tahoma" pitchFamily="34" charset="0"/>
                <a:cs typeface="2  Titr" pitchFamily="2" charset="-78"/>
              </a:rPr>
              <a:t>کلامی (مانند زبان شفاهی و کتبی)وهیجان مثبت(مثل شادی).نیمکره راست </a:t>
            </a:r>
          </a:p>
          <a:p>
            <a:pPr marR="0" lvl="0" defTabSz="914400" eaLnBrk="0" fontAlgn="base" latinLnBrk="0" hangingPunct="0">
              <a:lnSpc>
                <a:spcPct val="100000"/>
              </a:lnSpc>
              <a:spcBef>
                <a:spcPct val="0"/>
              </a:spcBef>
              <a:spcAft>
                <a:spcPct val="0"/>
              </a:spcAft>
              <a:buClrTx/>
              <a:buSzTx/>
              <a:buFontTx/>
              <a:buNone/>
              <a:tabLst>
                <a:tab pos="8245475" algn="l"/>
                <a:tab pos="8518525" algn="l"/>
              </a:tabLst>
            </a:pPr>
            <a:r>
              <a:rPr kumimoji="0" lang="fa-IR" sz="2200" b="0" i="0" u="none" strike="noStrike" cap="none" normalizeH="0" baseline="0" dirty="0" smtClean="0">
                <a:ln>
                  <a:noFill/>
                </a:ln>
                <a:solidFill>
                  <a:schemeClr val="tx1"/>
                </a:solidFill>
                <a:effectLst/>
                <a:latin typeface="Tahoma" pitchFamily="34" charset="0"/>
                <a:ea typeface="Tahoma" pitchFamily="34" charset="0"/>
                <a:cs typeface="2  Titr" pitchFamily="2" charset="-78"/>
              </a:rPr>
              <a:t>توانایی های فضایی (قضاوت کردن درباره فواصل،خواندن نقشه ها،وتشخیص دادن </a:t>
            </a:r>
          </a:p>
          <a:p>
            <a:pPr marR="0" lvl="0" defTabSz="914400" eaLnBrk="0" fontAlgn="base" latinLnBrk="0" hangingPunct="0">
              <a:lnSpc>
                <a:spcPct val="100000"/>
              </a:lnSpc>
              <a:spcBef>
                <a:spcPct val="0"/>
              </a:spcBef>
              <a:spcAft>
                <a:spcPct val="0"/>
              </a:spcAft>
              <a:buClrTx/>
              <a:buSzTx/>
              <a:buFontTx/>
              <a:buNone/>
              <a:tabLst>
                <a:tab pos="8245475" algn="l"/>
                <a:tab pos="8518525" algn="l"/>
              </a:tabLst>
            </a:pPr>
            <a:r>
              <a:rPr kumimoji="0" lang="fa-IR" sz="2200" b="0" i="0" u="none" strike="noStrike" cap="none" normalizeH="0" baseline="0" dirty="0" smtClean="0">
                <a:ln>
                  <a:noFill/>
                </a:ln>
                <a:solidFill>
                  <a:schemeClr val="tx1"/>
                </a:solidFill>
                <a:effectLst/>
                <a:latin typeface="Tahoma" pitchFamily="34" charset="0"/>
                <a:ea typeface="Tahoma" pitchFamily="34" charset="0"/>
                <a:cs typeface="2  Titr" pitchFamily="2" charset="-78"/>
              </a:rPr>
              <a:t>شکل های هندسی)وهیجان منفی (مانند اندوه)را انجام می دهد.این الگو ممکن است </a:t>
            </a:r>
          </a:p>
          <a:p>
            <a:pPr marR="0" lvl="0" defTabSz="914400" eaLnBrk="0" fontAlgn="base" latinLnBrk="0" hangingPunct="0">
              <a:lnSpc>
                <a:spcPct val="100000"/>
              </a:lnSpc>
              <a:spcBef>
                <a:spcPct val="0"/>
              </a:spcBef>
              <a:spcAft>
                <a:spcPct val="0"/>
              </a:spcAft>
              <a:buClrTx/>
              <a:buSzTx/>
              <a:buFontTx/>
              <a:buNone/>
              <a:tabLst>
                <a:tab pos="8245475" algn="l"/>
                <a:tab pos="8518525" algn="l"/>
              </a:tabLst>
            </a:pPr>
            <a:r>
              <a:rPr kumimoji="0" lang="fa-IR" sz="2200" b="0" i="0" u="none" strike="noStrike" cap="none" normalizeH="0" baseline="0" dirty="0" smtClean="0">
                <a:ln>
                  <a:noFill/>
                </a:ln>
                <a:solidFill>
                  <a:schemeClr val="tx1"/>
                </a:solidFill>
                <a:effectLst/>
                <a:latin typeface="Tahoma" pitchFamily="34" charset="0"/>
                <a:ea typeface="Tahoma" pitchFamily="34" charset="0"/>
                <a:cs typeface="2  Titr" pitchFamily="2" charset="-78"/>
              </a:rPr>
              <a:t>در افراد چپ دست برعکس باشد ولی غالباً قشرمخ افراد چپ دست کمتر از قشرمخ </a:t>
            </a:r>
          </a:p>
          <a:p>
            <a:pPr marR="0" lvl="0" defTabSz="914400" eaLnBrk="0" fontAlgn="base" latinLnBrk="0" hangingPunct="0">
              <a:lnSpc>
                <a:spcPct val="100000"/>
              </a:lnSpc>
              <a:spcBef>
                <a:spcPct val="0"/>
              </a:spcBef>
              <a:spcAft>
                <a:spcPct val="0"/>
              </a:spcAft>
              <a:buClrTx/>
              <a:buSzTx/>
              <a:buFontTx/>
              <a:buNone/>
              <a:tabLst>
                <a:tab pos="8245475" algn="l"/>
                <a:tab pos="8518525" algn="l"/>
              </a:tabLst>
            </a:pPr>
            <a:r>
              <a:rPr kumimoji="0" lang="fa-IR" sz="2200" b="0" i="0" u="none" strike="noStrike" cap="none" normalizeH="0" baseline="0" dirty="0" smtClean="0">
                <a:ln>
                  <a:noFill/>
                </a:ln>
                <a:solidFill>
                  <a:schemeClr val="tx1"/>
                </a:solidFill>
                <a:effectLst/>
                <a:latin typeface="Tahoma" pitchFamily="34" charset="0"/>
                <a:ea typeface="Tahoma" pitchFamily="34" charset="0"/>
                <a:cs typeface="2  Titr" pitchFamily="2" charset="-78"/>
              </a:rPr>
              <a:t>افراد راست دست به روشنی تخصص یافته است.تخصصی شدن دو نیمکره،جانبی</a:t>
            </a:r>
          </a:p>
          <a:p>
            <a:pPr marR="0" lvl="0" defTabSz="914400" eaLnBrk="0" fontAlgn="base" latinLnBrk="0" hangingPunct="0">
              <a:lnSpc>
                <a:spcPct val="100000"/>
              </a:lnSpc>
              <a:spcBef>
                <a:spcPct val="0"/>
              </a:spcBef>
              <a:spcAft>
                <a:spcPct val="0"/>
              </a:spcAft>
              <a:buClrTx/>
              <a:buSzTx/>
              <a:buFontTx/>
              <a:buNone/>
              <a:tabLst>
                <a:tab pos="8245475" algn="l"/>
                <a:tab pos="8518525" algn="l"/>
              </a:tabLst>
            </a:pPr>
            <a:r>
              <a:rPr kumimoji="0" lang="fa-IR" sz="2200" b="0" i="0" u="none" strike="noStrike" cap="none" normalizeH="0" baseline="0" dirty="0" smtClean="0">
                <a:ln>
                  <a:noFill/>
                </a:ln>
                <a:solidFill>
                  <a:schemeClr val="tx1"/>
                </a:solidFill>
                <a:effectLst/>
                <a:latin typeface="Tahoma" pitchFamily="34" charset="0"/>
                <a:ea typeface="Tahoma" pitchFamily="34" charset="0"/>
                <a:cs typeface="2  Titr" pitchFamily="2" charset="-78"/>
              </a:rPr>
              <a:t> شدن نامیده می شود.هنگام تولد ،نیمکره ها تخصصی شدن را آغاز کرده اند.</a:t>
            </a:r>
          </a:p>
          <a:p>
            <a:pPr marR="0" lvl="0" defTabSz="914400" eaLnBrk="0" fontAlgn="base" latinLnBrk="0" hangingPunct="0">
              <a:lnSpc>
                <a:spcPct val="100000"/>
              </a:lnSpc>
              <a:spcBef>
                <a:spcPct val="0"/>
              </a:spcBef>
              <a:spcAft>
                <a:spcPct val="0"/>
              </a:spcAft>
              <a:buClrTx/>
              <a:buSzTx/>
              <a:buFontTx/>
              <a:buNone/>
              <a:tabLst>
                <a:tab pos="8245475" algn="l"/>
                <a:tab pos="8518525" algn="l"/>
              </a:tabLst>
            </a:pPr>
            <a:r>
              <a:rPr kumimoji="0" lang="fa-IR" sz="2200" b="0" i="0" u="none" strike="noStrike" cap="none" normalizeH="0" baseline="0" dirty="0" smtClean="0">
                <a:ln>
                  <a:noFill/>
                </a:ln>
                <a:solidFill>
                  <a:schemeClr val="tx1"/>
                </a:solidFill>
                <a:effectLst/>
                <a:latin typeface="Tahoma" pitchFamily="34" charset="0"/>
                <a:ea typeface="Tahoma" pitchFamily="34" charset="0"/>
                <a:cs typeface="2  Titr" pitchFamily="2" charset="-78"/>
              </a:rPr>
              <a:t>اغلب نوزادان هنگامی که به صداهای گفتار گوش می کنند یا حالت برانگیختگی مثبت </a:t>
            </a:r>
          </a:p>
          <a:p>
            <a:pPr marR="0" lvl="0" defTabSz="914400" eaLnBrk="0" fontAlgn="base" latinLnBrk="0" hangingPunct="0">
              <a:lnSpc>
                <a:spcPct val="100000"/>
              </a:lnSpc>
              <a:spcBef>
                <a:spcPct val="0"/>
              </a:spcBef>
              <a:spcAft>
                <a:spcPct val="0"/>
              </a:spcAft>
              <a:buClrTx/>
              <a:buSzTx/>
              <a:buFontTx/>
              <a:buNone/>
              <a:tabLst>
                <a:tab pos="8245475" algn="l"/>
                <a:tab pos="8518525" algn="l"/>
              </a:tabLst>
            </a:pPr>
            <a:r>
              <a:rPr kumimoji="0" lang="fa-IR" sz="2200" b="0" i="0" u="none" strike="noStrike" cap="none" normalizeH="0" baseline="0" dirty="0" smtClean="0">
                <a:ln>
                  <a:noFill/>
                </a:ln>
                <a:solidFill>
                  <a:schemeClr val="tx1"/>
                </a:solidFill>
                <a:effectLst/>
                <a:latin typeface="Tahoma" pitchFamily="34" charset="0"/>
                <a:ea typeface="Tahoma" pitchFamily="34" charset="0"/>
                <a:cs typeface="2  Titr" pitchFamily="2" charset="-78"/>
              </a:rPr>
              <a:t>رانشان می دهند،فعالیت امواج (ای آر پی)بیشتری در نیمکره چپ دارند.درمقابل،</a:t>
            </a:r>
          </a:p>
          <a:p>
            <a:pPr marR="0" lvl="0" defTabSz="914400" eaLnBrk="0" fontAlgn="base" latinLnBrk="0" hangingPunct="0">
              <a:lnSpc>
                <a:spcPct val="100000"/>
              </a:lnSpc>
              <a:spcBef>
                <a:spcPct val="0"/>
              </a:spcBef>
              <a:spcAft>
                <a:spcPct val="0"/>
              </a:spcAft>
              <a:buClrTx/>
              <a:buSzTx/>
              <a:buFontTx/>
              <a:buNone/>
              <a:tabLst>
                <a:tab pos="8245475" algn="l"/>
                <a:tab pos="8518525" algn="l"/>
              </a:tabLst>
            </a:pPr>
            <a:r>
              <a:rPr kumimoji="0" lang="fa-IR" sz="2200" b="0" i="0" u="none" strike="noStrike" cap="none" normalizeH="0" baseline="0" dirty="0" smtClean="0">
                <a:ln>
                  <a:noFill/>
                </a:ln>
                <a:solidFill>
                  <a:schemeClr val="tx1"/>
                </a:solidFill>
                <a:effectLst/>
                <a:latin typeface="Tahoma" pitchFamily="34" charset="0"/>
                <a:ea typeface="Tahoma" pitchFamily="34" charset="0"/>
                <a:cs typeface="2  Titr" pitchFamily="2" charset="-78"/>
              </a:rPr>
              <a:t>نیمکره راست به صداهای غیر گفتاری یا محرک هایی(مانند مایع ترش مزه)که واکنش </a:t>
            </a:r>
          </a:p>
          <a:p>
            <a:pPr marR="0" lvl="0" defTabSz="914400" eaLnBrk="0" fontAlgn="base" latinLnBrk="0" hangingPunct="0">
              <a:lnSpc>
                <a:spcPct val="100000"/>
              </a:lnSpc>
              <a:spcBef>
                <a:spcPct val="0"/>
              </a:spcBef>
              <a:spcAft>
                <a:spcPct val="0"/>
              </a:spcAft>
              <a:buClrTx/>
              <a:buSzTx/>
              <a:buFontTx/>
              <a:buNone/>
              <a:tabLst>
                <a:tab pos="8245475" algn="l"/>
                <a:tab pos="8518525" algn="l"/>
              </a:tabLst>
            </a:pPr>
            <a:r>
              <a:rPr kumimoji="0" lang="fa-IR" sz="2200" b="0" i="0" u="none" strike="noStrike" cap="none" normalizeH="0" baseline="0" dirty="0" smtClean="0">
                <a:ln>
                  <a:noFill/>
                </a:ln>
                <a:solidFill>
                  <a:schemeClr val="tx1"/>
                </a:solidFill>
                <a:effectLst/>
                <a:latin typeface="Tahoma" pitchFamily="34" charset="0"/>
                <a:ea typeface="Tahoma" pitchFamily="34" charset="0"/>
                <a:cs typeface="2  Titr" pitchFamily="2" charset="-78"/>
              </a:rPr>
              <a:t>منفی را برانگیخته می کنند،واکنش قوی تری نشان می دهد.رمجموع،مغز در طول </a:t>
            </a:r>
          </a:p>
          <a:p>
            <a:pPr marR="0" lvl="0" defTabSz="914400" eaLnBrk="0" fontAlgn="base" latinLnBrk="0" hangingPunct="0">
              <a:lnSpc>
                <a:spcPct val="100000"/>
              </a:lnSpc>
              <a:spcBef>
                <a:spcPct val="0"/>
              </a:spcBef>
              <a:spcAft>
                <a:spcPct val="0"/>
              </a:spcAft>
              <a:buClrTx/>
              <a:buSzTx/>
              <a:buFontTx/>
              <a:buNone/>
              <a:tabLst>
                <a:tab pos="8245475" algn="l"/>
                <a:tab pos="8518525" algn="l"/>
              </a:tabLst>
            </a:pPr>
            <a:r>
              <a:rPr kumimoji="0" lang="fa-IR" sz="2200" b="0" i="0" u="none" strike="noStrike" cap="none" normalizeH="0" baseline="0" dirty="0" smtClean="0">
                <a:ln>
                  <a:noFill/>
                </a:ln>
                <a:solidFill>
                  <a:schemeClr val="tx1"/>
                </a:solidFill>
                <a:effectLst/>
                <a:latin typeface="Tahoma" pitchFamily="34" charset="0"/>
                <a:ea typeface="Tahoma" pitchFamily="34" charset="0"/>
                <a:cs typeface="2  Titr" pitchFamily="2" charset="-78"/>
              </a:rPr>
              <a:t>چندسال اول انعطاف پذیرتر از هر زمان بعدی در زندگی است.فراوانی بیش از حد </a:t>
            </a:r>
          </a:p>
          <a:p>
            <a:pPr marR="0" lvl="0" defTabSz="914400" eaLnBrk="0" fontAlgn="base" latinLnBrk="0" hangingPunct="0">
              <a:lnSpc>
                <a:spcPct val="100000"/>
              </a:lnSpc>
              <a:spcBef>
                <a:spcPct val="0"/>
              </a:spcBef>
              <a:spcAft>
                <a:spcPct val="0"/>
              </a:spcAft>
              <a:buClrTx/>
              <a:buSzTx/>
              <a:buFontTx/>
              <a:buNone/>
              <a:tabLst>
                <a:tab pos="8245475" algn="l"/>
                <a:tab pos="8518525" algn="l"/>
              </a:tabLst>
            </a:pPr>
            <a:r>
              <a:rPr kumimoji="0" lang="fa-IR" sz="2200" b="0" i="0" u="none" strike="noStrike" cap="none" normalizeH="0" baseline="0" dirty="0" smtClean="0">
                <a:ln>
                  <a:noFill/>
                </a:ln>
                <a:solidFill>
                  <a:schemeClr val="tx1"/>
                </a:solidFill>
                <a:effectLst/>
                <a:latin typeface="Tahoma" pitchFamily="34" charset="0"/>
                <a:ea typeface="Tahoma" pitchFamily="34" charset="0"/>
                <a:cs typeface="2  Titr" pitchFamily="2" charset="-78"/>
              </a:rPr>
              <a:t>اتصالات سیناپسی به انعطاف پذیری مغز وبنابراین،به توانایی یادگیری کودکان خردسال </a:t>
            </a:r>
          </a:p>
          <a:p>
            <a:pPr marR="0" lvl="0" defTabSz="914400" eaLnBrk="0" fontAlgn="base" latinLnBrk="0" hangingPunct="0">
              <a:lnSpc>
                <a:spcPct val="100000"/>
              </a:lnSpc>
              <a:spcBef>
                <a:spcPct val="0"/>
              </a:spcBef>
              <a:spcAft>
                <a:spcPct val="0"/>
              </a:spcAft>
              <a:buClrTx/>
              <a:buSzTx/>
              <a:buFontTx/>
              <a:buNone/>
              <a:tabLst>
                <a:tab pos="8245475" algn="l"/>
                <a:tab pos="8518525" algn="l"/>
              </a:tabLst>
            </a:pPr>
            <a:r>
              <a:rPr kumimoji="0" lang="fa-IR" sz="2200" b="0" i="0" u="none" strike="noStrike" cap="none" normalizeH="0" baseline="0" dirty="0" smtClean="0">
                <a:ln>
                  <a:noFill/>
                </a:ln>
                <a:solidFill>
                  <a:schemeClr val="tx1"/>
                </a:solidFill>
                <a:effectLst/>
                <a:latin typeface="Tahoma" pitchFamily="34" charset="0"/>
                <a:ea typeface="Tahoma" pitchFamily="34" charset="0"/>
                <a:cs typeface="2  Titr" pitchFamily="2" charset="-78"/>
              </a:rPr>
              <a:t>که برای بقای آنها اساسی است،کمک می کند.درضمن،با اینکه قشرمخ از همان </a:t>
            </a:r>
          </a:p>
          <a:p>
            <a:pPr marR="0" lvl="0" defTabSz="914400" eaLnBrk="0" fontAlgn="base" latinLnBrk="0" hangingPunct="0">
              <a:lnSpc>
                <a:spcPct val="100000"/>
              </a:lnSpc>
              <a:spcBef>
                <a:spcPct val="0"/>
              </a:spcBef>
              <a:spcAft>
                <a:spcPct val="0"/>
              </a:spcAft>
              <a:buClrTx/>
              <a:buSzTx/>
              <a:buFontTx/>
              <a:buNone/>
              <a:tabLst>
                <a:tab pos="8245475" algn="l"/>
                <a:tab pos="8518525" algn="l"/>
              </a:tabLst>
            </a:pPr>
            <a:r>
              <a:rPr kumimoji="0" lang="fa-IR" sz="2200" b="0" i="0" u="none" strike="noStrike" cap="none" normalizeH="0" baseline="0" dirty="0" smtClean="0">
                <a:ln>
                  <a:noFill/>
                </a:ln>
                <a:solidFill>
                  <a:schemeClr val="tx1"/>
                </a:solidFill>
                <a:effectLst/>
                <a:latin typeface="Tahoma" pitchFamily="34" charset="0"/>
                <a:ea typeface="Tahoma" pitchFamily="34" charset="0"/>
                <a:cs typeface="2  Titr" pitchFamily="2" charset="-78"/>
              </a:rPr>
              <a:t>ابتدا برای تخصصی شدن نیمکره ای برنامه ریزی شده است،تجربه به مقدار زیاد بر</a:t>
            </a:r>
          </a:p>
          <a:p>
            <a:pPr marR="0" lvl="0" defTabSz="914400" eaLnBrk="0" fontAlgn="base" latinLnBrk="0" hangingPunct="0">
              <a:lnSpc>
                <a:spcPct val="100000"/>
              </a:lnSpc>
              <a:spcBef>
                <a:spcPct val="0"/>
              </a:spcBef>
              <a:spcAft>
                <a:spcPct val="0"/>
              </a:spcAft>
              <a:buClrTx/>
              <a:buSzTx/>
              <a:buFontTx/>
              <a:buNone/>
              <a:tabLst>
                <a:tab pos="8245475" algn="l"/>
                <a:tab pos="8518525" algn="l"/>
              </a:tabLst>
            </a:pPr>
            <a:r>
              <a:rPr kumimoji="0" lang="fa-IR" sz="2200" b="0" i="0" u="none" strike="noStrike" cap="none" normalizeH="0" baseline="0" dirty="0" smtClean="0">
                <a:ln>
                  <a:noFill/>
                </a:ln>
                <a:solidFill>
                  <a:schemeClr val="tx1"/>
                </a:solidFill>
                <a:effectLst/>
                <a:latin typeface="Tahoma" pitchFamily="34" charset="0"/>
                <a:ea typeface="Tahoma" pitchFamily="34" charset="0"/>
                <a:cs typeface="2  Titr" pitchFamily="2" charset="-78"/>
              </a:rPr>
              <a:t> سرعت و موفقیت ساختار پیش رونده آن تاثیر می گذارد.</a:t>
            </a: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3" name="Rectangle 1"/>
          <p:cNvSpPr>
            <a:spLocks noChangeArrowheads="1"/>
          </p:cNvSpPr>
          <p:nvPr/>
        </p:nvSpPr>
        <p:spPr bwMode="auto">
          <a:xfrm>
            <a:off x="0" y="0"/>
            <a:ext cx="8929718" cy="224676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fontAlgn="base">
              <a:spcBef>
                <a:spcPct val="0"/>
              </a:spcBef>
              <a:spcAft>
                <a:spcPct val="0"/>
              </a:spcAft>
            </a:pPr>
            <a:r>
              <a:rPr lang="fa-IR" sz="4000" b="1" dirty="0" smtClean="0">
                <a:ln w="11430"/>
                <a:solidFill>
                  <a:srgbClr val="FFFF00"/>
                </a:solidFill>
                <a:effectLst>
                  <a:outerShdw blurRad="50800" dist="39000" dir="5460000" algn="tl">
                    <a:srgbClr val="000000">
                      <a:alpha val="38000"/>
                    </a:srgbClr>
                  </a:outerShdw>
                </a:effectLst>
              </a:rPr>
              <a:t>دوره های حساس در رشد مغز</a:t>
            </a:r>
            <a:endParaRPr lang="en-US" sz="4000" b="1" dirty="0" smtClean="0">
              <a:ln w="11430"/>
              <a:solidFill>
                <a:srgbClr val="FFFF00"/>
              </a:solidFill>
              <a:effectLst>
                <a:outerShdw blurRad="50800" dist="39000" dir="5460000" algn="tl">
                  <a:srgbClr val="000000">
                    <a:alpha val="38000"/>
                  </a:srgbClr>
                </a:outerShdw>
              </a:effectLst>
            </a:endParaRPr>
          </a:p>
          <a:p>
            <a:pPr marL="0" marR="0" lvl="0" indent="0" algn="r" defTabSz="914400" rtl="0" eaLnBrk="0" fontAlgn="base" latinLnBrk="0" hangingPunct="0">
              <a:lnSpc>
                <a:spcPct val="100000"/>
              </a:lnSpc>
              <a:spcBef>
                <a:spcPct val="0"/>
              </a:spcBef>
              <a:spcAft>
                <a:spcPct val="0"/>
              </a:spcAft>
              <a:buClrTx/>
              <a:buSzTx/>
              <a:buFontTx/>
              <a:buNone/>
              <a:tabLst/>
            </a:pPr>
            <a:r>
              <a:rPr kumimoji="0" lang="fa-IR" sz="2000" b="0" i="0" u="none" strike="noStrike" cap="none" normalizeH="0" baseline="0" dirty="0" smtClean="0">
                <a:ln>
                  <a:noFill/>
                </a:ln>
                <a:solidFill>
                  <a:schemeClr val="tx1"/>
                </a:solidFill>
                <a:effectLst/>
                <a:latin typeface="Tahoma" pitchFamily="34" charset="0"/>
                <a:ea typeface="Tahoma" pitchFamily="34" charset="0"/>
                <a:cs typeface="Tahoma" pitchFamily="34" charset="0"/>
              </a:rPr>
              <a:t>تحریک مغز در مدتی که به سرعت رشد می کند ضروری است.</a:t>
            </a:r>
            <a:r>
              <a:rPr lang="fa-IR" sz="2000" dirty="0" smtClean="0">
                <a:latin typeface="Tahoma" pitchFamily="34" charset="0"/>
                <a:ea typeface="Tahoma" pitchFamily="34" charset="0"/>
                <a:cs typeface="Tahoma" pitchFamily="34" charset="0"/>
              </a:rPr>
              <a:t> </a:t>
            </a:r>
          </a:p>
          <a:p>
            <a:pPr marL="0" marR="0" lvl="0" indent="0" algn="r" defTabSz="914400" rtl="0" eaLnBrk="0" fontAlgn="base" latinLnBrk="0" hangingPunct="0">
              <a:lnSpc>
                <a:spcPct val="100000"/>
              </a:lnSpc>
              <a:spcBef>
                <a:spcPct val="0"/>
              </a:spcBef>
              <a:spcAft>
                <a:spcPct val="0"/>
              </a:spcAft>
              <a:buClrTx/>
              <a:buSzTx/>
              <a:buFontTx/>
              <a:buNone/>
              <a:tabLst/>
            </a:pPr>
            <a:r>
              <a:rPr kumimoji="0" lang="fa-IR" sz="2000" b="0" i="0" u="none" strike="noStrike" cap="none" normalizeH="0" baseline="0" dirty="0" smtClean="0">
                <a:ln>
                  <a:noFill/>
                </a:ln>
                <a:solidFill>
                  <a:schemeClr val="tx1"/>
                </a:solidFill>
                <a:effectLst/>
                <a:latin typeface="Tahoma" pitchFamily="34" charset="0"/>
                <a:ea typeface="Tahoma" pitchFamily="34" charset="0"/>
                <a:cs typeface="Tahoma" pitchFamily="34" charset="0"/>
              </a:rPr>
              <a:t>کیفیت کلی محیط اولیه بر رشد کلی مغز تاثیر می گذارد.</a:t>
            </a:r>
            <a:endParaRPr kumimoji="0" lang="en-US" sz="2000" b="0" i="0" u="none" strike="noStrike" cap="none" normalizeH="0" baseline="0" dirty="0" smtClean="0">
              <a:ln>
                <a:noFill/>
              </a:ln>
              <a:solidFill>
                <a:schemeClr val="tx1"/>
              </a:solidFill>
              <a:effectLst/>
              <a:latin typeface="Tahoma" pitchFamily="34" charset="0"/>
              <a:ea typeface="Tahoma" pitchFamily="34" charset="0"/>
              <a:cs typeface="Tahoma" pitchFamily="34" charset="0"/>
            </a:endParaRPr>
          </a:p>
          <a:p>
            <a:pPr marL="0" marR="0" lvl="0" indent="0" algn="r" defTabSz="914400" rtl="0" eaLnBrk="0" fontAlgn="base" latinLnBrk="0" hangingPunct="0">
              <a:lnSpc>
                <a:spcPct val="100000"/>
              </a:lnSpc>
              <a:spcBef>
                <a:spcPct val="0"/>
              </a:spcBef>
              <a:spcAft>
                <a:spcPct val="0"/>
              </a:spcAft>
              <a:buClrTx/>
              <a:buSzTx/>
              <a:buFontTx/>
              <a:buNone/>
              <a:tabLst/>
            </a:pPr>
            <a:r>
              <a:rPr kumimoji="0" lang="fa-IR" sz="2000" b="0" i="0" u="none" strike="noStrike" cap="none" normalizeH="0" baseline="0" dirty="0" smtClean="0">
                <a:ln>
                  <a:noFill/>
                </a:ln>
                <a:solidFill>
                  <a:schemeClr val="tx1"/>
                </a:solidFill>
                <a:effectLst/>
                <a:latin typeface="Tahoma" pitchFamily="34" charset="0"/>
                <a:ea typeface="Tahoma" pitchFamily="34" charset="0"/>
                <a:cs typeface="Tahoma" pitchFamily="34" charset="0"/>
              </a:rPr>
              <a:t>استرس مزمن بزرگ شدن تواًم با محرومیت در پرورشگاه،توانایی مغز را در </a:t>
            </a:r>
          </a:p>
          <a:p>
            <a:pPr marL="0" marR="0" lvl="0" indent="0" algn="r" defTabSz="914400" rtl="0" eaLnBrk="0" fontAlgn="base" latinLnBrk="0" hangingPunct="0">
              <a:lnSpc>
                <a:spcPct val="100000"/>
              </a:lnSpc>
              <a:spcBef>
                <a:spcPct val="0"/>
              </a:spcBef>
              <a:spcAft>
                <a:spcPct val="0"/>
              </a:spcAft>
              <a:buClrTx/>
              <a:buSzTx/>
              <a:buFontTx/>
              <a:buNone/>
              <a:tabLst/>
            </a:pPr>
            <a:r>
              <a:rPr kumimoji="0" lang="fa-IR" sz="2000" b="0" i="0" u="none" strike="noStrike" cap="none" normalizeH="0" baseline="0" dirty="0" smtClean="0">
                <a:ln>
                  <a:noFill/>
                </a:ln>
                <a:solidFill>
                  <a:schemeClr val="tx1"/>
                </a:solidFill>
                <a:effectLst/>
                <a:latin typeface="Tahoma" pitchFamily="34" charset="0"/>
                <a:ea typeface="Tahoma" pitchFamily="34" charset="0"/>
                <a:cs typeface="Tahoma" pitchFamily="34" charset="0"/>
              </a:rPr>
              <a:t>کنترل کردن استرس مختل می کند و عواقب بلند مدتی برای سلامت جسمانی </a:t>
            </a:r>
          </a:p>
          <a:p>
            <a:pPr marL="0" marR="0" lvl="0" indent="0" algn="r" defTabSz="914400" rtl="0" eaLnBrk="0" fontAlgn="base" latinLnBrk="0" hangingPunct="0">
              <a:lnSpc>
                <a:spcPct val="100000"/>
              </a:lnSpc>
              <a:spcBef>
                <a:spcPct val="0"/>
              </a:spcBef>
              <a:spcAft>
                <a:spcPct val="0"/>
              </a:spcAft>
              <a:buClrTx/>
              <a:buSzTx/>
              <a:buFontTx/>
              <a:buNone/>
              <a:tabLst/>
            </a:pPr>
            <a:r>
              <a:rPr kumimoji="0" lang="fa-IR" sz="2000" b="0" i="0" u="none" strike="noStrike" cap="none" normalizeH="0" baseline="0" dirty="0" smtClean="0">
                <a:ln>
                  <a:noFill/>
                </a:ln>
                <a:solidFill>
                  <a:schemeClr val="tx1"/>
                </a:solidFill>
                <a:effectLst/>
                <a:latin typeface="Tahoma" pitchFamily="34" charset="0"/>
                <a:ea typeface="Tahoma" pitchFamily="34" charset="0"/>
                <a:cs typeface="Tahoma" pitchFamily="34" charset="0"/>
              </a:rPr>
              <a:t>و هیجانی دارد</a:t>
            </a:r>
            <a:r>
              <a:rPr kumimoji="0" lang="fa-IR" sz="12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a:t>
            </a:r>
            <a:endParaRPr kumimoji="0" lang="fa-IR"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44034" name="Rectangle 2"/>
          <p:cNvSpPr>
            <a:spLocks noChangeArrowheads="1"/>
          </p:cNvSpPr>
          <p:nvPr/>
        </p:nvSpPr>
        <p:spPr bwMode="auto">
          <a:xfrm>
            <a:off x="-196995" y="2428868"/>
            <a:ext cx="8983838" cy="292387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R="0" lvl="0" indent="0" fontAlgn="base">
              <a:lnSpc>
                <a:spcPct val="100000"/>
              </a:lnSpc>
              <a:spcBef>
                <a:spcPct val="0"/>
              </a:spcBef>
              <a:spcAft>
                <a:spcPct val="0"/>
              </a:spcAft>
              <a:buClrTx/>
              <a:buSzTx/>
              <a:buFontTx/>
              <a:buNone/>
              <a:tabLst/>
            </a:pPr>
            <a:r>
              <a:rPr lang="fa-IR" sz="4000" b="1" dirty="0" smtClean="0">
                <a:ln w="11430"/>
                <a:solidFill>
                  <a:srgbClr val="FFFF00"/>
                </a:solidFill>
                <a:effectLst>
                  <a:outerShdw blurRad="50800" dist="39000" dir="5460000" algn="tl">
                    <a:srgbClr val="000000">
                      <a:alpha val="38000"/>
                    </a:srgbClr>
                  </a:outerShdw>
                </a:effectLst>
              </a:rPr>
              <a:t>تحریک مناسب</a:t>
            </a:r>
            <a:endParaRPr lang="en-US" sz="4000" b="1" dirty="0" smtClean="0">
              <a:ln w="11430"/>
              <a:solidFill>
                <a:srgbClr val="FFFF00"/>
              </a:solidFill>
              <a:effectLst>
                <a:outerShdw blurRad="50800" dist="39000" dir="5460000" algn="tl">
                  <a:srgbClr val="000000">
                    <a:alpha val="38000"/>
                  </a:srgbClr>
                </a:outerShdw>
              </a:effectLst>
            </a:endParaRPr>
          </a:p>
          <a:p>
            <a:pPr marL="0" marR="0" lvl="0" indent="0" algn="r" defTabSz="914400" rtl="0" eaLnBrk="0" fontAlgn="base" latinLnBrk="0" hangingPunct="0">
              <a:lnSpc>
                <a:spcPct val="100000"/>
              </a:lnSpc>
              <a:spcBef>
                <a:spcPct val="0"/>
              </a:spcBef>
              <a:spcAft>
                <a:spcPct val="0"/>
              </a:spcAft>
              <a:buClrTx/>
              <a:buSzTx/>
              <a:buFontTx/>
              <a:buNone/>
              <a:tabLst/>
            </a:pPr>
            <a:r>
              <a:rPr kumimoji="0" lang="fa-IR" sz="2000" b="0" i="0" u="none" strike="noStrike" cap="none" normalizeH="0" baseline="0" dirty="0" smtClean="0">
                <a:ln>
                  <a:noFill/>
                </a:ln>
                <a:solidFill>
                  <a:schemeClr val="tx1"/>
                </a:solidFill>
                <a:effectLst/>
                <a:latin typeface="Tahoma" pitchFamily="34" charset="0"/>
                <a:ea typeface="Tahoma" pitchFamily="34" charset="0"/>
                <a:cs typeface="Tahoma" pitchFamily="34" charset="0"/>
              </a:rPr>
              <a:t>علاوه بر محیط های محروم،محیط هایی که با انتظارات فراتر از توانایی های</a:t>
            </a:r>
          </a:p>
          <a:p>
            <a:pPr marL="0" marR="0" lvl="0" indent="0" algn="r" defTabSz="914400" rtl="0" eaLnBrk="0" fontAlgn="base" latinLnBrk="0" hangingPunct="0">
              <a:lnSpc>
                <a:spcPct val="100000"/>
              </a:lnSpc>
              <a:spcBef>
                <a:spcPct val="0"/>
              </a:spcBef>
              <a:spcAft>
                <a:spcPct val="0"/>
              </a:spcAft>
              <a:buClrTx/>
              <a:buSzTx/>
              <a:buFontTx/>
              <a:buNone/>
              <a:tabLst/>
            </a:pPr>
            <a:r>
              <a:rPr kumimoji="0" lang="fa-IR" sz="2000" b="0" i="0" u="none" strike="noStrike" cap="none" normalizeH="0" baseline="0" dirty="0" smtClean="0">
                <a:ln>
                  <a:noFill/>
                </a:ln>
                <a:solidFill>
                  <a:schemeClr val="tx1"/>
                </a:solidFill>
                <a:effectLst/>
                <a:latin typeface="Tahoma" pitchFamily="34" charset="0"/>
                <a:ea typeface="Tahoma" pitchFamily="34" charset="0"/>
                <a:cs typeface="Tahoma" pitchFamily="34" charset="0"/>
              </a:rPr>
              <a:t> جاری کودک بر آنها فشار می آورند نیز توانایی مغز را تحلیل می برند.</a:t>
            </a:r>
            <a:endParaRPr kumimoji="0" lang="en-US" sz="2000" b="0" i="0" u="none" strike="noStrike" cap="none" normalizeH="0" baseline="0" dirty="0" smtClean="0">
              <a:ln>
                <a:noFill/>
              </a:ln>
              <a:solidFill>
                <a:schemeClr val="tx1"/>
              </a:solidFill>
              <a:effectLst/>
              <a:latin typeface="Tahoma" pitchFamily="34" charset="0"/>
              <a:ea typeface="Tahoma" pitchFamily="34" charset="0"/>
              <a:cs typeface="Tahoma" pitchFamily="34" charset="0"/>
            </a:endParaRPr>
          </a:p>
          <a:p>
            <a:pPr marL="0" marR="0" lvl="0" indent="0" algn="r" defTabSz="914400" rtl="0" eaLnBrk="0" fontAlgn="base" latinLnBrk="0" hangingPunct="0">
              <a:lnSpc>
                <a:spcPct val="100000"/>
              </a:lnSpc>
              <a:spcBef>
                <a:spcPct val="0"/>
              </a:spcBef>
              <a:spcAft>
                <a:spcPct val="0"/>
              </a:spcAft>
              <a:buClrTx/>
              <a:buSzTx/>
              <a:buFontTx/>
              <a:buNone/>
              <a:tabLst/>
            </a:pPr>
            <a:r>
              <a:rPr kumimoji="0" lang="fa-IR" sz="2000" b="0" i="0" u="none" strike="noStrike" cap="none" normalizeH="0" baseline="0" dirty="0" smtClean="0">
                <a:ln>
                  <a:noFill/>
                </a:ln>
                <a:solidFill>
                  <a:schemeClr val="tx1"/>
                </a:solidFill>
                <a:effectLst/>
                <a:latin typeface="Tahoma" pitchFamily="34" charset="0"/>
                <a:ea typeface="Tahoma" pitchFamily="34" charset="0"/>
                <a:cs typeface="Tahoma" pitchFamily="34" charset="0"/>
              </a:rPr>
              <a:t>در عوض،سعی در نمونه کردن بچه ها با تحریکی که برای آن آمادگی ندارند،</a:t>
            </a:r>
          </a:p>
          <a:p>
            <a:pPr marL="0" marR="0" lvl="0" indent="0" algn="r" defTabSz="914400" rtl="0" eaLnBrk="0" fontAlgn="base" latinLnBrk="0" hangingPunct="0">
              <a:lnSpc>
                <a:spcPct val="100000"/>
              </a:lnSpc>
              <a:spcBef>
                <a:spcPct val="0"/>
              </a:spcBef>
              <a:spcAft>
                <a:spcPct val="0"/>
              </a:spcAft>
              <a:buClrTx/>
              <a:buSzTx/>
              <a:buFontTx/>
              <a:buNone/>
              <a:tabLst/>
            </a:pPr>
            <a:r>
              <a:rPr kumimoji="0" lang="fa-IR" sz="2000" b="0" i="0" u="none" strike="noStrike" cap="none" normalizeH="0" baseline="0" dirty="0" smtClean="0">
                <a:ln>
                  <a:noFill/>
                </a:ln>
                <a:solidFill>
                  <a:schemeClr val="tx1"/>
                </a:solidFill>
                <a:effectLst/>
                <a:latin typeface="Tahoma" pitchFamily="34" charset="0"/>
                <a:ea typeface="Tahoma" pitchFamily="34" charset="0"/>
                <a:cs typeface="Tahoma" pitchFamily="34" charset="0"/>
              </a:rPr>
              <a:t>می تواند موجب کناره گیری آنها شده و از این رو علاقه آنها را به یادگیری تهدید می کند </a:t>
            </a:r>
          </a:p>
          <a:p>
            <a:pPr marL="0" marR="0" lvl="0" indent="0" algn="r" defTabSz="914400" rtl="0" eaLnBrk="0" fontAlgn="base" latinLnBrk="0" hangingPunct="0">
              <a:lnSpc>
                <a:spcPct val="100000"/>
              </a:lnSpc>
              <a:spcBef>
                <a:spcPct val="0"/>
              </a:spcBef>
              <a:spcAft>
                <a:spcPct val="0"/>
              </a:spcAft>
              <a:buClrTx/>
              <a:buSzTx/>
              <a:buFontTx/>
              <a:buNone/>
              <a:tabLst/>
            </a:pPr>
            <a:r>
              <a:rPr kumimoji="0" lang="fa-IR" sz="2000" b="0" i="0" u="none" strike="noStrike" cap="none" normalizeH="0" baseline="0" dirty="0" smtClean="0">
                <a:ln>
                  <a:noFill/>
                </a:ln>
                <a:solidFill>
                  <a:schemeClr val="tx1"/>
                </a:solidFill>
                <a:effectLst/>
                <a:latin typeface="Tahoma" pitchFamily="34" charset="0"/>
                <a:ea typeface="Tahoma" pitchFamily="34" charset="0"/>
                <a:cs typeface="Tahoma" pitchFamily="34" charset="0"/>
              </a:rPr>
              <a:t>و شرایطی بسیار شبیه محرومیت از تحریک بوجود می آورد.</a:t>
            </a:r>
            <a:endParaRPr kumimoji="0" lang="en-US" sz="2000" b="0" i="0" u="none" strike="noStrike" cap="none" normalizeH="0" baseline="0" dirty="0" smtClean="0">
              <a:ln>
                <a:noFill/>
              </a:ln>
              <a:solidFill>
                <a:schemeClr val="tx1"/>
              </a:solidFill>
              <a:effectLst/>
              <a:latin typeface="Tahoma" pitchFamily="34" charset="0"/>
              <a:ea typeface="Tahoma" pitchFamily="34" charset="0"/>
              <a:cs typeface="Tahoma" pitchFamily="34" charset="0"/>
            </a:endParaRPr>
          </a:p>
          <a:p>
            <a:pPr fontAlgn="base">
              <a:spcBef>
                <a:spcPct val="0"/>
              </a:spcBef>
              <a:spcAft>
                <a:spcPct val="0"/>
              </a:spcAft>
            </a:pPr>
            <a:endParaRPr lang="fa-IR" sz="2400" b="1" dirty="0" smtClean="0">
              <a:ln w="11430"/>
              <a:solidFill>
                <a:srgbClr val="FFFF00"/>
              </a:solidFill>
              <a:effectLst>
                <a:outerShdw blurRad="50800" dist="39000" dir="5460000" algn="tl">
                  <a:srgbClr val="000000">
                    <a:alpha val="38000"/>
                  </a:srgbClr>
                </a:outerShdw>
              </a:effectLst>
            </a:endParaRP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Rectangle 1"/>
          <p:cNvSpPr>
            <a:spLocks noChangeArrowheads="1"/>
          </p:cNvSpPr>
          <p:nvPr/>
        </p:nvSpPr>
        <p:spPr bwMode="auto">
          <a:xfrm>
            <a:off x="104238" y="0"/>
            <a:ext cx="8754042" cy="581697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fontAlgn="base">
              <a:spcBef>
                <a:spcPct val="0"/>
              </a:spcBef>
              <a:spcAft>
                <a:spcPct val="0"/>
              </a:spcAft>
            </a:pPr>
            <a:r>
              <a:rPr lang="fa-IR" sz="3200" b="1" dirty="0" smtClean="0">
                <a:ln w="11430"/>
                <a:solidFill>
                  <a:srgbClr val="FFFF00"/>
                </a:solidFill>
                <a:effectLst>
                  <a:outerShdw blurRad="50800" dist="39000" dir="5460000" algn="tl">
                    <a:srgbClr val="000000">
                      <a:alpha val="38000"/>
                    </a:srgbClr>
                  </a:outerShdw>
                </a:effectLst>
              </a:rPr>
              <a:t>    تحریک مناسب در طول سال های اولیه دو نوع است:</a:t>
            </a:r>
            <a:endParaRPr lang="en-US" sz="3200" b="1" dirty="0" smtClean="0">
              <a:ln w="11430"/>
              <a:solidFill>
                <a:srgbClr val="FFFF00"/>
              </a:solidFill>
              <a:effectLst>
                <a:outerShdw blurRad="50800" dist="39000" dir="5460000" algn="tl">
                  <a:srgbClr val="000000">
                    <a:alpha val="38000"/>
                  </a:srgbClr>
                </a:outerShdw>
              </a:effectLst>
            </a:endParaRPr>
          </a:p>
          <a:p>
            <a:pPr rtl="0" eaLnBrk="0" fontAlgn="base" hangingPunct="0">
              <a:spcBef>
                <a:spcPct val="0"/>
              </a:spcBef>
              <a:spcAft>
                <a:spcPct val="0"/>
              </a:spcAft>
            </a:pPr>
            <a:r>
              <a:rPr lang="fa-IR" sz="2000" dirty="0" smtClean="0">
                <a:latin typeface="Tahoma" pitchFamily="34" charset="0"/>
                <a:ea typeface="Tahoma" pitchFamily="34" charset="0"/>
                <a:cs typeface="Tahoma" pitchFamily="34" charset="0"/>
              </a:rPr>
              <a:t>نوع اول که </a:t>
            </a:r>
            <a:r>
              <a:rPr lang="fa-IR" sz="2000" dirty="0" smtClean="0">
                <a:solidFill>
                  <a:srgbClr val="FF0000"/>
                </a:solidFill>
                <a:latin typeface="Tahoma" pitchFamily="34" charset="0"/>
                <a:ea typeface="Tahoma" pitchFamily="34" charset="0"/>
                <a:cs typeface="Tahoma" pitchFamily="34" charset="0"/>
              </a:rPr>
              <a:t>رشد مغز منتظر تجربه </a:t>
            </a:r>
            <a:r>
              <a:rPr lang="fa-IR" sz="2000" dirty="0" smtClean="0">
                <a:latin typeface="Tahoma" pitchFamily="34" charset="0"/>
                <a:ea typeface="Tahoma" pitchFamily="34" charset="0"/>
                <a:cs typeface="Tahoma" pitchFamily="34" charset="0"/>
              </a:rPr>
              <a:t>است،به ساختار به سرعت در حال رشدمغز جوان اشاره دارد که به تجربیات معمولی وابسته است ـــ فرصت هایی برای دیدن و</a:t>
            </a:r>
            <a:r>
              <a:rPr lang="fa-IR" sz="2000" dirty="0" smtClean="0">
                <a:latin typeface="Tahoma" pitchFamily="34" charset="0"/>
                <a:ea typeface="Tahoma" pitchFamily="34" charset="0"/>
                <a:cs typeface="2  Titr" pitchFamily="2" charset="-78"/>
              </a:rPr>
              <a:t> </a:t>
            </a:r>
          </a:p>
          <a:p>
            <a:pPr lvl="0" rtl="0" eaLnBrk="0" fontAlgn="base" hangingPunct="0">
              <a:spcBef>
                <a:spcPct val="0"/>
              </a:spcBef>
              <a:spcAft>
                <a:spcPct val="0"/>
              </a:spcAft>
            </a:pPr>
            <a:r>
              <a:rPr lang="en-US" sz="2000" dirty="0" smtClean="0">
                <a:latin typeface="Tahoma" pitchFamily="34" charset="0"/>
                <a:ea typeface="Tahoma" pitchFamily="34" charset="0"/>
                <a:cs typeface="Tahoma" pitchFamily="34" charset="0"/>
              </a:rPr>
              <a:t>. </a:t>
            </a:r>
            <a:r>
              <a:rPr lang="fa-IR" sz="2000" dirty="0" smtClean="0">
                <a:latin typeface="Tahoma" pitchFamily="34" charset="0"/>
                <a:ea typeface="Tahoma" pitchFamily="34" charset="0"/>
                <a:cs typeface="Tahoma" pitchFamily="34" charset="0"/>
              </a:rPr>
              <a:t>لمس کردن اشیا،شنیدن زبان و صداهای دیگر و حرکت کردن و کاوش کردن محیط.</a:t>
            </a:r>
          </a:p>
          <a:p>
            <a:pPr marL="0" marR="0" lvl="0" indent="0" defTabSz="914400" rtl="1" eaLnBrk="1" fontAlgn="base" latinLnBrk="0" hangingPunct="1">
              <a:lnSpc>
                <a:spcPct val="100000"/>
              </a:lnSpc>
              <a:spcBef>
                <a:spcPct val="0"/>
              </a:spcBef>
              <a:spcAft>
                <a:spcPct val="0"/>
              </a:spcAft>
              <a:buClrTx/>
              <a:buSzTx/>
              <a:buFontTx/>
              <a:buNone/>
              <a:tabLst/>
            </a:pPr>
            <a:endParaRPr kumimoji="0" lang="fa-IR" sz="2000" b="0" i="0" u="none" strike="noStrike" cap="none" normalizeH="0" baseline="0" dirty="0" smtClean="0">
              <a:ln>
                <a:noFill/>
              </a:ln>
              <a:solidFill>
                <a:schemeClr val="tx1"/>
              </a:solidFill>
              <a:effectLst/>
              <a:latin typeface="Calibri" pitchFamily="34" charset="0"/>
              <a:ea typeface="Calibri" pitchFamily="34" charset="0"/>
              <a:cs typeface="Arial" pitchFamily="34" charset="0"/>
            </a:endParaRPr>
          </a:p>
          <a:p>
            <a:pPr marL="0" marR="0" lvl="0" indent="0" defTabSz="914400" rtl="1" eaLnBrk="1" fontAlgn="base" latinLnBrk="0" hangingPunct="1">
              <a:lnSpc>
                <a:spcPct val="100000"/>
              </a:lnSpc>
              <a:spcBef>
                <a:spcPct val="0"/>
              </a:spcBef>
              <a:spcAft>
                <a:spcPct val="0"/>
              </a:spcAft>
              <a:buClrTx/>
              <a:buSzTx/>
              <a:buFontTx/>
              <a:buNone/>
              <a:tabLst/>
            </a:pPr>
            <a:r>
              <a:rPr kumimoji="0" lang="fa-IR" sz="2000" b="0" i="0" u="none" strike="noStrike" cap="none" normalizeH="0" baseline="0" dirty="0" smtClean="0">
                <a:ln>
                  <a:noFill/>
                </a:ln>
                <a:solidFill>
                  <a:schemeClr val="tx1"/>
                </a:solidFill>
                <a:effectLst/>
                <a:latin typeface="Tahoma" pitchFamily="34" charset="0"/>
                <a:ea typeface="Tahoma" pitchFamily="34" charset="0"/>
                <a:cs typeface="Tahoma" pitchFamily="34" charset="0"/>
              </a:rPr>
              <a:t>نوع دیگر رشد مغز ـــ </a:t>
            </a:r>
            <a:r>
              <a:rPr kumimoji="0" lang="fa-IR" sz="2000" b="0" i="0" u="none" strike="noStrike" cap="none" normalizeH="0" baseline="0" dirty="0" smtClean="0">
                <a:ln>
                  <a:noFill/>
                </a:ln>
                <a:solidFill>
                  <a:srgbClr val="FF0000"/>
                </a:solidFill>
                <a:effectLst/>
                <a:latin typeface="Tahoma" pitchFamily="34" charset="0"/>
                <a:ea typeface="Tahoma" pitchFamily="34" charset="0"/>
                <a:cs typeface="Tahoma" pitchFamily="34" charset="0"/>
              </a:rPr>
              <a:t>رشد مغز وابسته به تجربه </a:t>
            </a:r>
            <a:r>
              <a:rPr kumimoji="0" lang="fa-IR" sz="2000" b="0" i="0" u="none" strike="noStrike" cap="none" normalizeH="0" baseline="0" dirty="0" smtClean="0">
                <a:ln>
                  <a:noFill/>
                </a:ln>
                <a:solidFill>
                  <a:schemeClr val="tx1"/>
                </a:solidFill>
                <a:effectLst/>
                <a:latin typeface="Tahoma" pitchFamily="34" charset="0"/>
                <a:ea typeface="Tahoma" pitchFamily="34" charset="0"/>
                <a:cs typeface="Tahoma" pitchFamily="34" charset="0"/>
              </a:rPr>
              <a:t>ـــ در طول زندگی ما روی می دهد.</a:t>
            </a:r>
          </a:p>
          <a:p>
            <a:pPr marL="0" marR="0" lvl="0" indent="0" defTabSz="914400" rtl="1" eaLnBrk="1" fontAlgn="base" latinLnBrk="0" hangingPunct="1">
              <a:lnSpc>
                <a:spcPct val="100000"/>
              </a:lnSpc>
              <a:spcBef>
                <a:spcPct val="0"/>
              </a:spcBef>
              <a:spcAft>
                <a:spcPct val="0"/>
              </a:spcAft>
              <a:buClrTx/>
              <a:buSzTx/>
              <a:buFontTx/>
              <a:buNone/>
              <a:tabLst/>
            </a:pPr>
            <a:r>
              <a:rPr kumimoji="0" lang="fa-IR" sz="2000" b="0" i="0" u="none" strike="noStrike" cap="none" normalizeH="0" baseline="0" dirty="0" smtClean="0">
                <a:ln>
                  <a:noFill/>
                </a:ln>
                <a:solidFill>
                  <a:schemeClr val="tx1"/>
                </a:solidFill>
                <a:effectLst/>
                <a:latin typeface="Tahoma" pitchFamily="34" charset="0"/>
                <a:ea typeface="Tahoma" pitchFamily="34" charset="0"/>
                <a:cs typeface="Tahoma" pitchFamily="34" charset="0"/>
              </a:rPr>
              <a:t>این نوع از رشد بیشتر و اصلاح ساختار های تثبیت شده در نتیجه تجربیات یادگیری </a:t>
            </a:r>
          </a:p>
          <a:p>
            <a:pPr marL="0" marR="0" lvl="0" indent="0" defTabSz="914400" rtl="1" eaLnBrk="1" fontAlgn="base" latinLnBrk="0" hangingPunct="1">
              <a:lnSpc>
                <a:spcPct val="100000"/>
              </a:lnSpc>
              <a:spcBef>
                <a:spcPct val="0"/>
              </a:spcBef>
              <a:spcAft>
                <a:spcPct val="0"/>
              </a:spcAft>
              <a:buClrTx/>
              <a:buSzTx/>
              <a:buFontTx/>
              <a:buNone/>
              <a:tabLst/>
            </a:pPr>
            <a:r>
              <a:rPr kumimoji="0" lang="fa-IR" sz="2000" b="0" i="0" u="none" strike="noStrike" cap="none" normalizeH="0" baseline="0" dirty="0" smtClean="0">
                <a:ln>
                  <a:noFill/>
                </a:ln>
                <a:solidFill>
                  <a:schemeClr val="tx1"/>
                </a:solidFill>
                <a:effectLst/>
                <a:latin typeface="Tahoma" pitchFamily="34" charset="0"/>
                <a:ea typeface="Tahoma" pitchFamily="34" charset="0"/>
                <a:cs typeface="Tahoma" pitchFamily="34" charset="0"/>
              </a:rPr>
              <a:t>خاص تشکیل می شود که در بین افراد و فرهنگ هابسیار تفاوت دارند.خواندن و </a:t>
            </a:r>
          </a:p>
          <a:p>
            <a:pPr marL="0" marR="0" lvl="0" indent="0" defTabSz="914400" rtl="1" eaLnBrk="1" fontAlgn="base" latinLnBrk="0" hangingPunct="1">
              <a:lnSpc>
                <a:spcPct val="100000"/>
              </a:lnSpc>
              <a:spcBef>
                <a:spcPct val="0"/>
              </a:spcBef>
              <a:spcAft>
                <a:spcPct val="0"/>
              </a:spcAft>
              <a:buClrTx/>
              <a:buSzTx/>
              <a:buFontTx/>
              <a:buNone/>
              <a:tabLst/>
            </a:pPr>
            <a:r>
              <a:rPr kumimoji="0" lang="fa-IR" sz="2000" b="0" i="0" u="none" strike="noStrike" cap="none" normalizeH="0" baseline="0" dirty="0" smtClean="0">
                <a:ln>
                  <a:noFill/>
                </a:ln>
                <a:solidFill>
                  <a:schemeClr val="tx1"/>
                </a:solidFill>
                <a:effectLst/>
                <a:latin typeface="Tahoma" pitchFamily="34" charset="0"/>
                <a:ea typeface="Tahoma" pitchFamily="34" charset="0"/>
                <a:cs typeface="Tahoma" pitchFamily="34" charset="0"/>
              </a:rPr>
              <a:t>نوشتن،بازی های کامپیوتری،بافتن قالیچه ای ضعیف.</a:t>
            </a:r>
          </a:p>
          <a:p>
            <a:pPr marL="0" marR="0" lvl="0" indent="0" defTabSz="914400" rtl="1" eaLnBrk="1" fontAlgn="base" latinLnBrk="0" hangingPunct="1">
              <a:lnSpc>
                <a:spcPct val="100000"/>
              </a:lnSpc>
              <a:spcBef>
                <a:spcPct val="0"/>
              </a:spcBef>
              <a:spcAft>
                <a:spcPct val="0"/>
              </a:spcAft>
              <a:buClrTx/>
              <a:buSzTx/>
              <a:buFontTx/>
              <a:buNone/>
              <a:tabLst/>
            </a:pPr>
            <a:r>
              <a:rPr kumimoji="0" lang="fa-IR" sz="2000" b="0" i="0" u="none" strike="noStrike" cap="none" normalizeH="0" baseline="0" dirty="0" smtClean="0">
                <a:ln>
                  <a:noFill/>
                </a:ln>
                <a:solidFill>
                  <a:schemeClr val="tx1"/>
                </a:solidFill>
                <a:effectLst/>
                <a:latin typeface="Tahoma" pitchFamily="34" charset="0"/>
                <a:ea typeface="Tahoma" pitchFamily="34" charset="0"/>
                <a:cs typeface="Tahoma" pitchFamily="34" charset="0"/>
              </a:rPr>
              <a:t>مغزجوان که به سرعت رشد می کند،از چند نظر آسیب پذیراست ـــ نسبت به </a:t>
            </a:r>
            <a:r>
              <a:rPr kumimoji="0" lang="fa-IR" sz="2000" b="0" i="0" u="none" strike="noStrike" cap="none" normalizeH="0" dirty="0" smtClean="0">
                <a:ln>
                  <a:noFill/>
                </a:ln>
                <a:solidFill>
                  <a:schemeClr val="tx1"/>
                </a:solidFill>
                <a:effectLst/>
                <a:latin typeface="Tahoma" pitchFamily="34" charset="0"/>
                <a:ea typeface="Tahoma" pitchFamily="34" charset="0"/>
                <a:cs typeface="Tahoma" pitchFamily="34" charset="0"/>
              </a:rPr>
              <a:t> </a:t>
            </a:r>
          </a:p>
          <a:p>
            <a:pPr marL="0" marR="0" lvl="0" indent="0" defTabSz="914400" rtl="1" eaLnBrk="1" fontAlgn="base" latinLnBrk="0" hangingPunct="1">
              <a:lnSpc>
                <a:spcPct val="100000"/>
              </a:lnSpc>
              <a:spcBef>
                <a:spcPct val="0"/>
              </a:spcBef>
              <a:spcAft>
                <a:spcPct val="0"/>
              </a:spcAft>
              <a:buClrTx/>
              <a:buSzTx/>
              <a:buFontTx/>
              <a:buNone/>
              <a:tabLst/>
            </a:pPr>
            <a:r>
              <a:rPr kumimoji="0" lang="fa-IR" sz="2000" b="0" i="0" u="none" strike="noStrike" cap="none" normalizeH="0" baseline="0" dirty="0" smtClean="0">
                <a:ln>
                  <a:noFill/>
                </a:ln>
                <a:solidFill>
                  <a:schemeClr val="tx1"/>
                </a:solidFill>
                <a:effectLst/>
                <a:latin typeface="Tahoma" pitchFamily="34" charset="0"/>
                <a:ea typeface="Tahoma" pitchFamily="34" charset="0"/>
                <a:cs typeface="Tahoma" pitchFamily="34" charset="0"/>
              </a:rPr>
              <a:t>قرار گرفتن در معرض دارو های خطرناک، مواد سمی محیط،تغذیه</a:t>
            </a:r>
            <a:endParaRPr lang="fa-IR" sz="2000" baseline="0" dirty="0" smtClean="0">
              <a:latin typeface="Tahoma" pitchFamily="34" charset="0"/>
              <a:ea typeface="Tahoma" pitchFamily="34" charset="0"/>
              <a:cs typeface="Tahoma" pitchFamily="34" charset="0"/>
            </a:endParaRPr>
          </a:p>
          <a:p>
            <a:pPr marL="0" marR="0" lvl="0" indent="0" defTabSz="914400" rtl="1" eaLnBrk="1" fontAlgn="base" latinLnBrk="0" hangingPunct="1">
              <a:lnSpc>
                <a:spcPct val="100000"/>
              </a:lnSpc>
              <a:spcBef>
                <a:spcPct val="0"/>
              </a:spcBef>
              <a:spcAft>
                <a:spcPct val="0"/>
              </a:spcAft>
              <a:buClrTx/>
              <a:buSzTx/>
              <a:buFontTx/>
              <a:buNone/>
              <a:tabLst/>
            </a:pPr>
            <a:r>
              <a:rPr kumimoji="0" lang="fa-IR" sz="2000" b="0" i="0" u="none" strike="noStrike" cap="none" normalizeH="0" baseline="0" dirty="0" smtClean="0">
                <a:ln>
                  <a:noFill/>
                </a:ln>
                <a:solidFill>
                  <a:schemeClr val="tx1"/>
                </a:solidFill>
                <a:effectLst/>
                <a:latin typeface="Tahoma" pitchFamily="34" charset="0"/>
                <a:ea typeface="Tahoma" pitchFamily="34" charset="0"/>
                <a:cs typeface="Tahoma" pitchFamily="34" charset="0"/>
              </a:rPr>
              <a:t>نامناسب،محرومیت از تحریک و استرس مزمن.</a:t>
            </a:r>
            <a:r>
              <a:rPr kumimoji="0" lang="fa-IR" sz="2000" b="0" i="0" u="none" strike="noStrike" cap="none" normalizeH="0" dirty="0" smtClean="0">
                <a:ln>
                  <a:noFill/>
                </a:ln>
                <a:solidFill>
                  <a:schemeClr val="tx1"/>
                </a:solidFill>
                <a:effectLst/>
                <a:latin typeface="Tahoma" pitchFamily="34" charset="0"/>
                <a:ea typeface="Tahoma" pitchFamily="34" charset="0"/>
                <a:cs typeface="Tahoma" pitchFamily="34" charset="0"/>
              </a:rPr>
              <a:t> </a:t>
            </a:r>
          </a:p>
          <a:p>
            <a:pPr marL="0" marR="0" lvl="0" indent="0" defTabSz="914400" rtl="1" eaLnBrk="1" fontAlgn="base" latinLnBrk="0" hangingPunct="1">
              <a:lnSpc>
                <a:spcPct val="100000"/>
              </a:lnSpc>
              <a:spcBef>
                <a:spcPct val="0"/>
              </a:spcBef>
              <a:spcAft>
                <a:spcPct val="0"/>
              </a:spcAft>
              <a:buClrTx/>
              <a:buSzTx/>
              <a:buFontTx/>
              <a:buNone/>
              <a:tabLst/>
            </a:pPr>
            <a:r>
              <a:rPr kumimoji="0" lang="fa-IR" sz="2000" b="0" i="0" u="none" strike="noStrike" cap="none" normalizeH="0" baseline="0" dirty="0" smtClean="0">
                <a:ln>
                  <a:noFill/>
                </a:ln>
                <a:solidFill>
                  <a:schemeClr val="tx1"/>
                </a:solidFill>
                <a:effectLst/>
                <a:latin typeface="Tahoma" pitchFamily="34" charset="0"/>
                <a:ea typeface="Tahoma" pitchFamily="34" charset="0"/>
                <a:cs typeface="Tahoma" pitchFamily="34" charset="0"/>
              </a:rPr>
              <a:t>پژوهشگران حدث می زنند که عجله کردن در یاد گیری اولیه نیز با فشار آوردن به</a:t>
            </a:r>
          </a:p>
          <a:p>
            <a:pPr marL="0" marR="0" lvl="0" indent="0" defTabSz="914400" rtl="1" eaLnBrk="1" fontAlgn="base" latinLnBrk="0" hangingPunct="1">
              <a:lnSpc>
                <a:spcPct val="100000"/>
              </a:lnSpc>
              <a:spcBef>
                <a:spcPct val="0"/>
              </a:spcBef>
              <a:spcAft>
                <a:spcPct val="0"/>
              </a:spcAft>
              <a:buClrTx/>
              <a:buSzTx/>
              <a:buFontTx/>
              <a:buNone/>
              <a:tabLst/>
            </a:pPr>
            <a:r>
              <a:rPr kumimoji="0" lang="fa-IR" sz="2000" b="0" i="0" u="none" strike="noStrike" cap="none" normalizeH="0" baseline="0" dirty="0" smtClean="0">
                <a:ln>
                  <a:noFill/>
                </a:ln>
                <a:solidFill>
                  <a:schemeClr val="tx1"/>
                </a:solidFill>
                <a:effectLst/>
                <a:latin typeface="Tahoma" pitchFamily="34" charset="0"/>
                <a:ea typeface="Tahoma" pitchFamily="34" charset="0"/>
                <a:cs typeface="Tahoma" pitchFamily="34" charset="0"/>
              </a:rPr>
              <a:t> مدار های عصبی مغز به آن صدمه می زند و از این رو حساسیت مغز را نسبت به </a:t>
            </a:r>
          </a:p>
          <a:p>
            <a:pPr marL="0" marR="0" lvl="0" indent="0" defTabSz="914400" rtl="1" eaLnBrk="1" fontAlgn="base" latinLnBrk="0" hangingPunct="1">
              <a:lnSpc>
                <a:spcPct val="100000"/>
              </a:lnSpc>
              <a:spcBef>
                <a:spcPct val="0"/>
              </a:spcBef>
              <a:spcAft>
                <a:spcPct val="0"/>
              </a:spcAft>
              <a:buClrTx/>
              <a:buSzTx/>
              <a:buFontTx/>
              <a:buNone/>
              <a:tabLst/>
            </a:pPr>
            <a:r>
              <a:rPr kumimoji="0" lang="fa-IR" sz="2000" b="0" i="0" u="none" strike="noStrike" cap="none" normalizeH="0" baseline="0" dirty="0" smtClean="0">
                <a:ln>
                  <a:noFill/>
                </a:ln>
                <a:solidFill>
                  <a:schemeClr val="tx1"/>
                </a:solidFill>
                <a:effectLst/>
                <a:latin typeface="Tahoma" pitchFamily="34" charset="0"/>
                <a:ea typeface="Tahoma" pitchFamily="34" charset="0"/>
                <a:cs typeface="Tahoma" pitchFamily="34" charset="0"/>
              </a:rPr>
              <a:t>تجربیات روزمره ای که در زندگی برای شروع سالم به آنها نیاز دارد،کاهش می دهد.</a:t>
            </a:r>
          </a:p>
          <a:p>
            <a:pPr marL="0" marR="0" lvl="0" indent="0" defTabSz="914400" rtl="1" eaLnBrk="1" fontAlgn="base" latinLnBrk="0" hangingPunct="1">
              <a:lnSpc>
                <a:spcPct val="100000"/>
              </a:lnSpc>
              <a:spcBef>
                <a:spcPct val="0"/>
              </a:spcBef>
              <a:spcAft>
                <a:spcPct val="0"/>
              </a:spcAft>
              <a:buClrTx/>
              <a:buSzTx/>
              <a:buFontTx/>
              <a:buNone/>
              <a:tabLst/>
            </a:pPr>
            <a:r>
              <a:rPr kumimoji="0" lang="fa-IR" sz="2000" b="0" i="0" u="none" strike="noStrike" cap="none" normalizeH="0" baseline="0" dirty="0" smtClean="0">
                <a:ln>
                  <a:noFill/>
                </a:ln>
                <a:solidFill>
                  <a:schemeClr val="tx1"/>
                </a:solidFill>
                <a:effectLst/>
                <a:latin typeface="Tahoma" pitchFamily="34" charset="0"/>
                <a:ea typeface="Tahoma" pitchFamily="34" charset="0"/>
                <a:cs typeface="Tahoma" pitchFamily="34" charset="0"/>
              </a:rPr>
              <a:t>به علاوه وقتی که درس های «ذهن سازی»،نابغه های جوان به بار نمی آورند،</a:t>
            </a:r>
          </a:p>
          <a:p>
            <a:pPr marL="0" marR="0" lvl="0" indent="0" defTabSz="914400" rtl="0" eaLnBrk="0" fontAlgn="base" latinLnBrk="0" hangingPunct="0">
              <a:lnSpc>
                <a:spcPct val="100000"/>
              </a:lnSpc>
              <a:spcBef>
                <a:spcPct val="0"/>
              </a:spcBef>
              <a:spcAft>
                <a:spcPct val="0"/>
              </a:spcAft>
              <a:buClrTx/>
              <a:buSzTx/>
              <a:buFontTx/>
              <a:buNone/>
              <a:tabLst/>
            </a:pPr>
            <a:r>
              <a:rPr kumimoji="0" lang="fa-IR" sz="2000" b="0" i="0" u="none" strike="noStrike" cap="none" normalizeH="0" baseline="0" dirty="0" smtClean="0">
                <a:ln>
                  <a:noFill/>
                </a:ln>
                <a:solidFill>
                  <a:schemeClr val="tx1"/>
                </a:solidFill>
                <a:effectLst/>
                <a:latin typeface="Tahoma" pitchFamily="34" charset="0"/>
                <a:ea typeface="Tahoma" pitchFamily="34" charset="0"/>
                <a:cs typeface="Tahoma" pitchFamily="34" charset="0"/>
              </a:rPr>
              <a:t>والدین مایوس ممکن است فرزندان خود را شکست خورده تصور کنند.</a:t>
            </a:r>
            <a:r>
              <a:rPr kumimoji="0" lang="en-US" sz="800" b="0" i="0" u="none" strike="noStrike" cap="none" normalizeH="0" baseline="0" dirty="0" smtClean="0">
                <a:ln>
                  <a:noFill/>
                </a:ln>
                <a:solidFill>
                  <a:schemeClr val="tx1"/>
                </a:solidFill>
                <a:effectLst/>
                <a:latin typeface="Arial" pitchFamily="34" charset="0"/>
                <a:cs typeface="Arial" pitchFamily="34" charset="0"/>
              </a:rPr>
              <a:t> </a:t>
            </a:r>
            <a:endParaRPr kumimoji="0" lang="en-US"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1" name="Rectangle 1"/>
          <p:cNvSpPr>
            <a:spLocks noChangeArrowheads="1"/>
          </p:cNvSpPr>
          <p:nvPr/>
        </p:nvSpPr>
        <p:spPr bwMode="auto">
          <a:xfrm>
            <a:off x="0" y="0"/>
            <a:ext cx="8929718" cy="409342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defTabSz="914400" rtl="1" eaLnBrk="1" fontAlgn="base" latinLnBrk="0" hangingPunct="1">
              <a:lnSpc>
                <a:spcPct val="100000"/>
              </a:lnSpc>
              <a:spcBef>
                <a:spcPct val="0"/>
              </a:spcBef>
              <a:spcAft>
                <a:spcPct val="0"/>
              </a:spcAft>
              <a:buClrTx/>
              <a:buSzTx/>
              <a:buFontTx/>
              <a:buNone/>
              <a:tabLst/>
            </a:pPr>
            <a:r>
              <a:rPr lang="fa-IR" sz="4000" b="1" dirty="0" smtClean="0">
                <a:ln w="11430"/>
                <a:solidFill>
                  <a:srgbClr val="FFFF00"/>
                </a:solidFill>
                <a:effectLst>
                  <a:outerShdw blurRad="50800" dist="39000" dir="5460000" algn="tl">
                    <a:srgbClr val="000000">
                      <a:alpha val="38000"/>
                    </a:srgbClr>
                  </a:outerShdw>
                </a:effectLst>
              </a:rPr>
              <a:t>تغییر حالت های برانگیختگی</a:t>
            </a:r>
          </a:p>
          <a:p>
            <a:pPr marL="0" marR="0" lvl="0" indent="0" defTabSz="914400" rtl="1" eaLnBrk="1" fontAlgn="base" latinLnBrk="0" hangingPunct="1">
              <a:lnSpc>
                <a:spcPct val="100000"/>
              </a:lnSpc>
              <a:spcBef>
                <a:spcPct val="0"/>
              </a:spcBef>
              <a:spcAft>
                <a:spcPct val="0"/>
              </a:spcAft>
              <a:buClrTx/>
              <a:buSzTx/>
              <a:buFontTx/>
              <a:buNone/>
              <a:tabLst/>
            </a:pPr>
            <a:endParaRPr lang="fa-IR" sz="4000" b="1" dirty="0" smtClean="0">
              <a:ln w="11430"/>
              <a:solidFill>
                <a:srgbClr val="FFFF00"/>
              </a:solidFill>
              <a:effectLst>
                <a:outerShdw blurRad="50800" dist="39000" dir="5460000" algn="tl">
                  <a:srgbClr val="000000">
                    <a:alpha val="38000"/>
                  </a:srgbClr>
                </a:outerShdw>
              </a:effectLst>
            </a:endParaRPr>
          </a:p>
          <a:p>
            <a:pPr marL="0" marR="0" lvl="0" indent="0" defTabSz="914400" rtl="0" eaLnBrk="0" fontAlgn="base" latinLnBrk="0" hangingPunct="0">
              <a:lnSpc>
                <a:spcPct val="100000"/>
              </a:lnSpc>
              <a:spcBef>
                <a:spcPct val="0"/>
              </a:spcBef>
              <a:spcAft>
                <a:spcPct val="0"/>
              </a:spcAft>
              <a:buClrTx/>
              <a:buSzTx/>
              <a:buFontTx/>
              <a:buNone/>
              <a:tabLst/>
            </a:pPr>
            <a:r>
              <a:rPr kumimoji="0" lang="fa-IR" sz="2000" b="0" i="0" u="none" strike="noStrike" cap="none" normalizeH="0" baseline="0" dirty="0" smtClean="0">
                <a:ln>
                  <a:noFill/>
                </a:ln>
                <a:solidFill>
                  <a:schemeClr val="tx1"/>
                </a:solidFill>
                <a:effectLst/>
                <a:latin typeface="Tahoma" pitchFamily="34" charset="0"/>
                <a:ea typeface="Tahoma" pitchFamily="34" charset="0"/>
                <a:cs typeface="Tahoma" pitchFamily="34" charset="0"/>
              </a:rPr>
              <a:t>رشد سریع مغز به معنی آن است که ساختار خواب و بیداری بین تولد تا 2 سالگی به مقدار زیاد تغییر می کند و بی قراری و گریه نیز کاهش می یابند.</a:t>
            </a:r>
          </a:p>
          <a:p>
            <a:pPr marL="0" marR="0" lvl="0" indent="0" defTabSz="914400" rtl="0" eaLnBrk="0" fontAlgn="base" latinLnBrk="0" hangingPunct="0">
              <a:lnSpc>
                <a:spcPct val="100000"/>
              </a:lnSpc>
              <a:spcBef>
                <a:spcPct val="0"/>
              </a:spcBef>
              <a:spcAft>
                <a:spcPct val="0"/>
              </a:spcAft>
              <a:buClrTx/>
              <a:buSzTx/>
              <a:buFontTx/>
              <a:buNone/>
              <a:tabLst/>
            </a:pPr>
            <a:r>
              <a:rPr kumimoji="0" lang="fa-IR" sz="2000" b="0" i="0" u="none" strike="noStrike" cap="none" normalizeH="0" baseline="0" dirty="0" smtClean="0">
                <a:ln>
                  <a:noFill/>
                </a:ln>
                <a:solidFill>
                  <a:schemeClr val="tx1"/>
                </a:solidFill>
                <a:effectLst/>
                <a:latin typeface="Tahoma" pitchFamily="34" charset="0"/>
                <a:ea typeface="Tahoma" pitchFamily="34" charset="0"/>
                <a:cs typeface="Tahoma" pitchFamily="34" charset="0"/>
              </a:rPr>
              <a:t>این تغییر حالت های برانگیختگی به علت رشد مغزاست،ولی تحت تاثیر محیط </a:t>
            </a:r>
            <a:r>
              <a:rPr kumimoji="0" lang="en-US" sz="2000" b="0" i="0" u="none" strike="noStrike" cap="none" normalizeH="0" baseline="0" dirty="0" smtClean="0">
                <a:ln>
                  <a:noFill/>
                </a:ln>
                <a:solidFill>
                  <a:schemeClr val="tx1"/>
                </a:solidFill>
                <a:effectLst/>
                <a:latin typeface="Tahoma" pitchFamily="34" charset="0"/>
                <a:ea typeface="Tahoma" pitchFamily="34" charset="0"/>
                <a:cs typeface="Tahoma" pitchFamily="34" charset="0"/>
              </a:rPr>
              <a:t>.</a:t>
            </a:r>
            <a:r>
              <a:rPr kumimoji="0" lang="fa-IR" sz="2000" b="0" i="0" u="none" strike="noStrike" cap="none" normalizeH="0" baseline="0" dirty="0" smtClean="0">
                <a:ln>
                  <a:noFill/>
                </a:ln>
                <a:solidFill>
                  <a:schemeClr val="tx1"/>
                </a:solidFill>
                <a:effectLst/>
                <a:latin typeface="Tahoma" pitchFamily="34" charset="0"/>
                <a:ea typeface="Tahoma" pitchFamily="34" charset="0"/>
                <a:cs typeface="Tahoma" pitchFamily="34" charset="0"/>
              </a:rPr>
              <a:t>اجتماعی نیز قرار دارد</a:t>
            </a:r>
          </a:p>
          <a:p>
            <a:pPr marL="0" marR="0" lvl="0" indent="0" defTabSz="914400" rtl="0" eaLnBrk="0" fontAlgn="base" latinLnBrk="0" hangingPunct="0">
              <a:lnSpc>
                <a:spcPct val="100000"/>
              </a:lnSpc>
              <a:spcBef>
                <a:spcPct val="0"/>
              </a:spcBef>
              <a:spcAft>
                <a:spcPct val="0"/>
              </a:spcAft>
              <a:buClrTx/>
              <a:buSzTx/>
              <a:buFontTx/>
              <a:buNone/>
              <a:tabLst/>
            </a:pPr>
            <a:r>
              <a:rPr kumimoji="0" lang="fa-IR" sz="2000" b="0" i="0" u="none" strike="noStrike" cap="none" normalizeH="0" baseline="0" dirty="0" smtClean="0">
                <a:ln>
                  <a:noFill/>
                </a:ln>
                <a:solidFill>
                  <a:schemeClr val="tx1"/>
                </a:solidFill>
                <a:effectLst/>
                <a:latin typeface="Tahoma" pitchFamily="34" charset="0"/>
                <a:ea typeface="Tahoma" pitchFamily="34" charset="0"/>
                <a:cs typeface="Tahoma" pitchFamily="34" charset="0"/>
              </a:rPr>
              <a:t>در کشورهای غربی ،بسیاری از والدین سعی می کنند در حدود 4 ماهگی با دادن غذاهای جامد قبل از وقت خواب،بچه های خود را درطول شب بخوابانند-روشی که ممکن است با رشد عصب شناختی نوباوگان در تضاد باشد.ترشح ملاتونین،</a:t>
            </a:r>
          </a:p>
          <a:p>
            <a:pPr marL="0" marR="0" lvl="0" indent="0" defTabSz="914400" rtl="0" eaLnBrk="0" fontAlgn="base" latinLnBrk="0" hangingPunct="0">
              <a:lnSpc>
                <a:spcPct val="100000"/>
              </a:lnSpc>
              <a:spcBef>
                <a:spcPct val="0"/>
              </a:spcBef>
              <a:spcAft>
                <a:spcPct val="0"/>
              </a:spcAft>
              <a:buClrTx/>
              <a:buSzTx/>
              <a:buFontTx/>
              <a:buNone/>
              <a:tabLst/>
            </a:pPr>
            <a:r>
              <a:rPr kumimoji="0" lang="fa-IR" sz="2000" b="0" i="0" u="none" strike="noStrike" cap="none" normalizeH="0" baseline="0" dirty="0" smtClean="0">
                <a:ln>
                  <a:noFill/>
                </a:ln>
                <a:solidFill>
                  <a:schemeClr val="tx1"/>
                </a:solidFill>
                <a:effectLst/>
                <a:latin typeface="Tahoma" pitchFamily="34" charset="0"/>
                <a:ea typeface="Tahoma" pitchFamily="34" charset="0"/>
                <a:cs typeface="Tahoma" pitchFamily="34" charset="0"/>
              </a:rPr>
              <a:t>هورمونی در مغز که موجب خواب آلودگی می شود،از اواسط سال اول زندگی ،در طول شب خیلی بیشتر از روز است.</a:t>
            </a:r>
            <a:r>
              <a:rPr kumimoji="0" lang="en-US" sz="2000" b="0" i="0" u="none" strike="noStrike" cap="none" normalizeH="0" baseline="0" dirty="0" smtClean="0">
                <a:ln>
                  <a:noFill/>
                </a:ln>
                <a:solidFill>
                  <a:schemeClr val="tx1"/>
                </a:solidFill>
                <a:effectLst/>
                <a:latin typeface="Tahoma" pitchFamily="34" charset="0"/>
                <a:ea typeface="Tahoma" pitchFamily="34" charset="0"/>
                <a:cs typeface="Tahoma" pitchFamily="34" charset="0"/>
              </a:rPr>
              <a:t> </a:t>
            </a: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5" name="Rectangle 1"/>
          <p:cNvSpPr>
            <a:spLocks noChangeArrowheads="1"/>
          </p:cNvSpPr>
          <p:nvPr/>
        </p:nvSpPr>
        <p:spPr bwMode="auto">
          <a:xfrm>
            <a:off x="0" y="0"/>
            <a:ext cx="8858280" cy="409342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defTabSz="914400" rtl="1" eaLnBrk="1" fontAlgn="base" latinLnBrk="0" hangingPunct="1">
              <a:lnSpc>
                <a:spcPct val="100000"/>
              </a:lnSpc>
              <a:spcBef>
                <a:spcPct val="0"/>
              </a:spcBef>
              <a:spcAft>
                <a:spcPct val="0"/>
              </a:spcAft>
              <a:buClrTx/>
              <a:buSzTx/>
              <a:buFontTx/>
              <a:buNone/>
              <a:tabLst/>
            </a:pPr>
            <a:r>
              <a:rPr lang="fa-IR" sz="4000" b="1" dirty="0" smtClean="0">
                <a:ln w="11430"/>
                <a:solidFill>
                  <a:srgbClr val="FFFF00"/>
                </a:solidFill>
                <a:effectLst>
                  <a:outerShdw blurRad="50800" dist="39000" dir="5460000" algn="tl">
                    <a:srgbClr val="000000">
                      <a:alpha val="38000"/>
                    </a:srgbClr>
                  </a:outerShdw>
                </a:effectLst>
              </a:rPr>
              <a:t>عوامل تاثیرگذار بر رشد جسمانی اولیه</a:t>
            </a:r>
            <a:endParaRPr lang="en-US" sz="4000" b="1" dirty="0" smtClean="0">
              <a:ln w="11430"/>
              <a:solidFill>
                <a:srgbClr val="FFFF00"/>
              </a:solidFill>
              <a:effectLst>
                <a:outerShdw blurRad="50800" dist="39000" dir="5460000" algn="tl">
                  <a:srgbClr val="000000">
                    <a:alpha val="38000"/>
                  </a:srgbClr>
                </a:outerShdw>
              </a:effectLst>
            </a:endParaRPr>
          </a:p>
          <a:p>
            <a:pPr marL="0" marR="0" lvl="0" indent="0" defTabSz="914400" rtl="0" eaLnBrk="0" fontAlgn="base" latinLnBrk="0" hangingPunct="0">
              <a:lnSpc>
                <a:spcPct val="100000"/>
              </a:lnSpc>
              <a:spcBef>
                <a:spcPct val="0"/>
              </a:spcBef>
              <a:spcAft>
                <a:spcPct val="0"/>
              </a:spcAft>
              <a:buClrTx/>
              <a:buSzTx/>
              <a:buFontTx/>
              <a:buNone/>
              <a:tabLst/>
            </a:pPr>
            <a:r>
              <a:rPr lang="fa-IR" sz="4000" b="1" dirty="0" smtClean="0">
                <a:ln w="11430"/>
                <a:solidFill>
                  <a:srgbClr val="FFFF00"/>
                </a:solidFill>
                <a:effectLst>
                  <a:outerShdw blurRad="50800" dist="39000" dir="5460000" algn="tl">
                    <a:srgbClr val="000000">
                      <a:alpha val="38000"/>
                    </a:srgbClr>
                  </a:outerShdw>
                </a:effectLst>
              </a:rPr>
              <a:t>1) وراثت:</a:t>
            </a:r>
            <a:endParaRPr lang="en-US" sz="4000" b="1" dirty="0" smtClean="0">
              <a:ln w="11430"/>
              <a:solidFill>
                <a:srgbClr val="FFFF00"/>
              </a:solidFill>
              <a:effectLst>
                <a:outerShdw blurRad="50800" dist="39000" dir="5460000" algn="tl">
                  <a:srgbClr val="000000">
                    <a:alpha val="38000"/>
                  </a:srgbClr>
                </a:outerShdw>
              </a:effectLst>
            </a:endParaRPr>
          </a:p>
          <a:p>
            <a:pPr marL="0" marR="0" lvl="0" indent="0" defTabSz="914400" rtl="0" eaLnBrk="0" fontAlgn="base" latinLnBrk="0" hangingPunct="0">
              <a:lnSpc>
                <a:spcPct val="100000"/>
              </a:lnSpc>
              <a:spcBef>
                <a:spcPct val="0"/>
              </a:spcBef>
              <a:spcAft>
                <a:spcPct val="0"/>
              </a:spcAft>
              <a:buClrTx/>
              <a:buSzTx/>
              <a:buFontTx/>
              <a:buNone/>
              <a:tabLst/>
            </a:pPr>
            <a:r>
              <a:rPr kumimoji="0" lang="fa-IR" sz="2000" b="0" i="0" u="none" strike="noStrike" cap="none" normalizeH="0" baseline="0" dirty="0" smtClean="0">
                <a:ln>
                  <a:noFill/>
                </a:ln>
                <a:solidFill>
                  <a:schemeClr val="tx1"/>
                </a:solidFill>
                <a:effectLst/>
                <a:latin typeface="Tahoma" pitchFamily="34" charset="0"/>
                <a:ea typeface="Tahoma" pitchFamily="34" charset="0"/>
                <a:cs typeface="Tahoma" pitchFamily="34" charset="0"/>
              </a:rPr>
              <a:t>وراثت برای رشد جسمانی اهمیت دارد.درصورتی که رژیم غذایی وسلامت در وضعیت مناسبی باشند،قد و سرعت رشد جسمانی عمدتا توسط وراثت تعیین می شوند.</a:t>
            </a:r>
          </a:p>
          <a:p>
            <a:pPr marL="0" marR="0" lvl="0" indent="0" defTabSz="914400" rtl="0" eaLnBrk="0" fontAlgn="base" latinLnBrk="0" hangingPunct="0">
              <a:lnSpc>
                <a:spcPct val="100000"/>
              </a:lnSpc>
              <a:spcBef>
                <a:spcPct val="0"/>
              </a:spcBef>
              <a:spcAft>
                <a:spcPct val="0"/>
              </a:spcAft>
              <a:buClrTx/>
              <a:buSzTx/>
              <a:buFontTx/>
              <a:buNone/>
              <a:tabLst/>
            </a:pPr>
            <a:r>
              <a:rPr kumimoji="0" lang="fa-IR" sz="2000" b="0" i="0" u="none" strike="noStrike" cap="none" normalizeH="0" baseline="0" dirty="0" smtClean="0">
                <a:ln>
                  <a:noFill/>
                </a:ln>
                <a:solidFill>
                  <a:schemeClr val="tx1"/>
                </a:solidFill>
                <a:effectLst/>
                <a:latin typeface="Tahoma" pitchFamily="34" charset="0"/>
                <a:ea typeface="Tahoma" pitchFamily="34" charset="0"/>
                <a:cs typeface="Tahoma" pitchFamily="34" charset="0"/>
              </a:rPr>
              <a:t>در واقع ،در صورتی که تاثیرات محیطی ناگوار</a:t>
            </a:r>
            <a:r>
              <a:rPr kumimoji="0" lang="fa-IR" sz="2000" b="0" i="0" u="none" strike="noStrike" cap="none" normalizeH="0" dirty="0" smtClean="0">
                <a:ln>
                  <a:noFill/>
                </a:ln>
                <a:solidFill>
                  <a:schemeClr val="tx1"/>
                </a:solidFill>
                <a:effectLst/>
                <a:latin typeface="Tahoma" pitchFamily="34" charset="0"/>
                <a:ea typeface="Tahoma" pitchFamily="34" charset="0"/>
                <a:cs typeface="Tahoma" pitchFamily="34" charset="0"/>
              </a:rPr>
              <a:t> </a:t>
            </a:r>
            <a:r>
              <a:rPr kumimoji="0" lang="fa-IR" sz="2000" b="0" i="0" u="none" strike="noStrike" cap="none" normalizeH="0" baseline="0" dirty="0" smtClean="0">
                <a:ln>
                  <a:noFill/>
                </a:ln>
                <a:solidFill>
                  <a:schemeClr val="tx1"/>
                </a:solidFill>
                <a:effectLst/>
                <a:latin typeface="Tahoma" pitchFamily="34" charset="0"/>
                <a:ea typeface="Tahoma" pitchFamily="34" charset="0"/>
                <a:cs typeface="Tahoma" pitchFamily="34" charset="0"/>
              </a:rPr>
              <a:t>مانند تغذیه نامناسب وبیماری شدید نباشند ،وقتی که شرایط بهبود می یابند،کودکان و نوجوانان به مسیر رشدی که تحت تاثیر وراثت بوده است،برمی گردند.</a:t>
            </a:r>
          </a:p>
          <a:p>
            <a:pPr marL="0" marR="0" lvl="0" indent="0" defTabSz="914400" rtl="0" eaLnBrk="0" fontAlgn="base" latinLnBrk="0" hangingPunct="0">
              <a:lnSpc>
                <a:spcPct val="100000"/>
              </a:lnSpc>
              <a:spcBef>
                <a:spcPct val="0"/>
              </a:spcBef>
              <a:spcAft>
                <a:spcPct val="0"/>
              </a:spcAft>
              <a:buClrTx/>
              <a:buSzTx/>
              <a:buFontTx/>
              <a:buNone/>
              <a:tabLst/>
            </a:pPr>
            <a:r>
              <a:rPr kumimoji="0" lang="fa-IR" sz="2000" b="0" i="0" u="none" strike="noStrike" cap="none" normalizeH="0" baseline="0" dirty="0" smtClean="0">
                <a:ln>
                  <a:noFill/>
                </a:ln>
                <a:solidFill>
                  <a:schemeClr val="tx1"/>
                </a:solidFill>
                <a:effectLst/>
                <a:latin typeface="Tahoma" pitchFamily="34" charset="0"/>
                <a:ea typeface="Tahoma" pitchFamily="34" charset="0"/>
                <a:cs typeface="Tahoma" pitchFamily="34" charset="0"/>
              </a:rPr>
              <a:t>ساخت ژنتیکی نیز بر وزن بدن تاثیردارد:وزن فرزندخوانده ها با وزن والدین تنی آنها همبستگی قوی تری ازوالدین ناتنی آنها دارد.</a:t>
            </a:r>
          </a:p>
          <a:p>
            <a:pPr marL="0" marR="0" lvl="0" indent="0" defTabSz="914400" rtl="0" eaLnBrk="0" fontAlgn="base" latinLnBrk="0" hangingPunct="0">
              <a:lnSpc>
                <a:spcPct val="100000"/>
              </a:lnSpc>
              <a:spcBef>
                <a:spcPct val="0"/>
              </a:spcBef>
              <a:spcAft>
                <a:spcPct val="0"/>
              </a:spcAft>
              <a:buClrTx/>
              <a:buSzTx/>
              <a:buFontTx/>
              <a:buNone/>
              <a:tabLst/>
            </a:pPr>
            <a:r>
              <a:rPr kumimoji="0" lang="fa-IR" sz="2000" b="0" i="0" u="none" strike="noStrike" cap="none" normalizeH="0" baseline="0" dirty="0" smtClean="0">
                <a:ln>
                  <a:noFill/>
                </a:ln>
                <a:solidFill>
                  <a:schemeClr val="tx1"/>
                </a:solidFill>
                <a:effectLst/>
                <a:latin typeface="Tahoma" pitchFamily="34" charset="0"/>
                <a:ea typeface="Tahoma" pitchFamily="34" charset="0"/>
                <a:cs typeface="Tahoma" pitchFamily="34" charset="0"/>
              </a:rPr>
              <a:t>درعین حال ،محیط-مخصوصاً تغذیه –نقش بسیار مهمی ایفا می کند.</a:t>
            </a:r>
            <a:r>
              <a:rPr kumimoji="0" lang="en-US" sz="800" b="0" i="0" u="none" strike="noStrike" cap="none" normalizeH="0" baseline="0" dirty="0" smtClean="0">
                <a:ln>
                  <a:noFill/>
                </a:ln>
                <a:solidFill>
                  <a:schemeClr val="tx1"/>
                </a:solidFill>
                <a:effectLst/>
                <a:latin typeface="Arial" pitchFamily="34" charset="0"/>
                <a:cs typeface="Arial" pitchFamily="34" charset="0"/>
              </a:rPr>
              <a:t> </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47106" name="Rectangle 2"/>
          <p:cNvSpPr>
            <a:spLocks noChangeArrowheads="1"/>
          </p:cNvSpPr>
          <p:nvPr/>
        </p:nvSpPr>
        <p:spPr bwMode="auto">
          <a:xfrm>
            <a:off x="328766" y="4000504"/>
            <a:ext cx="8600952" cy="193899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defTabSz="914400" rtl="1" eaLnBrk="1" fontAlgn="base" latinLnBrk="0" hangingPunct="1">
              <a:lnSpc>
                <a:spcPct val="100000"/>
              </a:lnSpc>
              <a:spcBef>
                <a:spcPct val="0"/>
              </a:spcBef>
              <a:spcAft>
                <a:spcPct val="0"/>
              </a:spcAft>
              <a:buClrTx/>
              <a:buSzTx/>
              <a:buFontTx/>
              <a:buNone/>
              <a:tabLst/>
            </a:pPr>
            <a:r>
              <a:rPr lang="fa-IR" sz="4000" b="1" dirty="0" smtClean="0">
                <a:ln w="11430"/>
                <a:solidFill>
                  <a:srgbClr val="FFFF00"/>
                </a:solidFill>
                <a:effectLst>
                  <a:outerShdw blurRad="50800" dist="39000" dir="5460000" algn="tl">
                    <a:srgbClr val="000000">
                      <a:alpha val="38000"/>
                    </a:srgbClr>
                  </a:outerShdw>
                </a:effectLst>
              </a:rPr>
              <a:t>2) تغذیه:</a:t>
            </a:r>
            <a:endParaRPr lang="en-US" sz="4000" b="1" dirty="0" smtClean="0">
              <a:ln w="11430"/>
              <a:solidFill>
                <a:srgbClr val="FFFF00"/>
              </a:solidFill>
              <a:effectLst>
                <a:outerShdw blurRad="50800" dist="39000" dir="5460000" algn="tl">
                  <a:srgbClr val="000000">
                    <a:alpha val="38000"/>
                  </a:srgbClr>
                </a:outerShdw>
              </a:effectLst>
            </a:endParaRPr>
          </a:p>
          <a:p>
            <a:pPr marL="0" marR="0" lvl="0" indent="0" defTabSz="914400" rtl="0" eaLnBrk="0" fontAlgn="base" latinLnBrk="0" hangingPunct="0">
              <a:lnSpc>
                <a:spcPct val="100000"/>
              </a:lnSpc>
              <a:spcBef>
                <a:spcPct val="0"/>
              </a:spcBef>
              <a:spcAft>
                <a:spcPct val="0"/>
              </a:spcAft>
              <a:buClrTx/>
              <a:buSzTx/>
              <a:buFontTx/>
              <a:buNone/>
              <a:tabLst/>
            </a:pPr>
            <a:r>
              <a:rPr kumimoji="0" lang="fa-IR" sz="2000" b="0" i="0" u="none" strike="noStrike" cap="none" normalizeH="0" baseline="0" dirty="0" smtClean="0">
                <a:ln>
                  <a:noFill/>
                </a:ln>
                <a:solidFill>
                  <a:schemeClr val="tx1"/>
                </a:solidFill>
                <a:effectLst/>
                <a:latin typeface="Tahoma" pitchFamily="34" charset="0"/>
                <a:ea typeface="Tahoma" pitchFamily="34" charset="0"/>
                <a:cs typeface="Tahoma" pitchFamily="34" charset="0"/>
              </a:rPr>
              <a:t>تغذیه در2سال اول برای رشد،اهمیت زیادی دارد زیرا مغز وبدن بچه به سرعت </a:t>
            </a:r>
          </a:p>
          <a:p>
            <a:pPr marL="0" marR="0" lvl="0" indent="0" defTabSz="914400" rtl="0" eaLnBrk="0" fontAlgn="base" latinLnBrk="0" hangingPunct="0">
              <a:lnSpc>
                <a:spcPct val="100000"/>
              </a:lnSpc>
              <a:spcBef>
                <a:spcPct val="0"/>
              </a:spcBef>
              <a:spcAft>
                <a:spcPct val="0"/>
              </a:spcAft>
              <a:buClrTx/>
              <a:buSzTx/>
              <a:buFontTx/>
              <a:buNone/>
              <a:tabLst/>
            </a:pPr>
            <a:r>
              <a:rPr kumimoji="0" lang="fa-IR" sz="2000" b="0" i="0" u="none" strike="noStrike" cap="none" normalizeH="0" baseline="0" dirty="0" smtClean="0">
                <a:ln>
                  <a:noFill/>
                </a:ln>
                <a:solidFill>
                  <a:schemeClr val="tx1"/>
                </a:solidFill>
                <a:effectLst/>
                <a:latin typeface="Tahoma" pitchFamily="34" charset="0"/>
                <a:ea typeface="Tahoma" pitchFamily="34" charset="0"/>
                <a:cs typeface="Tahoma" pitchFamily="34" charset="0"/>
              </a:rPr>
              <a:t>درحال رشد هستند.بچه ها دوبرابر بزرگسالان به انرژی نیاز دارند.25% ازکل مصرف کالری نوباوگان صرف رشد می شود وبرای اینکه اندام های به سرعت </a:t>
            </a:r>
            <a:r>
              <a:rPr kumimoji="0" lang="en-US" sz="2000" b="0" i="0" u="none" strike="noStrike" cap="none" normalizeH="0" baseline="0" dirty="0" smtClean="0">
                <a:ln>
                  <a:noFill/>
                </a:ln>
                <a:solidFill>
                  <a:schemeClr val="tx1"/>
                </a:solidFill>
                <a:effectLst/>
                <a:latin typeface="Tahoma" pitchFamily="34" charset="0"/>
                <a:ea typeface="Tahoma" pitchFamily="34" charset="0"/>
                <a:cs typeface="Tahoma" pitchFamily="34" charset="0"/>
              </a:rPr>
              <a:t>.</a:t>
            </a:r>
            <a:r>
              <a:rPr kumimoji="0" lang="fa-IR" sz="2000" b="0" i="0" u="none" strike="noStrike" cap="none" normalizeH="0" baseline="0" dirty="0" smtClean="0">
                <a:ln>
                  <a:noFill/>
                </a:ln>
                <a:solidFill>
                  <a:schemeClr val="tx1"/>
                </a:solidFill>
                <a:effectLst/>
                <a:latin typeface="Tahoma" pitchFamily="34" charset="0"/>
                <a:ea typeface="Tahoma" pitchFamily="34" charset="0"/>
                <a:cs typeface="Tahoma" pitchFamily="34" charset="0"/>
              </a:rPr>
              <a:t>درحال</a:t>
            </a:r>
            <a:r>
              <a:rPr kumimoji="0" lang="fa-IR" sz="2000" b="0" i="0" u="none" strike="noStrike" cap="none" normalizeH="0" dirty="0" smtClean="0">
                <a:ln>
                  <a:noFill/>
                </a:ln>
                <a:solidFill>
                  <a:schemeClr val="tx1"/>
                </a:solidFill>
                <a:effectLst/>
                <a:latin typeface="Tahoma" pitchFamily="34" charset="0"/>
                <a:ea typeface="Tahoma" pitchFamily="34" charset="0"/>
                <a:cs typeface="Tahoma" pitchFamily="34" charset="0"/>
              </a:rPr>
              <a:t> </a:t>
            </a:r>
            <a:r>
              <a:rPr kumimoji="0" lang="fa-IR" sz="2000" b="0" i="0" u="none" strike="noStrike" cap="none" normalizeH="0" baseline="0" dirty="0" smtClean="0">
                <a:ln>
                  <a:noFill/>
                </a:ln>
                <a:solidFill>
                  <a:schemeClr val="tx1"/>
                </a:solidFill>
                <a:effectLst/>
                <a:latin typeface="Tahoma" pitchFamily="34" charset="0"/>
                <a:ea typeface="Tahoma" pitchFamily="34" charset="0"/>
                <a:cs typeface="Tahoma" pitchFamily="34" charset="0"/>
              </a:rPr>
              <a:t>رشد،</a:t>
            </a:r>
            <a:r>
              <a:rPr lang="fa-IR" sz="2000" dirty="0" smtClean="0">
                <a:latin typeface="Tahoma" pitchFamily="34" charset="0"/>
                <a:ea typeface="Tahoma" pitchFamily="34" charset="0"/>
                <a:cs typeface="Tahoma" pitchFamily="34" charset="0"/>
              </a:rPr>
              <a:t> </a:t>
            </a:r>
            <a:r>
              <a:rPr kumimoji="0" lang="fa-IR" sz="2000" b="0" i="0" u="none" strike="noStrike" cap="none" normalizeH="0" baseline="0" dirty="0" smtClean="0">
                <a:ln>
                  <a:noFill/>
                </a:ln>
                <a:solidFill>
                  <a:schemeClr val="tx1"/>
                </a:solidFill>
                <a:effectLst/>
                <a:latin typeface="Tahoma" pitchFamily="34" charset="0"/>
                <a:ea typeface="Tahoma" pitchFamily="34" charset="0"/>
                <a:cs typeface="Tahoma" pitchFamily="34" charset="0"/>
              </a:rPr>
              <a:t>درست عمل کنند،بچه ها به کالری بیشتری نیاز دارند</a:t>
            </a:r>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29" name="Rectangle 1"/>
          <p:cNvSpPr>
            <a:spLocks noChangeArrowheads="1"/>
          </p:cNvSpPr>
          <p:nvPr/>
        </p:nvSpPr>
        <p:spPr bwMode="auto">
          <a:xfrm>
            <a:off x="0" y="0"/>
            <a:ext cx="8858280" cy="421653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defTabSz="914400" rtl="1" eaLnBrk="1" fontAlgn="base" latinLnBrk="0" hangingPunct="1">
              <a:lnSpc>
                <a:spcPct val="100000"/>
              </a:lnSpc>
              <a:spcBef>
                <a:spcPct val="0"/>
              </a:spcBef>
              <a:spcAft>
                <a:spcPct val="0"/>
              </a:spcAft>
              <a:buClrTx/>
              <a:buSzTx/>
              <a:buFontTx/>
              <a:buNone/>
              <a:tabLst/>
            </a:pPr>
            <a:r>
              <a:rPr lang="fa-IR" sz="2800" b="1" dirty="0" smtClean="0">
                <a:ln w="11430"/>
                <a:solidFill>
                  <a:srgbClr val="FFFF00"/>
                </a:solidFill>
                <a:effectLst>
                  <a:outerShdw blurRad="50800" dist="39000" dir="5460000" algn="tl">
                    <a:srgbClr val="000000">
                      <a:alpha val="38000"/>
                    </a:srgbClr>
                  </a:outerShdw>
                </a:effectLst>
                <a:latin typeface="Tahoma" pitchFamily="34" charset="0"/>
                <a:ea typeface="Tahoma" pitchFamily="34" charset="0"/>
                <a:cs typeface="Tahoma" pitchFamily="34" charset="0"/>
              </a:rPr>
              <a:t>تغذیه با شیر مادر دربرابر شیرخشک</a:t>
            </a:r>
            <a:endParaRPr kumimoji="0" lang="fa-IR" sz="2800" b="0" i="0" u="none" strike="noStrike" cap="none" normalizeH="0" baseline="0" dirty="0" smtClean="0">
              <a:ln>
                <a:noFill/>
              </a:ln>
              <a:solidFill>
                <a:schemeClr val="tx1"/>
              </a:solidFill>
              <a:effectLst/>
              <a:latin typeface="Tahoma" pitchFamily="34" charset="0"/>
              <a:ea typeface="Tahoma" pitchFamily="34" charset="0"/>
              <a:cs typeface="Tahoma" pitchFamily="34" charset="0"/>
            </a:endParaRPr>
          </a:p>
          <a:p>
            <a:pPr marL="0" marR="0" lvl="0" indent="0" defTabSz="914400" rtl="1" eaLnBrk="1" fontAlgn="base" latinLnBrk="0" hangingPunct="1">
              <a:lnSpc>
                <a:spcPct val="100000"/>
              </a:lnSpc>
              <a:spcBef>
                <a:spcPct val="0"/>
              </a:spcBef>
              <a:spcAft>
                <a:spcPct val="0"/>
              </a:spcAft>
              <a:buClrTx/>
              <a:buSzTx/>
              <a:buFontTx/>
              <a:buNone/>
              <a:tabLst/>
            </a:pPr>
            <a:r>
              <a:rPr kumimoji="0" lang="fa-IR" sz="2000" b="0" i="0" u="none" strike="noStrike" cap="none" normalizeH="0" baseline="0" dirty="0" smtClean="0">
                <a:ln>
                  <a:noFill/>
                </a:ln>
                <a:solidFill>
                  <a:schemeClr val="tx1"/>
                </a:solidFill>
                <a:effectLst/>
                <a:latin typeface="Tahoma" pitchFamily="34" charset="0"/>
                <a:ea typeface="Tahoma" pitchFamily="34" charset="0"/>
                <a:cs typeface="Tahoma" pitchFamily="34" charset="0"/>
              </a:rPr>
              <a:t>بچه ها نه تنها به غذای کافی،بلکه به غذای مناسب نیز نیاز دارند.</a:t>
            </a:r>
          </a:p>
          <a:p>
            <a:pPr marL="0" marR="0" lvl="0" indent="0" defTabSz="914400" rtl="1" eaLnBrk="1" fontAlgn="base" latinLnBrk="0" hangingPunct="1">
              <a:lnSpc>
                <a:spcPct val="100000"/>
              </a:lnSpc>
              <a:spcBef>
                <a:spcPct val="0"/>
              </a:spcBef>
              <a:spcAft>
                <a:spcPct val="0"/>
              </a:spcAft>
              <a:buClrTx/>
              <a:buSzTx/>
              <a:buFontTx/>
              <a:buNone/>
              <a:tabLst/>
            </a:pPr>
            <a:r>
              <a:rPr kumimoji="0" lang="fa-IR" sz="2000" b="0" i="0" u="none" strike="noStrike" cap="none" normalizeH="0" baseline="0" dirty="0" smtClean="0">
                <a:ln>
                  <a:noFill/>
                </a:ln>
                <a:solidFill>
                  <a:schemeClr val="tx1"/>
                </a:solidFill>
                <a:effectLst/>
                <a:latin typeface="Tahoma" pitchFamily="34" charset="0"/>
                <a:ea typeface="Tahoma" pitchFamily="34" charset="0"/>
                <a:cs typeface="Tahoma" pitchFamily="34" charset="0"/>
              </a:rPr>
              <a:t>در اوایل نوباوگی ،تغذیه با شیر مادر برای نیازهای آنها مناسب است وتولیدکنندگان شیرخشک سعی دارند ار آن تقلید کنند.</a:t>
            </a:r>
            <a:endParaRPr kumimoji="0" lang="en-US" sz="2000" b="0" i="0" u="none" strike="noStrike" cap="none" normalizeH="0" baseline="0" dirty="0" smtClean="0">
              <a:ln>
                <a:noFill/>
              </a:ln>
              <a:solidFill>
                <a:schemeClr val="tx1"/>
              </a:solidFill>
              <a:effectLst/>
              <a:latin typeface="Tahoma" pitchFamily="34" charset="0"/>
              <a:ea typeface="Tahoma" pitchFamily="34" charset="0"/>
              <a:cs typeface="Tahoma" pitchFamily="34" charset="0"/>
            </a:endParaRPr>
          </a:p>
          <a:p>
            <a:pPr marL="0" marR="0" lvl="0" indent="0" defTabSz="914400" rtl="0" eaLnBrk="0" fontAlgn="base" latinLnBrk="0" hangingPunct="0">
              <a:lnSpc>
                <a:spcPct val="100000"/>
              </a:lnSpc>
              <a:spcBef>
                <a:spcPct val="0"/>
              </a:spcBef>
              <a:spcAft>
                <a:spcPct val="0"/>
              </a:spcAft>
              <a:buClrTx/>
              <a:buSzTx/>
              <a:buFontTx/>
              <a:buNone/>
              <a:tabLst/>
            </a:pPr>
            <a:endParaRPr lang="en-US" sz="4000" b="1" dirty="0" smtClean="0">
              <a:ln w="11430"/>
              <a:solidFill>
                <a:srgbClr val="FFFF00"/>
              </a:solidFill>
              <a:effectLst>
                <a:outerShdw blurRad="50800" dist="39000" dir="5460000" algn="tl">
                  <a:srgbClr val="000000">
                    <a:alpha val="38000"/>
                  </a:srgbClr>
                </a:outerShdw>
              </a:effectLst>
            </a:endParaRPr>
          </a:p>
          <a:p>
            <a:pPr marL="0" marR="0" lvl="0" indent="0" defTabSz="914400" rtl="0" eaLnBrk="0" fontAlgn="base" latinLnBrk="0" hangingPunct="0">
              <a:lnSpc>
                <a:spcPct val="100000"/>
              </a:lnSpc>
              <a:spcBef>
                <a:spcPct val="0"/>
              </a:spcBef>
              <a:spcAft>
                <a:spcPct val="0"/>
              </a:spcAft>
              <a:buClrTx/>
              <a:buSzTx/>
              <a:buFontTx/>
              <a:buNone/>
              <a:tabLst/>
            </a:pPr>
            <a:r>
              <a:rPr lang="fa-IR" sz="4000" b="1" dirty="0" smtClean="0">
                <a:ln w="11430"/>
                <a:solidFill>
                  <a:srgbClr val="FFFF00"/>
                </a:solidFill>
                <a:effectLst>
                  <a:outerShdw blurRad="50800" dist="39000" dir="5460000" algn="tl">
                    <a:srgbClr val="000000">
                      <a:alpha val="38000"/>
                    </a:srgbClr>
                  </a:outerShdw>
                </a:effectLst>
              </a:rPr>
              <a:t>مزایای غذایی وسلامتی با شیر مادر:</a:t>
            </a:r>
          </a:p>
          <a:p>
            <a:pPr marL="0" marR="0" lvl="0" indent="0" defTabSz="914400" rtl="0" eaLnBrk="0" fontAlgn="base" latinLnBrk="0" hangingPunct="0">
              <a:lnSpc>
                <a:spcPct val="100000"/>
              </a:lnSpc>
              <a:spcBef>
                <a:spcPct val="0"/>
              </a:spcBef>
              <a:spcAft>
                <a:spcPct val="0"/>
              </a:spcAft>
              <a:buClrTx/>
              <a:buSzTx/>
              <a:buFontTx/>
              <a:buNone/>
              <a:tabLst/>
            </a:pPr>
            <a:r>
              <a:rPr kumimoji="0" lang="fa-IR" sz="2000" b="0" i="0" u="none" strike="noStrike" cap="none" normalizeH="0" baseline="0" dirty="0" smtClean="0">
                <a:ln>
                  <a:noFill/>
                </a:ln>
                <a:solidFill>
                  <a:schemeClr val="tx1"/>
                </a:solidFill>
                <a:effectLst/>
                <a:latin typeface="Tahoma" pitchFamily="34" charset="0"/>
                <a:ea typeface="Tahoma" pitchFamily="34" charset="0"/>
                <a:cs typeface="Tahoma" pitchFamily="34" charset="0"/>
              </a:rPr>
              <a:t>بین چربی و پروتئین،توازن درست برقرار می کند-کامل بودن غذایی را تضمین می کند-به تضمین رشد جسمانی سالم کمک می کند-از تعدادی بیماری محافظت می کند-</a:t>
            </a:r>
          </a:p>
          <a:p>
            <a:pPr marL="0" marR="0" lvl="0" indent="0" defTabSz="914400" rtl="0" eaLnBrk="0" fontAlgn="base" latinLnBrk="0" hangingPunct="0">
              <a:lnSpc>
                <a:spcPct val="100000"/>
              </a:lnSpc>
              <a:spcBef>
                <a:spcPct val="0"/>
              </a:spcBef>
              <a:spcAft>
                <a:spcPct val="0"/>
              </a:spcAft>
              <a:buClrTx/>
              <a:buSzTx/>
              <a:buFontTx/>
              <a:buNone/>
              <a:tabLst/>
            </a:pPr>
            <a:r>
              <a:rPr kumimoji="0" lang="fa-IR" sz="2000" b="0" i="0" u="none" strike="noStrike" cap="none" normalizeH="0" baseline="0" dirty="0" smtClean="0">
                <a:ln>
                  <a:noFill/>
                </a:ln>
                <a:solidFill>
                  <a:schemeClr val="tx1"/>
                </a:solidFill>
                <a:effectLst/>
                <a:latin typeface="Tahoma" pitchFamily="34" charset="0"/>
                <a:ea typeface="Tahoma" pitchFamily="34" charset="0"/>
                <a:cs typeface="Tahoma" pitchFamily="34" charset="0"/>
              </a:rPr>
              <a:t>از رشد معیوب آرواره وپوسیدگی دندان جلوگیری می کند-قابلیت هضم را تضمین می کند-انتقال به غذاهای جامد را آسان می کند.</a:t>
            </a:r>
            <a:r>
              <a:rPr kumimoji="0" lang="en-US" sz="2000" b="0" i="0" u="none" strike="noStrike" cap="none" normalizeH="0" baseline="0" dirty="0" smtClean="0">
                <a:ln>
                  <a:noFill/>
                </a:ln>
                <a:solidFill>
                  <a:schemeClr val="tx1"/>
                </a:solidFill>
                <a:effectLst/>
                <a:latin typeface="Tahoma" pitchFamily="34" charset="0"/>
                <a:ea typeface="Tahoma" pitchFamily="34" charset="0"/>
                <a:cs typeface="Tahoma" pitchFamily="34" charset="0"/>
              </a:rPr>
              <a:t> </a:t>
            </a:r>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bg>
      <p:bgPr>
        <a:solidFill>
          <a:schemeClr val="tx1">
            <a:lumMod val="95000"/>
            <a:lumOff val="5000"/>
          </a:schemeClr>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2285984" y="357166"/>
            <a:ext cx="4716566" cy="984906"/>
          </a:xfrm>
        </p:spPr>
        <p:txBody>
          <a:bodyPr>
            <a:normAutofit/>
          </a:bodyPr>
          <a:lstStyle/>
          <a:p>
            <a:r>
              <a:rPr lang="fa-IR" sz="4000" dirty="0">
                <a:ln w="11430"/>
                <a:solidFill>
                  <a:srgbClr val="FFFF00"/>
                </a:solidFill>
                <a:effectLst>
                  <a:outerShdw blurRad="50800" dist="39000" dir="5460000" algn="tl">
                    <a:srgbClr val="000000">
                      <a:alpha val="38000"/>
                    </a:srgbClr>
                  </a:outerShdw>
                </a:effectLst>
                <a:latin typeface="+mn-lt"/>
                <a:ea typeface="+mn-ea"/>
                <a:cs typeface="+mn-cs"/>
              </a:rPr>
              <a:t>دلایل از پستان شیر دادن</a:t>
            </a:r>
          </a:p>
        </p:txBody>
      </p:sp>
      <p:sp>
        <p:nvSpPr>
          <p:cNvPr id="3" name="Subtitle 2"/>
          <p:cNvSpPr>
            <a:spLocks noGrp="1"/>
          </p:cNvSpPr>
          <p:nvPr>
            <p:ph type="subTitle" idx="1"/>
          </p:nvPr>
        </p:nvSpPr>
        <p:spPr>
          <a:xfrm>
            <a:off x="714348" y="1928802"/>
            <a:ext cx="7858180" cy="3574426"/>
          </a:xfrm>
        </p:spPr>
        <p:txBody>
          <a:bodyPr/>
          <a:lstStyle/>
          <a:p>
            <a:pPr marR="0" rtl="0" eaLnBrk="0" fontAlgn="base" hangingPunct="0">
              <a:spcBef>
                <a:spcPct val="0"/>
              </a:spcBef>
              <a:spcAft>
                <a:spcPct val="0"/>
              </a:spcAft>
              <a:buClrTx/>
              <a:buSzTx/>
            </a:pPr>
            <a:r>
              <a:rPr lang="fa-IR" sz="2800" b="1" dirty="0" smtClean="0">
                <a:ln w="11430"/>
                <a:solidFill>
                  <a:srgbClr val="FFFF00"/>
                </a:solidFill>
                <a:effectLst>
                  <a:outerShdw blurRad="50800" dist="39000" dir="5460000" algn="tl">
                    <a:srgbClr val="000000">
                      <a:alpha val="38000"/>
                    </a:srgbClr>
                  </a:outerShdw>
                </a:effectLst>
              </a:rPr>
              <a:t>1. بین چربی و پروتئین، توازن درست برقرار می کند:</a:t>
            </a:r>
            <a:r>
              <a:rPr lang="fa-IR" sz="2000" dirty="0" smtClean="0">
                <a:solidFill>
                  <a:schemeClr val="bg1"/>
                </a:solidFill>
                <a:latin typeface="Tahoma" pitchFamily="34" charset="0"/>
                <a:ea typeface="Tahoma" pitchFamily="34" charset="0"/>
                <a:cs typeface="Tahoma" pitchFamily="34" charset="0"/>
              </a:rPr>
              <a:t> شیر انسان در مقایسه با شیر سایر پستانداران، چربی بیشتر و پروتئین کمتر دارد. این توازن و پروتئین ها و چربی های منحصر بفرد در شیر انسان، برا میلین دار شدن سریع دستگاه عصبی ایده آل است.</a:t>
            </a:r>
            <a:endParaRPr lang="en-US" sz="2000" dirty="0" smtClean="0">
              <a:solidFill>
                <a:schemeClr val="bg1"/>
              </a:solidFill>
              <a:latin typeface="Tahoma" pitchFamily="34" charset="0"/>
              <a:ea typeface="Tahoma" pitchFamily="34" charset="0"/>
              <a:cs typeface="Tahoma" pitchFamily="34" charset="0"/>
            </a:endParaRPr>
          </a:p>
          <a:p>
            <a:endParaRPr lang="fa-IR" sz="2000" dirty="0">
              <a:solidFill>
                <a:schemeClr val="tx1"/>
              </a:solidFill>
              <a:latin typeface="Tahoma" pitchFamily="34" charset="0"/>
              <a:ea typeface="Tahoma" pitchFamily="34" charset="0"/>
              <a:cs typeface="Tahoma" pitchFamily="34" charset="0"/>
            </a:endParaRPr>
          </a:p>
        </p:txBody>
      </p:sp>
    </p:spTree>
    <p:extLst>
      <p:ext uri="{BB962C8B-B14F-4D97-AF65-F5344CB8AC3E}">
        <p14:creationId xmlns:p14="http://schemas.microsoft.com/office/powerpoint/2010/main" val="79076360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667000" y="228600"/>
            <a:ext cx="4038600" cy="707886"/>
          </a:xfrm>
          <a:prstGeom prst="rect">
            <a:avLst/>
          </a:prstGeom>
          <a:noFill/>
        </p:spPr>
        <p:txBody>
          <a:bodyPr wrap="square" rtlCol="1">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fa-IR" sz="4000" b="1" dirty="0" smtClean="0">
                <a:ln w="11430"/>
                <a:solidFill>
                  <a:srgbClr val="FFFF00"/>
                </a:solidFill>
                <a:effectLst>
                  <a:outerShdw blurRad="50800" dist="39000" dir="5460000" algn="tl">
                    <a:srgbClr val="000000">
                      <a:alpha val="38000"/>
                    </a:srgbClr>
                  </a:outerShdw>
                </a:effectLst>
              </a:rPr>
              <a:t>دستگاه عصبی</a:t>
            </a:r>
            <a:endParaRPr lang="fa-IR" sz="4000" b="1" dirty="0">
              <a:ln w="11430"/>
              <a:solidFill>
                <a:srgbClr val="FFFF00"/>
              </a:solidFill>
              <a:effectLst>
                <a:outerShdw blurRad="50800" dist="39000" dir="5460000" algn="tl">
                  <a:srgbClr val="000000">
                    <a:alpha val="38000"/>
                  </a:srgbClr>
                </a:outerShdw>
              </a:effectLst>
            </a:endParaRPr>
          </a:p>
        </p:txBody>
      </p:sp>
      <p:sp>
        <p:nvSpPr>
          <p:cNvPr id="6" name="TextBox 5"/>
          <p:cNvSpPr txBox="1"/>
          <p:nvPr/>
        </p:nvSpPr>
        <p:spPr>
          <a:xfrm>
            <a:off x="381000" y="1460242"/>
            <a:ext cx="8458200" cy="5386090"/>
          </a:xfrm>
          <a:prstGeom prst="rect">
            <a:avLst/>
          </a:prstGeom>
          <a:noFill/>
        </p:spPr>
        <p:txBody>
          <a:bodyPr wrap="square" rtlCol="1">
            <a:spAutoFit/>
          </a:bodyPr>
          <a:lstStyle/>
          <a:p>
            <a:pPr algn="justLow" rtl="1">
              <a:buFont typeface="Wingdings" pitchFamily="2" charset="2"/>
              <a:buChar char="Ø"/>
            </a:pPr>
            <a:r>
              <a:rPr lang="fa-IR" sz="2800" b="1" dirty="0" smtClean="0">
                <a:latin typeface="Tahoma" pitchFamily="34" charset="0"/>
                <a:ea typeface="Tahoma" pitchFamily="34" charset="0"/>
                <a:cs typeface="2  Titr" pitchFamily="2" charset="-78"/>
              </a:rPr>
              <a:t>جانوران پرسلولی برای ایجاد هماهنگی نیاز به دستگاه ارتباطی دارند </a:t>
            </a:r>
          </a:p>
          <a:p>
            <a:pPr algn="justLow" rtl="1">
              <a:buFont typeface="Wingdings" pitchFamily="2" charset="2"/>
              <a:buChar char="Ø"/>
            </a:pPr>
            <a:endParaRPr lang="fa-IR" sz="2800" b="1" dirty="0" smtClean="0">
              <a:latin typeface="Tahoma" pitchFamily="34" charset="0"/>
              <a:ea typeface="Tahoma" pitchFamily="34" charset="0"/>
              <a:cs typeface="2  Titr" pitchFamily="2" charset="-78"/>
            </a:endParaRPr>
          </a:p>
          <a:p>
            <a:pPr algn="justLow" rtl="1">
              <a:buFont typeface="Wingdings" pitchFamily="2" charset="2"/>
              <a:buChar char="ü"/>
            </a:pPr>
            <a:r>
              <a:rPr lang="fa-IR" sz="2800" b="1" dirty="0" smtClean="0">
                <a:latin typeface="Tahoma" pitchFamily="34" charset="0"/>
                <a:ea typeface="Tahoma" pitchFamily="34" charset="0"/>
                <a:cs typeface="2  Titr" pitchFamily="2" charset="-78"/>
              </a:rPr>
              <a:t>دستگاه عصبی با ساختار و کار ویژه اش نقش ایجاد ارتباط و هماهنگی بین سلول ها و اندام های مختلف بدن را دارد</a:t>
            </a:r>
          </a:p>
          <a:p>
            <a:pPr algn="justLow" rtl="1">
              <a:buFont typeface="Wingdings" pitchFamily="2" charset="2"/>
              <a:buChar char="ü"/>
            </a:pPr>
            <a:endParaRPr lang="fa-IR" sz="2800" b="1" dirty="0" smtClean="0">
              <a:latin typeface="Tahoma" pitchFamily="34" charset="0"/>
              <a:ea typeface="Tahoma" pitchFamily="34" charset="0"/>
              <a:cs typeface="2  Titr" pitchFamily="2" charset="-78"/>
            </a:endParaRPr>
          </a:p>
          <a:p>
            <a:pPr algn="justLow" rtl="1">
              <a:buFont typeface="Wingdings" pitchFamily="2" charset="2"/>
              <a:buChar char="v"/>
            </a:pPr>
            <a:r>
              <a:rPr lang="fa-IR" sz="2800" b="1" dirty="0" smtClean="0">
                <a:latin typeface="Tahoma" pitchFamily="34" charset="0"/>
                <a:ea typeface="Tahoma" pitchFamily="34" charset="0"/>
                <a:cs typeface="2  Titr" pitchFamily="2" charset="-78"/>
              </a:rPr>
              <a:t>فعالیت های عصبی جانوران در دو جهت انجام می شود</a:t>
            </a:r>
          </a:p>
          <a:p>
            <a:pPr algn="justLow" rtl="1">
              <a:buFont typeface="Wingdings" pitchFamily="2" charset="2"/>
              <a:buChar char="v"/>
            </a:pPr>
            <a:endParaRPr lang="fa-IR" sz="2800" b="1" dirty="0" smtClean="0">
              <a:latin typeface="Tahoma" pitchFamily="34" charset="0"/>
              <a:ea typeface="Tahoma" pitchFamily="34" charset="0"/>
              <a:cs typeface="2  Titr" pitchFamily="2" charset="-78"/>
            </a:endParaRPr>
          </a:p>
          <a:p>
            <a:pPr algn="justLow" rtl="1">
              <a:buFont typeface="Wingdings" pitchFamily="2" charset="2"/>
              <a:buChar char="ü"/>
            </a:pPr>
            <a:r>
              <a:rPr lang="fa-IR" sz="2800" b="1" dirty="0" smtClean="0">
                <a:latin typeface="Tahoma" pitchFamily="34" charset="0"/>
                <a:ea typeface="Tahoma" pitchFamily="34" charset="0"/>
                <a:cs typeface="2  Titr" pitchFamily="2" charset="-78"/>
              </a:rPr>
              <a:t>1) تنظیم فعالیت درونی بدن</a:t>
            </a:r>
          </a:p>
          <a:p>
            <a:pPr algn="justLow" rtl="1">
              <a:buFont typeface="Wingdings" pitchFamily="2" charset="2"/>
              <a:buChar char="ü"/>
            </a:pPr>
            <a:endParaRPr lang="fa-IR" sz="2800" b="1" dirty="0" smtClean="0">
              <a:latin typeface="Tahoma" pitchFamily="34" charset="0"/>
              <a:ea typeface="Tahoma" pitchFamily="34" charset="0"/>
              <a:cs typeface="2  Titr" pitchFamily="2" charset="-78"/>
            </a:endParaRPr>
          </a:p>
          <a:p>
            <a:pPr algn="justLow" rtl="1">
              <a:buFont typeface="Wingdings" pitchFamily="2" charset="2"/>
              <a:buChar char="ü"/>
            </a:pPr>
            <a:r>
              <a:rPr lang="fa-IR" sz="2800" b="1" dirty="0" smtClean="0">
                <a:latin typeface="Tahoma" pitchFamily="34" charset="0"/>
                <a:ea typeface="Tahoma" pitchFamily="34" charset="0"/>
                <a:cs typeface="2  Titr" pitchFamily="2" charset="-78"/>
              </a:rPr>
              <a:t>2) تنظیم موقعیت جانور نسبت به محیط داخلی</a:t>
            </a:r>
          </a:p>
          <a:p>
            <a:pPr algn="justLow" rtl="1">
              <a:buFont typeface="Wingdings" pitchFamily="2" charset="2"/>
              <a:buChar char="ü"/>
            </a:pPr>
            <a:endParaRPr lang="fa-IR" sz="3600" dirty="0" smtClean="0"/>
          </a:p>
        </p:txBody>
      </p:sp>
      <p:sp>
        <p:nvSpPr>
          <p:cNvPr id="7" name="Footer Placeholder 6"/>
          <p:cNvSpPr>
            <a:spLocks noGrp="1"/>
          </p:cNvSpPr>
          <p:nvPr>
            <p:ph type="ftr" sz="quarter" idx="11"/>
          </p:nvPr>
        </p:nvSpPr>
        <p:spPr/>
        <p:txBody>
          <a:bodyPr/>
          <a:lstStyle/>
          <a:p>
            <a:r>
              <a:rPr lang="en-US" smtClean="0"/>
              <a:t>www.biology86.blogfa.com</a:t>
            </a:r>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5"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 calcmode="lin" valueType="num">
                                      <p:cBhvr>
                                        <p:cTn id="7" dur="500" decel="50000" fill="hold">
                                          <p:stCondLst>
                                            <p:cond delay="0"/>
                                          </p:stCondLst>
                                        </p:cTn>
                                        <p:tgtEl>
                                          <p:spTgt spid="6">
                                            <p:txEl>
                                              <p:pRg st="0" end="0"/>
                                            </p:txEl>
                                          </p:spTgt>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6">
                                            <p:txEl>
                                              <p:pRg st="0" end="0"/>
                                            </p:txEl>
                                          </p:spTgt>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6">
                                            <p:txEl>
                                              <p:pRg st="0" end="0"/>
                                            </p:txEl>
                                          </p:spTgt>
                                        </p:tgtEl>
                                        <p:attrNameLst>
                                          <p:attrName>ppt_w</p:attrName>
                                        </p:attrNameLst>
                                      </p:cBhvr>
                                      <p:tavLst>
                                        <p:tav tm="0">
                                          <p:val>
                                            <p:strVal val="#ppt_w*.05"/>
                                          </p:val>
                                        </p:tav>
                                        <p:tav tm="100000">
                                          <p:val>
                                            <p:strVal val="#ppt_w"/>
                                          </p:val>
                                        </p:tav>
                                      </p:tavLst>
                                    </p:anim>
                                    <p:anim calcmode="lin" valueType="num">
                                      <p:cBhvr>
                                        <p:cTn id="10" dur="1000" fill="hold"/>
                                        <p:tgtEl>
                                          <p:spTgt spid="6">
                                            <p:txEl>
                                              <p:pRg st="0" end="0"/>
                                            </p:txEl>
                                          </p:spTgt>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6">
                                            <p:txEl>
                                              <p:pRg st="0" end="0"/>
                                            </p:txEl>
                                          </p:spTgt>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6">
                                            <p:txEl>
                                              <p:pRg st="0" end="0"/>
                                            </p:txEl>
                                          </p:spTgt>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6">
                                            <p:txEl>
                                              <p:pRg st="0" end="0"/>
                                            </p:txEl>
                                          </p:spTgt>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6">
                                            <p:txEl>
                                              <p:pRg st="0" end="0"/>
                                            </p:txEl>
                                          </p:spTgt>
                                        </p:tgtEl>
                                      </p:cBhvr>
                                    </p:animEffect>
                                  </p:childTnLst>
                                </p:cTn>
                              </p:par>
                            </p:childTnLst>
                          </p:cTn>
                        </p:par>
                      </p:childTnLst>
                    </p:cTn>
                  </p:par>
                  <p:par>
                    <p:cTn id="15" fill="hold">
                      <p:stCondLst>
                        <p:cond delay="indefinite"/>
                      </p:stCondLst>
                      <p:childTnLst>
                        <p:par>
                          <p:cTn id="16" fill="hold">
                            <p:stCondLst>
                              <p:cond delay="0"/>
                            </p:stCondLst>
                            <p:childTnLst>
                              <p:par>
                                <p:cTn id="17" presetID="25" presetClass="entr" presetSubtype="0" fill="hold" nodeType="clickEffect">
                                  <p:stCondLst>
                                    <p:cond delay="0"/>
                                  </p:stCondLst>
                                  <p:childTnLst>
                                    <p:set>
                                      <p:cBhvr>
                                        <p:cTn id="18" dur="1" fill="hold">
                                          <p:stCondLst>
                                            <p:cond delay="0"/>
                                          </p:stCondLst>
                                        </p:cTn>
                                        <p:tgtEl>
                                          <p:spTgt spid="6">
                                            <p:txEl>
                                              <p:pRg st="2" end="2"/>
                                            </p:txEl>
                                          </p:spTgt>
                                        </p:tgtEl>
                                        <p:attrNameLst>
                                          <p:attrName>style.visibility</p:attrName>
                                        </p:attrNameLst>
                                      </p:cBhvr>
                                      <p:to>
                                        <p:strVal val="visible"/>
                                      </p:to>
                                    </p:set>
                                    <p:anim calcmode="lin" valueType="num">
                                      <p:cBhvr>
                                        <p:cTn id="19" dur="500" decel="50000" fill="hold">
                                          <p:stCondLst>
                                            <p:cond delay="0"/>
                                          </p:stCondLst>
                                        </p:cTn>
                                        <p:tgtEl>
                                          <p:spTgt spid="6">
                                            <p:txEl>
                                              <p:pRg st="2" end="2"/>
                                            </p:txEl>
                                          </p:spTgt>
                                        </p:tgtEl>
                                        <p:attrNameLst>
                                          <p:attrName>style.rotation</p:attrName>
                                        </p:attrNameLst>
                                      </p:cBhvr>
                                      <p:tavLst>
                                        <p:tav tm="0">
                                          <p:val>
                                            <p:fltVal val="-90"/>
                                          </p:val>
                                        </p:tav>
                                        <p:tav tm="100000">
                                          <p:val>
                                            <p:fltVal val="0"/>
                                          </p:val>
                                        </p:tav>
                                      </p:tavLst>
                                    </p:anim>
                                    <p:anim calcmode="lin" valueType="num">
                                      <p:cBhvr>
                                        <p:cTn id="20" dur="500" decel="50000" fill="hold">
                                          <p:stCondLst>
                                            <p:cond delay="0"/>
                                          </p:stCondLst>
                                        </p:cTn>
                                        <p:tgtEl>
                                          <p:spTgt spid="6">
                                            <p:txEl>
                                              <p:pRg st="2" end="2"/>
                                            </p:txEl>
                                          </p:spTgt>
                                        </p:tgtEl>
                                        <p:attrNameLst>
                                          <p:attrName>ppt_w</p:attrName>
                                        </p:attrNameLst>
                                      </p:cBhvr>
                                      <p:tavLst>
                                        <p:tav tm="0">
                                          <p:val>
                                            <p:strVal val="#ppt_w"/>
                                          </p:val>
                                        </p:tav>
                                        <p:tav tm="100000">
                                          <p:val>
                                            <p:strVal val="#ppt_w*.05"/>
                                          </p:val>
                                        </p:tav>
                                      </p:tavLst>
                                    </p:anim>
                                    <p:anim calcmode="lin" valueType="num">
                                      <p:cBhvr>
                                        <p:cTn id="21" dur="500" accel="50000" fill="hold">
                                          <p:stCondLst>
                                            <p:cond delay="500"/>
                                          </p:stCondLst>
                                        </p:cTn>
                                        <p:tgtEl>
                                          <p:spTgt spid="6">
                                            <p:txEl>
                                              <p:pRg st="2" end="2"/>
                                            </p:txEl>
                                          </p:spTgt>
                                        </p:tgtEl>
                                        <p:attrNameLst>
                                          <p:attrName>ppt_w</p:attrName>
                                        </p:attrNameLst>
                                      </p:cBhvr>
                                      <p:tavLst>
                                        <p:tav tm="0">
                                          <p:val>
                                            <p:strVal val="#ppt_w*.05"/>
                                          </p:val>
                                        </p:tav>
                                        <p:tav tm="100000">
                                          <p:val>
                                            <p:strVal val="#ppt_w"/>
                                          </p:val>
                                        </p:tav>
                                      </p:tavLst>
                                    </p:anim>
                                    <p:anim calcmode="lin" valueType="num">
                                      <p:cBhvr>
                                        <p:cTn id="22" dur="1000" fill="hold"/>
                                        <p:tgtEl>
                                          <p:spTgt spid="6">
                                            <p:txEl>
                                              <p:pRg st="2" end="2"/>
                                            </p:txEl>
                                          </p:spTgt>
                                        </p:tgtEl>
                                        <p:attrNameLst>
                                          <p:attrName>ppt_h</p:attrName>
                                        </p:attrNameLst>
                                      </p:cBhvr>
                                      <p:tavLst>
                                        <p:tav tm="0">
                                          <p:val>
                                            <p:strVal val="#ppt_h"/>
                                          </p:val>
                                        </p:tav>
                                        <p:tav tm="100000">
                                          <p:val>
                                            <p:strVal val="#ppt_h"/>
                                          </p:val>
                                        </p:tav>
                                      </p:tavLst>
                                    </p:anim>
                                    <p:anim calcmode="lin" valueType="num">
                                      <p:cBhvr>
                                        <p:cTn id="23" dur="500" decel="50000" fill="hold">
                                          <p:stCondLst>
                                            <p:cond delay="0"/>
                                          </p:stCondLst>
                                        </p:cTn>
                                        <p:tgtEl>
                                          <p:spTgt spid="6">
                                            <p:txEl>
                                              <p:pRg st="2" end="2"/>
                                            </p:txEl>
                                          </p:spTgt>
                                        </p:tgtEl>
                                        <p:attrNameLst>
                                          <p:attrName>ppt_x</p:attrName>
                                        </p:attrNameLst>
                                      </p:cBhvr>
                                      <p:tavLst>
                                        <p:tav tm="0">
                                          <p:val>
                                            <p:strVal val="#ppt_x+.4"/>
                                          </p:val>
                                        </p:tav>
                                        <p:tav tm="100000">
                                          <p:val>
                                            <p:strVal val="#ppt_x"/>
                                          </p:val>
                                        </p:tav>
                                      </p:tavLst>
                                    </p:anim>
                                    <p:anim calcmode="lin" valueType="num">
                                      <p:cBhvr>
                                        <p:cTn id="24" dur="500" decel="50000" fill="hold">
                                          <p:stCondLst>
                                            <p:cond delay="0"/>
                                          </p:stCondLst>
                                        </p:cTn>
                                        <p:tgtEl>
                                          <p:spTgt spid="6">
                                            <p:txEl>
                                              <p:pRg st="2" end="2"/>
                                            </p:txEl>
                                          </p:spTgt>
                                        </p:tgtEl>
                                        <p:attrNameLst>
                                          <p:attrName>ppt_y</p:attrName>
                                        </p:attrNameLst>
                                      </p:cBhvr>
                                      <p:tavLst>
                                        <p:tav tm="0">
                                          <p:val>
                                            <p:strVal val="#ppt_y-.2"/>
                                          </p:val>
                                        </p:tav>
                                        <p:tav tm="100000">
                                          <p:val>
                                            <p:strVal val="#ppt_y+.1"/>
                                          </p:val>
                                        </p:tav>
                                      </p:tavLst>
                                    </p:anim>
                                    <p:anim calcmode="lin" valueType="num">
                                      <p:cBhvr>
                                        <p:cTn id="25" dur="500" accel="50000" fill="hold">
                                          <p:stCondLst>
                                            <p:cond delay="500"/>
                                          </p:stCondLst>
                                        </p:cTn>
                                        <p:tgtEl>
                                          <p:spTgt spid="6">
                                            <p:txEl>
                                              <p:pRg st="2" end="2"/>
                                            </p:txEl>
                                          </p:spTgt>
                                        </p:tgtEl>
                                        <p:attrNameLst>
                                          <p:attrName>ppt_y</p:attrName>
                                        </p:attrNameLst>
                                      </p:cBhvr>
                                      <p:tavLst>
                                        <p:tav tm="0">
                                          <p:val>
                                            <p:strVal val="#ppt_y+.1"/>
                                          </p:val>
                                        </p:tav>
                                        <p:tav tm="100000">
                                          <p:val>
                                            <p:strVal val="#ppt_y"/>
                                          </p:val>
                                        </p:tav>
                                      </p:tavLst>
                                    </p:anim>
                                    <p:animEffect transition="in" filter="fade">
                                      <p:cBhvr>
                                        <p:cTn id="26" dur="1000" decel="50000">
                                          <p:stCondLst>
                                            <p:cond delay="0"/>
                                          </p:stCondLst>
                                        </p:cTn>
                                        <p:tgtEl>
                                          <p:spTgt spid="6">
                                            <p:txEl>
                                              <p:pRg st="2" end="2"/>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25" presetClass="entr" presetSubtype="0" fill="hold" nodeType="clickEffect">
                                  <p:stCondLst>
                                    <p:cond delay="0"/>
                                  </p:stCondLst>
                                  <p:childTnLst>
                                    <p:set>
                                      <p:cBhvr>
                                        <p:cTn id="30" dur="1" fill="hold">
                                          <p:stCondLst>
                                            <p:cond delay="0"/>
                                          </p:stCondLst>
                                        </p:cTn>
                                        <p:tgtEl>
                                          <p:spTgt spid="6">
                                            <p:txEl>
                                              <p:pRg st="4" end="4"/>
                                            </p:txEl>
                                          </p:spTgt>
                                        </p:tgtEl>
                                        <p:attrNameLst>
                                          <p:attrName>style.visibility</p:attrName>
                                        </p:attrNameLst>
                                      </p:cBhvr>
                                      <p:to>
                                        <p:strVal val="visible"/>
                                      </p:to>
                                    </p:set>
                                    <p:anim calcmode="lin" valueType="num">
                                      <p:cBhvr>
                                        <p:cTn id="31" dur="500" decel="50000" fill="hold">
                                          <p:stCondLst>
                                            <p:cond delay="0"/>
                                          </p:stCondLst>
                                        </p:cTn>
                                        <p:tgtEl>
                                          <p:spTgt spid="6">
                                            <p:txEl>
                                              <p:pRg st="4" end="4"/>
                                            </p:txEl>
                                          </p:spTgt>
                                        </p:tgtEl>
                                        <p:attrNameLst>
                                          <p:attrName>style.rotation</p:attrName>
                                        </p:attrNameLst>
                                      </p:cBhvr>
                                      <p:tavLst>
                                        <p:tav tm="0">
                                          <p:val>
                                            <p:fltVal val="-90"/>
                                          </p:val>
                                        </p:tav>
                                        <p:tav tm="100000">
                                          <p:val>
                                            <p:fltVal val="0"/>
                                          </p:val>
                                        </p:tav>
                                      </p:tavLst>
                                    </p:anim>
                                    <p:anim calcmode="lin" valueType="num">
                                      <p:cBhvr>
                                        <p:cTn id="32" dur="500" decel="50000" fill="hold">
                                          <p:stCondLst>
                                            <p:cond delay="0"/>
                                          </p:stCondLst>
                                        </p:cTn>
                                        <p:tgtEl>
                                          <p:spTgt spid="6">
                                            <p:txEl>
                                              <p:pRg st="4" end="4"/>
                                            </p:txEl>
                                          </p:spTgt>
                                        </p:tgtEl>
                                        <p:attrNameLst>
                                          <p:attrName>ppt_w</p:attrName>
                                        </p:attrNameLst>
                                      </p:cBhvr>
                                      <p:tavLst>
                                        <p:tav tm="0">
                                          <p:val>
                                            <p:strVal val="#ppt_w"/>
                                          </p:val>
                                        </p:tav>
                                        <p:tav tm="100000">
                                          <p:val>
                                            <p:strVal val="#ppt_w*.05"/>
                                          </p:val>
                                        </p:tav>
                                      </p:tavLst>
                                    </p:anim>
                                    <p:anim calcmode="lin" valueType="num">
                                      <p:cBhvr>
                                        <p:cTn id="33" dur="500" accel="50000" fill="hold">
                                          <p:stCondLst>
                                            <p:cond delay="500"/>
                                          </p:stCondLst>
                                        </p:cTn>
                                        <p:tgtEl>
                                          <p:spTgt spid="6">
                                            <p:txEl>
                                              <p:pRg st="4" end="4"/>
                                            </p:txEl>
                                          </p:spTgt>
                                        </p:tgtEl>
                                        <p:attrNameLst>
                                          <p:attrName>ppt_w</p:attrName>
                                        </p:attrNameLst>
                                      </p:cBhvr>
                                      <p:tavLst>
                                        <p:tav tm="0">
                                          <p:val>
                                            <p:strVal val="#ppt_w*.05"/>
                                          </p:val>
                                        </p:tav>
                                        <p:tav tm="100000">
                                          <p:val>
                                            <p:strVal val="#ppt_w"/>
                                          </p:val>
                                        </p:tav>
                                      </p:tavLst>
                                    </p:anim>
                                    <p:anim calcmode="lin" valueType="num">
                                      <p:cBhvr>
                                        <p:cTn id="34" dur="1000" fill="hold"/>
                                        <p:tgtEl>
                                          <p:spTgt spid="6">
                                            <p:txEl>
                                              <p:pRg st="4" end="4"/>
                                            </p:txEl>
                                          </p:spTgt>
                                        </p:tgtEl>
                                        <p:attrNameLst>
                                          <p:attrName>ppt_h</p:attrName>
                                        </p:attrNameLst>
                                      </p:cBhvr>
                                      <p:tavLst>
                                        <p:tav tm="0">
                                          <p:val>
                                            <p:strVal val="#ppt_h"/>
                                          </p:val>
                                        </p:tav>
                                        <p:tav tm="100000">
                                          <p:val>
                                            <p:strVal val="#ppt_h"/>
                                          </p:val>
                                        </p:tav>
                                      </p:tavLst>
                                    </p:anim>
                                    <p:anim calcmode="lin" valueType="num">
                                      <p:cBhvr>
                                        <p:cTn id="35" dur="500" decel="50000" fill="hold">
                                          <p:stCondLst>
                                            <p:cond delay="0"/>
                                          </p:stCondLst>
                                        </p:cTn>
                                        <p:tgtEl>
                                          <p:spTgt spid="6">
                                            <p:txEl>
                                              <p:pRg st="4" end="4"/>
                                            </p:txEl>
                                          </p:spTgt>
                                        </p:tgtEl>
                                        <p:attrNameLst>
                                          <p:attrName>ppt_x</p:attrName>
                                        </p:attrNameLst>
                                      </p:cBhvr>
                                      <p:tavLst>
                                        <p:tav tm="0">
                                          <p:val>
                                            <p:strVal val="#ppt_x+.4"/>
                                          </p:val>
                                        </p:tav>
                                        <p:tav tm="100000">
                                          <p:val>
                                            <p:strVal val="#ppt_x"/>
                                          </p:val>
                                        </p:tav>
                                      </p:tavLst>
                                    </p:anim>
                                    <p:anim calcmode="lin" valueType="num">
                                      <p:cBhvr>
                                        <p:cTn id="36" dur="500" decel="50000" fill="hold">
                                          <p:stCondLst>
                                            <p:cond delay="0"/>
                                          </p:stCondLst>
                                        </p:cTn>
                                        <p:tgtEl>
                                          <p:spTgt spid="6">
                                            <p:txEl>
                                              <p:pRg st="4" end="4"/>
                                            </p:txEl>
                                          </p:spTgt>
                                        </p:tgtEl>
                                        <p:attrNameLst>
                                          <p:attrName>ppt_y</p:attrName>
                                        </p:attrNameLst>
                                      </p:cBhvr>
                                      <p:tavLst>
                                        <p:tav tm="0">
                                          <p:val>
                                            <p:strVal val="#ppt_y-.2"/>
                                          </p:val>
                                        </p:tav>
                                        <p:tav tm="100000">
                                          <p:val>
                                            <p:strVal val="#ppt_y+.1"/>
                                          </p:val>
                                        </p:tav>
                                      </p:tavLst>
                                    </p:anim>
                                    <p:anim calcmode="lin" valueType="num">
                                      <p:cBhvr>
                                        <p:cTn id="37" dur="500" accel="50000" fill="hold">
                                          <p:stCondLst>
                                            <p:cond delay="500"/>
                                          </p:stCondLst>
                                        </p:cTn>
                                        <p:tgtEl>
                                          <p:spTgt spid="6">
                                            <p:txEl>
                                              <p:pRg st="4" end="4"/>
                                            </p:txEl>
                                          </p:spTgt>
                                        </p:tgtEl>
                                        <p:attrNameLst>
                                          <p:attrName>ppt_y</p:attrName>
                                        </p:attrNameLst>
                                      </p:cBhvr>
                                      <p:tavLst>
                                        <p:tav tm="0">
                                          <p:val>
                                            <p:strVal val="#ppt_y+.1"/>
                                          </p:val>
                                        </p:tav>
                                        <p:tav tm="100000">
                                          <p:val>
                                            <p:strVal val="#ppt_y"/>
                                          </p:val>
                                        </p:tav>
                                      </p:tavLst>
                                    </p:anim>
                                    <p:animEffect transition="in" filter="fade">
                                      <p:cBhvr>
                                        <p:cTn id="38" dur="1000" decel="50000">
                                          <p:stCondLst>
                                            <p:cond delay="0"/>
                                          </p:stCondLst>
                                        </p:cTn>
                                        <p:tgtEl>
                                          <p:spTgt spid="6">
                                            <p:txEl>
                                              <p:pRg st="4" end="4"/>
                                            </p:txEl>
                                          </p:spTgt>
                                        </p:tgtEl>
                                      </p:cBhvr>
                                    </p:animEffect>
                                  </p:childTnLst>
                                </p:cTn>
                              </p:par>
                            </p:childTnLst>
                          </p:cTn>
                        </p:par>
                      </p:childTnLst>
                    </p:cTn>
                  </p:par>
                  <p:par>
                    <p:cTn id="39" fill="hold">
                      <p:stCondLst>
                        <p:cond delay="indefinite"/>
                      </p:stCondLst>
                      <p:childTnLst>
                        <p:par>
                          <p:cTn id="40" fill="hold">
                            <p:stCondLst>
                              <p:cond delay="0"/>
                            </p:stCondLst>
                            <p:childTnLst>
                              <p:par>
                                <p:cTn id="41" presetID="25" presetClass="entr" presetSubtype="0" fill="hold" nodeType="clickEffect">
                                  <p:stCondLst>
                                    <p:cond delay="0"/>
                                  </p:stCondLst>
                                  <p:childTnLst>
                                    <p:set>
                                      <p:cBhvr>
                                        <p:cTn id="42" dur="1" fill="hold">
                                          <p:stCondLst>
                                            <p:cond delay="0"/>
                                          </p:stCondLst>
                                        </p:cTn>
                                        <p:tgtEl>
                                          <p:spTgt spid="6">
                                            <p:txEl>
                                              <p:pRg st="6" end="6"/>
                                            </p:txEl>
                                          </p:spTgt>
                                        </p:tgtEl>
                                        <p:attrNameLst>
                                          <p:attrName>style.visibility</p:attrName>
                                        </p:attrNameLst>
                                      </p:cBhvr>
                                      <p:to>
                                        <p:strVal val="visible"/>
                                      </p:to>
                                    </p:set>
                                    <p:anim calcmode="lin" valueType="num">
                                      <p:cBhvr>
                                        <p:cTn id="43" dur="500" decel="50000" fill="hold">
                                          <p:stCondLst>
                                            <p:cond delay="0"/>
                                          </p:stCondLst>
                                        </p:cTn>
                                        <p:tgtEl>
                                          <p:spTgt spid="6">
                                            <p:txEl>
                                              <p:pRg st="6" end="6"/>
                                            </p:txEl>
                                          </p:spTgt>
                                        </p:tgtEl>
                                        <p:attrNameLst>
                                          <p:attrName>style.rotation</p:attrName>
                                        </p:attrNameLst>
                                      </p:cBhvr>
                                      <p:tavLst>
                                        <p:tav tm="0">
                                          <p:val>
                                            <p:fltVal val="-90"/>
                                          </p:val>
                                        </p:tav>
                                        <p:tav tm="100000">
                                          <p:val>
                                            <p:fltVal val="0"/>
                                          </p:val>
                                        </p:tav>
                                      </p:tavLst>
                                    </p:anim>
                                    <p:anim calcmode="lin" valueType="num">
                                      <p:cBhvr>
                                        <p:cTn id="44" dur="500" decel="50000" fill="hold">
                                          <p:stCondLst>
                                            <p:cond delay="0"/>
                                          </p:stCondLst>
                                        </p:cTn>
                                        <p:tgtEl>
                                          <p:spTgt spid="6">
                                            <p:txEl>
                                              <p:pRg st="6" end="6"/>
                                            </p:txEl>
                                          </p:spTgt>
                                        </p:tgtEl>
                                        <p:attrNameLst>
                                          <p:attrName>ppt_w</p:attrName>
                                        </p:attrNameLst>
                                      </p:cBhvr>
                                      <p:tavLst>
                                        <p:tav tm="0">
                                          <p:val>
                                            <p:strVal val="#ppt_w"/>
                                          </p:val>
                                        </p:tav>
                                        <p:tav tm="100000">
                                          <p:val>
                                            <p:strVal val="#ppt_w*.05"/>
                                          </p:val>
                                        </p:tav>
                                      </p:tavLst>
                                    </p:anim>
                                    <p:anim calcmode="lin" valueType="num">
                                      <p:cBhvr>
                                        <p:cTn id="45" dur="500" accel="50000" fill="hold">
                                          <p:stCondLst>
                                            <p:cond delay="500"/>
                                          </p:stCondLst>
                                        </p:cTn>
                                        <p:tgtEl>
                                          <p:spTgt spid="6">
                                            <p:txEl>
                                              <p:pRg st="6" end="6"/>
                                            </p:txEl>
                                          </p:spTgt>
                                        </p:tgtEl>
                                        <p:attrNameLst>
                                          <p:attrName>ppt_w</p:attrName>
                                        </p:attrNameLst>
                                      </p:cBhvr>
                                      <p:tavLst>
                                        <p:tav tm="0">
                                          <p:val>
                                            <p:strVal val="#ppt_w*.05"/>
                                          </p:val>
                                        </p:tav>
                                        <p:tav tm="100000">
                                          <p:val>
                                            <p:strVal val="#ppt_w"/>
                                          </p:val>
                                        </p:tav>
                                      </p:tavLst>
                                    </p:anim>
                                    <p:anim calcmode="lin" valueType="num">
                                      <p:cBhvr>
                                        <p:cTn id="46" dur="1000" fill="hold"/>
                                        <p:tgtEl>
                                          <p:spTgt spid="6">
                                            <p:txEl>
                                              <p:pRg st="6" end="6"/>
                                            </p:txEl>
                                          </p:spTgt>
                                        </p:tgtEl>
                                        <p:attrNameLst>
                                          <p:attrName>ppt_h</p:attrName>
                                        </p:attrNameLst>
                                      </p:cBhvr>
                                      <p:tavLst>
                                        <p:tav tm="0">
                                          <p:val>
                                            <p:strVal val="#ppt_h"/>
                                          </p:val>
                                        </p:tav>
                                        <p:tav tm="100000">
                                          <p:val>
                                            <p:strVal val="#ppt_h"/>
                                          </p:val>
                                        </p:tav>
                                      </p:tavLst>
                                    </p:anim>
                                    <p:anim calcmode="lin" valueType="num">
                                      <p:cBhvr>
                                        <p:cTn id="47" dur="500" decel="50000" fill="hold">
                                          <p:stCondLst>
                                            <p:cond delay="0"/>
                                          </p:stCondLst>
                                        </p:cTn>
                                        <p:tgtEl>
                                          <p:spTgt spid="6">
                                            <p:txEl>
                                              <p:pRg st="6" end="6"/>
                                            </p:txEl>
                                          </p:spTgt>
                                        </p:tgtEl>
                                        <p:attrNameLst>
                                          <p:attrName>ppt_x</p:attrName>
                                        </p:attrNameLst>
                                      </p:cBhvr>
                                      <p:tavLst>
                                        <p:tav tm="0">
                                          <p:val>
                                            <p:strVal val="#ppt_x+.4"/>
                                          </p:val>
                                        </p:tav>
                                        <p:tav tm="100000">
                                          <p:val>
                                            <p:strVal val="#ppt_x"/>
                                          </p:val>
                                        </p:tav>
                                      </p:tavLst>
                                    </p:anim>
                                    <p:anim calcmode="lin" valueType="num">
                                      <p:cBhvr>
                                        <p:cTn id="48" dur="500" decel="50000" fill="hold">
                                          <p:stCondLst>
                                            <p:cond delay="0"/>
                                          </p:stCondLst>
                                        </p:cTn>
                                        <p:tgtEl>
                                          <p:spTgt spid="6">
                                            <p:txEl>
                                              <p:pRg st="6" end="6"/>
                                            </p:txEl>
                                          </p:spTgt>
                                        </p:tgtEl>
                                        <p:attrNameLst>
                                          <p:attrName>ppt_y</p:attrName>
                                        </p:attrNameLst>
                                      </p:cBhvr>
                                      <p:tavLst>
                                        <p:tav tm="0">
                                          <p:val>
                                            <p:strVal val="#ppt_y-.2"/>
                                          </p:val>
                                        </p:tav>
                                        <p:tav tm="100000">
                                          <p:val>
                                            <p:strVal val="#ppt_y+.1"/>
                                          </p:val>
                                        </p:tav>
                                      </p:tavLst>
                                    </p:anim>
                                    <p:anim calcmode="lin" valueType="num">
                                      <p:cBhvr>
                                        <p:cTn id="49" dur="500" accel="50000" fill="hold">
                                          <p:stCondLst>
                                            <p:cond delay="500"/>
                                          </p:stCondLst>
                                        </p:cTn>
                                        <p:tgtEl>
                                          <p:spTgt spid="6">
                                            <p:txEl>
                                              <p:pRg st="6" end="6"/>
                                            </p:txEl>
                                          </p:spTgt>
                                        </p:tgtEl>
                                        <p:attrNameLst>
                                          <p:attrName>ppt_y</p:attrName>
                                        </p:attrNameLst>
                                      </p:cBhvr>
                                      <p:tavLst>
                                        <p:tav tm="0">
                                          <p:val>
                                            <p:strVal val="#ppt_y+.1"/>
                                          </p:val>
                                        </p:tav>
                                        <p:tav tm="100000">
                                          <p:val>
                                            <p:strVal val="#ppt_y"/>
                                          </p:val>
                                        </p:tav>
                                      </p:tavLst>
                                    </p:anim>
                                    <p:animEffect transition="in" filter="fade">
                                      <p:cBhvr>
                                        <p:cTn id="50" dur="1000" decel="50000">
                                          <p:stCondLst>
                                            <p:cond delay="0"/>
                                          </p:stCondLst>
                                        </p:cTn>
                                        <p:tgtEl>
                                          <p:spTgt spid="6">
                                            <p:txEl>
                                              <p:pRg st="6" end="6"/>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25" presetClass="entr" presetSubtype="0" fill="hold" nodeType="clickEffect">
                                  <p:stCondLst>
                                    <p:cond delay="0"/>
                                  </p:stCondLst>
                                  <p:childTnLst>
                                    <p:set>
                                      <p:cBhvr>
                                        <p:cTn id="54" dur="1" fill="hold">
                                          <p:stCondLst>
                                            <p:cond delay="0"/>
                                          </p:stCondLst>
                                        </p:cTn>
                                        <p:tgtEl>
                                          <p:spTgt spid="6">
                                            <p:txEl>
                                              <p:pRg st="8" end="8"/>
                                            </p:txEl>
                                          </p:spTgt>
                                        </p:tgtEl>
                                        <p:attrNameLst>
                                          <p:attrName>style.visibility</p:attrName>
                                        </p:attrNameLst>
                                      </p:cBhvr>
                                      <p:to>
                                        <p:strVal val="visible"/>
                                      </p:to>
                                    </p:set>
                                    <p:anim calcmode="lin" valueType="num">
                                      <p:cBhvr>
                                        <p:cTn id="55" dur="500" decel="50000" fill="hold">
                                          <p:stCondLst>
                                            <p:cond delay="0"/>
                                          </p:stCondLst>
                                        </p:cTn>
                                        <p:tgtEl>
                                          <p:spTgt spid="6">
                                            <p:txEl>
                                              <p:pRg st="8" end="8"/>
                                            </p:txEl>
                                          </p:spTgt>
                                        </p:tgtEl>
                                        <p:attrNameLst>
                                          <p:attrName>style.rotation</p:attrName>
                                        </p:attrNameLst>
                                      </p:cBhvr>
                                      <p:tavLst>
                                        <p:tav tm="0">
                                          <p:val>
                                            <p:fltVal val="-90"/>
                                          </p:val>
                                        </p:tav>
                                        <p:tav tm="100000">
                                          <p:val>
                                            <p:fltVal val="0"/>
                                          </p:val>
                                        </p:tav>
                                      </p:tavLst>
                                    </p:anim>
                                    <p:anim calcmode="lin" valueType="num">
                                      <p:cBhvr>
                                        <p:cTn id="56" dur="500" decel="50000" fill="hold">
                                          <p:stCondLst>
                                            <p:cond delay="0"/>
                                          </p:stCondLst>
                                        </p:cTn>
                                        <p:tgtEl>
                                          <p:spTgt spid="6">
                                            <p:txEl>
                                              <p:pRg st="8" end="8"/>
                                            </p:txEl>
                                          </p:spTgt>
                                        </p:tgtEl>
                                        <p:attrNameLst>
                                          <p:attrName>ppt_w</p:attrName>
                                        </p:attrNameLst>
                                      </p:cBhvr>
                                      <p:tavLst>
                                        <p:tav tm="0">
                                          <p:val>
                                            <p:strVal val="#ppt_w"/>
                                          </p:val>
                                        </p:tav>
                                        <p:tav tm="100000">
                                          <p:val>
                                            <p:strVal val="#ppt_w*.05"/>
                                          </p:val>
                                        </p:tav>
                                      </p:tavLst>
                                    </p:anim>
                                    <p:anim calcmode="lin" valueType="num">
                                      <p:cBhvr>
                                        <p:cTn id="57" dur="500" accel="50000" fill="hold">
                                          <p:stCondLst>
                                            <p:cond delay="500"/>
                                          </p:stCondLst>
                                        </p:cTn>
                                        <p:tgtEl>
                                          <p:spTgt spid="6">
                                            <p:txEl>
                                              <p:pRg st="8" end="8"/>
                                            </p:txEl>
                                          </p:spTgt>
                                        </p:tgtEl>
                                        <p:attrNameLst>
                                          <p:attrName>ppt_w</p:attrName>
                                        </p:attrNameLst>
                                      </p:cBhvr>
                                      <p:tavLst>
                                        <p:tav tm="0">
                                          <p:val>
                                            <p:strVal val="#ppt_w*.05"/>
                                          </p:val>
                                        </p:tav>
                                        <p:tav tm="100000">
                                          <p:val>
                                            <p:strVal val="#ppt_w"/>
                                          </p:val>
                                        </p:tav>
                                      </p:tavLst>
                                    </p:anim>
                                    <p:anim calcmode="lin" valueType="num">
                                      <p:cBhvr>
                                        <p:cTn id="58" dur="1000" fill="hold"/>
                                        <p:tgtEl>
                                          <p:spTgt spid="6">
                                            <p:txEl>
                                              <p:pRg st="8" end="8"/>
                                            </p:txEl>
                                          </p:spTgt>
                                        </p:tgtEl>
                                        <p:attrNameLst>
                                          <p:attrName>ppt_h</p:attrName>
                                        </p:attrNameLst>
                                      </p:cBhvr>
                                      <p:tavLst>
                                        <p:tav tm="0">
                                          <p:val>
                                            <p:strVal val="#ppt_h"/>
                                          </p:val>
                                        </p:tav>
                                        <p:tav tm="100000">
                                          <p:val>
                                            <p:strVal val="#ppt_h"/>
                                          </p:val>
                                        </p:tav>
                                      </p:tavLst>
                                    </p:anim>
                                    <p:anim calcmode="lin" valueType="num">
                                      <p:cBhvr>
                                        <p:cTn id="59" dur="500" decel="50000" fill="hold">
                                          <p:stCondLst>
                                            <p:cond delay="0"/>
                                          </p:stCondLst>
                                        </p:cTn>
                                        <p:tgtEl>
                                          <p:spTgt spid="6">
                                            <p:txEl>
                                              <p:pRg st="8" end="8"/>
                                            </p:txEl>
                                          </p:spTgt>
                                        </p:tgtEl>
                                        <p:attrNameLst>
                                          <p:attrName>ppt_x</p:attrName>
                                        </p:attrNameLst>
                                      </p:cBhvr>
                                      <p:tavLst>
                                        <p:tav tm="0">
                                          <p:val>
                                            <p:strVal val="#ppt_x+.4"/>
                                          </p:val>
                                        </p:tav>
                                        <p:tav tm="100000">
                                          <p:val>
                                            <p:strVal val="#ppt_x"/>
                                          </p:val>
                                        </p:tav>
                                      </p:tavLst>
                                    </p:anim>
                                    <p:anim calcmode="lin" valueType="num">
                                      <p:cBhvr>
                                        <p:cTn id="60" dur="500" decel="50000" fill="hold">
                                          <p:stCondLst>
                                            <p:cond delay="0"/>
                                          </p:stCondLst>
                                        </p:cTn>
                                        <p:tgtEl>
                                          <p:spTgt spid="6">
                                            <p:txEl>
                                              <p:pRg st="8" end="8"/>
                                            </p:txEl>
                                          </p:spTgt>
                                        </p:tgtEl>
                                        <p:attrNameLst>
                                          <p:attrName>ppt_y</p:attrName>
                                        </p:attrNameLst>
                                      </p:cBhvr>
                                      <p:tavLst>
                                        <p:tav tm="0">
                                          <p:val>
                                            <p:strVal val="#ppt_y-.2"/>
                                          </p:val>
                                        </p:tav>
                                        <p:tav tm="100000">
                                          <p:val>
                                            <p:strVal val="#ppt_y+.1"/>
                                          </p:val>
                                        </p:tav>
                                      </p:tavLst>
                                    </p:anim>
                                    <p:anim calcmode="lin" valueType="num">
                                      <p:cBhvr>
                                        <p:cTn id="61" dur="500" accel="50000" fill="hold">
                                          <p:stCondLst>
                                            <p:cond delay="500"/>
                                          </p:stCondLst>
                                        </p:cTn>
                                        <p:tgtEl>
                                          <p:spTgt spid="6">
                                            <p:txEl>
                                              <p:pRg st="8" end="8"/>
                                            </p:txEl>
                                          </p:spTgt>
                                        </p:tgtEl>
                                        <p:attrNameLst>
                                          <p:attrName>ppt_y</p:attrName>
                                        </p:attrNameLst>
                                      </p:cBhvr>
                                      <p:tavLst>
                                        <p:tav tm="0">
                                          <p:val>
                                            <p:strVal val="#ppt_y+.1"/>
                                          </p:val>
                                        </p:tav>
                                        <p:tav tm="100000">
                                          <p:val>
                                            <p:strVal val="#ppt_y"/>
                                          </p:val>
                                        </p:tav>
                                      </p:tavLst>
                                    </p:anim>
                                    <p:animEffect transition="in" filter="fade">
                                      <p:cBhvr>
                                        <p:cTn id="62" dur="1000" decel="50000">
                                          <p:stCondLst>
                                            <p:cond delay="0"/>
                                          </p:stCondLst>
                                        </p:cTn>
                                        <p:tgtEl>
                                          <p:spTgt spid="6">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p:cSld>
    <p:bg>
      <p:bgPr>
        <a:solidFill>
          <a:schemeClr val="tx1">
            <a:lumMod val="95000"/>
            <a:lumOff val="5000"/>
          </a:schemeClr>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574" y="1031038"/>
            <a:ext cx="8257830" cy="3880773"/>
          </a:xfrm>
        </p:spPr>
        <p:txBody>
          <a:bodyPr/>
          <a:lstStyle/>
          <a:p>
            <a:pPr marL="0" indent="0" rtl="0" eaLnBrk="0" fontAlgn="base" hangingPunct="0">
              <a:lnSpc>
                <a:spcPct val="150000"/>
              </a:lnSpc>
              <a:spcBef>
                <a:spcPct val="0"/>
              </a:spcBef>
              <a:spcAft>
                <a:spcPct val="0"/>
              </a:spcAft>
              <a:buClrTx/>
              <a:buSzTx/>
              <a:buNone/>
            </a:pPr>
            <a:r>
              <a:rPr lang="fa-IR" sz="2800" b="1" dirty="0" smtClean="0">
                <a:ln w="11430"/>
                <a:solidFill>
                  <a:srgbClr val="FFFF00"/>
                </a:solidFill>
                <a:effectLst>
                  <a:outerShdw blurRad="50800" dist="39000" dir="5460000" algn="tl">
                    <a:srgbClr val="000000">
                      <a:alpha val="38000"/>
                    </a:srgbClr>
                  </a:outerShdw>
                </a:effectLst>
              </a:rPr>
              <a:t>2. کامل بودن غذایی را تضمین می کند:</a:t>
            </a:r>
            <a:r>
              <a:rPr lang="fa-IR" sz="2000" dirty="0" smtClean="0">
                <a:solidFill>
                  <a:schemeClr val="bg1"/>
                </a:solidFill>
                <a:latin typeface="Tahoma" pitchFamily="34" charset="0"/>
                <a:ea typeface="Tahoma" pitchFamily="34" charset="0"/>
                <a:cs typeface="Tahoma" pitchFamily="34" charset="0"/>
              </a:rPr>
              <a:t> مادری که با پستان شیر می دهد، تا زمانی که بچه 6 ماهه شود به افزودن غذاهای دیگر به رژیم غذایی فرزندش نیازی ندارد. شیر تمام پستانداران آهن کمی دارد، ولی آهن موجود در شیر مادر توسط دستگاه گوارش بچه بسیار راحت تر جذب می شود. در نتیجه، نوزادانی که با شیشه تغذیه می شوند به شیر خشکی نیاز دارند که با آهن تقویت شده باشد.</a:t>
            </a:r>
            <a:endParaRPr lang="en-US" sz="2000" dirty="0" smtClean="0">
              <a:solidFill>
                <a:schemeClr val="bg1"/>
              </a:solidFill>
              <a:latin typeface="Tahoma" pitchFamily="34" charset="0"/>
              <a:ea typeface="Tahoma" pitchFamily="34" charset="0"/>
              <a:cs typeface="Tahoma" pitchFamily="34" charset="0"/>
            </a:endParaRPr>
          </a:p>
          <a:p>
            <a:endParaRPr lang="fa-IR" dirty="0"/>
          </a:p>
        </p:txBody>
      </p:sp>
    </p:spTree>
    <p:extLst>
      <p:ext uri="{BB962C8B-B14F-4D97-AF65-F5344CB8AC3E}">
        <p14:creationId xmlns:p14="http://schemas.microsoft.com/office/powerpoint/2010/main" val="3493407059"/>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bg>
      <p:bgPr>
        <a:solidFill>
          <a:schemeClr val="tx1">
            <a:lumMod val="95000"/>
            <a:lumOff val="5000"/>
          </a:schemeClr>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558428" y="1447896"/>
            <a:ext cx="8156976" cy="3880773"/>
          </a:xfrm>
        </p:spPr>
        <p:txBody>
          <a:bodyPr/>
          <a:lstStyle/>
          <a:p>
            <a:pPr marL="0" indent="0" rtl="0" eaLnBrk="0" fontAlgn="base" hangingPunct="0">
              <a:lnSpc>
                <a:spcPct val="150000"/>
              </a:lnSpc>
              <a:spcBef>
                <a:spcPct val="0"/>
              </a:spcBef>
              <a:spcAft>
                <a:spcPct val="0"/>
              </a:spcAft>
              <a:buClrTx/>
              <a:buSzTx/>
              <a:buNone/>
            </a:pPr>
            <a:r>
              <a:rPr lang="fa-IR" sz="2800" b="1" dirty="0" smtClean="0">
                <a:ln w="11430"/>
                <a:solidFill>
                  <a:srgbClr val="FFFF00"/>
                </a:solidFill>
                <a:effectLst>
                  <a:outerShdw blurRad="50800" dist="39000" dir="5460000" algn="tl">
                    <a:srgbClr val="000000">
                      <a:alpha val="38000"/>
                    </a:srgbClr>
                  </a:outerShdw>
                </a:effectLst>
              </a:rPr>
              <a:t>3. به تضمین رشد جسمانی سالم کمک می کند:</a:t>
            </a:r>
            <a:r>
              <a:rPr lang="fa-IR" sz="2000" dirty="0" smtClean="0">
                <a:solidFill>
                  <a:schemeClr val="bg1"/>
                </a:solidFill>
                <a:latin typeface="Tahoma" pitchFamily="34" charset="0"/>
                <a:ea typeface="Tahoma" pitchFamily="34" charset="0"/>
                <a:cs typeface="Tahoma" pitchFamily="34" charset="0"/>
              </a:rPr>
              <a:t> در چند ماه اول، بچه هایی که شیر مادر می خورند قدری سریع تر از بچه هایی که شیر خشک می خورند وزن و قد کسب می کنند. بچه ای یک ساله ای که شیر مادر میخورند لاغرتر هستند (درصد بالاتر عضله به چربی دارند) و این الگوی رشد میتواند به پیشگیری از چاقی بعدی کمک کند.</a:t>
            </a:r>
            <a:endParaRPr lang="en-US" sz="2000" dirty="0" smtClean="0">
              <a:solidFill>
                <a:schemeClr val="bg1"/>
              </a:solidFill>
              <a:latin typeface="Tahoma" pitchFamily="34" charset="0"/>
              <a:ea typeface="Tahoma" pitchFamily="34" charset="0"/>
              <a:cs typeface="Tahoma" pitchFamily="34" charset="0"/>
            </a:endParaRPr>
          </a:p>
          <a:p>
            <a:endParaRPr lang="fa-IR" dirty="0"/>
          </a:p>
        </p:txBody>
      </p:sp>
    </p:spTree>
    <p:extLst>
      <p:ext uri="{BB962C8B-B14F-4D97-AF65-F5344CB8AC3E}">
        <p14:creationId xmlns:p14="http://schemas.microsoft.com/office/powerpoint/2010/main" val="2170926719"/>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bg>
      <p:bgPr>
        <a:solidFill>
          <a:schemeClr val="tx1">
            <a:lumMod val="95000"/>
            <a:lumOff val="5000"/>
          </a:schemeClr>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508001" y="714356"/>
            <a:ext cx="8278841" cy="4710103"/>
          </a:xfrm>
        </p:spPr>
        <p:txBody>
          <a:bodyPr/>
          <a:lstStyle/>
          <a:p>
            <a:pPr marL="0" indent="0" rtl="0" eaLnBrk="0" fontAlgn="base" hangingPunct="0">
              <a:lnSpc>
                <a:spcPct val="150000"/>
              </a:lnSpc>
              <a:spcBef>
                <a:spcPct val="0"/>
              </a:spcBef>
              <a:spcAft>
                <a:spcPct val="0"/>
              </a:spcAft>
              <a:buClrTx/>
              <a:buSzTx/>
              <a:buNone/>
            </a:pPr>
            <a:r>
              <a:rPr lang="fa-IR" sz="2800" b="1" dirty="0" smtClean="0">
                <a:ln w="11430"/>
                <a:solidFill>
                  <a:srgbClr val="FFFF00"/>
                </a:solidFill>
                <a:effectLst>
                  <a:outerShdw blurRad="50800" dist="39000" dir="5460000" algn="tl">
                    <a:srgbClr val="000000">
                      <a:alpha val="38000"/>
                    </a:srgbClr>
                  </a:outerShdw>
                </a:effectLst>
              </a:rPr>
              <a:t>4. از تعدادی بیماری محافظت می کند: </a:t>
            </a:r>
            <a:r>
              <a:rPr lang="fa-IR" sz="2000" dirty="0" smtClean="0">
                <a:solidFill>
                  <a:schemeClr val="bg1"/>
                </a:solidFill>
                <a:latin typeface="Tahoma" pitchFamily="34" charset="0"/>
                <a:ea typeface="Tahoma" pitchFamily="34" charset="0"/>
                <a:cs typeface="Tahoma" pitchFamily="34" charset="0"/>
              </a:rPr>
              <a:t>تغذیه با شیر مادر پادتن ها و سایر عواملی که با عفونت مبارزه می کنند را از مادر به کودک انتقال داده و عملکرد دستگاه ایمنی را تقویت می کند. در نتیجه، بچه هایی که شیر مادر میخورند در مقایسه با بچه هایی که شیر خشک میخورند واکنش های آلرژیک و بیماری های تنفسی و روده ای بسیار کمتری دارند. شیر مادر تاثیرات ضد التهابی نیز داردکه شدت نشانه های بیماری را کاهش می دهند.</a:t>
            </a:r>
            <a:endParaRPr lang="en-US" sz="2000" dirty="0" smtClean="0">
              <a:solidFill>
                <a:schemeClr val="bg1"/>
              </a:solidFill>
              <a:latin typeface="Tahoma" pitchFamily="34" charset="0"/>
              <a:ea typeface="Tahoma" pitchFamily="34" charset="0"/>
              <a:cs typeface="Tahoma" pitchFamily="34" charset="0"/>
            </a:endParaRPr>
          </a:p>
          <a:p>
            <a:endParaRPr lang="fa-IR" dirty="0"/>
          </a:p>
        </p:txBody>
      </p:sp>
    </p:spTree>
    <p:extLst>
      <p:ext uri="{BB962C8B-B14F-4D97-AF65-F5344CB8AC3E}">
        <p14:creationId xmlns:p14="http://schemas.microsoft.com/office/powerpoint/2010/main" val="59347354"/>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bg>
      <p:bgPr>
        <a:solidFill>
          <a:schemeClr val="tx1">
            <a:lumMod val="95000"/>
            <a:lumOff val="5000"/>
          </a:schemeClr>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508001" y="1183341"/>
            <a:ext cx="8135965" cy="4858021"/>
          </a:xfrm>
        </p:spPr>
        <p:txBody>
          <a:bodyPr/>
          <a:lstStyle/>
          <a:p>
            <a:pPr algn="just">
              <a:lnSpc>
                <a:spcPct val="150000"/>
              </a:lnSpc>
            </a:pPr>
            <a:r>
              <a:rPr lang="fa-IR" sz="2800" b="1" dirty="0" smtClean="0">
                <a:ln w="11430"/>
                <a:solidFill>
                  <a:srgbClr val="FFFF00"/>
                </a:solidFill>
                <a:effectLst>
                  <a:outerShdw blurRad="50800" dist="39000" dir="5460000" algn="tl">
                    <a:srgbClr val="000000">
                      <a:alpha val="38000"/>
                    </a:srgbClr>
                  </a:outerShdw>
                </a:effectLst>
              </a:rPr>
              <a:t>5. از رشد معیوب آرواره و پوسیدگی دندان جلوگیری میکند: </a:t>
            </a:r>
            <a:r>
              <a:rPr lang="fa-IR" sz="2000" dirty="0" smtClean="0">
                <a:solidFill>
                  <a:schemeClr val="bg1"/>
                </a:solidFill>
                <a:latin typeface="Tahoma" pitchFamily="34" charset="0"/>
                <a:ea typeface="Tahoma" pitchFamily="34" charset="0"/>
                <a:cs typeface="Tahoma" pitchFamily="34" charset="0"/>
              </a:rPr>
              <a:t>مکیدن پستان مادر به جای پستانک مصنوعی به اجتناب از بد بسته شدن دهان کمک میکند، وضعیتی که به موجب آن آرواره بالا و پایین درست روی هم قرار نمیگیرند. این از پوسیدگی دندان ناشی از باقی ماندن مایع شیرین در دهان بچه هایی که در حال مکیدن سر شیشه به خواب میروند، جلوگیری میکند</a:t>
            </a:r>
            <a:endParaRPr lang="en-US" sz="2000" dirty="0" smtClean="0">
              <a:solidFill>
                <a:schemeClr val="bg1"/>
              </a:solidFill>
              <a:latin typeface="Tahoma" pitchFamily="34" charset="0"/>
              <a:ea typeface="Tahoma" pitchFamily="34" charset="0"/>
              <a:cs typeface="Tahoma" pitchFamily="34" charset="0"/>
            </a:endParaRPr>
          </a:p>
          <a:p>
            <a:endParaRPr lang="fa-IR" dirty="0"/>
          </a:p>
        </p:txBody>
      </p:sp>
    </p:spTree>
    <p:extLst>
      <p:ext uri="{BB962C8B-B14F-4D97-AF65-F5344CB8AC3E}">
        <p14:creationId xmlns:p14="http://schemas.microsoft.com/office/powerpoint/2010/main" val="2693516937"/>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bg>
      <p:bgPr>
        <a:solidFill>
          <a:schemeClr val="tx1">
            <a:lumMod val="95000"/>
            <a:lumOff val="5000"/>
          </a:schemeClr>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497915" y="766483"/>
            <a:ext cx="8074613" cy="4871468"/>
          </a:xfrm>
        </p:spPr>
        <p:txBody>
          <a:bodyPr>
            <a:normAutofit/>
          </a:bodyPr>
          <a:lstStyle/>
          <a:p>
            <a:pPr algn="just">
              <a:lnSpc>
                <a:spcPct val="150000"/>
              </a:lnSpc>
            </a:pPr>
            <a:r>
              <a:rPr lang="fa-IR" sz="2800" b="1" dirty="0" smtClean="0">
                <a:ln w="11430"/>
                <a:solidFill>
                  <a:srgbClr val="FFFF00"/>
                </a:solidFill>
                <a:effectLst>
                  <a:outerShdw blurRad="50800" dist="39000" dir="5460000" algn="tl">
                    <a:srgbClr val="000000">
                      <a:alpha val="38000"/>
                    </a:srgbClr>
                  </a:outerShdw>
                </a:effectLst>
              </a:rPr>
              <a:t>6. قابلیت هضم را تضمین میکند: </a:t>
            </a:r>
            <a:r>
              <a:rPr lang="fa-IR" sz="2000" dirty="0" smtClean="0">
                <a:solidFill>
                  <a:schemeClr val="bg1"/>
                </a:solidFill>
                <a:latin typeface="Tahoma" pitchFamily="34" charset="0"/>
                <a:ea typeface="Tahoma" pitchFamily="34" charset="0"/>
                <a:cs typeface="Tahoma" pitchFamily="34" charset="0"/>
              </a:rPr>
              <a:t>چون بچه هایی که شیر مادر میخورند در مقایسه با بچه هایی که شیر خشک میخورند نوع متفاوتی باکتری دارند که در روده رشد رشد میکند، به ندرت به یبوست یا مشکلات معدی – روده ای دیگر دچار می شوند.</a:t>
            </a:r>
          </a:p>
          <a:p>
            <a:pPr marL="0" indent="0" algn="just">
              <a:lnSpc>
                <a:spcPct val="150000"/>
              </a:lnSpc>
              <a:buNone/>
            </a:pPr>
            <a:endParaRPr lang="en-US" sz="2000" dirty="0">
              <a:latin typeface="Tahoma" pitchFamily="34" charset="0"/>
              <a:ea typeface="Tahoma" pitchFamily="34" charset="0"/>
              <a:cs typeface="Tahoma" pitchFamily="34" charset="0"/>
            </a:endParaRPr>
          </a:p>
          <a:p>
            <a:pPr marL="0" indent="0" rtl="0" eaLnBrk="0" fontAlgn="base" hangingPunct="0">
              <a:lnSpc>
                <a:spcPct val="150000"/>
              </a:lnSpc>
              <a:spcBef>
                <a:spcPct val="0"/>
              </a:spcBef>
              <a:spcAft>
                <a:spcPct val="0"/>
              </a:spcAft>
              <a:buClrTx/>
              <a:buSzTx/>
              <a:buNone/>
            </a:pPr>
            <a:r>
              <a:rPr lang="fa-IR" sz="2800" b="1" dirty="0" smtClean="0">
                <a:ln w="11430"/>
                <a:solidFill>
                  <a:srgbClr val="FFFF00"/>
                </a:solidFill>
                <a:effectLst>
                  <a:outerShdw blurRad="50800" dist="39000" dir="5460000" algn="tl">
                    <a:srgbClr val="000000">
                      <a:alpha val="38000"/>
                    </a:srgbClr>
                  </a:outerShdw>
                </a:effectLst>
              </a:rPr>
              <a:t>7. انتقال به غذاهای جامد را آسان میکند: </a:t>
            </a:r>
            <a:r>
              <a:rPr lang="fa-IR" sz="2000" dirty="0" smtClean="0">
                <a:solidFill>
                  <a:schemeClr val="bg1"/>
                </a:solidFill>
                <a:latin typeface="Tahoma" pitchFamily="34" charset="0"/>
                <a:ea typeface="Tahoma" pitchFamily="34" charset="0"/>
                <a:cs typeface="Tahoma" pitchFamily="34" charset="0"/>
              </a:rPr>
              <a:t>بچه هایی که شیر مادر میخورند غذاهای جامد را راحت تر از بچه هایی که شیر خشک میخورند می پذیرند، شاید به این علت که تجربه بیشتری با طعم های مختلف دارند که از غذای مادر به شیر وی منتقل می شوند.</a:t>
            </a:r>
            <a:endParaRPr lang="en-US" sz="2000" dirty="0" smtClean="0">
              <a:solidFill>
                <a:schemeClr val="bg1"/>
              </a:solidFill>
              <a:latin typeface="Tahoma" pitchFamily="34" charset="0"/>
              <a:ea typeface="Tahoma" pitchFamily="34" charset="0"/>
              <a:cs typeface="Tahoma" pitchFamily="34" charset="0"/>
            </a:endParaRPr>
          </a:p>
          <a:p>
            <a:endParaRPr lang="fa-IR" dirty="0"/>
          </a:p>
        </p:txBody>
      </p:sp>
    </p:spTree>
    <p:extLst>
      <p:ext uri="{BB962C8B-B14F-4D97-AF65-F5344CB8AC3E}">
        <p14:creationId xmlns:p14="http://schemas.microsoft.com/office/powerpoint/2010/main" val="4193051019"/>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714316" y="928670"/>
            <a:ext cx="8429684" cy="5078313"/>
          </a:xfrm>
          <a:prstGeom prst="rect">
            <a:avLst/>
          </a:prstGeom>
          <a:noFill/>
        </p:spPr>
        <p:txBody>
          <a:bodyPr wrap="square" rtlCol="1">
            <a:spAutoFit/>
          </a:bodyPr>
          <a:lstStyle/>
          <a:p>
            <a:pPr algn="justLow">
              <a:lnSpc>
                <a:spcPct val="150000"/>
              </a:lnSpc>
            </a:pPr>
            <a:r>
              <a:rPr lang="fa-IR" sz="2400" dirty="0" smtClean="0">
                <a:latin typeface="Tahoma" pitchFamily="34" charset="0"/>
                <a:ea typeface="Tahoma" pitchFamily="34" charset="0"/>
                <a:cs typeface="Tahoma" pitchFamily="34" charset="0"/>
              </a:rPr>
              <a:t>ماراسموس یک نوع وخیم </a:t>
            </a:r>
            <a:r>
              <a:rPr lang="fa-IR" sz="2400" dirty="0" smtClean="0">
                <a:solidFill>
                  <a:srgbClr val="FFC000"/>
                </a:solidFill>
                <a:latin typeface="Tahoma" pitchFamily="34" charset="0"/>
                <a:ea typeface="Tahoma" pitchFamily="34" charset="0"/>
                <a:cs typeface="Tahoma" pitchFamily="34" charset="0"/>
                <a:hlinkClick r:id="rId3" tooltip="سوءتغذیه"/>
              </a:rPr>
              <a:t>سوءتغذیهٔ</a:t>
            </a:r>
            <a:r>
              <a:rPr lang="fa-IR" sz="2400" dirty="0" smtClean="0">
                <a:latin typeface="Tahoma" pitchFamily="34" charset="0"/>
                <a:ea typeface="Tahoma" pitchFamily="34" charset="0"/>
                <a:cs typeface="Tahoma" pitchFamily="34" charset="0"/>
              </a:rPr>
              <a:t> حاصل از کمبود </a:t>
            </a:r>
            <a:r>
              <a:rPr lang="fa-IR" sz="2400" dirty="0" smtClean="0">
                <a:latin typeface="Tahoma" pitchFamily="34" charset="0"/>
                <a:ea typeface="Tahoma" pitchFamily="34" charset="0"/>
                <a:cs typeface="Tahoma" pitchFamily="34" charset="0"/>
                <a:hlinkClick r:id="rId4" tooltip="پروتئین"/>
              </a:rPr>
              <a:t>پروتئین</a:t>
            </a:r>
            <a:r>
              <a:rPr lang="fa-IR" sz="2400" dirty="0" smtClean="0">
                <a:latin typeface="Tahoma" pitchFamily="34" charset="0"/>
                <a:ea typeface="Tahoma" pitchFamily="34" charset="0"/>
                <a:cs typeface="Tahoma" pitchFamily="34" charset="0"/>
              </a:rPr>
              <a:t> و </a:t>
            </a:r>
            <a:r>
              <a:rPr lang="fa-IR" sz="2400" dirty="0" smtClean="0">
                <a:latin typeface="Tahoma" pitchFamily="34" charset="0"/>
                <a:ea typeface="Tahoma" pitchFamily="34" charset="0"/>
                <a:cs typeface="Tahoma" pitchFamily="34" charset="0"/>
                <a:hlinkClick r:id="rId5" tooltip="کالری"/>
              </a:rPr>
              <a:t>کالری</a:t>
            </a:r>
            <a:r>
              <a:rPr lang="fa-IR" sz="2400" dirty="0" smtClean="0">
                <a:latin typeface="Tahoma" pitchFamily="34" charset="0"/>
                <a:ea typeface="Tahoma" pitchFamily="34" charset="0"/>
                <a:cs typeface="Tahoma" pitchFamily="34" charset="0"/>
              </a:rPr>
              <a:t> است. افراد مبتلا به ماراسموس دچار لاغری شدید هستند؛ به طوری که ممکن است وزن آن‌ها به کمتر از ۸۰٪ وزن طبیعی برسد.</a:t>
            </a:r>
          </a:p>
          <a:p>
            <a:pPr algn="justLow">
              <a:lnSpc>
                <a:spcPct val="150000"/>
              </a:lnSpc>
            </a:pPr>
            <a:r>
              <a:rPr lang="fa-IR" sz="2400" dirty="0" smtClean="0">
                <a:latin typeface="Tahoma" pitchFamily="34" charset="0"/>
                <a:ea typeface="Tahoma" pitchFamily="34" charset="0"/>
                <a:cs typeface="Tahoma" pitchFamily="34" charset="0"/>
              </a:rPr>
              <a:t>ماراسموس، بر خلاف </a:t>
            </a:r>
            <a:r>
              <a:rPr lang="fa-IR" sz="2400" dirty="0" smtClean="0">
                <a:latin typeface="Tahoma" pitchFamily="34" charset="0"/>
                <a:ea typeface="Tahoma" pitchFamily="34" charset="0"/>
                <a:cs typeface="Tahoma" pitchFamily="34" charset="0"/>
                <a:hlinkClick r:id="rId6" tooltip="کواشیورکور"/>
              </a:rPr>
              <a:t>کواشیورکور</a:t>
            </a:r>
            <a:r>
              <a:rPr lang="fa-IR" sz="2400" dirty="0" smtClean="0">
                <a:latin typeface="Tahoma" pitchFamily="34" charset="0"/>
                <a:ea typeface="Tahoma" pitchFamily="34" charset="0"/>
                <a:cs typeface="Tahoma" pitchFamily="34" charset="0"/>
              </a:rPr>
              <a:t> که در</a:t>
            </a:r>
          </a:p>
          <a:p>
            <a:pPr algn="justLow">
              <a:lnSpc>
                <a:spcPct val="150000"/>
              </a:lnSpc>
            </a:pPr>
            <a:r>
              <a:rPr lang="fa-IR" sz="2400" dirty="0" smtClean="0">
                <a:latin typeface="Tahoma" pitchFamily="34" charset="0"/>
                <a:ea typeface="Tahoma" pitchFamily="34" charset="0"/>
                <a:cs typeface="Tahoma" pitchFamily="34" charset="0"/>
              </a:rPr>
              <a:t>کودکان بالای یک سال و نیم دیده می‌شود،</a:t>
            </a:r>
          </a:p>
          <a:p>
            <a:pPr algn="justLow">
              <a:lnSpc>
                <a:spcPct val="150000"/>
              </a:lnSpc>
            </a:pPr>
            <a:r>
              <a:rPr lang="fa-IR" sz="2400" dirty="0" smtClean="0">
                <a:latin typeface="Tahoma" pitchFamily="34" charset="0"/>
                <a:ea typeface="Tahoma" pitchFamily="34" charset="0"/>
                <a:cs typeface="Tahoma" pitchFamily="34" charset="0"/>
              </a:rPr>
              <a:t>بین سنین ۶ ماه تا دو سال شایع است. </a:t>
            </a:r>
          </a:p>
          <a:p>
            <a:pPr algn="justLow">
              <a:lnSpc>
                <a:spcPct val="150000"/>
              </a:lnSpc>
            </a:pPr>
            <a:r>
              <a:rPr lang="fa-IR" sz="2400" dirty="0" smtClean="0">
                <a:latin typeface="Tahoma" pitchFamily="34" charset="0"/>
                <a:ea typeface="Tahoma" pitchFamily="34" charset="0"/>
                <a:cs typeface="Tahoma" pitchFamily="34" charset="0"/>
              </a:rPr>
              <a:t>در صورت سوءتغذیهٔ شدید، این دو بیماری</a:t>
            </a:r>
          </a:p>
          <a:p>
            <a:pPr algn="justLow">
              <a:lnSpc>
                <a:spcPct val="150000"/>
              </a:lnSpc>
            </a:pPr>
            <a:r>
              <a:rPr lang="fa-IR" sz="2400" dirty="0" smtClean="0">
                <a:latin typeface="Tahoma" pitchFamily="34" charset="0"/>
                <a:ea typeface="Tahoma" pitchFamily="34" charset="0"/>
                <a:cs typeface="Tahoma" pitchFamily="34" charset="0"/>
              </a:rPr>
              <a:t>می‌توانند هم‌زمان بروز کنند.</a:t>
            </a:r>
          </a:p>
        </p:txBody>
      </p:sp>
      <p:pic>
        <p:nvPicPr>
          <p:cNvPr id="1026" name="Picture 2" descr="C:\Users\ERAM CO\Downloads\Starved_child.jpg"/>
          <p:cNvPicPr>
            <a:picLocks noChangeAspect="1" noChangeArrowheads="1"/>
          </p:cNvPicPr>
          <p:nvPr/>
        </p:nvPicPr>
        <p:blipFill>
          <a:blip r:embed="rId7"/>
          <a:srcRect/>
          <a:stretch>
            <a:fillRect/>
          </a:stretch>
        </p:blipFill>
        <p:spPr bwMode="auto">
          <a:xfrm>
            <a:off x="0" y="2571744"/>
            <a:ext cx="3571868" cy="4286256"/>
          </a:xfrm>
          <a:prstGeom prst="rect">
            <a:avLst/>
          </a:prstGeom>
          <a:noFill/>
        </p:spPr>
      </p:pic>
      <p:sp>
        <p:nvSpPr>
          <p:cNvPr id="4" name="TextBox 3"/>
          <p:cNvSpPr txBox="1"/>
          <p:nvPr/>
        </p:nvSpPr>
        <p:spPr>
          <a:xfrm>
            <a:off x="6000760" y="285728"/>
            <a:ext cx="2928958" cy="707886"/>
          </a:xfrm>
          <a:prstGeom prst="rect">
            <a:avLst/>
          </a:prstGeom>
          <a:noFill/>
        </p:spPr>
        <p:txBody>
          <a:bodyPr wrap="square" rtlCol="1">
            <a:spAutoFit/>
          </a:bodyPr>
          <a:lstStyle/>
          <a:p>
            <a:r>
              <a:rPr lang="fa-IR" sz="4000" b="1" dirty="0" smtClean="0">
                <a:ln w="11430"/>
                <a:solidFill>
                  <a:srgbClr val="FFFF00"/>
                </a:solidFill>
                <a:effectLst>
                  <a:outerShdw blurRad="50800" dist="39000" dir="5460000" algn="tl">
                    <a:srgbClr val="000000">
                      <a:alpha val="38000"/>
                    </a:srgbClr>
                  </a:outerShdw>
                </a:effectLst>
              </a:rPr>
              <a:t>سوء تغذیه:</a:t>
            </a:r>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785786" y="285728"/>
            <a:ext cx="8072494" cy="3785652"/>
          </a:xfrm>
          <a:prstGeom prst="rect">
            <a:avLst/>
          </a:prstGeom>
          <a:noFill/>
        </p:spPr>
        <p:txBody>
          <a:bodyPr wrap="square" rtlCol="1">
            <a:spAutoFit/>
          </a:bodyPr>
          <a:lstStyle/>
          <a:p>
            <a:pPr algn="justLow">
              <a:lnSpc>
                <a:spcPct val="150000"/>
              </a:lnSpc>
            </a:pPr>
            <a:r>
              <a:rPr lang="fa-IR" sz="2000" dirty="0" smtClean="0">
                <a:latin typeface="Tahoma" pitchFamily="34" charset="0"/>
                <a:ea typeface="Tahoma" pitchFamily="34" charset="0"/>
                <a:cs typeface="Tahoma" pitchFamily="34" charset="0"/>
              </a:rPr>
              <a:t>کواشیورکور به </a:t>
            </a:r>
            <a:r>
              <a:rPr lang="fa-IR" sz="2000" dirty="0" smtClean="0">
                <a:latin typeface="Tahoma" pitchFamily="34" charset="0"/>
                <a:ea typeface="Tahoma" pitchFamily="34" charset="0"/>
                <a:cs typeface="Tahoma" pitchFamily="34" charset="0"/>
                <a:hlinkClick r:id="rId2" tooltip="زبان انگلیسی"/>
              </a:rPr>
              <a:t>انگلیسی</a:t>
            </a:r>
            <a:r>
              <a:rPr lang="fa-IR" sz="2000" dirty="0" smtClean="0">
                <a:latin typeface="Tahoma" pitchFamily="34" charset="0"/>
                <a:ea typeface="Tahoma" pitchFamily="34" charset="0"/>
                <a:cs typeface="Tahoma" pitchFamily="34" charset="0"/>
              </a:rPr>
              <a:t>: </a:t>
            </a:r>
            <a:r>
              <a:rPr lang="en-US" sz="2000" dirty="0" smtClean="0">
                <a:latin typeface="Tahoma" pitchFamily="34" charset="0"/>
                <a:ea typeface="Tahoma" pitchFamily="34" charset="0"/>
                <a:cs typeface="Tahoma" pitchFamily="34" charset="0"/>
              </a:rPr>
              <a:t>Kwashiorkor) </a:t>
            </a:r>
            <a:r>
              <a:rPr lang="fa-IR" sz="2000" dirty="0" smtClean="0">
                <a:latin typeface="Tahoma" pitchFamily="34" charset="0"/>
                <a:ea typeface="Tahoma" pitchFamily="34" charset="0"/>
                <a:cs typeface="Tahoma" pitchFamily="34" charset="0"/>
              </a:rPr>
              <a:t>)یک نوع وخیم </a:t>
            </a:r>
            <a:r>
              <a:rPr lang="fa-IR" sz="2000" dirty="0" smtClean="0">
                <a:latin typeface="Tahoma" pitchFamily="34" charset="0"/>
                <a:ea typeface="Tahoma" pitchFamily="34" charset="0"/>
                <a:cs typeface="Tahoma" pitchFamily="34" charset="0"/>
                <a:hlinkClick r:id="rId3" tooltip="سوءتغذیه"/>
              </a:rPr>
              <a:t>سوءتغذیهٔ</a:t>
            </a:r>
            <a:r>
              <a:rPr lang="fa-IR" sz="2000" dirty="0" smtClean="0">
                <a:latin typeface="Tahoma" pitchFamily="34" charset="0"/>
                <a:ea typeface="Tahoma" pitchFamily="34" charset="0"/>
                <a:cs typeface="Tahoma" pitchFamily="34" charset="0"/>
              </a:rPr>
              <a:t> حاصل از کمبود </a:t>
            </a:r>
            <a:r>
              <a:rPr lang="fa-IR" sz="2000" dirty="0" smtClean="0">
                <a:latin typeface="Tahoma" pitchFamily="34" charset="0"/>
                <a:ea typeface="Tahoma" pitchFamily="34" charset="0"/>
                <a:cs typeface="Tahoma" pitchFamily="34" charset="0"/>
                <a:hlinkClick r:id="rId4" tooltip="پروتئین"/>
              </a:rPr>
              <a:t>پروتئین</a:t>
            </a:r>
            <a:r>
              <a:rPr lang="fa-IR" sz="2000" dirty="0" smtClean="0">
                <a:latin typeface="Tahoma" pitchFamily="34" charset="0"/>
                <a:ea typeface="Tahoma" pitchFamily="34" charset="0"/>
                <a:cs typeface="Tahoma" pitchFamily="34" charset="0"/>
              </a:rPr>
              <a:t> و </a:t>
            </a:r>
            <a:r>
              <a:rPr lang="fa-IR" sz="2000" dirty="0" smtClean="0">
                <a:latin typeface="Tahoma" pitchFamily="34" charset="0"/>
                <a:ea typeface="Tahoma" pitchFamily="34" charset="0"/>
                <a:cs typeface="Tahoma" pitchFamily="34" charset="0"/>
                <a:hlinkClick r:id="rId5" tooltip="کالری"/>
              </a:rPr>
              <a:t>کالری</a:t>
            </a:r>
            <a:r>
              <a:rPr lang="fa-IR" sz="2000" dirty="0" smtClean="0">
                <a:latin typeface="Tahoma" pitchFamily="34" charset="0"/>
                <a:ea typeface="Tahoma" pitchFamily="34" charset="0"/>
                <a:cs typeface="Tahoma" pitchFamily="34" charset="0"/>
              </a:rPr>
              <a:t> است که در اطفال دیده می‌شود.</a:t>
            </a:r>
          </a:p>
          <a:p>
            <a:pPr algn="justLow">
              <a:lnSpc>
                <a:spcPct val="150000"/>
              </a:lnSpc>
            </a:pPr>
            <a:r>
              <a:rPr lang="fa-IR" sz="2000" dirty="0" smtClean="0">
                <a:latin typeface="Tahoma" pitchFamily="34" charset="0"/>
                <a:ea typeface="Tahoma" pitchFamily="34" charset="0"/>
                <a:cs typeface="Tahoma" pitchFamily="34" charset="0"/>
              </a:rPr>
              <a:t>کواشیورکور با </a:t>
            </a:r>
            <a:r>
              <a:rPr lang="fa-IR" sz="2000" dirty="0" smtClean="0">
                <a:latin typeface="Tahoma" pitchFamily="34" charset="0"/>
                <a:ea typeface="Tahoma" pitchFamily="34" charset="0"/>
                <a:cs typeface="Tahoma" pitchFamily="34" charset="0"/>
                <a:hlinkClick r:id="rId6" tooltip="ورم"/>
              </a:rPr>
              <a:t>ورم</a:t>
            </a:r>
            <a:r>
              <a:rPr lang="fa-IR" sz="2000" dirty="0" smtClean="0">
                <a:latin typeface="Tahoma" pitchFamily="34" charset="0"/>
                <a:ea typeface="Tahoma" pitchFamily="34" charset="0"/>
                <a:cs typeface="Tahoma" pitchFamily="34" charset="0"/>
              </a:rPr>
              <a:t>، پوست ترک خورده و پوسته پوسته شده، </a:t>
            </a:r>
            <a:r>
              <a:rPr lang="fa-IR" sz="2000" dirty="0" smtClean="0">
                <a:latin typeface="Tahoma" pitchFamily="34" charset="0"/>
                <a:ea typeface="Tahoma" pitchFamily="34" charset="0"/>
                <a:cs typeface="Tahoma" pitchFamily="34" charset="0"/>
                <a:hlinkClick r:id="rId7" tooltip="بی‌اشتهایی"/>
              </a:rPr>
              <a:t>بی‌اشتهایی</a:t>
            </a:r>
            <a:r>
              <a:rPr lang="fa-IR" sz="2000" dirty="0" smtClean="0">
                <a:latin typeface="Tahoma" pitchFamily="34" charset="0"/>
                <a:ea typeface="Tahoma" pitchFamily="34" charset="0"/>
                <a:cs typeface="Tahoma" pitchFamily="34" charset="0"/>
              </a:rPr>
              <a:t>، بزرگ شدن </a:t>
            </a:r>
            <a:r>
              <a:rPr lang="fa-IR" sz="2000" dirty="0" smtClean="0">
                <a:latin typeface="Tahoma" pitchFamily="34" charset="0"/>
                <a:ea typeface="Tahoma" pitchFamily="34" charset="0"/>
                <a:cs typeface="Tahoma" pitchFamily="34" charset="0"/>
                <a:hlinkClick r:id="rId8" tooltip="کبد"/>
              </a:rPr>
              <a:t>کبد</a:t>
            </a:r>
            <a:r>
              <a:rPr lang="fa-IR" sz="2000" dirty="0" smtClean="0">
                <a:latin typeface="Tahoma" pitchFamily="34" charset="0"/>
                <a:ea typeface="Tahoma" pitchFamily="34" charset="0"/>
                <a:cs typeface="Tahoma" pitchFamily="34" charset="0"/>
              </a:rPr>
              <a:t>، ضعف، </a:t>
            </a:r>
            <a:r>
              <a:rPr lang="fa-IR" sz="2000" dirty="0" smtClean="0">
                <a:latin typeface="Tahoma" pitchFamily="34" charset="0"/>
                <a:ea typeface="Tahoma" pitchFamily="34" charset="0"/>
                <a:cs typeface="Tahoma" pitchFamily="34" charset="0"/>
                <a:hlinkClick r:id="rId9" tooltip="التهاب"/>
              </a:rPr>
              <a:t>التهاب</a:t>
            </a:r>
            <a:r>
              <a:rPr lang="fa-IR" sz="2000" dirty="0" smtClean="0">
                <a:latin typeface="Tahoma" pitchFamily="34" charset="0"/>
                <a:ea typeface="Tahoma" pitchFamily="34" charset="0"/>
                <a:cs typeface="Tahoma" pitchFamily="34" charset="0"/>
              </a:rPr>
              <a:t> و قرمز شدن پوست و موها همراه است. در گذشته گمان می‌رفت که علت این </a:t>
            </a:r>
            <a:r>
              <a:rPr lang="fa-IR" sz="2000" dirty="0" smtClean="0">
                <a:latin typeface="Tahoma" pitchFamily="34" charset="0"/>
                <a:ea typeface="Tahoma" pitchFamily="34" charset="0"/>
                <a:cs typeface="Tahoma" pitchFamily="34" charset="0"/>
                <a:hlinkClick r:id="rId10" tooltip="بیماری"/>
              </a:rPr>
              <a:t>بیماری</a:t>
            </a:r>
            <a:r>
              <a:rPr lang="fa-IR" sz="2000" dirty="0" smtClean="0">
                <a:latin typeface="Tahoma" pitchFamily="34" charset="0"/>
                <a:ea typeface="Tahoma" pitchFamily="34" charset="0"/>
                <a:cs typeface="Tahoma" pitchFamily="34" charset="0"/>
              </a:rPr>
              <a:t> تنها کمبود </a:t>
            </a:r>
            <a:r>
              <a:rPr lang="fa-IR" sz="2000" dirty="0" smtClean="0">
                <a:latin typeface="Tahoma" pitchFamily="34" charset="0"/>
                <a:ea typeface="Tahoma" pitchFamily="34" charset="0"/>
                <a:cs typeface="Tahoma" pitchFamily="34" charset="0"/>
                <a:hlinkClick r:id="rId4" tooltip="پروتئین"/>
              </a:rPr>
              <a:t>پروتئین</a:t>
            </a:r>
            <a:r>
              <a:rPr lang="fa-IR" sz="2000" dirty="0" smtClean="0">
                <a:latin typeface="Tahoma" pitchFamily="34" charset="0"/>
                <a:ea typeface="Tahoma" pitchFamily="34" charset="0"/>
                <a:cs typeface="Tahoma" pitchFamily="34" charset="0"/>
              </a:rPr>
              <a:t> است؛ درحالی که تحقیقات اخیر نشان می‌دهند که کمبود </a:t>
            </a:r>
            <a:r>
              <a:rPr lang="fa-IR" sz="2000" dirty="0" smtClean="0">
                <a:latin typeface="Tahoma" pitchFamily="34" charset="0"/>
                <a:ea typeface="Tahoma" pitchFamily="34" charset="0"/>
                <a:cs typeface="Tahoma" pitchFamily="34" charset="0"/>
                <a:hlinkClick r:id="rId11" tooltip="ویتامین"/>
              </a:rPr>
              <a:t>ویتامین‌ها</a:t>
            </a:r>
            <a:r>
              <a:rPr lang="fa-IR" sz="2000" dirty="0" smtClean="0">
                <a:latin typeface="Tahoma" pitchFamily="34" charset="0"/>
                <a:ea typeface="Tahoma" pitchFamily="34" charset="0"/>
                <a:cs typeface="Tahoma" pitchFamily="34" charset="0"/>
              </a:rPr>
              <a:t>،</a:t>
            </a:r>
            <a:r>
              <a:rPr lang="fa-IR" sz="2000" dirty="0" smtClean="0">
                <a:latin typeface="Tahoma" pitchFamily="34" charset="0"/>
                <a:ea typeface="Tahoma" pitchFamily="34" charset="0"/>
                <a:cs typeface="Tahoma" pitchFamily="34" charset="0"/>
                <a:hlinkClick r:id="rId12" tooltip="آنتی‌اکسیدان"/>
              </a:rPr>
              <a:t>آنتی‌اکسیدان‌ها</a:t>
            </a:r>
            <a:r>
              <a:rPr lang="fa-IR" sz="2000" dirty="0" smtClean="0">
                <a:latin typeface="Tahoma" pitchFamily="34" charset="0"/>
                <a:ea typeface="Tahoma" pitchFamily="34" charset="0"/>
                <a:cs typeface="Tahoma" pitchFamily="34" charset="0"/>
              </a:rPr>
              <a:t> و </a:t>
            </a:r>
            <a:r>
              <a:rPr lang="fa-IR" sz="2000" dirty="0" smtClean="0">
                <a:latin typeface="Tahoma" pitchFamily="34" charset="0"/>
                <a:ea typeface="Tahoma" pitchFamily="34" charset="0"/>
                <a:cs typeface="Tahoma" pitchFamily="34" charset="0"/>
                <a:hlinkClick r:id="rId13" tooltip="مواد معدنی"/>
              </a:rPr>
              <a:t>مواد معدنی</a:t>
            </a:r>
            <a:r>
              <a:rPr lang="fa-IR" sz="2000" dirty="0" smtClean="0">
                <a:latin typeface="Tahoma" pitchFamily="34" charset="0"/>
                <a:ea typeface="Tahoma" pitchFamily="34" charset="0"/>
                <a:cs typeface="Tahoma" pitchFamily="34" charset="0"/>
              </a:rPr>
              <a:t> محلول در خون چون </a:t>
            </a:r>
            <a:r>
              <a:rPr lang="fa-IR" sz="2000" dirty="0" smtClean="0">
                <a:latin typeface="Tahoma" pitchFamily="34" charset="0"/>
                <a:ea typeface="Tahoma" pitchFamily="34" charset="0"/>
                <a:cs typeface="Tahoma" pitchFamily="34" charset="0"/>
                <a:hlinkClick r:id="rId14" tooltip="آهن"/>
              </a:rPr>
              <a:t>آهن</a:t>
            </a:r>
            <a:r>
              <a:rPr lang="fa-IR" sz="2000" dirty="0" smtClean="0">
                <a:latin typeface="Tahoma" pitchFamily="34" charset="0"/>
                <a:ea typeface="Tahoma" pitchFamily="34" charset="0"/>
                <a:cs typeface="Tahoma" pitchFamily="34" charset="0"/>
              </a:rPr>
              <a:t>، </a:t>
            </a:r>
            <a:r>
              <a:rPr lang="fa-IR" sz="2000" dirty="0" smtClean="0">
                <a:latin typeface="Tahoma" pitchFamily="34" charset="0"/>
                <a:ea typeface="Tahoma" pitchFamily="34" charset="0"/>
                <a:cs typeface="Tahoma" pitchFamily="34" charset="0"/>
                <a:hlinkClick r:id="rId15" tooltip="پتاسیم"/>
              </a:rPr>
              <a:t>پتاسیم</a:t>
            </a:r>
            <a:r>
              <a:rPr lang="fa-IR" sz="2000" dirty="0" smtClean="0">
                <a:latin typeface="Tahoma" pitchFamily="34" charset="0"/>
                <a:ea typeface="Tahoma" pitchFamily="34" charset="0"/>
                <a:cs typeface="Tahoma" pitchFamily="34" charset="0"/>
              </a:rPr>
              <a:t> و </a:t>
            </a:r>
            <a:r>
              <a:rPr lang="fa-IR" sz="2000" dirty="0" smtClean="0">
                <a:latin typeface="Tahoma" pitchFamily="34" charset="0"/>
                <a:ea typeface="Tahoma" pitchFamily="34" charset="0"/>
                <a:cs typeface="Tahoma" pitchFamily="34" charset="0"/>
                <a:hlinkClick r:id="rId16" tooltip="منیزیم"/>
              </a:rPr>
              <a:t>منیزیم</a:t>
            </a:r>
            <a:r>
              <a:rPr lang="fa-IR" sz="2000" dirty="0" smtClean="0">
                <a:latin typeface="Tahoma" pitchFamily="34" charset="0"/>
                <a:ea typeface="Tahoma" pitchFamily="34" charset="0"/>
                <a:cs typeface="Tahoma" pitchFamily="34" charset="0"/>
              </a:rPr>
              <a:t> نیز نقش مهمی در ابتلا به کواشیورکور دارند.</a:t>
            </a:r>
          </a:p>
        </p:txBody>
      </p:sp>
      <p:pic>
        <p:nvPicPr>
          <p:cNvPr id="5" name="Picture 2" descr="C:\Users\ERAM CO\Desktop\روانشناسی\a38.jpg"/>
          <p:cNvPicPr>
            <a:picLocks noChangeAspect="1" noChangeArrowheads="1"/>
          </p:cNvPicPr>
          <p:nvPr/>
        </p:nvPicPr>
        <p:blipFill>
          <a:blip r:embed="rId17"/>
          <a:srcRect/>
          <a:stretch>
            <a:fillRect/>
          </a:stretch>
        </p:blipFill>
        <p:spPr bwMode="auto">
          <a:xfrm>
            <a:off x="0" y="3857628"/>
            <a:ext cx="3286116" cy="3000372"/>
          </a:xfrm>
          <a:prstGeom prst="rect">
            <a:avLst/>
          </a:prstGeom>
          <a:noFill/>
        </p:spPr>
      </p:pic>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571472" y="357166"/>
            <a:ext cx="8072494" cy="1938992"/>
          </a:xfrm>
          <a:prstGeom prst="rect">
            <a:avLst/>
          </a:prstGeom>
          <a:noFill/>
        </p:spPr>
        <p:txBody>
          <a:bodyPr wrap="square" rtlCol="1">
            <a:spAutoFit/>
          </a:bodyPr>
          <a:lstStyle/>
          <a:p>
            <a:r>
              <a:rPr lang="fa-IR" sz="2000" dirty="0" smtClean="0">
                <a:latin typeface="Tahoma" pitchFamily="34" charset="0"/>
                <a:ea typeface="Tahoma" pitchFamily="34" charset="0"/>
                <a:cs typeface="Tahoma" pitchFamily="34" charset="0"/>
              </a:rPr>
              <a:t>واژهٔ کواشیورکور یک اصطلاح </a:t>
            </a:r>
            <a:r>
              <a:rPr lang="fa-IR" sz="2000" dirty="0" smtClean="0">
                <a:latin typeface="Tahoma" pitchFamily="34" charset="0"/>
                <a:ea typeface="Tahoma" pitchFamily="34" charset="0"/>
                <a:cs typeface="Tahoma" pitchFamily="34" charset="0"/>
                <a:hlinkClick r:id="rId2" tooltip="غنا"/>
              </a:rPr>
              <a:t>غنایی</a:t>
            </a:r>
            <a:r>
              <a:rPr lang="fa-IR" sz="2000" dirty="0" smtClean="0">
                <a:latin typeface="Tahoma" pitchFamily="34" charset="0"/>
                <a:ea typeface="Tahoma" pitchFamily="34" charset="0"/>
                <a:cs typeface="Tahoma" pitchFamily="34" charset="0"/>
              </a:rPr>
              <a:t> به معنای وضعیت سلامتی کودکی است که به علت تولد فرزند دیگری به طور ناگهانی از شیر مادر محروم می‌شود. در واقع، شیر مادر دارای پروتئین و </a:t>
            </a:r>
            <a:r>
              <a:rPr lang="fa-IR" sz="2000" dirty="0" smtClean="0">
                <a:latin typeface="Tahoma" pitchFamily="34" charset="0"/>
                <a:ea typeface="Tahoma" pitchFamily="34" charset="0"/>
                <a:cs typeface="Tahoma" pitchFamily="34" charset="0"/>
                <a:hlinkClick r:id="rId3" tooltip="اسید آمینه"/>
              </a:rPr>
              <a:t>اسیدهای آمینه‌ای</a:t>
            </a:r>
            <a:r>
              <a:rPr lang="fa-IR" sz="2000" dirty="0" smtClean="0">
                <a:latin typeface="Tahoma" pitchFamily="34" charset="0"/>
                <a:ea typeface="Tahoma" pitchFamily="34" charset="0"/>
                <a:cs typeface="Tahoma" pitchFamily="34" charset="0"/>
              </a:rPr>
              <a:t> است که برای رشد کودک ضروری هستند. به همین دلیل، جایگزینی آن با </a:t>
            </a:r>
            <a:r>
              <a:rPr lang="fa-IR" sz="2000" dirty="0" smtClean="0">
                <a:latin typeface="Tahoma" pitchFamily="34" charset="0"/>
                <a:ea typeface="Tahoma" pitchFamily="34" charset="0"/>
                <a:cs typeface="Tahoma" pitchFamily="34" charset="0"/>
                <a:hlinkClick r:id="rId4" tooltip="رژیم غذایی"/>
              </a:rPr>
              <a:t>رژیم غذایی</a:t>
            </a:r>
            <a:r>
              <a:rPr lang="fa-IR" sz="2000" dirty="0" smtClean="0">
                <a:latin typeface="Tahoma" pitchFamily="34" charset="0"/>
                <a:ea typeface="Tahoma" pitchFamily="34" charset="0"/>
                <a:cs typeface="Tahoma" pitchFamily="34" charset="0"/>
              </a:rPr>
              <a:t> غنی از </a:t>
            </a:r>
            <a:r>
              <a:rPr lang="fa-IR" sz="2000" dirty="0" smtClean="0">
                <a:latin typeface="Tahoma" pitchFamily="34" charset="0"/>
                <a:ea typeface="Tahoma" pitchFamily="34" charset="0"/>
                <a:cs typeface="Tahoma" pitchFamily="34" charset="0"/>
                <a:hlinkClick r:id="rId5" tooltip="نشاسته"/>
              </a:rPr>
              <a:t>نشاسته</a:t>
            </a:r>
            <a:r>
              <a:rPr lang="fa-IR" sz="2000" dirty="0" smtClean="0">
                <a:latin typeface="Tahoma" pitchFamily="34" charset="0"/>
                <a:ea typeface="Tahoma" pitchFamily="34" charset="0"/>
                <a:cs typeface="Tahoma" pitchFamily="34" charset="0"/>
              </a:rPr>
              <a:t> و </a:t>
            </a:r>
            <a:r>
              <a:rPr lang="fa-IR" sz="2000" dirty="0" smtClean="0">
                <a:latin typeface="Tahoma" pitchFamily="34" charset="0"/>
                <a:ea typeface="Tahoma" pitchFamily="34" charset="0"/>
                <a:cs typeface="Tahoma" pitchFamily="34" charset="0"/>
                <a:hlinkClick r:id="rId6" tooltip="کربوهیدرات"/>
              </a:rPr>
              <a:t>کربوهیدرات‌ها</a:t>
            </a:r>
            <a:r>
              <a:rPr lang="fa-IR" sz="2000" dirty="0" smtClean="0">
                <a:latin typeface="Tahoma" pitchFamily="34" charset="0"/>
                <a:ea typeface="Tahoma" pitchFamily="34" charset="0"/>
                <a:cs typeface="Tahoma" pitchFamily="34" charset="0"/>
              </a:rPr>
              <a:t> و فقیر از نظر پروتئین موجب ابتلا به کواشیوکور می‌شود.</a:t>
            </a:r>
            <a:endParaRPr lang="fa-IR" sz="2000" dirty="0"/>
          </a:p>
        </p:txBody>
      </p:sp>
      <p:pic>
        <p:nvPicPr>
          <p:cNvPr id="5" name="Picture 2" descr="C:\Users\ERAM CO\Desktop\روانشناسی\593.jpg"/>
          <p:cNvPicPr>
            <a:picLocks noChangeAspect="1" noChangeArrowheads="1"/>
          </p:cNvPicPr>
          <p:nvPr/>
        </p:nvPicPr>
        <p:blipFill>
          <a:blip r:embed="rId7"/>
          <a:srcRect/>
          <a:stretch>
            <a:fillRect/>
          </a:stretch>
        </p:blipFill>
        <p:spPr bwMode="auto">
          <a:xfrm>
            <a:off x="-49649" y="2214554"/>
            <a:ext cx="4407303" cy="4643446"/>
          </a:xfrm>
          <a:prstGeom prst="rect">
            <a:avLst/>
          </a:prstGeom>
          <a:noFill/>
        </p:spPr>
      </p:pic>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4143372" y="214290"/>
            <a:ext cx="4572000" cy="984885"/>
          </a:xfrm>
          <a:prstGeom prst="rect">
            <a:avLst/>
          </a:prstGeom>
        </p:spPr>
        <p:txBody>
          <a:bodyPr>
            <a:spAutoFit/>
          </a:bodyPr>
          <a:lstStyle/>
          <a:p>
            <a:r>
              <a:rPr lang="fa-IR" sz="4000" b="1" dirty="0" smtClean="0">
                <a:ln w="11430"/>
                <a:solidFill>
                  <a:srgbClr val="FFFF00"/>
                </a:solidFill>
                <a:effectLst>
                  <a:outerShdw blurRad="50800" dist="39000" dir="5460000" algn="tl">
                    <a:srgbClr val="000000">
                      <a:alpha val="38000"/>
                    </a:srgbClr>
                  </a:outerShdw>
                </a:effectLst>
              </a:rPr>
              <a:t>سلامت هیجانی:</a:t>
            </a:r>
            <a:r>
              <a:rPr lang="en-US" dirty="0" smtClean="0"/>
              <a:t/>
            </a:r>
            <a:br>
              <a:rPr lang="en-US" dirty="0" smtClean="0"/>
            </a:br>
            <a:endParaRPr lang="fa-IR" dirty="0"/>
          </a:p>
        </p:txBody>
      </p:sp>
      <p:sp>
        <p:nvSpPr>
          <p:cNvPr id="4" name="TextBox 3"/>
          <p:cNvSpPr txBox="1"/>
          <p:nvPr/>
        </p:nvSpPr>
        <p:spPr>
          <a:xfrm>
            <a:off x="428596" y="1142984"/>
            <a:ext cx="8358246" cy="4708981"/>
          </a:xfrm>
          <a:prstGeom prst="rect">
            <a:avLst/>
          </a:prstGeom>
          <a:noFill/>
        </p:spPr>
        <p:txBody>
          <a:bodyPr wrap="square" rtlCol="1">
            <a:spAutoFit/>
          </a:bodyPr>
          <a:lstStyle/>
          <a:p>
            <a:pPr>
              <a:lnSpc>
                <a:spcPct val="150000"/>
              </a:lnSpc>
            </a:pPr>
            <a:r>
              <a:rPr lang="fa-IR" sz="2000" dirty="0" smtClean="0">
                <a:latin typeface="Tahoma" pitchFamily="34" charset="0"/>
                <a:ea typeface="Tahoma" pitchFamily="34" charset="0"/>
                <a:cs typeface="Tahoma" pitchFamily="34" charset="0"/>
              </a:rPr>
              <a:t>ناتوانی در رشد کردن غیر ارگانیک، نوعی اختلال رشد ناشی از فقدان محبت والدین، معمولا در 18 ماهگی نمایان میشود. کودکانی که به آن مبتلا هستند تمام علایم ماراسموس را نشان میدهند – بدن آنها بی رمق به نظر میرسد و گوشه گیر و بی تفاوت هستند. اما هیچ علت ارگانیک (زیستی) برای ناتوانی بدن در رشد کردن یافت نمیشود.</a:t>
            </a:r>
          </a:p>
          <a:p>
            <a:pPr>
              <a:lnSpc>
                <a:spcPct val="150000"/>
              </a:lnSpc>
            </a:pPr>
            <a:r>
              <a:rPr lang="fa-IR" sz="2000" dirty="0" smtClean="0">
                <a:latin typeface="Tahoma" pitchFamily="34" charset="0"/>
                <a:ea typeface="Tahoma" pitchFamily="34" charset="0"/>
                <a:cs typeface="Tahoma" pitchFamily="34" charset="0"/>
              </a:rPr>
              <a:t> </a:t>
            </a:r>
            <a:endParaRPr lang="en-US" sz="2000" dirty="0" smtClean="0">
              <a:latin typeface="Tahoma" pitchFamily="34" charset="0"/>
              <a:ea typeface="Tahoma" pitchFamily="34" charset="0"/>
              <a:cs typeface="Tahoma" pitchFamily="34" charset="0"/>
            </a:endParaRPr>
          </a:p>
          <a:p>
            <a:pPr>
              <a:lnSpc>
                <a:spcPct val="150000"/>
              </a:lnSpc>
            </a:pPr>
            <a:r>
              <a:rPr lang="fa-IR" sz="2000" dirty="0" smtClean="0">
                <a:latin typeface="Tahoma" pitchFamily="34" charset="0"/>
                <a:ea typeface="Tahoma" pitchFamily="34" charset="0"/>
                <a:cs typeface="Tahoma" pitchFamily="34" charset="0"/>
              </a:rPr>
              <a:t>معمولا زندگی زناشویی ناخشنود و آشفتگی روانشناختی والدین در این مشکلات جدی پرستاری دخالت دارند. گاهی بچه تحریک پذیر است و رفتارهای تغدیه نابهنجار، مثل مکیدن نامناسب یا استفراغ کردن نشان میدهند – و وضعیتی که به رابطه ی والد – فرزند فشار بیشتری می آورد.</a:t>
            </a:r>
            <a:endParaRPr lang="en-US" sz="2000" dirty="0" smtClean="0">
              <a:latin typeface="Tahoma" pitchFamily="34" charset="0"/>
              <a:ea typeface="Tahoma" pitchFamily="34" charset="0"/>
              <a:cs typeface="Tahoma" pitchFamily="34" charset="0"/>
            </a:endParaRPr>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4790144" y="428604"/>
            <a:ext cx="3807453" cy="707886"/>
          </a:xfrm>
          <a:prstGeom prst="rect">
            <a:avLst/>
          </a:prstGeom>
        </p:spPr>
        <p:txBody>
          <a:bodyPr wrap="none">
            <a:spAutoFit/>
          </a:bodyPr>
          <a:lstStyle/>
          <a:p>
            <a:r>
              <a:rPr lang="fa-IR" sz="4000" b="1" dirty="0" smtClean="0">
                <a:ln w="11430"/>
                <a:solidFill>
                  <a:srgbClr val="FFFF00"/>
                </a:solidFill>
                <a:effectLst>
                  <a:outerShdw blurRad="50800" dist="39000" dir="5460000" algn="tl">
                    <a:srgbClr val="000000">
                      <a:alpha val="38000"/>
                    </a:srgbClr>
                  </a:outerShdw>
                </a:effectLst>
              </a:rPr>
              <a:t>توانایی های یادگیری:</a:t>
            </a:r>
          </a:p>
        </p:txBody>
      </p:sp>
      <p:sp>
        <p:nvSpPr>
          <p:cNvPr id="5" name="Rectangle 4"/>
          <p:cNvSpPr/>
          <p:nvPr/>
        </p:nvSpPr>
        <p:spPr>
          <a:xfrm>
            <a:off x="857224" y="1500174"/>
            <a:ext cx="7786742" cy="2362185"/>
          </a:xfrm>
          <a:prstGeom prst="rect">
            <a:avLst/>
          </a:prstGeom>
        </p:spPr>
        <p:txBody>
          <a:bodyPr wrap="square">
            <a:spAutoFit/>
          </a:bodyPr>
          <a:lstStyle/>
          <a:p>
            <a:pPr>
              <a:lnSpc>
                <a:spcPct val="150000"/>
              </a:lnSpc>
            </a:pPr>
            <a:r>
              <a:rPr lang="fa-IR" sz="2000" dirty="0" smtClean="0">
                <a:latin typeface="Tahoma" pitchFamily="34" charset="0"/>
                <a:ea typeface="Tahoma" pitchFamily="34" charset="0"/>
                <a:cs typeface="Tahoma" pitchFamily="34" charset="0"/>
              </a:rPr>
              <a:t>یادگیری به تغییرات در رفتار بر اثر تجربه اشاره دارد. بچه ها با توانای های فطری یادگیری به دنیا می آیند که به آنها امکان میدهند تا بلافاصله از تجربه، بهره مند شوند. نوباوگان از توانایی دو نوع یادگیری اساسی برخوردارند: شرطی سازی کلاسیک و شرطی سازی کنشگر. آنها از طریق ترجیح دادن طبیعی تحریک تازه نیز یاد میگیرند. </a:t>
            </a:r>
            <a:endParaRPr lang="en-US" sz="2000" dirty="0" smtClean="0">
              <a:latin typeface="Tahoma" pitchFamily="34" charset="0"/>
              <a:ea typeface="Tahoma" pitchFamily="34" charset="0"/>
              <a:cs typeface="Tahoma" pitchFamily="34"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667000" y="228600"/>
            <a:ext cx="4038600" cy="707886"/>
          </a:xfrm>
          <a:prstGeom prst="rect">
            <a:avLst/>
          </a:prstGeom>
          <a:noFill/>
        </p:spPr>
        <p:txBody>
          <a:bodyPr wrap="square" rtlCol="1">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fa-IR" sz="4000" b="1" dirty="0" smtClean="0">
                <a:ln w="11430"/>
                <a:solidFill>
                  <a:srgbClr val="FFFF00"/>
                </a:solidFill>
                <a:effectLst>
                  <a:outerShdw blurRad="50800" dist="39000" dir="5460000" algn="tl">
                    <a:srgbClr val="000000">
                      <a:alpha val="38000"/>
                    </a:srgbClr>
                  </a:outerShdw>
                </a:effectLst>
              </a:rPr>
              <a:t>دستگاه عصبی</a:t>
            </a:r>
            <a:endParaRPr lang="fa-IR" sz="4000" b="1" dirty="0">
              <a:ln w="11430"/>
              <a:solidFill>
                <a:srgbClr val="FFFF00"/>
              </a:solidFill>
              <a:effectLst>
                <a:outerShdw blurRad="50800" dist="39000" dir="5460000" algn="tl">
                  <a:srgbClr val="000000">
                    <a:alpha val="38000"/>
                  </a:srgbClr>
                </a:outerShdw>
              </a:effectLst>
            </a:endParaRPr>
          </a:p>
        </p:txBody>
      </p:sp>
      <p:sp>
        <p:nvSpPr>
          <p:cNvPr id="6" name="TextBox 5"/>
          <p:cNvSpPr txBox="1"/>
          <p:nvPr/>
        </p:nvSpPr>
        <p:spPr>
          <a:xfrm>
            <a:off x="285720" y="1460242"/>
            <a:ext cx="8572560" cy="3970318"/>
          </a:xfrm>
          <a:prstGeom prst="rect">
            <a:avLst/>
          </a:prstGeom>
          <a:noFill/>
        </p:spPr>
        <p:txBody>
          <a:bodyPr wrap="square" rtlCol="1">
            <a:spAutoFit/>
          </a:bodyPr>
          <a:lstStyle/>
          <a:p>
            <a:pPr algn="justLow" rtl="1">
              <a:buFont typeface="Wingdings" pitchFamily="2" charset="2"/>
              <a:buChar char="Ø"/>
            </a:pPr>
            <a:r>
              <a:rPr lang="fa-IR" sz="2800" b="1" dirty="0" smtClean="0">
                <a:latin typeface="Tahoma" pitchFamily="34" charset="0"/>
                <a:ea typeface="Tahoma" pitchFamily="34" charset="0"/>
                <a:cs typeface="2  Titr" pitchFamily="2" charset="-78"/>
              </a:rPr>
              <a:t> بنابراین دستگاه عصبی جانور باید دارای ویژگی های زیر باشد</a:t>
            </a:r>
          </a:p>
          <a:p>
            <a:pPr algn="justLow" rtl="1">
              <a:buFont typeface="Wingdings" pitchFamily="2" charset="2"/>
              <a:buChar char="ü"/>
            </a:pPr>
            <a:endParaRPr lang="fa-IR" sz="2800" b="1" dirty="0" smtClean="0">
              <a:latin typeface="Tahoma" pitchFamily="34" charset="0"/>
              <a:ea typeface="Tahoma" pitchFamily="34" charset="0"/>
              <a:cs typeface="2  Titr" pitchFamily="2" charset="-78"/>
            </a:endParaRPr>
          </a:p>
          <a:p>
            <a:pPr marL="571500" indent="-571500" algn="justLow" rtl="1">
              <a:buFont typeface="+mj-lt"/>
              <a:buAutoNum type="romanUcPeriod"/>
            </a:pPr>
            <a:r>
              <a:rPr lang="fa-IR" sz="2800" b="1" dirty="0" smtClean="0">
                <a:latin typeface="Tahoma" pitchFamily="34" charset="0"/>
                <a:ea typeface="Tahoma" pitchFamily="34" charset="0"/>
                <a:cs typeface="2  Titr" pitchFamily="2" charset="-78"/>
              </a:rPr>
              <a:t>تاثیر پذیری نسبت به محرک های خارجی</a:t>
            </a:r>
          </a:p>
          <a:p>
            <a:pPr marL="571500" indent="-571500" algn="justLow" rtl="1">
              <a:buFont typeface="+mj-lt"/>
              <a:buAutoNum type="romanUcPeriod"/>
            </a:pPr>
            <a:endParaRPr lang="fa-IR" sz="2800" b="1" dirty="0" smtClean="0">
              <a:latin typeface="Tahoma" pitchFamily="34" charset="0"/>
              <a:ea typeface="Tahoma" pitchFamily="34" charset="0"/>
              <a:cs typeface="2  Titr" pitchFamily="2" charset="-78"/>
            </a:endParaRPr>
          </a:p>
          <a:p>
            <a:pPr marL="571500" indent="-571500" algn="justLow" rtl="1">
              <a:buFont typeface="+mj-lt"/>
              <a:buAutoNum type="romanUcPeriod"/>
            </a:pPr>
            <a:r>
              <a:rPr lang="fa-IR" sz="2800" b="1" dirty="0" smtClean="0">
                <a:latin typeface="Tahoma" pitchFamily="34" charset="0"/>
                <a:ea typeface="Tahoma" pitchFamily="34" charset="0"/>
                <a:cs typeface="2  Titr" pitchFamily="2" charset="-78"/>
              </a:rPr>
              <a:t>ایجاد یک جریان عصبی » </a:t>
            </a:r>
            <a:r>
              <a:rPr lang="fa-IR" sz="2800" b="1" dirty="0" smtClean="0">
                <a:solidFill>
                  <a:srgbClr val="FF0000"/>
                </a:solidFill>
                <a:latin typeface="Tahoma" pitchFamily="34" charset="0"/>
                <a:ea typeface="Tahoma" pitchFamily="34" charset="0"/>
                <a:cs typeface="2  Titr" pitchFamily="2" charset="-78"/>
              </a:rPr>
              <a:t>نشان دهنده تاثیر محرک</a:t>
            </a:r>
            <a:r>
              <a:rPr lang="fa-IR" sz="2800" b="1" dirty="0" smtClean="0">
                <a:latin typeface="Tahoma" pitchFamily="34" charset="0"/>
                <a:ea typeface="Tahoma" pitchFamily="34" charset="0"/>
                <a:cs typeface="2  Titr" pitchFamily="2" charset="-78"/>
              </a:rPr>
              <a:t> است</a:t>
            </a:r>
          </a:p>
          <a:p>
            <a:pPr marL="571500" indent="-571500" algn="justLow" rtl="1">
              <a:buFont typeface="+mj-lt"/>
              <a:buAutoNum type="romanUcPeriod"/>
            </a:pPr>
            <a:endParaRPr lang="fa-IR" sz="2800" b="1" dirty="0" smtClean="0">
              <a:latin typeface="Tahoma" pitchFamily="34" charset="0"/>
              <a:ea typeface="Tahoma" pitchFamily="34" charset="0"/>
              <a:cs typeface="2  Titr" pitchFamily="2" charset="-78"/>
            </a:endParaRPr>
          </a:p>
          <a:p>
            <a:pPr marL="571500" indent="-571500" algn="justLow" rtl="1">
              <a:buFont typeface="+mj-lt"/>
              <a:buAutoNum type="romanUcPeriod"/>
            </a:pPr>
            <a:r>
              <a:rPr lang="fa-IR" sz="2800" b="1" dirty="0" smtClean="0">
                <a:latin typeface="Tahoma" pitchFamily="34" charset="0"/>
                <a:ea typeface="Tahoma" pitchFamily="34" charset="0"/>
                <a:cs typeface="2  Titr" pitchFamily="2" charset="-78"/>
              </a:rPr>
              <a:t>هدایت جریان عصبی</a:t>
            </a:r>
          </a:p>
          <a:p>
            <a:pPr marL="571500" indent="-571500" algn="justLow" rtl="1">
              <a:buFont typeface="+mj-lt"/>
              <a:buAutoNum type="romanUcPeriod"/>
            </a:pPr>
            <a:endParaRPr lang="fa-IR" sz="2800" b="1" dirty="0" smtClean="0">
              <a:latin typeface="Tahoma" pitchFamily="34" charset="0"/>
              <a:ea typeface="Tahoma" pitchFamily="34" charset="0"/>
              <a:cs typeface="2  Titr" pitchFamily="2" charset="-78"/>
            </a:endParaRPr>
          </a:p>
          <a:p>
            <a:pPr marL="571500" indent="-571500" algn="justLow" rtl="1">
              <a:buFont typeface="+mj-lt"/>
              <a:buAutoNum type="romanUcPeriod"/>
            </a:pPr>
            <a:r>
              <a:rPr lang="fa-IR" sz="2800" b="1" dirty="0" smtClean="0">
                <a:latin typeface="Tahoma" pitchFamily="34" charset="0"/>
                <a:ea typeface="Tahoma" pitchFamily="34" charset="0"/>
                <a:cs typeface="2  Titr" pitchFamily="2" charset="-78"/>
              </a:rPr>
              <a:t>انتقال پیام عصبی از سلولی به سلول دیگر</a:t>
            </a:r>
          </a:p>
        </p:txBody>
      </p:sp>
      <p:sp>
        <p:nvSpPr>
          <p:cNvPr id="7" name="Footer Placeholder 6"/>
          <p:cNvSpPr>
            <a:spLocks noGrp="1"/>
          </p:cNvSpPr>
          <p:nvPr>
            <p:ph type="ftr" sz="quarter" idx="11"/>
          </p:nvPr>
        </p:nvSpPr>
        <p:spPr/>
        <p:txBody>
          <a:bodyPr/>
          <a:lstStyle/>
          <a:p>
            <a:r>
              <a:rPr lang="en-US" dirty="0" smtClean="0"/>
              <a:t>www.biology86.blogfa.com</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3"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fade">
                                      <p:cBhvr>
                                        <p:cTn id="7" dur="100"/>
                                        <p:tgtEl>
                                          <p:spTgt spid="6">
                                            <p:txEl>
                                              <p:pRg st="0" end="0"/>
                                            </p:txEl>
                                          </p:spTgt>
                                        </p:tgtEl>
                                      </p:cBhvr>
                                    </p:animEffect>
                                    <p:anim calcmode="lin" valueType="num">
                                      <p:cBhvr>
                                        <p:cTn id="8" dur="4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9" dur="400" fill="hold"/>
                                        <p:tgtEl>
                                          <p:spTgt spid="6">
                                            <p:txEl>
                                              <p:pRg st="0" end="0"/>
                                            </p:txEl>
                                          </p:spTgt>
                                        </p:tgtEl>
                                        <p:attrNameLst>
                                          <p:attrName>ppt_y</p:attrName>
                                        </p:attrNameLst>
                                      </p:cBhvr>
                                      <p:tavLst>
                                        <p:tav tm="0">
                                          <p:val>
                                            <p:strVal val="#ppt_y+0.31"/>
                                          </p:val>
                                        </p:tav>
                                        <p:tav tm="100000">
                                          <p:val>
                                            <p:strVal val="#ppt_y+0.31"/>
                                          </p:val>
                                        </p:tav>
                                      </p:tavLst>
                                    </p:anim>
                                    <p:anim calcmode="lin" valueType="num">
                                      <p:cBhvr>
                                        <p:cTn id="10" dur="600" decel="50000" fill="hold">
                                          <p:stCondLst>
                                            <p:cond delay="400"/>
                                          </p:stCondLst>
                                        </p:cTn>
                                        <p:tgtEl>
                                          <p:spTgt spid="6">
                                            <p:txEl>
                                              <p:pRg st="0" end="0"/>
                                            </p:txEl>
                                          </p:spTgt>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11" dur="600" decel="50000" fill="hold">
                                          <p:stCondLst>
                                            <p:cond delay="400"/>
                                          </p:stCondLst>
                                        </p:cTn>
                                        <p:tgtEl>
                                          <p:spTgt spid="6">
                                            <p:txEl>
                                              <p:pRg st="0" end="0"/>
                                            </p:txEl>
                                          </p:spTgt>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childTnLst>
                    </p:cTn>
                  </p:par>
                  <p:par>
                    <p:cTn id="12" fill="hold">
                      <p:stCondLst>
                        <p:cond delay="indefinite"/>
                      </p:stCondLst>
                      <p:childTnLst>
                        <p:par>
                          <p:cTn id="13" fill="hold">
                            <p:stCondLst>
                              <p:cond delay="0"/>
                            </p:stCondLst>
                            <p:childTnLst>
                              <p:par>
                                <p:cTn id="14" presetID="43" presetClass="entr" presetSubtype="0" fill="hold" nodeType="clickEffect">
                                  <p:stCondLst>
                                    <p:cond delay="0"/>
                                  </p:stCondLst>
                                  <p:childTnLst>
                                    <p:set>
                                      <p:cBhvr>
                                        <p:cTn id="15" dur="1" fill="hold">
                                          <p:stCondLst>
                                            <p:cond delay="0"/>
                                          </p:stCondLst>
                                        </p:cTn>
                                        <p:tgtEl>
                                          <p:spTgt spid="6">
                                            <p:txEl>
                                              <p:pRg st="2" end="2"/>
                                            </p:txEl>
                                          </p:spTgt>
                                        </p:tgtEl>
                                        <p:attrNameLst>
                                          <p:attrName>style.visibility</p:attrName>
                                        </p:attrNameLst>
                                      </p:cBhvr>
                                      <p:to>
                                        <p:strVal val="visible"/>
                                      </p:to>
                                    </p:set>
                                    <p:animEffect transition="in" filter="fade">
                                      <p:cBhvr>
                                        <p:cTn id="16" dur="100"/>
                                        <p:tgtEl>
                                          <p:spTgt spid="6">
                                            <p:txEl>
                                              <p:pRg st="2" end="2"/>
                                            </p:txEl>
                                          </p:spTgt>
                                        </p:tgtEl>
                                      </p:cBhvr>
                                    </p:animEffect>
                                    <p:anim calcmode="lin" valueType="num">
                                      <p:cBhvr>
                                        <p:cTn id="17" dur="400" fill="hold"/>
                                        <p:tgtEl>
                                          <p:spTgt spid="6">
                                            <p:txEl>
                                              <p:pRg st="2" end="2"/>
                                            </p:txEl>
                                          </p:spTgt>
                                        </p:tgtEl>
                                        <p:attrNameLst>
                                          <p:attrName>ppt_x</p:attrName>
                                        </p:attrNameLst>
                                      </p:cBhvr>
                                      <p:tavLst>
                                        <p:tav tm="0">
                                          <p:val>
                                            <p:strVal val="#ppt_x"/>
                                          </p:val>
                                        </p:tav>
                                        <p:tav tm="100000">
                                          <p:val>
                                            <p:strVal val="#ppt_x"/>
                                          </p:val>
                                        </p:tav>
                                      </p:tavLst>
                                    </p:anim>
                                    <p:anim calcmode="lin" valueType="num">
                                      <p:cBhvr>
                                        <p:cTn id="18" dur="400" fill="hold"/>
                                        <p:tgtEl>
                                          <p:spTgt spid="6">
                                            <p:txEl>
                                              <p:pRg st="2" end="2"/>
                                            </p:txEl>
                                          </p:spTgt>
                                        </p:tgtEl>
                                        <p:attrNameLst>
                                          <p:attrName>ppt_y</p:attrName>
                                        </p:attrNameLst>
                                      </p:cBhvr>
                                      <p:tavLst>
                                        <p:tav tm="0">
                                          <p:val>
                                            <p:strVal val="#ppt_y+0.31"/>
                                          </p:val>
                                        </p:tav>
                                        <p:tav tm="100000">
                                          <p:val>
                                            <p:strVal val="#ppt_y+0.31"/>
                                          </p:val>
                                        </p:tav>
                                      </p:tavLst>
                                    </p:anim>
                                    <p:anim calcmode="lin" valueType="num">
                                      <p:cBhvr>
                                        <p:cTn id="19" dur="600" decel="50000" fill="hold">
                                          <p:stCondLst>
                                            <p:cond delay="400"/>
                                          </p:stCondLst>
                                        </p:cTn>
                                        <p:tgtEl>
                                          <p:spTgt spid="6">
                                            <p:txEl>
                                              <p:pRg st="2" end="2"/>
                                            </p:txEl>
                                          </p:spTgt>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20" dur="600" decel="50000" fill="hold">
                                          <p:stCondLst>
                                            <p:cond delay="400"/>
                                          </p:stCondLst>
                                        </p:cTn>
                                        <p:tgtEl>
                                          <p:spTgt spid="6">
                                            <p:txEl>
                                              <p:pRg st="2" end="2"/>
                                            </p:txEl>
                                          </p:spTgt>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43" presetClass="entr" presetSubtype="0" fill="hold" nodeType="clickEffect">
                                  <p:stCondLst>
                                    <p:cond delay="0"/>
                                  </p:stCondLst>
                                  <p:childTnLst>
                                    <p:set>
                                      <p:cBhvr>
                                        <p:cTn id="24" dur="1" fill="hold">
                                          <p:stCondLst>
                                            <p:cond delay="0"/>
                                          </p:stCondLst>
                                        </p:cTn>
                                        <p:tgtEl>
                                          <p:spTgt spid="6">
                                            <p:txEl>
                                              <p:pRg st="4" end="4"/>
                                            </p:txEl>
                                          </p:spTgt>
                                        </p:tgtEl>
                                        <p:attrNameLst>
                                          <p:attrName>style.visibility</p:attrName>
                                        </p:attrNameLst>
                                      </p:cBhvr>
                                      <p:to>
                                        <p:strVal val="visible"/>
                                      </p:to>
                                    </p:set>
                                    <p:animEffect transition="in" filter="fade">
                                      <p:cBhvr>
                                        <p:cTn id="25" dur="100"/>
                                        <p:tgtEl>
                                          <p:spTgt spid="6">
                                            <p:txEl>
                                              <p:pRg st="4" end="4"/>
                                            </p:txEl>
                                          </p:spTgt>
                                        </p:tgtEl>
                                      </p:cBhvr>
                                    </p:animEffect>
                                    <p:anim calcmode="lin" valueType="num">
                                      <p:cBhvr>
                                        <p:cTn id="26" dur="400" fill="hold"/>
                                        <p:tgtEl>
                                          <p:spTgt spid="6">
                                            <p:txEl>
                                              <p:pRg st="4" end="4"/>
                                            </p:txEl>
                                          </p:spTgt>
                                        </p:tgtEl>
                                        <p:attrNameLst>
                                          <p:attrName>ppt_x</p:attrName>
                                        </p:attrNameLst>
                                      </p:cBhvr>
                                      <p:tavLst>
                                        <p:tav tm="0">
                                          <p:val>
                                            <p:strVal val="#ppt_x"/>
                                          </p:val>
                                        </p:tav>
                                        <p:tav tm="100000">
                                          <p:val>
                                            <p:strVal val="#ppt_x"/>
                                          </p:val>
                                        </p:tav>
                                      </p:tavLst>
                                    </p:anim>
                                    <p:anim calcmode="lin" valueType="num">
                                      <p:cBhvr>
                                        <p:cTn id="27" dur="400" fill="hold"/>
                                        <p:tgtEl>
                                          <p:spTgt spid="6">
                                            <p:txEl>
                                              <p:pRg st="4" end="4"/>
                                            </p:txEl>
                                          </p:spTgt>
                                        </p:tgtEl>
                                        <p:attrNameLst>
                                          <p:attrName>ppt_y</p:attrName>
                                        </p:attrNameLst>
                                      </p:cBhvr>
                                      <p:tavLst>
                                        <p:tav tm="0">
                                          <p:val>
                                            <p:strVal val="#ppt_y+0.31"/>
                                          </p:val>
                                        </p:tav>
                                        <p:tav tm="100000">
                                          <p:val>
                                            <p:strVal val="#ppt_y+0.31"/>
                                          </p:val>
                                        </p:tav>
                                      </p:tavLst>
                                    </p:anim>
                                    <p:anim calcmode="lin" valueType="num">
                                      <p:cBhvr>
                                        <p:cTn id="28" dur="600" decel="50000" fill="hold">
                                          <p:stCondLst>
                                            <p:cond delay="400"/>
                                          </p:stCondLst>
                                        </p:cTn>
                                        <p:tgtEl>
                                          <p:spTgt spid="6">
                                            <p:txEl>
                                              <p:pRg st="4" end="4"/>
                                            </p:txEl>
                                          </p:spTgt>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29" dur="600" decel="50000" fill="hold">
                                          <p:stCondLst>
                                            <p:cond delay="400"/>
                                          </p:stCondLst>
                                        </p:cTn>
                                        <p:tgtEl>
                                          <p:spTgt spid="6">
                                            <p:txEl>
                                              <p:pRg st="4" end="4"/>
                                            </p:txEl>
                                          </p:spTgt>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43" presetClass="entr" presetSubtype="0" fill="hold" nodeType="clickEffect">
                                  <p:stCondLst>
                                    <p:cond delay="0"/>
                                  </p:stCondLst>
                                  <p:childTnLst>
                                    <p:set>
                                      <p:cBhvr>
                                        <p:cTn id="33" dur="1" fill="hold">
                                          <p:stCondLst>
                                            <p:cond delay="0"/>
                                          </p:stCondLst>
                                        </p:cTn>
                                        <p:tgtEl>
                                          <p:spTgt spid="6">
                                            <p:txEl>
                                              <p:pRg st="6" end="6"/>
                                            </p:txEl>
                                          </p:spTgt>
                                        </p:tgtEl>
                                        <p:attrNameLst>
                                          <p:attrName>style.visibility</p:attrName>
                                        </p:attrNameLst>
                                      </p:cBhvr>
                                      <p:to>
                                        <p:strVal val="visible"/>
                                      </p:to>
                                    </p:set>
                                    <p:animEffect transition="in" filter="fade">
                                      <p:cBhvr>
                                        <p:cTn id="34" dur="100"/>
                                        <p:tgtEl>
                                          <p:spTgt spid="6">
                                            <p:txEl>
                                              <p:pRg st="6" end="6"/>
                                            </p:txEl>
                                          </p:spTgt>
                                        </p:tgtEl>
                                      </p:cBhvr>
                                    </p:animEffect>
                                    <p:anim calcmode="lin" valueType="num">
                                      <p:cBhvr>
                                        <p:cTn id="35" dur="400" fill="hold"/>
                                        <p:tgtEl>
                                          <p:spTgt spid="6">
                                            <p:txEl>
                                              <p:pRg st="6" end="6"/>
                                            </p:txEl>
                                          </p:spTgt>
                                        </p:tgtEl>
                                        <p:attrNameLst>
                                          <p:attrName>ppt_x</p:attrName>
                                        </p:attrNameLst>
                                      </p:cBhvr>
                                      <p:tavLst>
                                        <p:tav tm="0">
                                          <p:val>
                                            <p:strVal val="#ppt_x"/>
                                          </p:val>
                                        </p:tav>
                                        <p:tav tm="100000">
                                          <p:val>
                                            <p:strVal val="#ppt_x"/>
                                          </p:val>
                                        </p:tav>
                                      </p:tavLst>
                                    </p:anim>
                                    <p:anim calcmode="lin" valueType="num">
                                      <p:cBhvr>
                                        <p:cTn id="36" dur="400" fill="hold"/>
                                        <p:tgtEl>
                                          <p:spTgt spid="6">
                                            <p:txEl>
                                              <p:pRg st="6" end="6"/>
                                            </p:txEl>
                                          </p:spTgt>
                                        </p:tgtEl>
                                        <p:attrNameLst>
                                          <p:attrName>ppt_y</p:attrName>
                                        </p:attrNameLst>
                                      </p:cBhvr>
                                      <p:tavLst>
                                        <p:tav tm="0">
                                          <p:val>
                                            <p:strVal val="#ppt_y+0.31"/>
                                          </p:val>
                                        </p:tav>
                                        <p:tav tm="100000">
                                          <p:val>
                                            <p:strVal val="#ppt_y+0.31"/>
                                          </p:val>
                                        </p:tav>
                                      </p:tavLst>
                                    </p:anim>
                                    <p:anim calcmode="lin" valueType="num">
                                      <p:cBhvr>
                                        <p:cTn id="37" dur="600" decel="50000" fill="hold">
                                          <p:stCondLst>
                                            <p:cond delay="400"/>
                                          </p:stCondLst>
                                        </p:cTn>
                                        <p:tgtEl>
                                          <p:spTgt spid="6">
                                            <p:txEl>
                                              <p:pRg st="6" end="6"/>
                                            </p:txEl>
                                          </p:spTgt>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38" dur="600" decel="50000" fill="hold">
                                          <p:stCondLst>
                                            <p:cond delay="400"/>
                                          </p:stCondLst>
                                        </p:cTn>
                                        <p:tgtEl>
                                          <p:spTgt spid="6">
                                            <p:txEl>
                                              <p:pRg st="6" end="6"/>
                                            </p:txEl>
                                          </p:spTgt>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43" presetClass="entr" presetSubtype="0" fill="hold" nodeType="clickEffect">
                                  <p:stCondLst>
                                    <p:cond delay="0"/>
                                  </p:stCondLst>
                                  <p:childTnLst>
                                    <p:set>
                                      <p:cBhvr>
                                        <p:cTn id="42" dur="1" fill="hold">
                                          <p:stCondLst>
                                            <p:cond delay="0"/>
                                          </p:stCondLst>
                                        </p:cTn>
                                        <p:tgtEl>
                                          <p:spTgt spid="6">
                                            <p:txEl>
                                              <p:pRg st="8" end="8"/>
                                            </p:txEl>
                                          </p:spTgt>
                                        </p:tgtEl>
                                        <p:attrNameLst>
                                          <p:attrName>style.visibility</p:attrName>
                                        </p:attrNameLst>
                                      </p:cBhvr>
                                      <p:to>
                                        <p:strVal val="visible"/>
                                      </p:to>
                                    </p:set>
                                    <p:animEffect transition="in" filter="fade">
                                      <p:cBhvr>
                                        <p:cTn id="43" dur="100"/>
                                        <p:tgtEl>
                                          <p:spTgt spid="6">
                                            <p:txEl>
                                              <p:pRg st="8" end="8"/>
                                            </p:txEl>
                                          </p:spTgt>
                                        </p:tgtEl>
                                      </p:cBhvr>
                                    </p:animEffect>
                                    <p:anim calcmode="lin" valueType="num">
                                      <p:cBhvr>
                                        <p:cTn id="44" dur="400" fill="hold"/>
                                        <p:tgtEl>
                                          <p:spTgt spid="6">
                                            <p:txEl>
                                              <p:pRg st="8" end="8"/>
                                            </p:txEl>
                                          </p:spTgt>
                                        </p:tgtEl>
                                        <p:attrNameLst>
                                          <p:attrName>ppt_x</p:attrName>
                                        </p:attrNameLst>
                                      </p:cBhvr>
                                      <p:tavLst>
                                        <p:tav tm="0">
                                          <p:val>
                                            <p:strVal val="#ppt_x"/>
                                          </p:val>
                                        </p:tav>
                                        <p:tav tm="100000">
                                          <p:val>
                                            <p:strVal val="#ppt_x"/>
                                          </p:val>
                                        </p:tav>
                                      </p:tavLst>
                                    </p:anim>
                                    <p:anim calcmode="lin" valueType="num">
                                      <p:cBhvr>
                                        <p:cTn id="45" dur="400" fill="hold"/>
                                        <p:tgtEl>
                                          <p:spTgt spid="6">
                                            <p:txEl>
                                              <p:pRg st="8" end="8"/>
                                            </p:txEl>
                                          </p:spTgt>
                                        </p:tgtEl>
                                        <p:attrNameLst>
                                          <p:attrName>ppt_y</p:attrName>
                                        </p:attrNameLst>
                                      </p:cBhvr>
                                      <p:tavLst>
                                        <p:tav tm="0">
                                          <p:val>
                                            <p:strVal val="#ppt_y+0.31"/>
                                          </p:val>
                                        </p:tav>
                                        <p:tav tm="100000">
                                          <p:val>
                                            <p:strVal val="#ppt_y+0.31"/>
                                          </p:val>
                                        </p:tav>
                                      </p:tavLst>
                                    </p:anim>
                                    <p:anim calcmode="lin" valueType="num">
                                      <p:cBhvr>
                                        <p:cTn id="46" dur="600" decel="50000" fill="hold">
                                          <p:stCondLst>
                                            <p:cond delay="400"/>
                                          </p:stCondLst>
                                        </p:cTn>
                                        <p:tgtEl>
                                          <p:spTgt spid="6">
                                            <p:txEl>
                                              <p:pRg st="8" end="8"/>
                                            </p:txEl>
                                          </p:spTgt>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47" dur="600" decel="50000" fill="hold">
                                          <p:stCondLst>
                                            <p:cond delay="400"/>
                                          </p:stCondLst>
                                        </p:cTn>
                                        <p:tgtEl>
                                          <p:spTgt spid="6">
                                            <p:txEl>
                                              <p:pRg st="8" end="8"/>
                                            </p:txEl>
                                          </p:spTgt>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428596" y="1305342"/>
            <a:ext cx="8215370" cy="3785652"/>
          </a:xfrm>
          <a:prstGeom prst="rect">
            <a:avLst/>
          </a:prstGeom>
        </p:spPr>
        <p:txBody>
          <a:bodyPr wrap="square">
            <a:spAutoFit/>
          </a:bodyPr>
          <a:lstStyle/>
          <a:p>
            <a:pPr>
              <a:lnSpc>
                <a:spcPct val="150000"/>
              </a:lnSpc>
            </a:pPr>
            <a:r>
              <a:rPr lang="fa-IR" sz="2000" dirty="0" smtClean="0">
                <a:latin typeface="Tahoma" pitchFamily="34" charset="0"/>
                <a:ea typeface="Tahoma" pitchFamily="34" charset="0"/>
                <a:cs typeface="Tahoma" pitchFamily="34" charset="0"/>
              </a:rPr>
              <a:t>در این نوع یادگیری، محرکی خنثی با محرکی به پاسخ بازتابی می انجامد، همایند میشوند. بعد از اینکه دستگاه عصبی بچه  بین این دو محرک ارتباط برقرار کرد، محرک خنثی به تنهایی رفتار را ایجاد خواهد کرد.</a:t>
            </a:r>
          </a:p>
          <a:p>
            <a:pPr>
              <a:lnSpc>
                <a:spcPct val="150000"/>
              </a:lnSpc>
            </a:pPr>
            <a:endParaRPr lang="en-US" sz="2000" dirty="0" smtClean="0">
              <a:latin typeface="Tahoma" pitchFamily="34" charset="0"/>
              <a:ea typeface="Tahoma" pitchFamily="34" charset="0"/>
              <a:cs typeface="Tahoma" pitchFamily="34" charset="0"/>
            </a:endParaRPr>
          </a:p>
          <a:p>
            <a:pPr>
              <a:lnSpc>
                <a:spcPct val="150000"/>
              </a:lnSpc>
            </a:pPr>
            <a:r>
              <a:rPr lang="fa-IR" sz="2000" dirty="0" smtClean="0">
                <a:latin typeface="Tahoma" pitchFamily="34" charset="0"/>
                <a:ea typeface="Tahoma" pitchFamily="34" charset="0"/>
                <a:cs typeface="Tahoma" pitchFamily="34" charset="0"/>
              </a:rPr>
              <a:t>شرطی سازی کلاسیک به نوباوگان کمک میکند تا تشخیص دهند کدام رویدادها در زندگی روزمره معمولا باهم روی میدهند، بنابراین میتوانند پیش بینی کنند که بعدا چه اتفاقی قرار است روی دهد. در نتیجه، محیط منظم تر و قابل پیش بینی میشود.</a:t>
            </a:r>
            <a:endParaRPr lang="en-US" sz="2000" dirty="0" smtClean="0">
              <a:latin typeface="Tahoma" pitchFamily="34" charset="0"/>
              <a:ea typeface="Tahoma" pitchFamily="34" charset="0"/>
              <a:cs typeface="Tahoma" pitchFamily="34" charset="0"/>
            </a:endParaRPr>
          </a:p>
        </p:txBody>
      </p:sp>
      <p:sp>
        <p:nvSpPr>
          <p:cNvPr id="4" name="Rectangle 3"/>
          <p:cNvSpPr/>
          <p:nvPr/>
        </p:nvSpPr>
        <p:spPr>
          <a:xfrm>
            <a:off x="4572000" y="285728"/>
            <a:ext cx="4076757" cy="707886"/>
          </a:xfrm>
          <a:prstGeom prst="rect">
            <a:avLst/>
          </a:prstGeom>
        </p:spPr>
        <p:txBody>
          <a:bodyPr wrap="none">
            <a:spAutoFit/>
          </a:bodyPr>
          <a:lstStyle/>
          <a:p>
            <a:r>
              <a:rPr lang="fa-IR" sz="4000" b="1" dirty="0" smtClean="0">
                <a:ln w="11430"/>
                <a:solidFill>
                  <a:srgbClr val="FFFF00"/>
                </a:solidFill>
                <a:effectLst>
                  <a:outerShdw blurRad="50800" dist="39000" dir="5460000" algn="tl">
                    <a:srgbClr val="000000">
                      <a:alpha val="38000"/>
                    </a:srgbClr>
                  </a:outerShdw>
                </a:effectLst>
              </a:rPr>
              <a:t>شرطی سازی کلاسیک:</a:t>
            </a:r>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428596" y="857232"/>
            <a:ext cx="8215370" cy="5632311"/>
          </a:xfrm>
          <a:prstGeom prst="rect">
            <a:avLst/>
          </a:prstGeom>
        </p:spPr>
        <p:txBody>
          <a:bodyPr wrap="square">
            <a:spAutoFit/>
          </a:bodyPr>
          <a:lstStyle/>
          <a:p>
            <a:pPr>
              <a:lnSpc>
                <a:spcPct val="150000"/>
              </a:lnSpc>
            </a:pPr>
            <a:r>
              <a:rPr lang="fa-IR" sz="2000" dirty="0" smtClean="0">
                <a:latin typeface="Tahoma" pitchFamily="34" charset="0"/>
                <a:ea typeface="Tahoma" pitchFamily="34" charset="0"/>
                <a:cs typeface="Tahoma" pitchFamily="34" charset="0"/>
              </a:rPr>
              <a:t>در شرطی سازی کنشگر، کودک بر محیط عمل یا کنش می کنند و محرک هایی که بعد از رفتار آن ها روی میدهند احتمال وقوع دوباره ی آن رفتار را تغییر میدهند.</a:t>
            </a:r>
          </a:p>
          <a:p>
            <a:pPr>
              <a:lnSpc>
                <a:spcPct val="150000"/>
              </a:lnSpc>
            </a:pPr>
            <a:endParaRPr lang="en-US" sz="2000" dirty="0" smtClean="0">
              <a:latin typeface="Tahoma" pitchFamily="34" charset="0"/>
              <a:ea typeface="Tahoma" pitchFamily="34" charset="0"/>
              <a:cs typeface="Tahoma" pitchFamily="34" charset="0"/>
            </a:endParaRPr>
          </a:p>
          <a:p>
            <a:pPr>
              <a:lnSpc>
                <a:spcPct val="150000"/>
              </a:lnSpc>
            </a:pPr>
            <a:r>
              <a:rPr lang="fa-IR" sz="2000" dirty="0" smtClean="0">
                <a:latin typeface="Tahoma" pitchFamily="34" charset="0"/>
                <a:ea typeface="Tahoma" pitchFamily="34" charset="0"/>
                <a:cs typeface="Tahoma" pitchFamily="34" charset="0"/>
              </a:rPr>
              <a:t>هنگامی که نوباوگان بزرگتر میشوند، شرطی سازی کنشگر دامنه وسیع تری از پاسخ ها و محرک ها را در بر میگیرد. برای مثال، آویزهای جنبان خاصی را به تخت بچه های 2 تا 6 ماهه نصب می کنند. وقتی که پای بچه را با نخ بلندی به این آویز جنبان وصل میکنند، بچه با لگد پرانی می تواند آن را بچرخاند.</a:t>
            </a:r>
          </a:p>
          <a:p>
            <a:pPr>
              <a:lnSpc>
                <a:spcPct val="150000"/>
              </a:lnSpc>
            </a:pPr>
            <a:endParaRPr lang="en-US" sz="2000" dirty="0" smtClean="0">
              <a:latin typeface="Tahoma" pitchFamily="34" charset="0"/>
              <a:ea typeface="Tahoma" pitchFamily="34" charset="0"/>
              <a:cs typeface="Tahoma" pitchFamily="34" charset="0"/>
            </a:endParaRPr>
          </a:p>
          <a:p>
            <a:pPr>
              <a:lnSpc>
                <a:spcPct val="150000"/>
              </a:lnSpc>
            </a:pPr>
            <a:r>
              <a:rPr lang="fa-IR" sz="2000" dirty="0" smtClean="0">
                <a:latin typeface="Tahoma" pitchFamily="34" charset="0"/>
                <a:ea typeface="Tahoma" pitchFamily="34" charset="0"/>
                <a:cs typeface="Tahoma" pitchFamily="34" charset="0"/>
              </a:rPr>
              <a:t>شرطی سازی کنشگر در تشکیل روابط اجتماعی نیز نقش مهمی دارد. وقتی که بچه به چشمان یک فرد بزرگسال خیره میشود، او در پاسخ لبخند میزند و بعد بچه دوباره به او نگاه کرده و لبخند میزند.</a:t>
            </a:r>
            <a:endParaRPr lang="en-US" sz="2000" dirty="0" smtClean="0">
              <a:latin typeface="Tahoma" pitchFamily="34" charset="0"/>
              <a:ea typeface="Tahoma" pitchFamily="34" charset="0"/>
              <a:cs typeface="Tahoma" pitchFamily="34" charset="0"/>
            </a:endParaRPr>
          </a:p>
        </p:txBody>
      </p:sp>
      <p:sp>
        <p:nvSpPr>
          <p:cNvPr id="4" name="Rectangle 3"/>
          <p:cNvSpPr/>
          <p:nvPr/>
        </p:nvSpPr>
        <p:spPr>
          <a:xfrm>
            <a:off x="4624823" y="214290"/>
            <a:ext cx="3847528" cy="707886"/>
          </a:xfrm>
          <a:prstGeom prst="rect">
            <a:avLst/>
          </a:prstGeom>
        </p:spPr>
        <p:txBody>
          <a:bodyPr wrap="none">
            <a:spAutoFit/>
          </a:bodyPr>
          <a:lstStyle/>
          <a:p>
            <a:r>
              <a:rPr lang="fa-IR" sz="4000" b="1" dirty="0" smtClean="0">
                <a:ln w="11430"/>
                <a:solidFill>
                  <a:srgbClr val="FFFF00"/>
                </a:solidFill>
                <a:effectLst>
                  <a:outerShdw blurRad="50800" dist="39000" dir="5460000" algn="tl">
                    <a:srgbClr val="000000">
                      <a:alpha val="38000"/>
                    </a:srgbClr>
                  </a:outerShdw>
                </a:effectLst>
              </a:rPr>
              <a:t>شرطی سازی کنشگر:</a:t>
            </a:r>
          </a:p>
        </p:txBody>
      </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428596" y="682094"/>
            <a:ext cx="8215370" cy="5170646"/>
          </a:xfrm>
          <a:prstGeom prst="rect">
            <a:avLst/>
          </a:prstGeom>
        </p:spPr>
        <p:txBody>
          <a:bodyPr wrap="square">
            <a:spAutoFit/>
          </a:bodyPr>
          <a:lstStyle/>
          <a:p>
            <a:pPr>
              <a:lnSpc>
                <a:spcPct val="150000"/>
              </a:lnSpc>
            </a:pPr>
            <a:r>
              <a:rPr lang="fa-IR" sz="2000" dirty="0" smtClean="0">
                <a:latin typeface="Tahoma" pitchFamily="34" charset="0"/>
                <a:ea typeface="Tahoma" pitchFamily="34" charset="0"/>
                <a:cs typeface="Tahoma" pitchFamily="34" charset="0"/>
              </a:rPr>
              <a:t>هنگام تولد، مغز انسان طوری سازمان یافته است که جذب چیزهای تازه شود. نوباوگان به عنصر تازه ای که وارد محیط آنها شده است به صورت نیرومندتر پاسخ میدهند. خوگیری به کاهش تدریجی در نیرومندی پاسخ به علت تحریک مکرر اشاره دارد. نگاه کردن، ضربان قلب، و آهنگ تنفس همگی کاهش می یابند که این از بی علاقگی خبر میدهد. وقتی که این اتفاق روی میدهد، محرکی تازه – تغییر در محیط – باعث میشود که تاثیرپذیری به سطح بالا برگردد، افزایشی که برگشت نامیده میشود.</a:t>
            </a:r>
          </a:p>
          <a:p>
            <a:pPr>
              <a:lnSpc>
                <a:spcPct val="150000"/>
              </a:lnSpc>
            </a:pPr>
            <a:endParaRPr lang="en-US" sz="2000" dirty="0" smtClean="0">
              <a:latin typeface="Tahoma" pitchFamily="34" charset="0"/>
              <a:ea typeface="Tahoma" pitchFamily="34" charset="0"/>
              <a:cs typeface="Tahoma" pitchFamily="34" charset="0"/>
            </a:endParaRPr>
          </a:p>
          <a:p>
            <a:pPr>
              <a:lnSpc>
                <a:spcPct val="150000"/>
              </a:lnSpc>
            </a:pPr>
            <a:r>
              <a:rPr lang="fa-IR" sz="2000" dirty="0" smtClean="0">
                <a:latin typeface="Tahoma" pitchFamily="34" charset="0"/>
                <a:ea typeface="Tahoma" pitchFamily="34" charset="0"/>
                <a:cs typeface="Tahoma" pitchFamily="34" charset="0"/>
              </a:rPr>
              <a:t>خوگیری و برگشت ما را قادر می سازند تا توجه خود را روی جنبه هایی از محیط متمرکز کنیم که کمتر درباره آنها میدانیم و از این راه یادگیری را موثرتر میکنند.</a:t>
            </a:r>
            <a:endParaRPr lang="en-US" sz="2000" dirty="0" smtClean="0">
              <a:latin typeface="Tahoma" pitchFamily="34" charset="0"/>
              <a:ea typeface="Tahoma" pitchFamily="34" charset="0"/>
              <a:cs typeface="Tahoma" pitchFamily="34" charset="0"/>
            </a:endParaRPr>
          </a:p>
        </p:txBody>
      </p:sp>
      <p:sp>
        <p:nvSpPr>
          <p:cNvPr id="4" name="Rectangle 3"/>
          <p:cNvSpPr/>
          <p:nvPr/>
        </p:nvSpPr>
        <p:spPr>
          <a:xfrm>
            <a:off x="6543619" y="0"/>
            <a:ext cx="1874231" cy="707886"/>
          </a:xfrm>
          <a:prstGeom prst="rect">
            <a:avLst/>
          </a:prstGeom>
        </p:spPr>
        <p:txBody>
          <a:bodyPr wrap="none">
            <a:spAutoFit/>
          </a:bodyPr>
          <a:lstStyle/>
          <a:p>
            <a:r>
              <a:rPr lang="fa-IR" sz="4000" b="1" dirty="0" smtClean="0">
                <a:ln w="11430"/>
                <a:solidFill>
                  <a:srgbClr val="FFFF00"/>
                </a:solidFill>
                <a:effectLst>
                  <a:outerShdw blurRad="50800" dist="39000" dir="5460000" algn="tl">
                    <a:srgbClr val="000000">
                      <a:alpha val="38000"/>
                    </a:srgbClr>
                  </a:outerShdw>
                </a:effectLst>
              </a:rPr>
              <a:t>خو گیری:</a:t>
            </a:r>
          </a:p>
        </p:txBody>
      </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428596" y="682094"/>
            <a:ext cx="8358246" cy="4708981"/>
          </a:xfrm>
          <a:prstGeom prst="rect">
            <a:avLst/>
          </a:prstGeom>
        </p:spPr>
        <p:txBody>
          <a:bodyPr wrap="square">
            <a:spAutoFit/>
          </a:bodyPr>
          <a:lstStyle/>
          <a:p>
            <a:pPr>
              <a:lnSpc>
                <a:spcPct val="150000"/>
              </a:lnSpc>
            </a:pPr>
            <a:r>
              <a:rPr lang="fa-IR" sz="2000" dirty="0" smtClean="0">
                <a:latin typeface="Tahoma" pitchFamily="34" charset="0"/>
                <a:ea typeface="Tahoma" pitchFamily="34" charset="0"/>
                <a:cs typeface="Tahoma" pitchFamily="34" charset="0"/>
              </a:rPr>
              <a:t>برگشت به محرک جدید یا ترجیح دادن تازگی، حافظه ی نزدیک نوباوگان را ارزیابی می کند. به این موضوع فکر کنید که وقتی به مکانی برمیگردید که برای مدت طولانی آنجا را ندیده اید، چه اتفاقی می افتد. به جای توجه کردن به تازگی، احتمالا روی جنبه هایی تمرکز می کنید که آشنا هستند: « من آن را تشخیص میدهم – قبلا اینجا بوده ام! ». همچنین، با گذشت زمان، نوباوگان از ترجیح دادن تازگی به ترجیح آشنایی جابجا می شوند. یعنی، آنها به جای برگشت به محرکی تازه، به محرک آشنا برگشت میکنند. پژوهشگران با تمرکز کردن روی این جابجایی، میتوانند از خوگیری برای ارزیابی حافظه دور یا حافظه محرک هایی که نوباوگان چند هفته قبل یا چند ماه قبل با آنها روبرو شده اند نیز استفاده کنند.</a:t>
            </a:r>
            <a:endParaRPr lang="en-US" sz="2000" dirty="0" smtClean="0">
              <a:latin typeface="Tahoma" pitchFamily="34" charset="0"/>
              <a:ea typeface="Tahoma" pitchFamily="34" charset="0"/>
              <a:cs typeface="Tahoma" pitchFamily="34" charset="0"/>
            </a:endParaRPr>
          </a:p>
        </p:txBody>
      </p:sp>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571472" y="1142984"/>
            <a:ext cx="7929618" cy="2400657"/>
          </a:xfrm>
          <a:prstGeom prst="rect">
            <a:avLst/>
          </a:prstGeom>
        </p:spPr>
        <p:txBody>
          <a:bodyPr wrap="square">
            <a:spAutoFit/>
          </a:bodyPr>
          <a:lstStyle/>
          <a:p>
            <a:pPr>
              <a:lnSpc>
                <a:spcPct val="150000"/>
              </a:lnSpc>
            </a:pPr>
            <a:r>
              <a:rPr lang="fa-IR" sz="2000" dirty="0" smtClean="0">
                <a:latin typeface="Tahoma" pitchFamily="34" charset="0"/>
                <a:ea typeface="Tahoma" pitchFamily="34" charset="0"/>
                <a:cs typeface="Tahoma" pitchFamily="34" charset="0"/>
              </a:rPr>
              <a:t>پیشرفت های حرکتی بچه ها تاثیر نیرومندی بر روابط اجتماعی آنها دارد.</a:t>
            </a:r>
          </a:p>
          <a:p>
            <a:pPr>
              <a:lnSpc>
                <a:spcPct val="150000"/>
              </a:lnSpc>
            </a:pPr>
            <a:endParaRPr lang="en-US" sz="2000" dirty="0" smtClean="0">
              <a:latin typeface="Tahoma" pitchFamily="34" charset="0"/>
              <a:ea typeface="Tahoma" pitchFamily="34" charset="0"/>
              <a:cs typeface="Tahoma" pitchFamily="34" charset="0"/>
            </a:endParaRPr>
          </a:p>
          <a:p>
            <a:pPr>
              <a:lnSpc>
                <a:spcPct val="150000"/>
              </a:lnSpc>
            </a:pPr>
            <a:r>
              <a:rPr lang="fa-IR" sz="2000" dirty="0" smtClean="0">
                <a:latin typeface="Tahoma" pitchFamily="34" charset="0"/>
                <a:ea typeface="Tahoma" pitchFamily="34" charset="0"/>
                <a:cs typeface="Tahoma" pitchFamily="34" charset="0"/>
              </a:rPr>
              <a:t>مهارت های حرکتی، توانایی های اجتماعی، شناخت، و زبان با هم رشد کرده و به یکدیگر کمک میکنند.</a:t>
            </a:r>
            <a:endParaRPr lang="en-US" sz="2000" dirty="0" smtClean="0">
              <a:latin typeface="Tahoma" pitchFamily="34" charset="0"/>
              <a:ea typeface="Tahoma" pitchFamily="34" charset="0"/>
              <a:cs typeface="Tahoma" pitchFamily="34" charset="0"/>
            </a:endParaRPr>
          </a:p>
          <a:p>
            <a:pPr>
              <a:lnSpc>
                <a:spcPct val="150000"/>
              </a:lnSpc>
            </a:pPr>
            <a:endParaRPr lang="fa-IR" sz="2000" dirty="0" smtClean="0">
              <a:latin typeface="Tahoma" pitchFamily="34" charset="0"/>
              <a:ea typeface="Tahoma" pitchFamily="34" charset="0"/>
              <a:cs typeface="Tahoma" pitchFamily="34" charset="0"/>
            </a:endParaRPr>
          </a:p>
        </p:txBody>
      </p:sp>
      <p:sp>
        <p:nvSpPr>
          <p:cNvPr id="4" name="Rectangle 3"/>
          <p:cNvSpPr/>
          <p:nvPr/>
        </p:nvSpPr>
        <p:spPr>
          <a:xfrm>
            <a:off x="6043554" y="357166"/>
            <a:ext cx="2307042" cy="707886"/>
          </a:xfrm>
          <a:prstGeom prst="rect">
            <a:avLst/>
          </a:prstGeom>
        </p:spPr>
        <p:txBody>
          <a:bodyPr wrap="none">
            <a:spAutoFit/>
          </a:bodyPr>
          <a:lstStyle/>
          <a:p>
            <a:r>
              <a:rPr lang="fa-IR" sz="4000" b="1" dirty="0" smtClean="0">
                <a:ln w="11430"/>
                <a:solidFill>
                  <a:srgbClr val="FFFF00"/>
                </a:solidFill>
                <a:effectLst>
                  <a:outerShdw blurRad="50800" dist="39000" dir="5460000" algn="tl">
                    <a:srgbClr val="000000">
                      <a:alpha val="38000"/>
                    </a:srgbClr>
                  </a:outerShdw>
                </a:effectLst>
              </a:rPr>
              <a:t>رشد حرکتی:</a:t>
            </a:r>
          </a:p>
        </p:txBody>
      </p:sp>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857224" y="1428736"/>
            <a:ext cx="7429552" cy="3600986"/>
          </a:xfrm>
          <a:prstGeom prst="rect">
            <a:avLst/>
          </a:prstGeom>
        </p:spPr>
        <p:txBody>
          <a:bodyPr wrap="square">
            <a:spAutoFit/>
          </a:bodyPr>
          <a:lstStyle/>
          <a:p>
            <a:pPr>
              <a:lnSpc>
                <a:spcPct val="150000"/>
              </a:lnSpc>
            </a:pPr>
            <a:r>
              <a:rPr lang="fa-IR" sz="2000" dirty="0" smtClean="0">
                <a:latin typeface="Tahoma" pitchFamily="34" charset="0"/>
                <a:ea typeface="Tahoma" pitchFamily="34" charset="0"/>
                <a:cs typeface="Tahoma" pitchFamily="34" charset="0"/>
              </a:rPr>
              <a:t>رشد حرکتی درشت به کنترل بر اعمالی مثل سینه خیز رفتن، ایستادن، و راه رفتن اشاره دارد که به بچه ها کمک میکنند در محیط گردش کنند. در مقابل، رشد حرکتی ظریف با حرکات کوچکتر، مانند دسترسی و چنگ زدن ارتباط دارد.</a:t>
            </a:r>
          </a:p>
          <a:p>
            <a:pPr>
              <a:lnSpc>
                <a:spcPct val="150000"/>
              </a:lnSpc>
            </a:pPr>
            <a:endParaRPr lang="en-US" sz="2000" dirty="0" smtClean="0">
              <a:latin typeface="Tahoma" pitchFamily="34" charset="0"/>
              <a:ea typeface="Tahoma" pitchFamily="34" charset="0"/>
              <a:cs typeface="Tahoma" pitchFamily="34" charset="0"/>
            </a:endParaRPr>
          </a:p>
          <a:p>
            <a:pPr>
              <a:lnSpc>
                <a:spcPct val="150000"/>
              </a:lnSpc>
            </a:pPr>
            <a:r>
              <a:rPr lang="fa-IR" sz="3200" b="1" dirty="0" smtClean="0">
                <a:ln w="11430"/>
                <a:solidFill>
                  <a:srgbClr val="FFFF00"/>
                </a:solidFill>
                <a:effectLst>
                  <a:outerShdw blurRad="50800" dist="39000" dir="5460000" algn="tl">
                    <a:srgbClr val="000000">
                      <a:alpha val="38000"/>
                    </a:srgbClr>
                  </a:outerShdw>
                </a:effectLst>
              </a:rPr>
              <a:t>گرایش سری – پایی: </a:t>
            </a:r>
            <a:r>
              <a:rPr lang="fa-IR" sz="2000" dirty="0" smtClean="0">
                <a:latin typeface="Tahoma" pitchFamily="34" charset="0"/>
                <a:ea typeface="Tahoma" pitchFamily="34" charset="0"/>
                <a:cs typeface="Tahoma" pitchFamily="34" charset="0"/>
              </a:rPr>
              <a:t>کنترل حرکتی سر قبل از کنترل دست ها و تنه، و کنترل دست ها و تنه قبل از کنترل پاها واقع می شود.</a:t>
            </a:r>
            <a:endParaRPr lang="en-US" sz="2000" dirty="0" smtClean="0">
              <a:latin typeface="Tahoma" pitchFamily="34" charset="0"/>
              <a:ea typeface="Tahoma" pitchFamily="34" charset="0"/>
              <a:cs typeface="Tahoma" pitchFamily="34" charset="0"/>
            </a:endParaRPr>
          </a:p>
        </p:txBody>
      </p:sp>
      <p:sp>
        <p:nvSpPr>
          <p:cNvPr id="4" name="Rectangle 3"/>
          <p:cNvSpPr/>
          <p:nvPr/>
        </p:nvSpPr>
        <p:spPr>
          <a:xfrm>
            <a:off x="4691035" y="357166"/>
            <a:ext cx="3334567" cy="707886"/>
          </a:xfrm>
          <a:prstGeom prst="rect">
            <a:avLst/>
          </a:prstGeom>
        </p:spPr>
        <p:txBody>
          <a:bodyPr wrap="none">
            <a:spAutoFit/>
          </a:bodyPr>
          <a:lstStyle/>
          <a:p>
            <a:r>
              <a:rPr lang="fa-IR" sz="4000" b="1" dirty="0" smtClean="0">
                <a:ln w="11430"/>
                <a:solidFill>
                  <a:srgbClr val="FFFF00"/>
                </a:solidFill>
                <a:effectLst>
                  <a:outerShdw blurRad="50800" dist="39000" dir="5460000" algn="tl">
                    <a:srgbClr val="000000">
                      <a:alpha val="38000"/>
                    </a:srgbClr>
                  </a:outerShdw>
                </a:effectLst>
              </a:rPr>
              <a:t>توالی رشد حرکتی:</a:t>
            </a:r>
          </a:p>
        </p:txBody>
      </p:sp>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428596" y="285728"/>
            <a:ext cx="8215370" cy="4339650"/>
          </a:xfrm>
          <a:prstGeom prst="rect">
            <a:avLst/>
          </a:prstGeom>
        </p:spPr>
        <p:txBody>
          <a:bodyPr wrap="square">
            <a:spAutoFit/>
          </a:bodyPr>
          <a:lstStyle/>
          <a:p>
            <a:pPr>
              <a:lnSpc>
                <a:spcPct val="150000"/>
              </a:lnSpc>
            </a:pPr>
            <a:r>
              <a:rPr lang="fa-IR" sz="3200" b="1" dirty="0" smtClean="0">
                <a:ln w="11430"/>
                <a:solidFill>
                  <a:srgbClr val="FFFF00"/>
                </a:solidFill>
                <a:effectLst>
                  <a:outerShdw blurRad="50800" dist="39000" dir="5460000" algn="tl">
                    <a:srgbClr val="000000">
                      <a:alpha val="38000"/>
                    </a:srgbClr>
                  </a:outerShdw>
                </a:effectLst>
              </a:rPr>
              <a:t>گرایش مرکزی – پیرامونی: </a:t>
            </a:r>
            <a:r>
              <a:rPr lang="fa-IR" sz="2000" dirty="0" smtClean="0">
                <a:latin typeface="Tahoma" pitchFamily="34" charset="0"/>
                <a:ea typeface="Tahoma" pitchFamily="34" charset="0"/>
                <a:cs typeface="Tahoma" pitchFamily="34" charset="0"/>
              </a:rPr>
              <a:t>کنترل سر، تنه، و بازو قبل از هماهنگی دست ها و انگشتان واقع میشود. شباهت بین رشد جسمانی و حرکتی از مشارکت ژنتیک در پیشرفت حرکتی خبر میدهد.</a:t>
            </a:r>
            <a:endParaRPr lang="en-US" sz="2000" dirty="0" smtClean="0">
              <a:latin typeface="Tahoma" pitchFamily="34" charset="0"/>
              <a:ea typeface="Tahoma" pitchFamily="34" charset="0"/>
              <a:cs typeface="Tahoma" pitchFamily="34" charset="0"/>
            </a:endParaRPr>
          </a:p>
          <a:p>
            <a:pPr>
              <a:lnSpc>
                <a:spcPct val="150000"/>
              </a:lnSpc>
            </a:pPr>
            <a:r>
              <a:rPr lang="fa-IR" sz="2000" dirty="0" smtClean="0">
                <a:latin typeface="Tahoma" pitchFamily="34" charset="0"/>
                <a:ea typeface="Tahoma" pitchFamily="34" charset="0"/>
                <a:cs typeface="Tahoma" pitchFamily="34" charset="0"/>
              </a:rPr>
              <a:t>نباید تصور کنیم که مهارت های حرکتی، دستاوردهای نامربوطی هستند که از جدول زمانی رسش ثابتی پیروی میکنند، بلکه هر مهارتی حاصل دستاوردهای حرکتی قبلی است و به مهارت های جدید کمک میکند.</a:t>
            </a:r>
            <a:endParaRPr lang="en-US" sz="2000" dirty="0" smtClean="0">
              <a:latin typeface="Tahoma" pitchFamily="34" charset="0"/>
              <a:ea typeface="Tahoma" pitchFamily="34" charset="0"/>
              <a:cs typeface="Tahoma" pitchFamily="34" charset="0"/>
            </a:endParaRPr>
          </a:p>
          <a:p>
            <a:pPr>
              <a:lnSpc>
                <a:spcPct val="150000"/>
              </a:lnSpc>
            </a:pPr>
            <a:r>
              <a:rPr lang="fa-IR" sz="2000" dirty="0" smtClean="0">
                <a:latin typeface="Tahoma" pitchFamily="34" charset="0"/>
                <a:ea typeface="Tahoma" pitchFamily="34" charset="0"/>
                <a:cs typeface="Tahoma" pitchFamily="34" charset="0"/>
              </a:rPr>
              <a:t>چند عامل تاثیرگذار – درون و بیرون از کودک – در 2 سال اول، باهم به تغییرات گسترده در مهارت های حرکتی کمک میکنند</a:t>
            </a:r>
            <a:r>
              <a:rPr lang="fa-IR" dirty="0" smtClean="0"/>
              <a:t>.</a:t>
            </a:r>
            <a:endParaRPr lang="en-US" dirty="0" smtClean="0"/>
          </a:p>
          <a:p>
            <a:endParaRPr lang="fa-IR" dirty="0"/>
          </a:p>
        </p:txBody>
      </p:sp>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500034" y="214290"/>
            <a:ext cx="8286808" cy="6001643"/>
          </a:xfrm>
          <a:prstGeom prst="rect">
            <a:avLst/>
          </a:prstGeom>
        </p:spPr>
        <p:txBody>
          <a:bodyPr wrap="square">
            <a:spAutoFit/>
          </a:bodyPr>
          <a:lstStyle/>
          <a:p>
            <a:pPr>
              <a:lnSpc>
                <a:spcPct val="150000"/>
              </a:lnSpc>
            </a:pPr>
            <a:r>
              <a:rPr lang="fa-IR" sz="4000" b="1" dirty="0" smtClean="0">
                <a:ln w="11430"/>
                <a:solidFill>
                  <a:srgbClr val="FFFF00"/>
                </a:solidFill>
                <a:effectLst>
                  <a:outerShdw blurRad="50800" dist="39000" dir="5460000" algn="tl">
                    <a:srgbClr val="000000">
                      <a:alpha val="38000"/>
                    </a:srgbClr>
                  </a:outerShdw>
                </a:effectLst>
              </a:rPr>
              <a:t>تنوع فرهنگی در رشد حرکتی</a:t>
            </a:r>
            <a:endParaRPr lang="en-US" sz="4000" b="1" dirty="0" smtClean="0">
              <a:ln w="11430"/>
              <a:solidFill>
                <a:srgbClr val="FFFF00"/>
              </a:solidFill>
              <a:effectLst>
                <a:outerShdw blurRad="50800" dist="39000" dir="5460000" algn="tl">
                  <a:srgbClr val="000000">
                    <a:alpha val="38000"/>
                  </a:srgbClr>
                </a:outerShdw>
              </a:effectLst>
            </a:endParaRPr>
          </a:p>
          <a:p>
            <a:pPr>
              <a:lnSpc>
                <a:spcPct val="150000"/>
              </a:lnSpc>
            </a:pPr>
            <a:r>
              <a:rPr lang="fa-IR" dirty="0" smtClean="0">
                <a:latin typeface="Tahoma" pitchFamily="34" charset="0"/>
                <a:ea typeface="Tahoma" pitchFamily="34" charset="0"/>
                <a:cs typeface="Tahoma" pitchFamily="34" charset="0"/>
              </a:rPr>
              <a:t>پژوهش های میان فرهنگی نشان می دهند که چگونه فرصت های حرکت اولیه و محیط تحریک کننده به رشد حرکتی  کمک  می کنند  .  تقریباً  نیم  قرن  پیش  ،  وین دیس ( 1960 ) کودکانی را در پرورشگاه های ایران مورد مشاهده قرار داد که از محیط های تحریک کننده که کودکان را به فراگیری مهارت های حرکتی ترغیب می کنند محروم شده بودند . این بچه ها روزهای خود را در حالی که به پشت در تخت های خود دراز کشیده بودند سپری می کردند بدون اینکه اسباب بازی هایی برای بازی کردن داشته باشند . در نتیجه ، اغلب آنها بعد از 2 سالگی ، خودشان حرکت نکردند  . سرانجام وقتی که آنها حرکت کردند ، تجربه مدام خوابیدن روی پشت باعث شده بود که به جای اینکه روی دستها و زانوان خود سینه خیز بروند ، در حالت نشسته حرکت کنند  .  چون  بچه هایی  که  نشسته  حرکت  می کنند با پاها نه دستهای خود به مبلمان برخورد می کنند ، خیلی کمتر احتمال دارد که هنگام آمادگی برای راه رفتن ، خود را برای وضعیت ایستادن بالا بکشند . تنوع فرهنگی در شیوه های فرزند پروری نیز بر رشد حرکتی تأثیر دارد .</a:t>
            </a:r>
            <a:endParaRPr lang="en-US" dirty="0" smtClean="0">
              <a:latin typeface="Tahoma" pitchFamily="34" charset="0"/>
              <a:ea typeface="Tahoma" pitchFamily="34" charset="0"/>
              <a:cs typeface="Tahoma" pitchFamily="34" charset="0"/>
            </a:endParaRPr>
          </a:p>
        </p:txBody>
      </p:sp>
    </p:spTree>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500034" y="571480"/>
            <a:ext cx="8072494" cy="5632311"/>
          </a:xfrm>
          <a:prstGeom prst="rect">
            <a:avLst/>
          </a:prstGeom>
        </p:spPr>
        <p:txBody>
          <a:bodyPr wrap="square">
            <a:spAutoFit/>
          </a:bodyPr>
          <a:lstStyle/>
          <a:p>
            <a:pPr>
              <a:lnSpc>
                <a:spcPct val="150000"/>
              </a:lnSpc>
            </a:pPr>
            <a:r>
              <a:rPr lang="fa-IR" sz="4000" b="1" dirty="0" smtClean="0">
                <a:ln w="11430"/>
                <a:solidFill>
                  <a:srgbClr val="FFFF00"/>
                </a:solidFill>
                <a:effectLst>
                  <a:outerShdw blurRad="50800" dist="39000" dir="5460000" algn="tl">
                    <a:srgbClr val="000000">
                      <a:alpha val="38000"/>
                    </a:srgbClr>
                  </a:outerShdw>
                </a:effectLst>
              </a:rPr>
              <a:t>رشد حرکتی ظریف : دسترسی و چنگ زدن</a:t>
            </a:r>
            <a:endParaRPr lang="en-US" sz="4000" b="1" dirty="0" smtClean="0">
              <a:ln w="11430"/>
              <a:solidFill>
                <a:srgbClr val="FFFF00"/>
              </a:solidFill>
              <a:effectLst>
                <a:outerShdw blurRad="50800" dist="39000" dir="5460000" algn="tl">
                  <a:srgbClr val="000000">
                    <a:alpha val="38000"/>
                  </a:srgbClr>
                </a:outerShdw>
              </a:effectLst>
            </a:endParaRPr>
          </a:p>
          <a:p>
            <a:pPr>
              <a:lnSpc>
                <a:spcPct val="150000"/>
              </a:lnSpc>
            </a:pPr>
            <a:r>
              <a:rPr lang="fa-IR" sz="2000" dirty="0" smtClean="0">
                <a:latin typeface="Tahoma" pitchFamily="34" charset="0"/>
                <a:ea typeface="Tahoma" pitchFamily="34" charset="0"/>
                <a:cs typeface="Tahoma" pitchFamily="34" charset="0"/>
              </a:rPr>
              <a:t>از بین تمام مهارت های حرکتی ، دسترسی بیشترین نقش را در رشد شناختی کودک ایفا می کند زیرا دریچه کاملاً تازه ای را به کاویدن محیط می گشاید . نوباوگان با چنگ زدن به چیزها ، سر و ته کردن آنها ، و دیدن اینکه وقتی آنها را رها می کنند چه اتفاقی می افتد ، مقدار زیادی درباره ریخت ، صدا ، و احساس اشیاء آگاهی کسب می کنند .</a:t>
            </a:r>
            <a:endParaRPr lang="en-US" sz="2000" dirty="0" smtClean="0">
              <a:latin typeface="Tahoma" pitchFamily="34" charset="0"/>
              <a:ea typeface="Tahoma" pitchFamily="34" charset="0"/>
              <a:cs typeface="Tahoma" pitchFamily="34" charset="0"/>
            </a:endParaRPr>
          </a:p>
          <a:p>
            <a:pPr>
              <a:lnSpc>
                <a:spcPct val="150000"/>
              </a:lnSpc>
            </a:pPr>
            <a:r>
              <a:rPr lang="fa-IR" sz="2000" dirty="0" smtClean="0">
                <a:latin typeface="Tahoma" pitchFamily="34" charset="0"/>
                <a:ea typeface="Tahoma" pitchFamily="34" charset="0"/>
                <a:cs typeface="Tahoma" pitchFamily="34" charset="0"/>
              </a:rPr>
              <a:t>نوزادان پیچ و تاب های ناهماهنگی به سمت اشیای موجود در مقابل آنها می خورند که پیش دسترسی نامیده می شود . چون آنها نمی توانند بازوها و دستهای خود را کنترل کنند ، به ندرت با اشیا تماس برقرار می کنند . پیش دسترسی ، مانند بازتاب های نوزاد ، سرانجام در حدود 7 هفتگی ناپدید می شود . </a:t>
            </a:r>
          </a:p>
        </p:txBody>
      </p:sp>
    </p:spTree>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500034" y="857232"/>
            <a:ext cx="8001056" cy="3323987"/>
          </a:xfrm>
          <a:prstGeom prst="rect">
            <a:avLst/>
          </a:prstGeom>
        </p:spPr>
        <p:txBody>
          <a:bodyPr wrap="square">
            <a:spAutoFit/>
          </a:bodyPr>
          <a:lstStyle/>
          <a:p>
            <a:pPr>
              <a:lnSpc>
                <a:spcPct val="150000"/>
              </a:lnSpc>
            </a:pPr>
            <a:r>
              <a:rPr lang="fa-IR" sz="2000" dirty="0" smtClean="0">
                <a:latin typeface="Tahoma" pitchFamily="34" charset="0"/>
                <a:ea typeface="Tahoma" pitchFamily="34" charset="0"/>
                <a:cs typeface="Tahoma" pitchFamily="34" charset="0"/>
              </a:rPr>
              <a:t>در حدود 3 ماهگی ، زمانی که نوباوگان خیره شدن  و کنترل دست و شانه را پرورش می دهند ، دسترسی دوباره پدیدار می شود  و دقت آن به تدریج بهبود می یابد . در 7 ماهگی ، دستها مستقل تر می شوند ؛ نوباوگان می توانند با دراز کردن فقط یک دست به جای هر دو دست ، به اشیاء دسترسی پیدا کنند . </a:t>
            </a:r>
            <a:endParaRPr lang="en-US" sz="2000" dirty="0" smtClean="0">
              <a:latin typeface="Tahoma" pitchFamily="34" charset="0"/>
              <a:ea typeface="Tahoma" pitchFamily="34" charset="0"/>
              <a:cs typeface="Tahoma" pitchFamily="34" charset="0"/>
            </a:endParaRPr>
          </a:p>
          <a:p>
            <a:pPr>
              <a:lnSpc>
                <a:spcPct val="150000"/>
              </a:lnSpc>
            </a:pPr>
            <a:r>
              <a:rPr lang="fa-IR" sz="2000" dirty="0" smtClean="0">
                <a:latin typeface="Tahoma" pitchFamily="34" charset="0"/>
                <a:ea typeface="Tahoma" pitchFamily="34" charset="0"/>
                <a:cs typeface="Tahoma" pitchFamily="34" charset="0"/>
              </a:rPr>
              <a:t>نوباوگان در پایان سال اول ، از شصت و انگشت اشاره در چنگ زدن چنگالی کاملاً هماهنگ استفاده می کنند . </a:t>
            </a:r>
            <a:endParaRPr lang="en-US" sz="2000" dirty="0" smtClean="0">
              <a:latin typeface="Tahoma" pitchFamily="34" charset="0"/>
              <a:ea typeface="Tahoma" pitchFamily="34" charset="0"/>
              <a:cs typeface="Tahoma" pitchFamily="34"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667000" y="228600"/>
            <a:ext cx="4038600" cy="707886"/>
          </a:xfrm>
          <a:prstGeom prst="rect">
            <a:avLst/>
          </a:prstGeom>
          <a:noFill/>
        </p:spPr>
        <p:txBody>
          <a:bodyPr wrap="square" rtlCol="1">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fa-IR" sz="4000" b="1" dirty="0" smtClean="0">
                <a:ln w="11430"/>
                <a:solidFill>
                  <a:srgbClr val="FFFF00"/>
                </a:solidFill>
                <a:effectLst>
                  <a:outerShdw blurRad="50800" dist="39000" dir="5460000" algn="tl">
                    <a:srgbClr val="000000">
                      <a:alpha val="38000"/>
                    </a:srgbClr>
                  </a:outerShdw>
                </a:effectLst>
              </a:rPr>
              <a:t>دستگاه عصبی</a:t>
            </a:r>
            <a:endParaRPr lang="fa-IR" sz="4000" b="1" dirty="0">
              <a:ln w="11430"/>
              <a:solidFill>
                <a:srgbClr val="FFFF00"/>
              </a:solidFill>
              <a:effectLst>
                <a:outerShdw blurRad="50800" dist="39000" dir="5460000" algn="tl">
                  <a:srgbClr val="000000">
                    <a:alpha val="38000"/>
                  </a:srgbClr>
                </a:outerShdw>
              </a:effectLst>
            </a:endParaRPr>
          </a:p>
        </p:txBody>
      </p:sp>
      <p:sp>
        <p:nvSpPr>
          <p:cNvPr id="6" name="TextBox 5"/>
          <p:cNvSpPr txBox="1"/>
          <p:nvPr/>
        </p:nvSpPr>
        <p:spPr>
          <a:xfrm>
            <a:off x="381000" y="1447800"/>
            <a:ext cx="8458200" cy="5509200"/>
          </a:xfrm>
          <a:prstGeom prst="rect">
            <a:avLst/>
          </a:prstGeom>
          <a:noFill/>
        </p:spPr>
        <p:txBody>
          <a:bodyPr wrap="square" rtlCol="1">
            <a:spAutoFit/>
          </a:bodyPr>
          <a:lstStyle/>
          <a:p>
            <a:pPr algn="justLow" rtl="1">
              <a:buFont typeface="Wingdings" pitchFamily="2" charset="2"/>
              <a:buChar char="Ø"/>
            </a:pPr>
            <a:r>
              <a:rPr lang="fa-IR" sz="3200" b="1" dirty="0" smtClean="0">
                <a:latin typeface="Tahoma" pitchFamily="34" charset="0"/>
                <a:ea typeface="Tahoma" pitchFamily="34" charset="0"/>
                <a:cs typeface="2  Titr" pitchFamily="2" charset="-78"/>
              </a:rPr>
              <a:t> کار نورون ها </a:t>
            </a:r>
          </a:p>
          <a:p>
            <a:pPr algn="justLow" rtl="1">
              <a:buFont typeface="Wingdings" pitchFamily="2" charset="2"/>
              <a:buChar char="ü"/>
            </a:pPr>
            <a:endParaRPr lang="fa-IR" sz="3200" b="1" dirty="0" smtClean="0">
              <a:latin typeface="Tahoma" pitchFamily="34" charset="0"/>
              <a:ea typeface="Tahoma" pitchFamily="34" charset="0"/>
              <a:cs typeface="2  Titr" pitchFamily="2" charset="-78"/>
            </a:endParaRPr>
          </a:p>
          <a:p>
            <a:pPr algn="justLow" rtl="1">
              <a:buFont typeface="Wingdings" pitchFamily="2" charset="2"/>
              <a:buChar char="ü"/>
            </a:pPr>
            <a:r>
              <a:rPr lang="fa-IR" sz="3200" b="1" dirty="0" smtClean="0">
                <a:latin typeface="Tahoma" pitchFamily="34" charset="0"/>
                <a:ea typeface="Tahoma" pitchFamily="34" charset="0"/>
                <a:cs typeface="2  Titr" pitchFamily="2" charset="-78"/>
              </a:rPr>
              <a:t>نورون ها، </a:t>
            </a:r>
            <a:r>
              <a:rPr lang="fa-IR" sz="3200" b="1" dirty="0" smtClean="0">
                <a:solidFill>
                  <a:srgbClr val="FF0000"/>
                </a:solidFill>
                <a:latin typeface="Tahoma" pitchFamily="34" charset="0"/>
                <a:ea typeface="Tahoma" pitchFamily="34" charset="0"/>
                <a:cs typeface="2  Titr" pitchFamily="2" charset="-78"/>
              </a:rPr>
              <a:t>سلول های اصلی </a:t>
            </a:r>
            <a:r>
              <a:rPr lang="fa-IR" sz="3200" b="1" dirty="0" smtClean="0">
                <a:latin typeface="Tahoma" pitchFamily="34" charset="0"/>
                <a:ea typeface="Tahoma" pitchFamily="34" charset="0"/>
                <a:cs typeface="2  Titr" pitchFamily="2" charset="-78"/>
              </a:rPr>
              <a:t>بافت عصبی می باشند</a:t>
            </a:r>
          </a:p>
          <a:p>
            <a:pPr algn="justLow" rtl="1">
              <a:buFont typeface="Wingdings" pitchFamily="2" charset="2"/>
              <a:buChar char="ü"/>
            </a:pPr>
            <a:endParaRPr lang="fa-IR" sz="3200" b="1" dirty="0" smtClean="0">
              <a:latin typeface="Tahoma" pitchFamily="34" charset="0"/>
              <a:ea typeface="Tahoma" pitchFamily="34" charset="0"/>
              <a:cs typeface="2  Titr" pitchFamily="2" charset="-78"/>
            </a:endParaRPr>
          </a:p>
          <a:p>
            <a:pPr algn="justLow" rtl="1">
              <a:buFont typeface="Wingdings" pitchFamily="2" charset="2"/>
              <a:buChar char="ü"/>
            </a:pPr>
            <a:r>
              <a:rPr lang="fa-IR" sz="3200" b="1" dirty="0" smtClean="0">
                <a:latin typeface="Tahoma" pitchFamily="34" charset="0"/>
                <a:ea typeface="Tahoma" pitchFamily="34" charset="0"/>
                <a:cs typeface="2  Titr" pitchFamily="2" charset="-78"/>
              </a:rPr>
              <a:t>نورون ها تحریکات محیطی را </a:t>
            </a:r>
            <a:r>
              <a:rPr lang="fa-IR" sz="3200" b="1" dirty="0" smtClean="0">
                <a:solidFill>
                  <a:srgbClr val="FF0000"/>
                </a:solidFill>
                <a:latin typeface="Tahoma" pitchFamily="34" charset="0"/>
                <a:ea typeface="Tahoma" pitchFamily="34" charset="0"/>
                <a:cs typeface="2  Titr" pitchFamily="2" charset="-78"/>
              </a:rPr>
              <a:t>دریافت</a:t>
            </a:r>
            <a:r>
              <a:rPr lang="fa-IR" sz="3200" b="1" dirty="0" smtClean="0">
                <a:latin typeface="Tahoma" pitchFamily="34" charset="0"/>
                <a:ea typeface="Tahoma" pitchFamily="34" charset="0"/>
                <a:cs typeface="2  Titr" pitchFamily="2" charset="-78"/>
              </a:rPr>
              <a:t> و </a:t>
            </a:r>
            <a:r>
              <a:rPr lang="fa-IR" sz="3200" b="1" dirty="0" smtClean="0">
                <a:solidFill>
                  <a:srgbClr val="FF0000"/>
                </a:solidFill>
                <a:latin typeface="Tahoma" pitchFamily="34" charset="0"/>
                <a:ea typeface="Tahoma" pitchFamily="34" charset="0"/>
                <a:cs typeface="2  Titr" pitchFamily="2" charset="-78"/>
              </a:rPr>
              <a:t>تولید</a:t>
            </a:r>
            <a:r>
              <a:rPr lang="fa-IR" sz="3200" b="1" dirty="0" smtClean="0">
                <a:latin typeface="Tahoma" pitchFamily="34" charset="0"/>
                <a:ea typeface="Tahoma" pitchFamily="34" charset="0"/>
                <a:cs typeface="2  Titr" pitchFamily="2" charset="-78"/>
              </a:rPr>
              <a:t> پیام عصبی می کنند</a:t>
            </a:r>
          </a:p>
          <a:p>
            <a:pPr algn="justLow" rtl="1">
              <a:buFont typeface="Wingdings" pitchFamily="2" charset="2"/>
              <a:buChar char="ü"/>
            </a:pPr>
            <a:endParaRPr lang="fa-IR" sz="3200" b="1" dirty="0" smtClean="0">
              <a:latin typeface="Tahoma" pitchFamily="34" charset="0"/>
              <a:ea typeface="Tahoma" pitchFamily="34" charset="0"/>
              <a:cs typeface="2  Titr" pitchFamily="2" charset="-78"/>
            </a:endParaRPr>
          </a:p>
          <a:p>
            <a:pPr algn="justLow" rtl="1">
              <a:buFont typeface="Wingdings" pitchFamily="2" charset="2"/>
              <a:buChar char="ü"/>
            </a:pPr>
            <a:r>
              <a:rPr lang="fa-IR" sz="3200" b="1" dirty="0" smtClean="0">
                <a:latin typeface="Tahoma" pitchFamily="34" charset="0"/>
                <a:ea typeface="Tahoma" pitchFamily="34" charset="0"/>
                <a:cs typeface="2  Titr" pitchFamily="2" charset="-78"/>
              </a:rPr>
              <a:t>نورون ها پیام های عصبی به بافت ها واندام های بدن مثل : ماهیچه ها، غده ها و نورون های دیگر انتقال می دهند</a:t>
            </a:r>
          </a:p>
          <a:p>
            <a:pPr algn="justLow" rtl="1">
              <a:buFont typeface="Wingdings" pitchFamily="2" charset="2"/>
              <a:buChar char="ü"/>
            </a:pPr>
            <a:endParaRPr lang="fa-IR" sz="3200" dirty="0" smtClean="0"/>
          </a:p>
        </p:txBody>
      </p:sp>
      <p:sp>
        <p:nvSpPr>
          <p:cNvPr id="7" name="Footer Placeholder 6"/>
          <p:cNvSpPr>
            <a:spLocks noGrp="1"/>
          </p:cNvSpPr>
          <p:nvPr>
            <p:ph type="ftr" sz="quarter" idx="11"/>
          </p:nvPr>
        </p:nvSpPr>
        <p:spPr/>
        <p:txBody>
          <a:bodyPr/>
          <a:lstStyle/>
          <a:p>
            <a:r>
              <a:rPr lang="en-US" smtClean="0"/>
              <a:t>www.biology86.blogfa.com</a:t>
            </a:r>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 calcmode="lin" valueType="num">
                                      <p:cBhvr>
                                        <p:cTn id="7" dur="1000" fill="hold"/>
                                        <p:tgtEl>
                                          <p:spTgt spid="6">
                                            <p:txEl>
                                              <p:pRg st="0" end="0"/>
                                            </p:txEl>
                                          </p:spTgt>
                                        </p:tgtEl>
                                        <p:attrNameLst>
                                          <p:attrName>ppt_w</p:attrName>
                                        </p:attrNameLst>
                                      </p:cBhvr>
                                      <p:tavLst>
                                        <p:tav tm="0">
                                          <p:val>
                                            <p:strVal val="#ppt_w*0.70"/>
                                          </p:val>
                                        </p:tav>
                                        <p:tav tm="100000">
                                          <p:val>
                                            <p:strVal val="#ppt_w"/>
                                          </p:val>
                                        </p:tav>
                                      </p:tavLst>
                                    </p:anim>
                                    <p:anim calcmode="lin" valueType="num">
                                      <p:cBhvr>
                                        <p:cTn id="8" dur="1000" fill="hold"/>
                                        <p:tgtEl>
                                          <p:spTgt spid="6">
                                            <p:txEl>
                                              <p:pRg st="0" end="0"/>
                                            </p:txEl>
                                          </p:spTgt>
                                        </p:tgtEl>
                                        <p:attrNameLst>
                                          <p:attrName>ppt_h</p:attrName>
                                        </p:attrNameLst>
                                      </p:cBhvr>
                                      <p:tavLst>
                                        <p:tav tm="0">
                                          <p:val>
                                            <p:strVal val="#ppt_h"/>
                                          </p:val>
                                        </p:tav>
                                        <p:tav tm="100000">
                                          <p:val>
                                            <p:strVal val="#ppt_h"/>
                                          </p:val>
                                        </p:tav>
                                      </p:tavLst>
                                    </p:anim>
                                    <p:animEffect transition="in" filter="fade">
                                      <p:cBhvr>
                                        <p:cTn id="9" dur="1000"/>
                                        <p:tgtEl>
                                          <p:spTgt spid="6">
                                            <p:txEl>
                                              <p:pRg st="0" end="0"/>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55" presetClass="entr" presetSubtype="0" fill="hold" nodeType="clickEffect">
                                  <p:stCondLst>
                                    <p:cond delay="0"/>
                                  </p:stCondLst>
                                  <p:childTnLst>
                                    <p:set>
                                      <p:cBhvr>
                                        <p:cTn id="13" dur="1" fill="hold">
                                          <p:stCondLst>
                                            <p:cond delay="0"/>
                                          </p:stCondLst>
                                        </p:cTn>
                                        <p:tgtEl>
                                          <p:spTgt spid="6">
                                            <p:txEl>
                                              <p:pRg st="2" end="2"/>
                                            </p:txEl>
                                          </p:spTgt>
                                        </p:tgtEl>
                                        <p:attrNameLst>
                                          <p:attrName>style.visibility</p:attrName>
                                        </p:attrNameLst>
                                      </p:cBhvr>
                                      <p:to>
                                        <p:strVal val="visible"/>
                                      </p:to>
                                    </p:set>
                                    <p:anim calcmode="lin" valueType="num">
                                      <p:cBhvr>
                                        <p:cTn id="14" dur="1000" fill="hold"/>
                                        <p:tgtEl>
                                          <p:spTgt spid="6">
                                            <p:txEl>
                                              <p:pRg st="2" end="2"/>
                                            </p:txEl>
                                          </p:spTgt>
                                        </p:tgtEl>
                                        <p:attrNameLst>
                                          <p:attrName>ppt_w</p:attrName>
                                        </p:attrNameLst>
                                      </p:cBhvr>
                                      <p:tavLst>
                                        <p:tav tm="0">
                                          <p:val>
                                            <p:strVal val="#ppt_w*0.70"/>
                                          </p:val>
                                        </p:tav>
                                        <p:tav tm="100000">
                                          <p:val>
                                            <p:strVal val="#ppt_w"/>
                                          </p:val>
                                        </p:tav>
                                      </p:tavLst>
                                    </p:anim>
                                    <p:anim calcmode="lin" valueType="num">
                                      <p:cBhvr>
                                        <p:cTn id="15" dur="1000" fill="hold"/>
                                        <p:tgtEl>
                                          <p:spTgt spid="6">
                                            <p:txEl>
                                              <p:pRg st="2" end="2"/>
                                            </p:txEl>
                                          </p:spTgt>
                                        </p:tgtEl>
                                        <p:attrNameLst>
                                          <p:attrName>ppt_h</p:attrName>
                                        </p:attrNameLst>
                                      </p:cBhvr>
                                      <p:tavLst>
                                        <p:tav tm="0">
                                          <p:val>
                                            <p:strVal val="#ppt_h"/>
                                          </p:val>
                                        </p:tav>
                                        <p:tav tm="100000">
                                          <p:val>
                                            <p:strVal val="#ppt_h"/>
                                          </p:val>
                                        </p:tav>
                                      </p:tavLst>
                                    </p:anim>
                                    <p:animEffect transition="in" filter="fade">
                                      <p:cBhvr>
                                        <p:cTn id="16" dur="1000"/>
                                        <p:tgtEl>
                                          <p:spTgt spid="6">
                                            <p:txEl>
                                              <p:pRg st="2" end="2"/>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55" presetClass="entr" presetSubtype="0" fill="hold" nodeType="clickEffect">
                                  <p:stCondLst>
                                    <p:cond delay="0"/>
                                  </p:stCondLst>
                                  <p:childTnLst>
                                    <p:set>
                                      <p:cBhvr>
                                        <p:cTn id="20" dur="1" fill="hold">
                                          <p:stCondLst>
                                            <p:cond delay="0"/>
                                          </p:stCondLst>
                                        </p:cTn>
                                        <p:tgtEl>
                                          <p:spTgt spid="6">
                                            <p:txEl>
                                              <p:pRg st="4" end="4"/>
                                            </p:txEl>
                                          </p:spTgt>
                                        </p:tgtEl>
                                        <p:attrNameLst>
                                          <p:attrName>style.visibility</p:attrName>
                                        </p:attrNameLst>
                                      </p:cBhvr>
                                      <p:to>
                                        <p:strVal val="visible"/>
                                      </p:to>
                                    </p:set>
                                    <p:anim calcmode="lin" valueType="num">
                                      <p:cBhvr>
                                        <p:cTn id="21" dur="1000" fill="hold"/>
                                        <p:tgtEl>
                                          <p:spTgt spid="6">
                                            <p:txEl>
                                              <p:pRg st="4" end="4"/>
                                            </p:txEl>
                                          </p:spTgt>
                                        </p:tgtEl>
                                        <p:attrNameLst>
                                          <p:attrName>ppt_w</p:attrName>
                                        </p:attrNameLst>
                                      </p:cBhvr>
                                      <p:tavLst>
                                        <p:tav tm="0">
                                          <p:val>
                                            <p:strVal val="#ppt_w*0.70"/>
                                          </p:val>
                                        </p:tav>
                                        <p:tav tm="100000">
                                          <p:val>
                                            <p:strVal val="#ppt_w"/>
                                          </p:val>
                                        </p:tav>
                                      </p:tavLst>
                                    </p:anim>
                                    <p:anim calcmode="lin" valueType="num">
                                      <p:cBhvr>
                                        <p:cTn id="22" dur="1000" fill="hold"/>
                                        <p:tgtEl>
                                          <p:spTgt spid="6">
                                            <p:txEl>
                                              <p:pRg st="4" end="4"/>
                                            </p:txEl>
                                          </p:spTgt>
                                        </p:tgtEl>
                                        <p:attrNameLst>
                                          <p:attrName>ppt_h</p:attrName>
                                        </p:attrNameLst>
                                      </p:cBhvr>
                                      <p:tavLst>
                                        <p:tav tm="0">
                                          <p:val>
                                            <p:strVal val="#ppt_h"/>
                                          </p:val>
                                        </p:tav>
                                        <p:tav tm="100000">
                                          <p:val>
                                            <p:strVal val="#ppt_h"/>
                                          </p:val>
                                        </p:tav>
                                      </p:tavLst>
                                    </p:anim>
                                    <p:animEffect transition="in" filter="fade">
                                      <p:cBhvr>
                                        <p:cTn id="23" dur="1000"/>
                                        <p:tgtEl>
                                          <p:spTgt spid="6">
                                            <p:txEl>
                                              <p:pRg st="4" end="4"/>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55" presetClass="entr" presetSubtype="0" fill="hold" nodeType="clickEffect">
                                  <p:stCondLst>
                                    <p:cond delay="0"/>
                                  </p:stCondLst>
                                  <p:childTnLst>
                                    <p:set>
                                      <p:cBhvr>
                                        <p:cTn id="27" dur="1" fill="hold">
                                          <p:stCondLst>
                                            <p:cond delay="0"/>
                                          </p:stCondLst>
                                        </p:cTn>
                                        <p:tgtEl>
                                          <p:spTgt spid="6">
                                            <p:txEl>
                                              <p:pRg st="6" end="6"/>
                                            </p:txEl>
                                          </p:spTgt>
                                        </p:tgtEl>
                                        <p:attrNameLst>
                                          <p:attrName>style.visibility</p:attrName>
                                        </p:attrNameLst>
                                      </p:cBhvr>
                                      <p:to>
                                        <p:strVal val="visible"/>
                                      </p:to>
                                    </p:set>
                                    <p:anim calcmode="lin" valueType="num">
                                      <p:cBhvr>
                                        <p:cTn id="28" dur="1000" fill="hold"/>
                                        <p:tgtEl>
                                          <p:spTgt spid="6">
                                            <p:txEl>
                                              <p:pRg st="6" end="6"/>
                                            </p:txEl>
                                          </p:spTgt>
                                        </p:tgtEl>
                                        <p:attrNameLst>
                                          <p:attrName>ppt_w</p:attrName>
                                        </p:attrNameLst>
                                      </p:cBhvr>
                                      <p:tavLst>
                                        <p:tav tm="0">
                                          <p:val>
                                            <p:strVal val="#ppt_w*0.70"/>
                                          </p:val>
                                        </p:tav>
                                        <p:tav tm="100000">
                                          <p:val>
                                            <p:strVal val="#ppt_w"/>
                                          </p:val>
                                        </p:tav>
                                      </p:tavLst>
                                    </p:anim>
                                    <p:anim calcmode="lin" valueType="num">
                                      <p:cBhvr>
                                        <p:cTn id="29" dur="1000" fill="hold"/>
                                        <p:tgtEl>
                                          <p:spTgt spid="6">
                                            <p:txEl>
                                              <p:pRg st="6" end="6"/>
                                            </p:txEl>
                                          </p:spTgt>
                                        </p:tgtEl>
                                        <p:attrNameLst>
                                          <p:attrName>ppt_h</p:attrName>
                                        </p:attrNameLst>
                                      </p:cBhvr>
                                      <p:tavLst>
                                        <p:tav tm="0">
                                          <p:val>
                                            <p:strVal val="#ppt_h"/>
                                          </p:val>
                                        </p:tav>
                                        <p:tav tm="100000">
                                          <p:val>
                                            <p:strVal val="#ppt_h"/>
                                          </p:val>
                                        </p:tav>
                                      </p:tavLst>
                                    </p:anim>
                                    <p:animEffect transition="in" filter="fade">
                                      <p:cBhvr>
                                        <p:cTn id="30" dur="1000"/>
                                        <p:tgtEl>
                                          <p:spTgt spid="6">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500034" y="428604"/>
            <a:ext cx="8072494" cy="4708981"/>
          </a:xfrm>
          <a:prstGeom prst="rect">
            <a:avLst/>
          </a:prstGeom>
        </p:spPr>
        <p:txBody>
          <a:bodyPr wrap="square">
            <a:spAutoFit/>
          </a:bodyPr>
          <a:lstStyle/>
          <a:p>
            <a:pPr>
              <a:lnSpc>
                <a:spcPct val="150000"/>
              </a:lnSpc>
            </a:pPr>
            <a:r>
              <a:rPr lang="fa-IR" sz="4000" b="1" dirty="0" smtClean="0">
                <a:ln w="11430"/>
                <a:solidFill>
                  <a:srgbClr val="FFFF00"/>
                </a:solidFill>
                <a:effectLst>
                  <a:outerShdw blurRad="50800" dist="39000" dir="5460000" algn="tl">
                    <a:srgbClr val="000000">
                      <a:alpha val="38000"/>
                    </a:srgbClr>
                  </a:outerShdw>
                </a:effectLst>
              </a:rPr>
              <a:t>رشد ادراکی:</a:t>
            </a:r>
            <a:endParaRPr lang="en-US" sz="4000" b="1" dirty="0" smtClean="0">
              <a:ln w="11430"/>
              <a:solidFill>
                <a:srgbClr val="FFFF00"/>
              </a:solidFill>
              <a:effectLst>
                <a:outerShdw blurRad="50800" dist="39000" dir="5460000" algn="tl">
                  <a:srgbClr val="000000">
                    <a:alpha val="38000"/>
                  </a:srgbClr>
                </a:outerShdw>
              </a:effectLst>
            </a:endParaRPr>
          </a:p>
          <a:p>
            <a:pPr>
              <a:lnSpc>
                <a:spcPct val="150000"/>
              </a:lnSpc>
            </a:pPr>
            <a:r>
              <a:rPr lang="fa-IR" sz="2000" dirty="0" smtClean="0">
                <a:latin typeface="Tahoma" pitchFamily="34" charset="0"/>
                <a:ea typeface="Tahoma" pitchFamily="34" charset="0"/>
                <a:cs typeface="Tahoma" pitchFamily="34" charset="0"/>
              </a:rPr>
              <a:t>در فصل 3 آموختید که احساس های لامسه ، چشایی ، بویایی و شنوایی  - اما نه بینایی  - هنگام تولد به طرز چشمگیری رشد کرده اند .</a:t>
            </a:r>
            <a:endParaRPr lang="en-US" sz="2000" dirty="0" smtClean="0">
              <a:latin typeface="Tahoma" pitchFamily="34" charset="0"/>
              <a:ea typeface="Tahoma" pitchFamily="34" charset="0"/>
              <a:cs typeface="Tahoma" pitchFamily="34" charset="0"/>
            </a:endParaRPr>
          </a:p>
          <a:p>
            <a:pPr>
              <a:lnSpc>
                <a:spcPct val="150000"/>
              </a:lnSpc>
            </a:pPr>
            <a:r>
              <a:rPr lang="fa-IR" sz="2000" dirty="0" smtClean="0">
                <a:latin typeface="Tahoma" pitchFamily="34" charset="0"/>
                <a:ea typeface="Tahoma" pitchFamily="34" charset="0"/>
                <a:cs typeface="Tahoma" pitchFamily="34" charset="0"/>
              </a:rPr>
              <a:t>به خاطر بیاورید که در فصل 3 برای بحث کردن درباره این توانایی ها از اصطلاح احساس استفاده کردیم  . اکنون از کلمه ادراک استفاده می کنیم . (( احساس )) به فرآیند نسبتاً منفعلی اشاره دارد – آنچه که گیرنده های بدن هنگام قرار گرفتن در معرض تحریک تشخیص  می دهند  –  در  حالی  که  (( ادراک )) فعال است : وقتی درک می کنیم ، آنچه را که می بینیم سازمان دهی  و تعبیر می کنیم .</a:t>
            </a:r>
            <a:endParaRPr lang="en-US" sz="2000" dirty="0" smtClean="0">
              <a:latin typeface="Tahoma" pitchFamily="34" charset="0"/>
              <a:ea typeface="Tahoma" pitchFamily="34" charset="0"/>
              <a:cs typeface="Tahoma" pitchFamily="34" charset="0"/>
            </a:endParaRPr>
          </a:p>
        </p:txBody>
      </p:sp>
    </p:spTree>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571472" y="857232"/>
            <a:ext cx="8072494" cy="4247317"/>
          </a:xfrm>
          <a:prstGeom prst="rect">
            <a:avLst/>
          </a:prstGeom>
        </p:spPr>
        <p:txBody>
          <a:bodyPr wrap="square">
            <a:spAutoFit/>
          </a:bodyPr>
          <a:lstStyle/>
          <a:p>
            <a:pPr>
              <a:lnSpc>
                <a:spcPct val="150000"/>
              </a:lnSpc>
            </a:pPr>
            <a:r>
              <a:rPr lang="fa-IR" sz="4000" b="1" dirty="0" smtClean="0">
                <a:ln w="11430"/>
                <a:solidFill>
                  <a:srgbClr val="FFFF00"/>
                </a:solidFill>
                <a:effectLst>
                  <a:outerShdw blurRad="50800" dist="39000" dir="5460000" algn="tl">
                    <a:srgbClr val="000000">
                      <a:alpha val="38000"/>
                    </a:srgbClr>
                  </a:outerShdw>
                </a:effectLst>
              </a:rPr>
              <a:t>شنوایی:</a:t>
            </a:r>
            <a:endParaRPr lang="en-US" sz="4000" b="1" dirty="0" smtClean="0">
              <a:ln w="11430"/>
              <a:solidFill>
                <a:srgbClr val="FFFF00"/>
              </a:solidFill>
              <a:effectLst>
                <a:outerShdw blurRad="50800" dist="39000" dir="5460000" algn="tl">
                  <a:srgbClr val="000000">
                    <a:alpha val="38000"/>
                  </a:srgbClr>
                </a:outerShdw>
              </a:effectLst>
            </a:endParaRPr>
          </a:p>
          <a:p>
            <a:pPr>
              <a:lnSpc>
                <a:spcPct val="150000"/>
              </a:lnSpc>
            </a:pPr>
            <a:r>
              <a:rPr lang="fa-IR" sz="2000" dirty="0" smtClean="0">
                <a:latin typeface="Tahoma" pitchFamily="34" charset="0"/>
                <a:ea typeface="Tahoma" pitchFamily="34" charset="0"/>
                <a:cs typeface="Tahoma" pitchFamily="34" charset="0"/>
              </a:rPr>
              <a:t>بچه ها صداها را در الگوهای به  طور  فزاینده ای پیچیده سازمان می دهند .</a:t>
            </a:r>
            <a:endParaRPr lang="en-US" sz="2000" dirty="0" smtClean="0">
              <a:latin typeface="Tahoma" pitchFamily="34" charset="0"/>
              <a:ea typeface="Tahoma" pitchFamily="34" charset="0"/>
              <a:cs typeface="Tahoma" pitchFamily="34" charset="0"/>
            </a:endParaRPr>
          </a:p>
          <a:p>
            <a:pPr>
              <a:lnSpc>
                <a:spcPct val="150000"/>
              </a:lnSpc>
            </a:pPr>
            <a:r>
              <a:rPr lang="fa-IR" sz="2000" dirty="0" smtClean="0">
                <a:latin typeface="Tahoma" pitchFamily="34" charset="0"/>
                <a:ea typeface="Tahoma" pitchFamily="34" charset="0"/>
                <a:cs typeface="Tahoma" pitchFamily="34" charset="0"/>
              </a:rPr>
              <a:t>بین 4 تا 7 ماهگی ، نوباوگان از احساس عبارت بندی موسیقی برخوردارند : در پایان سال اول ، آنها ملودی یکسانی را که با مایه متفاوتی نواخته شود ، تشخیص می دهند . وقتی که توالی صوت فقط اندکی تغییر کند ، آنها می توانند بگویند که آن ملودی دیگر یکسان نیست .</a:t>
            </a:r>
            <a:endParaRPr lang="en-US" sz="2000" dirty="0" smtClean="0">
              <a:latin typeface="Tahoma" pitchFamily="34" charset="0"/>
              <a:ea typeface="Tahoma" pitchFamily="34" charset="0"/>
              <a:cs typeface="Tahoma" pitchFamily="34" charset="0"/>
            </a:endParaRPr>
          </a:p>
          <a:p>
            <a:pPr>
              <a:lnSpc>
                <a:spcPct val="150000"/>
              </a:lnSpc>
            </a:pPr>
            <a:r>
              <a:rPr lang="fa-IR" sz="2000" dirty="0" smtClean="0">
                <a:latin typeface="Tahoma" pitchFamily="34" charset="0"/>
                <a:ea typeface="Tahoma" pitchFamily="34" charset="0"/>
                <a:cs typeface="Tahoma" pitchFamily="34" charset="0"/>
              </a:rPr>
              <a:t>تأثیر پذیر بودن نسبت به صدا ، به کاوش محیط از طریق دیدن و لمس کردن کمک می کند . </a:t>
            </a:r>
          </a:p>
        </p:txBody>
      </p:sp>
    </p:spTree>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571472" y="0"/>
            <a:ext cx="8072494" cy="6555641"/>
          </a:xfrm>
          <a:prstGeom prst="rect">
            <a:avLst/>
          </a:prstGeom>
        </p:spPr>
        <p:txBody>
          <a:bodyPr wrap="square">
            <a:spAutoFit/>
          </a:bodyPr>
          <a:lstStyle/>
          <a:p>
            <a:pPr>
              <a:lnSpc>
                <a:spcPct val="150000"/>
              </a:lnSpc>
            </a:pPr>
            <a:r>
              <a:rPr lang="fa-IR" sz="4000" b="1" dirty="0" smtClean="0">
                <a:ln w="11430"/>
                <a:solidFill>
                  <a:srgbClr val="FFFF00"/>
                </a:solidFill>
                <a:effectLst>
                  <a:outerShdw blurRad="50800" dist="39000" dir="5460000" algn="tl">
                    <a:srgbClr val="000000">
                      <a:alpha val="38000"/>
                    </a:srgbClr>
                  </a:outerShdw>
                </a:effectLst>
              </a:rPr>
              <a:t>بینایی:</a:t>
            </a:r>
            <a:endParaRPr lang="en-US" sz="4000" b="1" dirty="0" smtClean="0">
              <a:ln w="11430"/>
              <a:solidFill>
                <a:srgbClr val="FFFF00"/>
              </a:solidFill>
              <a:effectLst>
                <a:outerShdw blurRad="50800" dist="39000" dir="5460000" algn="tl">
                  <a:srgbClr val="000000">
                    <a:alpha val="38000"/>
                  </a:srgbClr>
                </a:outerShdw>
              </a:effectLst>
            </a:endParaRPr>
          </a:p>
          <a:p>
            <a:pPr>
              <a:lnSpc>
                <a:spcPct val="150000"/>
              </a:lnSpc>
            </a:pPr>
            <a:r>
              <a:rPr lang="fa-IR" sz="2000" dirty="0" smtClean="0">
                <a:latin typeface="Tahoma" pitchFamily="34" charset="0"/>
                <a:ea typeface="Tahoma" pitchFamily="34" charset="0"/>
                <a:cs typeface="Tahoma" pitchFamily="34" charset="0"/>
              </a:rPr>
              <a:t>انسان ها برای کاوش کردن محیط ، بیشتر از هر حس دیگری به بینایی وابسته هستند . با اینکه در ابتدا  دنیای  دیداری  بچه  گسیخته  است  ،  اما  در  7 تا  8  ماه  اول  زندگی  دستخوش  تغییرات   فوق العاده ای می شود . </a:t>
            </a:r>
            <a:endParaRPr lang="en-US" sz="2000" dirty="0" smtClean="0">
              <a:latin typeface="Tahoma" pitchFamily="34" charset="0"/>
              <a:ea typeface="Tahoma" pitchFamily="34" charset="0"/>
              <a:cs typeface="Tahoma" pitchFamily="34" charset="0"/>
            </a:endParaRPr>
          </a:p>
          <a:p>
            <a:pPr>
              <a:lnSpc>
                <a:spcPct val="150000"/>
              </a:lnSpc>
            </a:pPr>
            <a:r>
              <a:rPr lang="fa-IR" sz="2000" dirty="0" smtClean="0">
                <a:latin typeface="Tahoma" pitchFamily="34" charset="0"/>
                <a:ea typeface="Tahoma" pitchFamily="34" charset="0"/>
                <a:cs typeface="Tahoma" pitchFamily="34" charset="0"/>
              </a:rPr>
              <a:t>رسش سریع چشم  و مراکز بینایی در قشر مخ ، به رشد بینایی کمک می کند. در حدود 2 ماهگی ، نوباوگان  می توانند مانند بزرگسالان روی اشیاء تمرکز کرده و رنگها را تشخیص دهند . تیزی بینایی ( ظرافت تشخیص ) در طول سال اول بهبود می یابد .</a:t>
            </a:r>
            <a:endParaRPr lang="en-US" sz="2000" dirty="0" smtClean="0">
              <a:latin typeface="Tahoma" pitchFamily="34" charset="0"/>
              <a:ea typeface="Tahoma" pitchFamily="34" charset="0"/>
              <a:cs typeface="Tahoma" pitchFamily="34" charset="0"/>
            </a:endParaRPr>
          </a:p>
          <a:p>
            <a:pPr>
              <a:lnSpc>
                <a:spcPct val="150000"/>
              </a:lnSpc>
            </a:pPr>
            <a:r>
              <a:rPr lang="fa-IR" sz="2000" dirty="0" smtClean="0">
                <a:latin typeface="Tahoma" pitchFamily="34" charset="0"/>
                <a:ea typeface="Tahoma" pitchFamily="34" charset="0"/>
                <a:cs typeface="Tahoma" pitchFamily="34" charset="0"/>
              </a:rPr>
              <a:t>هنگامی که بچه ها میدان دیداری خود را کاوش می کنند ، به خصوصیات اشیاء و نحوه ای که در فضا ترتیب یافته اند ، پی می برند . برای اینکه بفهمیم چگونه آنها این کار را انجام می دهند ، اجازه دهید رشد دو جنبه از بینایی ، یعنی ادراک عمق   و طرح را بررسی کنیم  .</a:t>
            </a:r>
          </a:p>
        </p:txBody>
      </p:sp>
    </p:spTree>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500034" y="285728"/>
            <a:ext cx="8143932" cy="6555641"/>
          </a:xfrm>
          <a:prstGeom prst="rect">
            <a:avLst/>
          </a:prstGeom>
        </p:spPr>
        <p:txBody>
          <a:bodyPr wrap="square">
            <a:spAutoFit/>
          </a:bodyPr>
          <a:lstStyle/>
          <a:p>
            <a:pPr>
              <a:lnSpc>
                <a:spcPct val="150000"/>
              </a:lnSpc>
            </a:pPr>
            <a:r>
              <a:rPr lang="fa-IR" sz="4000" b="1" dirty="0" smtClean="0">
                <a:ln w="11430"/>
                <a:solidFill>
                  <a:srgbClr val="FFFF00"/>
                </a:solidFill>
                <a:effectLst>
                  <a:outerShdw blurRad="50800" dist="39000" dir="5460000" algn="tl">
                    <a:srgbClr val="000000">
                      <a:alpha val="38000"/>
                    </a:srgbClr>
                  </a:outerShdw>
                </a:effectLst>
              </a:rPr>
              <a:t>ادراک عمق :</a:t>
            </a:r>
            <a:endParaRPr lang="en-US" sz="4000" b="1" dirty="0" smtClean="0">
              <a:ln w="11430"/>
              <a:solidFill>
                <a:srgbClr val="FFFF00"/>
              </a:solidFill>
              <a:effectLst>
                <a:outerShdw blurRad="50800" dist="39000" dir="5460000" algn="tl">
                  <a:srgbClr val="000000">
                    <a:alpha val="38000"/>
                  </a:srgbClr>
                </a:outerShdw>
              </a:effectLst>
            </a:endParaRPr>
          </a:p>
          <a:p>
            <a:pPr>
              <a:lnSpc>
                <a:spcPct val="150000"/>
              </a:lnSpc>
            </a:pPr>
            <a:r>
              <a:rPr lang="fa-IR" sz="2000" dirty="0" smtClean="0">
                <a:latin typeface="Tahoma" pitchFamily="34" charset="0"/>
                <a:ea typeface="Tahoma" pitchFamily="34" charset="0"/>
                <a:cs typeface="Tahoma" pitchFamily="34" charset="0"/>
              </a:rPr>
              <a:t>ادارک عمق توانایی قضاوت کردن درباره فاصله اشیاء از یکدیگر و خودمان است  . ادارک  عمق برای طرح  و ترکیب محیط  و برای هدایت کردن فعالیت حرکتی اهمیت دارد . بچه ها برای دسترسی به اشیاء باید ادراک عمق داشته باشند . بعداً ، وقتی که نوباوگان سینه خیز می روند ، ادراک عمق به آنها کمک می کند به اسباب و اثاثیه برخورد نکنند  و از پله ها نیفتند .</a:t>
            </a:r>
            <a:endParaRPr lang="en-US" sz="2000" dirty="0" smtClean="0">
              <a:latin typeface="Tahoma" pitchFamily="34" charset="0"/>
              <a:ea typeface="Tahoma" pitchFamily="34" charset="0"/>
              <a:cs typeface="Tahoma" pitchFamily="34" charset="0"/>
            </a:endParaRPr>
          </a:p>
          <a:p>
            <a:pPr>
              <a:lnSpc>
                <a:spcPct val="150000"/>
              </a:lnSpc>
            </a:pPr>
            <a:r>
              <a:rPr lang="fa-IR" sz="4000" b="1" dirty="0" smtClean="0">
                <a:ln w="11430"/>
                <a:solidFill>
                  <a:srgbClr val="FFFF00"/>
                </a:solidFill>
                <a:effectLst>
                  <a:outerShdw blurRad="50800" dist="39000" dir="5460000" algn="tl">
                    <a:srgbClr val="000000">
                      <a:alpha val="38000"/>
                    </a:srgbClr>
                  </a:outerShdw>
                </a:effectLst>
              </a:rPr>
              <a:t>حرکت مستقل و ادراک عمق</a:t>
            </a:r>
            <a:endParaRPr lang="en-US" sz="4000" b="1" dirty="0" smtClean="0">
              <a:ln w="11430"/>
              <a:solidFill>
                <a:srgbClr val="FFFF00"/>
              </a:solidFill>
              <a:effectLst>
                <a:outerShdw blurRad="50800" dist="39000" dir="5460000" algn="tl">
                  <a:srgbClr val="000000">
                    <a:alpha val="38000"/>
                  </a:srgbClr>
                </a:outerShdw>
              </a:effectLst>
            </a:endParaRPr>
          </a:p>
          <a:p>
            <a:pPr>
              <a:lnSpc>
                <a:spcPct val="150000"/>
              </a:lnSpc>
            </a:pPr>
            <a:r>
              <a:rPr lang="fa-IR" sz="2000" dirty="0" smtClean="0">
                <a:latin typeface="Tahoma" pitchFamily="34" charset="0"/>
                <a:ea typeface="Tahoma" pitchFamily="34" charset="0"/>
                <a:cs typeface="Tahoma" pitchFamily="34" charset="0"/>
              </a:rPr>
              <a:t>بچه ها در اثر تجربیات زیادی که هر روز کسب می کنند ، به تدریج می فهمند که چگونه از نشانه های عمق برای پی بردن به خطر افتادن استفاده کنند . اما چون از دست دادن کنترل بدن که به افتادن منجر می شود در مورد هر وضعیت بدن تفاوت زیادی دارد ، بچه ها باید به طور مجزا برای هر وضع بدن در معرض این یادگیری قرار بگیرند .</a:t>
            </a:r>
            <a:endParaRPr lang="en-US" sz="2000" dirty="0" smtClean="0">
              <a:latin typeface="Tahoma" pitchFamily="34" charset="0"/>
              <a:ea typeface="Tahoma" pitchFamily="34" charset="0"/>
              <a:cs typeface="Tahoma" pitchFamily="34" charset="0"/>
            </a:endParaRPr>
          </a:p>
        </p:txBody>
      </p:sp>
    </p:spTree>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571472" y="1000108"/>
            <a:ext cx="8143932" cy="5632311"/>
          </a:xfrm>
          <a:prstGeom prst="rect">
            <a:avLst/>
          </a:prstGeom>
        </p:spPr>
        <p:txBody>
          <a:bodyPr wrap="square">
            <a:spAutoFit/>
          </a:bodyPr>
          <a:lstStyle/>
          <a:p>
            <a:pPr>
              <a:lnSpc>
                <a:spcPct val="150000"/>
              </a:lnSpc>
            </a:pPr>
            <a:r>
              <a:rPr lang="fa-IR" sz="2000" dirty="0" smtClean="0">
                <a:latin typeface="Tahoma" pitchFamily="34" charset="0"/>
                <a:ea typeface="Tahoma" pitchFamily="34" charset="0"/>
                <a:cs typeface="Tahoma" pitchFamily="34" charset="0"/>
              </a:rPr>
              <a:t>حتی نوزادان نگاه کردن به محرک های طرح دار را به محرک های ساده ترجیح میدهند. هنگامی که نوباوگان بزرگتر میشوند، طرح های پیچیده تر را ترجیح میدهند.</a:t>
            </a:r>
          </a:p>
          <a:p>
            <a:pPr>
              <a:lnSpc>
                <a:spcPct val="150000"/>
              </a:lnSpc>
            </a:pPr>
            <a:r>
              <a:rPr lang="fa-IR" sz="2000" dirty="0" smtClean="0">
                <a:latin typeface="Tahoma" pitchFamily="34" charset="0"/>
                <a:ea typeface="Tahoma" pitchFamily="34" charset="0"/>
                <a:cs typeface="Tahoma" pitchFamily="34" charset="0"/>
              </a:rPr>
              <a:t>اصل کلی به نام حساسیت نسبت به تضاد این ترجیحات طرح اولیه را توضیح میدهد. تضاد به تفاوت در مقدار نور بین مناطق مجاور در یک طرح اشاره دارد. اگر بچه ها نسبت به تضاد موجود در دو طرح یا بیشتر حساس باشند، طرحی را که تضاد بیشتری دارد را ترجیح میدهند. </a:t>
            </a:r>
          </a:p>
          <a:p>
            <a:pPr>
              <a:lnSpc>
                <a:spcPct val="150000"/>
              </a:lnSpc>
            </a:pPr>
            <a:r>
              <a:rPr lang="fa-IR" sz="2000" dirty="0" smtClean="0">
                <a:latin typeface="Tahoma" pitchFamily="34" charset="0"/>
                <a:ea typeface="Tahoma" pitchFamily="34" charset="0"/>
                <a:cs typeface="Tahoma" pitchFamily="34" charset="0"/>
              </a:rPr>
              <a:t>نوباوگان در اثر مواجه مکرر با صورت مادرشان، فورا یاد میگیرند صورت او را به صورت زن غریبه ترجیح دهند.</a:t>
            </a:r>
          </a:p>
          <a:p>
            <a:pPr>
              <a:lnSpc>
                <a:spcPct val="150000"/>
              </a:lnSpc>
            </a:pPr>
            <a:r>
              <a:rPr lang="fa-IR" sz="2000" dirty="0" smtClean="0">
                <a:latin typeface="Tahoma" pitchFamily="34" charset="0"/>
                <a:ea typeface="Tahoma" pitchFamily="34" charset="0"/>
                <a:cs typeface="Tahoma" pitchFamily="34" charset="0"/>
              </a:rPr>
              <a:t>در در حدود 3 ماهگی، نوباوگان ویژگی های چهره های مختلف را تشخیص میدهند.</a:t>
            </a:r>
          </a:p>
          <a:p>
            <a:pPr>
              <a:lnSpc>
                <a:spcPct val="150000"/>
              </a:lnSpc>
            </a:pPr>
            <a:r>
              <a:rPr lang="fa-IR" sz="2000" dirty="0" smtClean="0">
                <a:latin typeface="Tahoma" pitchFamily="34" charset="0"/>
                <a:ea typeface="Tahoma" pitchFamily="34" charset="0"/>
                <a:cs typeface="Tahoma" pitchFamily="34" charset="0"/>
              </a:rPr>
              <a:t>در 5 ماهگی، جلوه های هیجانی را به صورت کل های معنی دار درک میکنند. </a:t>
            </a:r>
          </a:p>
        </p:txBody>
      </p:sp>
      <p:sp>
        <p:nvSpPr>
          <p:cNvPr id="4" name="Rectangle 3"/>
          <p:cNvSpPr/>
          <p:nvPr/>
        </p:nvSpPr>
        <p:spPr>
          <a:xfrm>
            <a:off x="4614794" y="0"/>
            <a:ext cx="3990195" cy="901593"/>
          </a:xfrm>
          <a:prstGeom prst="rect">
            <a:avLst/>
          </a:prstGeom>
        </p:spPr>
        <p:txBody>
          <a:bodyPr wrap="none">
            <a:spAutoFit/>
          </a:bodyPr>
          <a:lstStyle/>
          <a:p>
            <a:pPr>
              <a:lnSpc>
                <a:spcPct val="150000"/>
              </a:lnSpc>
            </a:pPr>
            <a:r>
              <a:rPr lang="fa-IR" sz="4000" b="1" dirty="0" smtClean="0">
                <a:ln w="11430"/>
                <a:solidFill>
                  <a:srgbClr val="FFFF00"/>
                </a:solidFill>
                <a:effectLst>
                  <a:outerShdw blurRad="50800" dist="39000" dir="5460000" algn="tl">
                    <a:srgbClr val="000000">
                      <a:alpha val="38000"/>
                    </a:srgbClr>
                  </a:outerShdw>
                </a:effectLst>
              </a:rPr>
              <a:t>ادراک طرح و صورت:</a:t>
            </a:r>
          </a:p>
        </p:txBody>
      </p:sp>
    </p:spTree>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Content Placeholder 3"/>
          <p:cNvGraphicFramePr>
            <a:graphicFrameLocks/>
          </p:cNvGraphicFramePr>
          <p:nvPr/>
        </p:nvGraphicFramePr>
        <p:xfrm>
          <a:off x="357158" y="214290"/>
          <a:ext cx="8067164" cy="6000792"/>
        </p:xfrm>
        <a:graphic>
          <a:graphicData uri="http://schemas.openxmlformats.org/drawingml/2006/table">
            <a:tbl>
              <a:tblPr rtl="1" firstRow="1" firstCol="1" bandRow="1">
                <a:tableStyleId>{5C22544A-7EE6-4342-B048-85BDC9FD1C3A}</a:tableStyleId>
              </a:tblPr>
              <a:tblGrid>
                <a:gridCol w="1031992"/>
                <a:gridCol w="2756275"/>
                <a:gridCol w="2282927"/>
                <a:gridCol w="1995970"/>
              </a:tblGrid>
              <a:tr h="1285884">
                <a:tc>
                  <a:txBody>
                    <a:bodyPr/>
                    <a:lstStyle/>
                    <a:p>
                      <a:pPr algn="r" rtl="1">
                        <a:lnSpc>
                          <a:spcPct val="150000"/>
                        </a:lnSpc>
                        <a:spcAft>
                          <a:spcPts val="0"/>
                        </a:spcAft>
                      </a:pPr>
                      <a:r>
                        <a:rPr lang="fa-IR" sz="1200">
                          <a:effectLst/>
                        </a:rPr>
                        <a:t> </a:t>
                      </a:r>
                      <a:endParaRPr lang="en-US" sz="1100">
                        <a:effectLst/>
                      </a:endParaRPr>
                    </a:p>
                    <a:p>
                      <a:pPr algn="r" rtl="1">
                        <a:lnSpc>
                          <a:spcPct val="150000"/>
                        </a:lnSpc>
                        <a:spcAft>
                          <a:spcPts val="0"/>
                        </a:spcAft>
                      </a:pPr>
                      <a:r>
                        <a:rPr lang="fa-IR" sz="1200">
                          <a:effectLst/>
                        </a:rPr>
                        <a:t> </a:t>
                      </a:r>
                      <a:endParaRPr lang="en-US" sz="1100">
                        <a:effectLst/>
                      </a:endParaRPr>
                    </a:p>
                    <a:p>
                      <a:pPr algn="r" rtl="1">
                        <a:lnSpc>
                          <a:spcPct val="150000"/>
                        </a:lnSpc>
                        <a:spcAft>
                          <a:spcPts val="0"/>
                        </a:spcAft>
                      </a:pPr>
                      <a:r>
                        <a:rPr lang="fa-IR" sz="1200">
                          <a:effectLst/>
                        </a:rPr>
                        <a:t>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r" rtl="1">
                        <a:lnSpc>
                          <a:spcPct val="107000"/>
                        </a:lnSpc>
                        <a:spcAft>
                          <a:spcPts val="0"/>
                        </a:spcAft>
                      </a:pPr>
                      <a:r>
                        <a:rPr lang="fa-IR" sz="1200">
                          <a:effectLst/>
                        </a:rPr>
                        <a:t> </a:t>
                      </a:r>
                      <a:endParaRPr lang="en-US" sz="1100">
                        <a:effectLst/>
                      </a:endParaRPr>
                    </a:p>
                    <a:p>
                      <a:pPr algn="r" rtl="1">
                        <a:lnSpc>
                          <a:spcPct val="107000"/>
                        </a:lnSpc>
                        <a:spcAft>
                          <a:spcPts val="0"/>
                        </a:spcAft>
                      </a:pPr>
                      <a:r>
                        <a:rPr lang="fa-IR" sz="1200">
                          <a:effectLst/>
                        </a:rPr>
                        <a:t>تولد تا 1 ماهگی</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r" rtl="1">
                        <a:lnSpc>
                          <a:spcPct val="150000"/>
                        </a:lnSpc>
                        <a:spcAft>
                          <a:spcPts val="0"/>
                        </a:spcAft>
                      </a:pPr>
                      <a:r>
                        <a:rPr lang="fa-IR" sz="1200">
                          <a:effectLst/>
                        </a:rPr>
                        <a:t> </a:t>
                      </a:r>
                      <a:endParaRPr lang="en-US" sz="1100">
                        <a:effectLst/>
                      </a:endParaRPr>
                    </a:p>
                    <a:p>
                      <a:pPr algn="r" rtl="1">
                        <a:lnSpc>
                          <a:spcPct val="150000"/>
                        </a:lnSpc>
                        <a:spcAft>
                          <a:spcPts val="0"/>
                        </a:spcAft>
                      </a:pPr>
                      <a:r>
                        <a:rPr lang="fa-IR" sz="1200">
                          <a:effectLst/>
                        </a:rPr>
                        <a:t>2 تا 4 ماهگی</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r" rtl="1">
                        <a:lnSpc>
                          <a:spcPct val="150000"/>
                        </a:lnSpc>
                        <a:spcAft>
                          <a:spcPts val="0"/>
                        </a:spcAft>
                      </a:pPr>
                      <a:r>
                        <a:rPr lang="fa-IR" sz="1200">
                          <a:effectLst/>
                        </a:rPr>
                        <a:t> </a:t>
                      </a:r>
                      <a:endParaRPr lang="en-US" sz="1100">
                        <a:effectLst/>
                      </a:endParaRPr>
                    </a:p>
                    <a:p>
                      <a:pPr algn="r" rtl="1">
                        <a:lnSpc>
                          <a:spcPct val="150000"/>
                        </a:lnSpc>
                        <a:spcAft>
                          <a:spcPts val="0"/>
                        </a:spcAft>
                      </a:pPr>
                      <a:r>
                        <a:rPr lang="fa-IR" sz="1200">
                          <a:effectLst/>
                        </a:rPr>
                        <a:t>5 تا 12 ماهگی</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1285884">
                <a:tc>
                  <a:txBody>
                    <a:bodyPr/>
                    <a:lstStyle/>
                    <a:p>
                      <a:pPr algn="r" rtl="1">
                        <a:lnSpc>
                          <a:spcPct val="150000"/>
                        </a:lnSpc>
                        <a:spcAft>
                          <a:spcPts val="0"/>
                        </a:spcAft>
                      </a:pPr>
                      <a:r>
                        <a:rPr lang="fa-IR" sz="1200">
                          <a:effectLst/>
                        </a:rPr>
                        <a:t> </a:t>
                      </a:r>
                      <a:endParaRPr lang="en-US" sz="1100">
                        <a:effectLst/>
                      </a:endParaRPr>
                    </a:p>
                    <a:p>
                      <a:pPr algn="r" rtl="1">
                        <a:lnSpc>
                          <a:spcPct val="150000"/>
                        </a:lnSpc>
                        <a:spcAft>
                          <a:spcPts val="0"/>
                        </a:spcAft>
                      </a:pPr>
                      <a:r>
                        <a:rPr lang="fa-IR" sz="1200">
                          <a:effectLst/>
                        </a:rPr>
                        <a:t>ادراک عمق</a:t>
                      </a:r>
                      <a:endParaRPr lang="en-US" sz="1100">
                        <a:effectLst/>
                      </a:endParaRPr>
                    </a:p>
                    <a:p>
                      <a:pPr algn="r" rtl="1">
                        <a:lnSpc>
                          <a:spcPct val="150000"/>
                        </a:lnSpc>
                        <a:spcAft>
                          <a:spcPts val="0"/>
                        </a:spcAft>
                      </a:pPr>
                      <a:r>
                        <a:rPr lang="fa-IR" sz="1200">
                          <a:effectLst/>
                        </a:rPr>
                        <a:t>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r" rtl="1">
                        <a:lnSpc>
                          <a:spcPct val="107000"/>
                        </a:lnSpc>
                        <a:spcAft>
                          <a:spcPts val="0"/>
                        </a:spcAft>
                      </a:pPr>
                      <a:r>
                        <a:rPr lang="fa-IR" sz="1200">
                          <a:effectLst/>
                        </a:rPr>
                        <a:t>حساسیت نسبت به نشانه های متحرک</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r" rtl="1">
                        <a:lnSpc>
                          <a:spcPct val="107000"/>
                        </a:lnSpc>
                        <a:spcAft>
                          <a:spcPts val="0"/>
                        </a:spcAft>
                      </a:pPr>
                      <a:r>
                        <a:rPr lang="fa-IR" sz="1200">
                          <a:effectLst/>
                        </a:rPr>
                        <a:t>حساسیت نسبت به نشانه های دوچشمی</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r" rtl="1">
                        <a:lnSpc>
                          <a:spcPct val="107000"/>
                        </a:lnSpc>
                        <a:spcAft>
                          <a:spcPts val="0"/>
                        </a:spcAft>
                      </a:pPr>
                      <a:r>
                        <a:rPr lang="fa-IR" sz="1200">
                          <a:effectLst/>
                        </a:rPr>
                        <a:t>حساسیت نسبت به نشانه های تصویری ؛ احتیاط نشان دادن در مورد ارتفاعات</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1714512">
                <a:tc>
                  <a:txBody>
                    <a:bodyPr/>
                    <a:lstStyle/>
                    <a:p>
                      <a:pPr algn="r" rtl="1">
                        <a:lnSpc>
                          <a:spcPct val="150000"/>
                        </a:lnSpc>
                        <a:spcAft>
                          <a:spcPts val="0"/>
                        </a:spcAft>
                      </a:pPr>
                      <a:r>
                        <a:rPr lang="fa-IR" sz="1200">
                          <a:effectLst/>
                        </a:rPr>
                        <a:t> </a:t>
                      </a:r>
                      <a:endParaRPr lang="en-US" sz="1100">
                        <a:effectLst/>
                      </a:endParaRPr>
                    </a:p>
                    <a:p>
                      <a:pPr algn="r" rtl="1">
                        <a:lnSpc>
                          <a:spcPct val="150000"/>
                        </a:lnSpc>
                        <a:spcAft>
                          <a:spcPts val="0"/>
                        </a:spcAft>
                      </a:pPr>
                      <a:r>
                        <a:rPr lang="fa-IR" sz="1200">
                          <a:effectLst/>
                        </a:rPr>
                        <a:t>ادراک طرح</a:t>
                      </a:r>
                      <a:endParaRPr lang="en-US" sz="1100">
                        <a:effectLst/>
                      </a:endParaRPr>
                    </a:p>
                    <a:p>
                      <a:pPr algn="r" rtl="1">
                        <a:lnSpc>
                          <a:spcPct val="150000"/>
                        </a:lnSpc>
                        <a:spcAft>
                          <a:spcPts val="0"/>
                        </a:spcAft>
                      </a:pPr>
                      <a:r>
                        <a:rPr lang="fa-IR" sz="1200">
                          <a:effectLst/>
                        </a:rPr>
                        <a:t>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r" rtl="1">
                        <a:lnSpc>
                          <a:spcPct val="150000"/>
                        </a:lnSpc>
                        <a:spcAft>
                          <a:spcPts val="0"/>
                        </a:spcAft>
                      </a:pPr>
                      <a:r>
                        <a:rPr lang="fa-IR" sz="1200">
                          <a:effectLst/>
                        </a:rPr>
                        <a:t>ترجیح دادن طرح های دارای دارای عناصر بزرگ             </a:t>
                      </a:r>
                      <a:endParaRPr lang="en-US" sz="1100">
                        <a:effectLst/>
                      </a:endParaRPr>
                    </a:p>
                    <a:p>
                      <a:pPr algn="r" rtl="1">
                        <a:lnSpc>
                          <a:spcPct val="150000"/>
                        </a:lnSpc>
                        <a:spcAft>
                          <a:spcPts val="0"/>
                        </a:spcAft>
                      </a:pPr>
                      <a:r>
                        <a:rPr lang="fa-IR" sz="1200">
                          <a:effectLst/>
                        </a:rPr>
                        <a:t>کاوش دیداری به حاشیه محرک  و ویژگیهای تکی و پر تضاد محدود است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r" rtl="1">
                        <a:lnSpc>
                          <a:spcPct val="150000"/>
                        </a:lnSpc>
                        <a:spcAft>
                          <a:spcPts val="0"/>
                        </a:spcAft>
                      </a:pPr>
                      <a:r>
                        <a:rPr lang="fa-IR" sz="1200">
                          <a:effectLst/>
                        </a:rPr>
                        <a:t>کاوش دیداری کل محرک  ، از جمله ویژگیهای درونی ترکیب کردن عناصر طرح در کل سازمان یافته</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r" rtl="1">
                        <a:lnSpc>
                          <a:spcPct val="150000"/>
                        </a:lnSpc>
                        <a:spcAft>
                          <a:spcPts val="0"/>
                        </a:spcAft>
                      </a:pPr>
                      <a:r>
                        <a:rPr lang="fa-IR" sz="1200">
                          <a:effectLst/>
                        </a:rPr>
                        <a:t>تشخیص دادن طرح هایی که به طور فزاینده ای پیچیده و عمنی دار هستند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1714512">
                <a:tc>
                  <a:txBody>
                    <a:bodyPr/>
                    <a:lstStyle/>
                    <a:p>
                      <a:pPr algn="r" rtl="1">
                        <a:lnSpc>
                          <a:spcPct val="150000"/>
                        </a:lnSpc>
                        <a:spcAft>
                          <a:spcPts val="0"/>
                        </a:spcAft>
                      </a:pPr>
                      <a:r>
                        <a:rPr lang="fa-IR" sz="1200">
                          <a:effectLst/>
                        </a:rPr>
                        <a:t> </a:t>
                      </a:r>
                      <a:endParaRPr lang="en-US" sz="1100">
                        <a:effectLst/>
                      </a:endParaRPr>
                    </a:p>
                    <a:p>
                      <a:pPr algn="r" rtl="1">
                        <a:lnSpc>
                          <a:spcPct val="150000"/>
                        </a:lnSpc>
                        <a:spcAft>
                          <a:spcPts val="0"/>
                        </a:spcAft>
                      </a:pPr>
                      <a:r>
                        <a:rPr lang="fa-IR" sz="1200">
                          <a:effectLst/>
                        </a:rPr>
                        <a:t>ادراک صورت</a:t>
                      </a:r>
                      <a:endParaRPr lang="en-US" sz="1100">
                        <a:effectLst/>
                      </a:endParaRPr>
                    </a:p>
                    <a:p>
                      <a:pPr algn="r" rtl="1">
                        <a:lnSpc>
                          <a:spcPct val="150000"/>
                        </a:lnSpc>
                        <a:spcAft>
                          <a:spcPts val="0"/>
                        </a:spcAft>
                      </a:pPr>
                      <a:r>
                        <a:rPr lang="fa-IR" sz="1200">
                          <a:effectLst/>
                        </a:rPr>
                        <a:t>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r" rtl="1">
                        <a:lnSpc>
                          <a:spcPct val="150000"/>
                        </a:lnSpc>
                        <a:spcAft>
                          <a:spcPts val="0"/>
                        </a:spcAft>
                      </a:pPr>
                      <a:r>
                        <a:rPr lang="fa-IR" sz="1200">
                          <a:effectLst/>
                        </a:rPr>
                        <a:t>طرح ساده و شبه صورت ترجیح داده می شود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r" rtl="1">
                        <a:lnSpc>
                          <a:spcPct val="150000"/>
                        </a:lnSpc>
                        <a:spcAft>
                          <a:spcPts val="0"/>
                        </a:spcAft>
                      </a:pPr>
                      <a:r>
                        <a:rPr lang="fa-IR" sz="1100">
                          <a:effectLst/>
                        </a:rPr>
                        <a:t>طرح صورت پیچیده به طرح های دیگری که از نظر پیچیدگی برابر هستند ترجیح داده می شود و ویژگیهای صورت مادر به ویژگیهای زن غریبه ترجیح داده می شوند</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r" rtl="1">
                        <a:lnSpc>
                          <a:spcPct val="150000"/>
                        </a:lnSpc>
                        <a:spcAft>
                          <a:spcPts val="0"/>
                        </a:spcAft>
                      </a:pPr>
                      <a:r>
                        <a:rPr lang="fa-IR" sz="1200" dirty="0">
                          <a:effectLst/>
                        </a:rPr>
                        <a:t>تشخیص ریزبافت چهره ها ، از جمله توانایی درک کردن جلوه های هیجانی به صورت کل های سازمان یافته</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bl>
          </a:graphicData>
        </a:graphic>
      </p:graphicFrame>
    </p:spTree>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571472" y="428604"/>
            <a:ext cx="8072494" cy="6093976"/>
          </a:xfrm>
          <a:prstGeom prst="rect">
            <a:avLst/>
          </a:prstGeom>
        </p:spPr>
        <p:txBody>
          <a:bodyPr wrap="square">
            <a:spAutoFit/>
          </a:bodyPr>
          <a:lstStyle/>
          <a:p>
            <a:pPr>
              <a:lnSpc>
                <a:spcPct val="150000"/>
              </a:lnSpc>
            </a:pPr>
            <a:r>
              <a:rPr lang="fa-IR" sz="4000" b="1" dirty="0" smtClean="0">
                <a:ln w="11430"/>
                <a:solidFill>
                  <a:srgbClr val="FFFF00"/>
                </a:solidFill>
                <a:effectLst>
                  <a:outerShdw blurRad="50800" dist="39000" dir="5460000" algn="tl">
                    <a:srgbClr val="000000">
                      <a:alpha val="38000"/>
                    </a:srgbClr>
                  </a:outerShdw>
                </a:effectLst>
              </a:rPr>
              <a:t>ادراک چند وجهی:</a:t>
            </a:r>
            <a:endParaRPr lang="en-US" sz="4000" b="1" dirty="0" smtClean="0">
              <a:ln w="11430"/>
              <a:solidFill>
                <a:srgbClr val="FFFF00"/>
              </a:solidFill>
              <a:effectLst>
                <a:outerShdw blurRad="50800" dist="39000" dir="5460000" algn="tl">
                  <a:srgbClr val="000000">
                    <a:alpha val="38000"/>
                  </a:srgbClr>
                </a:outerShdw>
              </a:effectLst>
            </a:endParaRPr>
          </a:p>
          <a:p>
            <a:pPr>
              <a:lnSpc>
                <a:spcPct val="150000"/>
              </a:lnSpc>
            </a:pPr>
            <a:r>
              <a:rPr lang="fa-IR" sz="2000" dirty="0" smtClean="0">
                <a:latin typeface="Tahoma" pitchFamily="34" charset="0"/>
                <a:ea typeface="Tahoma" pitchFamily="34" charset="0"/>
                <a:cs typeface="Tahoma" pitchFamily="34" charset="0"/>
              </a:rPr>
              <a:t>در ادراک چند وجهی ما به این جریان اطلاعات بینایی ، شنوایی ، لامسه ، بویایی ، و چشایی با درک کردن اشیاء و رویدادها به صورت کل های یکپارچه معنی می دهیم  .</a:t>
            </a:r>
            <a:endParaRPr lang="en-US" sz="2000" dirty="0" smtClean="0">
              <a:latin typeface="Tahoma" pitchFamily="34" charset="0"/>
              <a:ea typeface="Tahoma" pitchFamily="34" charset="0"/>
              <a:cs typeface="Tahoma" pitchFamily="34" charset="0"/>
            </a:endParaRPr>
          </a:p>
          <a:p>
            <a:pPr>
              <a:lnSpc>
                <a:spcPct val="150000"/>
              </a:lnSpc>
            </a:pPr>
            <a:r>
              <a:rPr lang="fa-IR" sz="2000" dirty="0" smtClean="0">
                <a:latin typeface="Tahoma" pitchFamily="34" charset="0"/>
                <a:ea typeface="Tahoma" pitchFamily="34" charset="0"/>
                <a:cs typeface="Tahoma" pitchFamily="34" charset="0"/>
              </a:rPr>
              <a:t>به خاطر بیاورید که نوزادان به جهت کلی صدا برمی گردند و خود را به  شیوه ای  ابتدایی  به  اشیاء  می رسانند  . این رفتارها حکایت از آن دارند که نوباوگان انتظار دارند نور ، صدا ، و تماس با هم روی دهند  .</a:t>
            </a:r>
          </a:p>
          <a:p>
            <a:pPr>
              <a:lnSpc>
                <a:spcPct val="150000"/>
              </a:lnSpc>
            </a:pPr>
            <a:r>
              <a:rPr lang="fa-IR" sz="2000" dirty="0" smtClean="0">
                <a:latin typeface="Tahoma" pitchFamily="34" charset="0"/>
                <a:ea typeface="Tahoma" pitchFamily="34" charset="0"/>
                <a:cs typeface="Tahoma" pitchFamily="34" charset="0"/>
              </a:rPr>
              <a:t>حساسیت چند وجهی برای رشد ادراکی اهمیت دارد. در چند ماه اول، همگامی که بیشتر تحریک ها ناآشنا و گیج کننده هستند، حساسیت چند وجهی بچه ها را قادر میسازد تا به همبستگی های معنی دار بین درون داد های حسی توجه کرده و به محیط اطراف خود معنی بدهد. ادراک چندوجهی، به پردازش اجتماعی و زبان نیز کمک میکند.</a:t>
            </a:r>
            <a:endParaRPr lang="en-US" sz="2000" dirty="0" smtClean="0">
              <a:latin typeface="Tahoma" pitchFamily="34" charset="0"/>
              <a:ea typeface="Tahoma" pitchFamily="34" charset="0"/>
              <a:cs typeface="Tahoma" pitchFamily="34" charset="0"/>
            </a:endParaRPr>
          </a:p>
        </p:txBody>
      </p:sp>
    </p:spTree>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285720" y="571480"/>
            <a:ext cx="8501122" cy="5632311"/>
          </a:xfrm>
          <a:prstGeom prst="rect">
            <a:avLst/>
          </a:prstGeom>
        </p:spPr>
        <p:txBody>
          <a:bodyPr wrap="square">
            <a:spAutoFit/>
          </a:bodyPr>
          <a:lstStyle/>
          <a:p>
            <a:pPr>
              <a:lnSpc>
                <a:spcPct val="150000"/>
              </a:lnSpc>
            </a:pPr>
            <a:r>
              <a:rPr lang="fa-IR" sz="4000" b="1" dirty="0" smtClean="0">
                <a:ln w="11430"/>
                <a:solidFill>
                  <a:srgbClr val="FFFF00"/>
                </a:solidFill>
                <a:effectLst>
                  <a:outerShdw blurRad="50800" dist="39000" dir="5460000" algn="tl">
                    <a:srgbClr val="000000">
                      <a:alpha val="38000"/>
                    </a:srgbClr>
                  </a:outerShdw>
                </a:effectLst>
              </a:rPr>
              <a:t>آگاهی از رشد ادراکی :</a:t>
            </a:r>
            <a:endParaRPr lang="en-US" sz="4000" b="1" dirty="0" smtClean="0">
              <a:ln w="11430"/>
              <a:solidFill>
                <a:srgbClr val="FFFF00"/>
              </a:solidFill>
              <a:effectLst>
                <a:outerShdw blurRad="50800" dist="39000" dir="5460000" algn="tl">
                  <a:srgbClr val="000000">
                    <a:alpha val="38000"/>
                  </a:srgbClr>
                </a:outerShdw>
              </a:effectLst>
            </a:endParaRPr>
          </a:p>
          <a:p>
            <a:pPr>
              <a:lnSpc>
                <a:spcPct val="150000"/>
              </a:lnSpc>
            </a:pPr>
            <a:r>
              <a:rPr lang="fa-IR" sz="2000" dirty="0" smtClean="0">
                <a:latin typeface="Tahoma" pitchFamily="34" charset="0"/>
                <a:ea typeface="Tahoma" pitchFamily="34" charset="0"/>
                <a:cs typeface="Tahoma" pitchFamily="34" charset="0"/>
              </a:rPr>
              <a:t>طبق نظریه تمایز گیبسون ، نوباوگان به طور فعال ، ویژگیهای تغییر ناپذیر محیط را در دنیای ادراکی دائماً در حال تغییر جستجو می کنند  - ویژگیهایی که ثابت می مانند .</a:t>
            </a:r>
            <a:endParaRPr lang="en-US" sz="2000" dirty="0" smtClean="0">
              <a:latin typeface="Tahoma" pitchFamily="34" charset="0"/>
              <a:ea typeface="Tahoma" pitchFamily="34" charset="0"/>
              <a:cs typeface="Tahoma" pitchFamily="34" charset="0"/>
            </a:endParaRPr>
          </a:p>
          <a:p>
            <a:pPr>
              <a:lnSpc>
                <a:spcPct val="150000"/>
              </a:lnSpc>
            </a:pPr>
            <a:r>
              <a:rPr lang="fa-IR" sz="2000" dirty="0" smtClean="0">
                <a:latin typeface="Tahoma" pitchFamily="34" charset="0"/>
                <a:ea typeface="Tahoma" pitchFamily="34" charset="0"/>
                <a:cs typeface="Tahoma" pitchFamily="34" charset="0"/>
              </a:rPr>
              <a:t>گیبسون نظریه خود را به این علت تمایز می نامد که نوباوگان به مرور زمان ویژگیهای ظریف تری در محرک ها تشخیص می دهند . تمایز علاوه بر ادراک طرح و ادراک چند وجهی ، در مورد ادراک عمق هم کاربرد دارد . به خاطر بیاورید چگونه حساسیت نسبت به حرکت و نشانه های دو چشمی قبل از تشخیص ویژگیهای تصویری ریز بافت واقع شدند . بنابراین ، یک راه برای آگاهی یافتن از رشد ادراکی این است که آن را به صورت گرایش فطری به جستجو کردن نظم و ثبات در نظر بگیریم ، نوعی توانایی که با افزایش سن ، دقیق تر می شود .</a:t>
            </a:r>
            <a:endParaRPr lang="en-US" sz="2000" dirty="0" smtClean="0">
              <a:latin typeface="Tahoma" pitchFamily="34" charset="0"/>
              <a:ea typeface="Tahoma" pitchFamily="34" charset="0"/>
              <a:cs typeface="Tahoma" pitchFamily="34"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667000" y="228600"/>
            <a:ext cx="4038600" cy="707886"/>
          </a:xfrm>
          <a:prstGeom prst="rect">
            <a:avLst/>
          </a:prstGeom>
          <a:noFill/>
        </p:spPr>
        <p:txBody>
          <a:bodyPr wrap="square" rtlCol="1">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fa-IR" sz="4000" b="1" dirty="0" smtClean="0">
                <a:ln w="11430"/>
                <a:solidFill>
                  <a:srgbClr val="FFFF00"/>
                </a:solidFill>
                <a:effectLst>
                  <a:outerShdw blurRad="50800" dist="39000" dir="5460000" algn="tl">
                    <a:srgbClr val="000000">
                      <a:alpha val="38000"/>
                    </a:srgbClr>
                  </a:outerShdw>
                </a:effectLst>
              </a:rPr>
              <a:t>دستگاه عصبی</a:t>
            </a:r>
            <a:endParaRPr lang="fa-IR" sz="4000" b="1" dirty="0">
              <a:ln w="11430"/>
              <a:solidFill>
                <a:srgbClr val="FFFF00"/>
              </a:solidFill>
              <a:effectLst>
                <a:outerShdw blurRad="50800" dist="39000" dir="5460000" algn="tl">
                  <a:srgbClr val="000000">
                    <a:alpha val="38000"/>
                  </a:srgbClr>
                </a:outerShdw>
              </a:effectLst>
            </a:endParaRPr>
          </a:p>
        </p:txBody>
      </p:sp>
      <p:sp>
        <p:nvSpPr>
          <p:cNvPr id="6" name="TextBox 5"/>
          <p:cNvSpPr txBox="1"/>
          <p:nvPr/>
        </p:nvSpPr>
        <p:spPr>
          <a:xfrm>
            <a:off x="214282" y="1285860"/>
            <a:ext cx="8610600" cy="4893647"/>
          </a:xfrm>
          <a:prstGeom prst="rect">
            <a:avLst/>
          </a:prstGeom>
          <a:noFill/>
        </p:spPr>
        <p:txBody>
          <a:bodyPr wrap="square" rtlCol="1">
            <a:spAutoFit/>
          </a:bodyPr>
          <a:lstStyle/>
          <a:p>
            <a:pPr algn="justLow" rtl="1">
              <a:buFont typeface="Wingdings" pitchFamily="2" charset="2"/>
              <a:buChar char="Ø"/>
            </a:pPr>
            <a:r>
              <a:rPr lang="fa-IR" sz="2800" b="1" dirty="0" smtClean="0">
                <a:latin typeface="Tahoma" pitchFamily="34" charset="0"/>
                <a:ea typeface="Tahoma" pitchFamily="34" charset="0"/>
                <a:cs typeface="2  Titr" pitchFamily="2" charset="-78"/>
              </a:rPr>
              <a:t> ساختار نورون ها شامل قسمت های زیر است</a:t>
            </a:r>
          </a:p>
          <a:p>
            <a:pPr marL="571500" indent="-571500" algn="justLow" rtl="1">
              <a:buFont typeface="+mj-lt"/>
              <a:buAutoNum type="romanUcPeriod"/>
            </a:pPr>
            <a:endParaRPr lang="fa-IR" sz="2800" b="1" dirty="0" smtClean="0">
              <a:latin typeface="Tahoma" pitchFamily="34" charset="0"/>
              <a:ea typeface="Tahoma" pitchFamily="34" charset="0"/>
              <a:cs typeface="2  Titr" pitchFamily="2" charset="-78"/>
            </a:endParaRPr>
          </a:p>
          <a:p>
            <a:pPr marL="571500" indent="-571500" algn="justLow" rtl="1">
              <a:buFont typeface="+mj-lt"/>
              <a:buAutoNum type="romanUcPeriod"/>
            </a:pPr>
            <a:r>
              <a:rPr lang="fa-IR" sz="2800" b="1" dirty="0" smtClean="0">
                <a:solidFill>
                  <a:srgbClr val="FF0000"/>
                </a:solidFill>
                <a:latin typeface="Tahoma" pitchFamily="34" charset="0"/>
                <a:ea typeface="Tahoma" pitchFamily="34" charset="0"/>
                <a:cs typeface="2  Titr" pitchFamily="2" charset="-78"/>
              </a:rPr>
              <a:t>یک یا چند دندریت</a:t>
            </a:r>
          </a:p>
          <a:p>
            <a:pPr marL="571500" indent="-571500" algn="justLow" rtl="1"/>
            <a:r>
              <a:rPr lang="fa-IR" sz="2800" b="1" dirty="0" smtClean="0">
                <a:latin typeface="Tahoma" pitchFamily="34" charset="0"/>
                <a:ea typeface="Tahoma" pitchFamily="34" charset="0"/>
                <a:cs typeface="2  Titr" pitchFamily="2" charset="-78"/>
              </a:rPr>
              <a:t> نقش آن دریافت پیام عصبی و هدایت آن ها به جسم سلولی است</a:t>
            </a:r>
          </a:p>
          <a:p>
            <a:pPr marL="571500" indent="-571500" algn="justLow" rtl="1">
              <a:buFont typeface="+mj-lt"/>
              <a:buAutoNum type="romanUcPeriod" startAt="2"/>
            </a:pPr>
            <a:r>
              <a:rPr lang="fa-IR" sz="2800" b="1" dirty="0" smtClean="0">
                <a:solidFill>
                  <a:srgbClr val="FF0000"/>
                </a:solidFill>
                <a:latin typeface="Tahoma" pitchFamily="34" charset="0"/>
                <a:ea typeface="Tahoma" pitchFamily="34" charset="0"/>
                <a:cs typeface="2  Titr" pitchFamily="2" charset="-78"/>
              </a:rPr>
              <a:t>جسم سلولی </a:t>
            </a:r>
          </a:p>
          <a:p>
            <a:pPr marL="571500" indent="-571500" algn="justLow" rtl="1"/>
            <a:r>
              <a:rPr lang="fa-IR" sz="2800" b="1" dirty="0" smtClean="0">
                <a:latin typeface="Tahoma" pitchFamily="34" charset="0"/>
                <a:ea typeface="Tahoma" pitchFamily="34" charset="0"/>
                <a:cs typeface="2  Titr" pitchFamily="2" charset="-78"/>
              </a:rPr>
              <a:t> فعالیت های معمول سلول عصبی به وسیله اندامک های موجود در آن صورت می پذیرد</a:t>
            </a:r>
          </a:p>
          <a:p>
            <a:pPr marL="571500" indent="-571500" algn="justLow" rtl="1"/>
            <a:r>
              <a:rPr lang="fa-IR" sz="2800" b="1" dirty="0" smtClean="0">
                <a:latin typeface="Tahoma" pitchFamily="34" charset="0"/>
                <a:ea typeface="Tahoma" pitchFamily="34" charset="0"/>
                <a:cs typeface="2  Titr" pitchFamily="2" charset="-78"/>
              </a:rPr>
              <a:t>پیام عصبی ورودی از دندریت ها را به آکسون انتقال می دهد</a:t>
            </a:r>
          </a:p>
          <a:p>
            <a:pPr marL="571500" indent="-571500" algn="justLow" rtl="1">
              <a:buFont typeface="+mj-lt"/>
              <a:buAutoNum type="romanUcPeriod" startAt="3"/>
            </a:pPr>
            <a:r>
              <a:rPr lang="fa-IR" sz="2800" b="1" dirty="0" smtClean="0">
                <a:solidFill>
                  <a:srgbClr val="FF0000"/>
                </a:solidFill>
                <a:latin typeface="Tahoma" pitchFamily="34" charset="0"/>
                <a:ea typeface="Tahoma" pitchFamily="34" charset="0"/>
                <a:cs typeface="2  Titr" pitchFamily="2" charset="-78"/>
              </a:rPr>
              <a:t>آکسون</a:t>
            </a:r>
          </a:p>
          <a:p>
            <a:pPr marL="571500" indent="-571500" algn="justLow" rtl="1"/>
            <a:r>
              <a:rPr lang="fa-IR" sz="2800" b="1" dirty="0" smtClean="0">
                <a:latin typeface="Tahoma" pitchFamily="34" charset="0"/>
                <a:ea typeface="Tahoma" pitchFamily="34" charset="0"/>
                <a:cs typeface="2  Titr" pitchFamily="2" charset="-78"/>
              </a:rPr>
              <a:t>نقش آن انتقال پیام عصبی از جسم سلولی تا پایانه آکسونی است</a:t>
            </a:r>
          </a:p>
          <a:p>
            <a:pPr marL="571500" indent="-571500" algn="justLow" rtl="1">
              <a:buFont typeface="+mj-lt"/>
              <a:buAutoNum type="romanUcPeriod"/>
            </a:pPr>
            <a:endParaRPr lang="fa-IR" sz="3200" dirty="0" smtClean="0"/>
          </a:p>
        </p:txBody>
      </p:sp>
      <p:sp>
        <p:nvSpPr>
          <p:cNvPr id="7" name="Footer Placeholder 6"/>
          <p:cNvSpPr>
            <a:spLocks noGrp="1"/>
          </p:cNvSpPr>
          <p:nvPr>
            <p:ph type="ftr" sz="quarter" idx="11"/>
          </p:nvPr>
        </p:nvSpPr>
        <p:spPr/>
        <p:txBody>
          <a:bodyPr/>
          <a:lstStyle/>
          <a:p>
            <a:r>
              <a:rPr lang="en-US" smtClean="0"/>
              <a:t>www.biology86.blogfa.com</a:t>
            </a:r>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4" presetClass="entr" presetSubtype="0" accel="10000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 calcmode="lin" valueType="num">
                                      <p:cBhvr>
                                        <p:cTn id="7" dur="500" fill="hold"/>
                                        <p:tgtEl>
                                          <p:spTgt spid="6">
                                            <p:txEl>
                                              <p:pRg st="0" end="0"/>
                                            </p:txEl>
                                          </p:spTgt>
                                        </p:tgtEl>
                                        <p:attrNameLst>
                                          <p:attrName>ppt_w</p:attrName>
                                        </p:attrNameLst>
                                      </p:cBhvr>
                                      <p:tavLst>
                                        <p:tav tm="0">
                                          <p:val>
                                            <p:strVal val="#ppt_w*0.05"/>
                                          </p:val>
                                        </p:tav>
                                        <p:tav tm="100000">
                                          <p:val>
                                            <p:strVal val="#ppt_w"/>
                                          </p:val>
                                        </p:tav>
                                      </p:tavLst>
                                    </p:anim>
                                    <p:anim calcmode="lin" valueType="num">
                                      <p:cBhvr>
                                        <p:cTn id="8" dur="500" fill="hold"/>
                                        <p:tgtEl>
                                          <p:spTgt spid="6">
                                            <p:txEl>
                                              <p:pRg st="0" end="0"/>
                                            </p:txEl>
                                          </p:spTgt>
                                        </p:tgtEl>
                                        <p:attrNameLst>
                                          <p:attrName>ppt_h</p:attrName>
                                        </p:attrNameLst>
                                      </p:cBhvr>
                                      <p:tavLst>
                                        <p:tav tm="0">
                                          <p:val>
                                            <p:strVal val="#ppt_h"/>
                                          </p:val>
                                        </p:tav>
                                        <p:tav tm="100000">
                                          <p:val>
                                            <p:strVal val="#ppt_h"/>
                                          </p:val>
                                        </p:tav>
                                      </p:tavLst>
                                    </p:anim>
                                    <p:anim calcmode="lin" valueType="num">
                                      <p:cBhvr>
                                        <p:cTn id="9" dur="500" fill="hold"/>
                                        <p:tgtEl>
                                          <p:spTgt spid="6">
                                            <p:txEl>
                                              <p:pRg st="0" end="0"/>
                                            </p:txEl>
                                          </p:spTgt>
                                        </p:tgtEl>
                                        <p:attrNameLst>
                                          <p:attrName>ppt_x</p:attrName>
                                        </p:attrNameLst>
                                      </p:cBhvr>
                                      <p:tavLst>
                                        <p:tav tm="0">
                                          <p:val>
                                            <p:strVal val="#ppt_x-.2"/>
                                          </p:val>
                                        </p:tav>
                                        <p:tav tm="100000">
                                          <p:val>
                                            <p:strVal val="#ppt_x"/>
                                          </p:val>
                                        </p:tav>
                                      </p:tavLst>
                                    </p:anim>
                                    <p:anim calcmode="lin" valueType="num">
                                      <p:cBhvr>
                                        <p:cTn id="10" dur="500" fill="hold"/>
                                        <p:tgtEl>
                                          <p:spTgt spid="6">
                                            <p:txEl>
                                              <p:pRg st="0" end="0"/>
                                            </p:txEl>
                                          </p:spTgt>
                                        </p:tgtEl>
                                        <p:attrNameLst>
                                          <p:attrName>ppt_y</p:attrName>
                                        </p:attrNameLst>
                                      </p:cBhvr>
                                      <p:tavLst>
                                        <p:tav tm="0">
                                          <p:val>
                                            <p:strVal val="#ppt_y"/>
                                          </p:val>
                                        </p:tav>
                                        <p:tav tm="100000">
                                          <p:val>
                                            <p:strVal val="#ppt_y"/>
                                          </p:val>
                                        </p:tav>
                                      </p:tavLst>
                                    </p:anim>
                                    <p:animEffect transition="in" filter="fade">
                                      <p:cBhvr>
                                        <p:cTn id="11" dur="500"/>
                                        <p:tgtEl>
                                          <p:spTgt spid="6">
                                            <p:txEl>
                                              <p:pRg st="0" end="0"/>
                                            </p:txEl>
                                          </p:spTgt>
                                        </p:tgtEl>
                                      </p:cBhvr>
                                    </p:animEffect>
                                  </p:childTnLst>
                                </p:cTn>
                              </p:par>
                            </p:childTnLst>
                          </p:cTn>
                        </p:par>
                      </p:childTnLst>
                    </p:cTn>
                  </p:par>
                  <p:par>
                    <p:cTn id="12" fill="hold">
                      <p:stCondLst>
                        <p:cond delay="indefinite"/>
                      </p:stCondLst>
                      <p:childTnLst>
                        <p:par>
                          <p:cTn id="13" fill="hold">
                            <p:stCondLst>
                              <p:cond delay="0"/>
                            </p:stCondLst>
                            <p:childTnLst>
                              <p:par>
                                <p:cTn id="14" presetID="54" presetClass="entr" presetSubtype="0" accel="100000" fill="hold" nodeType="clickEffect">
                                  <p:stCondLst>
                                    <p:cond delay="0"/>
                                  </p:stCondLst>
                                  <p:childTnLst>
                                    <p:set>
                                      <p:cBhvr>
                                        <p:cTn id="15" dur="1" fill="hold">
                                          <p:stCondLst>
                                            <p:cond delay="0"/>
                                          </p:stCondLst>
                                        </p:cTn>
                                        <p:tgtEl>
                                          <p:spTgt spid="6">
                                            <p:txEl>
                                              <p:pRg st="2" end="2"/>
                                            </p:txEl>
                                          </p:spTgt>
                                        </p:tgtEl>
                                        <p:attrNameLst>
                                          <p:attrName>style.visibility</p:attrName>
                                        </p:attrNameLst>
                                      </p:cBhvr>
                                      <p:to>
                                        <p:strVal val="visible"/>
                                      </p:to>
                                    </p:set>
                                    <p:anim calcmode="lin" valueType="num">
                                      <p:cBhvr>
                                        <p:cTn id="16" dur="500" fill="hold"/>
                                        <p:tgtEl>
                                          <p:spTgt spid="6">
                                            <p:txEl>
                                              <p:pRg st="2" end="2"/>
                                            </p:txEl>
                                          </p:spTgt>
                                        </p:tgtEl>
                                        <p:attrNameLst>
                                          <p:attrName>ppt_w</p:attrName>
                                        </p:attrNameLst>
                                      </p:cBhvr>
                                      <p:tavLst>
                                        <p:tav tm="0">
                                          <p:val>
                                            <p:strVal val="#ppt_w*0.05"/>
                                          </p:val>
                                        </p:tav>
                                        <p:tav tm="100000">
                                          <p:val>
                                            <p:strVal val="#ppt_w"/>
                                          </p:val>
                                        </p:tav>
                                      </p:tavLst>
                                    </p:anim>
                                    <p:anim calcmode="lin" valueType="num">
                                      <p:cBhvr>
                                        <p:cTn id="17" dur="500" fill="hold"/>
                                        <p:tgtEl>
                                          <p:spTgt spid="6">
                                            <p:txEl>
                                              <p:pRg st="2" end="2"/>
                                            </p:txEl>
                                          </p:spTgt>
                                        </p:tgtEl>
                                        <p:attrNameLst>
                                          <p:attrName>ppt_h</p:attrName>
                                        </p:attrNameLst>
                                      </p:cBhvr>
                                      <p:tavLst>
                                        <p:tav tm="0">
                                          <p:val>
                                            <p:strVal val="#ppt_h"/>
                                          </p:val>
                                        </p:tav>
                                        <p:tav tm="100000">
                                          <p:val>
                                            <p:strVal val="#ppt_h"/>
                                          </p:val>
                                        </p:tav>
                                      </p:tavLst>
                                    </p:anim>
                                    <p:anim calcmode="lin" valueType="num">
                                      <p:cBhvr>
                                        <p:cTn id="18" dur="500" fill="hold"/>
                                        <p:tgtEl>
                                          <p:spTgt spid="6">
                                            <p:txEl>
                                              <p:pRg st="2" end="2"/>
                                            </p:txEl>
                                          </p:spTgt>
                                        </p:tgtEl>
                                        <p:attrNameLst>
                                          <p:attrName>ppt_x</p:attrName>
                                        </p:attrNameLst>
                                      </p:cBhvr>
                                      <p:tavLst>
                                        <p:tav tm="0">
                                          <p:val>
                                            <p:strVal val="#ppt_x-.2"/>
                                          </p:val>
                                        </p:tav>
                                        <p:tav tm="100000">
                                          <p:val>
                                            <p:strVal val="#ppt_x"/>
                                          </p:val>
                                        </p:tav>
                                      </p:tavLst>
                                    </p:anim>
                                    <p:anim calcmode="lin" valueType="num">
                                      <p:cBhvr>
                                        <p:cTn id="19" dur="500" fill="hold"/>
                                        <p:tgtEl>
                                          <p:spTgt spid="6">
                                            <p:txEl>
                                              <p:pRg st="2" end="2"/>
                                            </p:txEl>
                                          </p:spTgt>
                                        </p:tgtEl>
                                        <p:attrNameLst>
                                          <p:attrName>ppt_y</p:attrName>
                                        </p:attrNameLst>
                                      </p:cBhvr>
                                      <p:tavLst>
                                        <p:tav tm="0">
                                          <p:val>
                                            <p:strVal val="#ppt_y"/>
                                          </p:val>
                                        </p:tav>
                                        <p:tav tm="100000">
                                          <p:val>
                                            <p:strVal val="#ppt_y"/>
                                          </p:val>
                                        </p:tav>
                                      </p:tavLst>
                                    </p:anim>
                                    <p:animEffect transition="in" filter="fade">
                                      <p:cBhvr>
                                        <p:cTn id="20" dur="500"/>
                                        <p:tgtEl>
                                          <p:spTgt spid="6">
                                            <p:txEl>
                                              <p:pRg st="2" end="2"/>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54" presetClass="entr" presetSubtype="0" accel="100000" fill="hold" nodeType="clickEffect">
                                  <p:stCondLst>
                                    <p:cond delay="0"/>
                                  </p:stCondLst>
                                  <p:childTnLst>
                                    <p:set>
                                      <p:cBhvr>
                                        <p:cTn id="24" dur="1" fill="hold">
                                          <p:stCondLst>
                                            <p:cond delay="0"/>
                                          </p:stCondLst>
                                        </p:cTn>
                                        <p:tgtEl>
                                          <p:spTgt spid="6">
                                            <p:txEl>
                                              <p:pRg st="3" end="3"/>
                                            </p:txEl>
                                          </p:spTgt>
                                        </p:tgtEl>
                                        <p:attrNameLst>
                                          <p:attrName>style.visibility</p:attrName>
                                        </p:attrNameLst>
                                      </p:cBhvr>
                                      <p:to>
                                        <p:strVal val="visible"/>
                                      </p:to>
                                    </p:set>
                                    <p:anim calcmode="lin" valueType="num">
                                      <p:cBhvr>
                                        <p:cTn id="25" dur="500" fill="hold"/>
                                        <p:tgtEl>
                                          <p:spTgt spid="6">
                                            <p:txEl>
                                              <p:pRg st="3" end="3"/>
                                            </p:txEl>
                                          </p:spTgt>
                                        </p:tgtEl>
                                        <p:attrNameLst>
                                          <p:attrName>ppt_w</p:attrName>
                                        </p:attrNameLst>
                                      </p:cBhvr>
                                      <p:tavLst>
                                        <p:tav tm="0">
                                          <p:val>
                                            <p:strVal val="#ppt_w*0.05"/>
                                          </p:val>
                                        </p:tav>
                                        <p:tav tm="100000">
                                          <p:val>
                                            <p:strVal val="#ppt_w"/>
                                          </p:val>
                                        </p:tav>
                                      </p:tavLst>
                                    </p:anim>
                                    <p:anim calcmode="lin" valueType="num">
                                      <p:cBhvr>
                                        <p:cTn id="26" dur="500" fill="hold"/>
                                        <p:tgtEl>
                                          <p:spTgt spid="6">
                                            <p:txEl>
                                              <p:pRg st="3" end="3"/>
                                            </p:txEl>
                                          </p:spTgt>
                                        </p:tgtEl>
                                        <p:attrNameLst>
                                          <p:attrName>ppt_h</p:attrName>
                                        </p:attrNameLst>
                                      </p:cBhvr>
                                      <p:tavLst>
                                        <p:tav tm="0">
                                          <p:val>
                                            <p:strVal val="#ppt_h"/>
                                          </p:val>
                                        </p:tav>
                                        <p:tav tm="100000">
                                          <p:val>
                                            <p:strVal val="#ppt_h"/>
                                          </p:val>
                                        </p:tav>
                                      </p:tavLst>
                                    </p:anim>
                                    <p:anim calcmode="lin" valueType="num">
                                      <p:cBhvr>
                                        <p:cTn id="27" dur="500" fill="hold"/>
                                        <p:tgtEl>
                                          <p:spTgt spid="6">
                                            <p:txEl>
                                              <p:pRg st="3" end="3"/>
                                            </p:txEl>
                                          </p:spTgt>
                                        </p:tgtEl>
                                        <p:attrNameLst>
                                          <p:attrName>ppt_x</p:attrName>
                                        </p:attrNameLst>
                                      </p:cBhvr>
                                      <p:tavLst>
                                        <p:tav tm="0">
                                          <p:val>
                                            <p:strVal val="#ppt_x-.2"/>
                                          </p:val>
                                        </p:tav>
                                        <p:tav tm="100000">
                                          <p:val>
                                            <p:strVal val="#ppt_x"/>
                                          </p:val>
                                        </p:tav>
                                      </p:tavLst>
                                    </p:anim>
                                    <p:anim calcmode="lin" valueType="num">
                                      <p:cBhvr>
                                        <p:cTn id="28" dur="500" fill="hold"/>
                                        <p:tgtEl>
                                          <p:spTgt spid="6">
                                            <p:txEl>
                                              <p:pRg st="3" end="3"/>
                                            </p:txEl>
                                          </p:spTgt>
                                        </p:tgtEl>
                                        <p:attrNameLst>
                                          <p:attrName>ppt_y</p:attrName>
                                        </p:attrNameLst>
                                      </p:cBhvr>
                                      <p:tavLst>
                                        <p:tav tm="0">
                                          <p:val>
                                            <p:strVal val="#ppt_y"/>
                                          </p:val>
                                        </p:tav>
                                        <p:tav tm="100000">
                                          <p:val>
                                            <p:strVal val="#ppt_y"/>
                                          </p:val>
                                        </p:tav>
                                      </p:tavLst>
                                    </p:anim>
                                    <p:animEffect transition="in" filter="fade">
                                      <p:cBhvr>
                                        <p:cTn id="29" dur="500"/>
                                        <p:tgtEl>
                                          <p:spTgt spid="6">
                                            <p:txEl>
                                              <p:pRg st="3" end="3"/>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54" presetClass="entr" presetSubtype="0" accel="100000" fill="hold" nodeType="clickEffect">
                                  <p:stCondLst>
                                    <p:cond delay="0"/>
                                  </p:stCondLst>
                                  <p:childTnLst>
                                    <p:set>
                                      <p:cBhvr>
                                        <p:cTn id="33" dur="1" fill="hold">
                                          <p:stCondLst>
                                            <p:cond delay="0"/>
                                          </p:stCondLst>
                                        </p:cTn>
                                        <p:tgtEl>
                                          <p:spTgt spid="6">
                                            <p:txEl>
                                              <p:pRg st="4" end="4"/>
                                            </p:txEl>
                                          </p:spTgt>
                                        </p:tgtEl>
                                        <p:attrNameLst>
                                          <p:attrName>style.visibility</p:attrName>
                                        </p:attrNameLst>
                                      </p:cBhvr>
                                      <p:to>
                                        <p:strVal val="visible"/>
                                      </p:to>
                                    </p:set>
                                    <p:anim calcmode="lin" valueType="num">
                                      <p:cBhvr>
                                        <p:cTn id="34" dur="500" fill="hold"/>
                                        <p:tgtEl>
                                          <p:spTgt spid="6">
                                            <p:txEl>
                                              <p:pRg st="4" end="4"/>
                                            </p:txEl>
                                          </p:spTgt>
                                        </p:tgtEl>
                                        <p:attrNameLst>
                                          <p:attrName>ppt_w</p:attrName>
                                        </p:attrNameLst>
                                      </p:cBhvr>
                                      <p:tavLst>
                                        <p:tav tm="0">
                                          <p:val>
                                            <p:strVal val="#ppt_w*0.05"/>
                                          </p:val>
                                        </p:tav>
                                        <p:tav tm="100000">
                                          <p:val>
                                            <p:strVal val="#ppt_w"/>
                                          </p:val>
                                        </p:tav>
                                      </p:tavLst>
                                    </p:anim>
                                    <p:anim calcmode="lin" valueType="num">
                                      <p:cBhvr>
                                        <p:cTn id="35" dur="500" fill="hold"/>
                                        <p:tgtEl>
                                          <p:spTgt spid="6">
                                            <p:txEl>
                                              <p:pRg st="4" end="4"/>
                                            </p:txEl>
                                          </p:spTgt>
                                        </p:tgtEl>
                                        <p:attrNameLst>
                                          <p:attrName>ppt_h</p:attrName>
                                        </p:attrNameLst>
                                      </p:cBhvr>
                                      <p:tavLst>
                                        <p:tav tm="0">
                                          <p:val>
                                            <p:strVal val="#ppt_h"/>
                                          </p:val>
                                        </p:tav>
                                        <p:tav tm="100000">
                                          <p:val>
                                            <p:strVal val="#ppt_h"/>
                                          </p:val>
                                        </p:tav>
                                      </p:tavLst>
                                    </p:anim>
                                    <p:anim calcmode="lin" valueType="num">
                                      <p:cBhvr>
                                        <p:cTn id="36" dur="500" fill="hold"/>
                                        <p:tgtEl>
                                          <p:spTgt spid="6">
                                            <p:txEl>
                                              <p:pRg st="4" end="4"/>
                                            </p:txEl>
                                          </p:spTgt>
                                        </p:tgtEl>
                                        <p:attrNameLst>
                                          <p:attrName>ppt_x</p:attrName>
                                        </p:attrNameLst>
                                      </p:cBhvr>
                                      <p:tavLst>
                                        <p:tav tm="0">
                                          <p:val>
                                            <p:strVal val="#ppt_x-.2"/>
                                          </p:val>
                                        </p:tav>
                                        <p:tav tm="100000">
                                          <p:val>
                                            <p:strVal val="#ppt_x"/>
                                          </p:val>
                                        </p:tav>
                                      </p:tavLst>
                                    </p:anim>
                                    <p:anim calcmode="lin" valueType="num">
                                      <p:cBhvr>
                                        <p:cTn id="37" dur="500" fill="hold"/>
                                        <p:tgtEl>
                                          <p:spTgt spid="6">
                                            <p:txEl>
                                              <p:pRg st="4" end="4"/>
                                            </p:txEl>
                                          </p:spTgt>
                                        </p:tgtEl>
                                        <p:attrNameLst>
                                          <p:attrName>ppt_y</p:attrName>
                                        </p:attrNameLst>
                                      </p:cBhvr>
                                      <p:tavLst>
                                        <p:tav tm="0">
                                          <p:val>
                                            <p:strVal val="#ppt_y"/>
                                          </p:val>
                                        </p:tav>
                                        <p:tav tm="100000">
                                          <p:val>
                                            <p:strVal val="#ppt_y"/>
                                          </p:val>
                                        </p:tav>
                                      </p:tavLst>
                                    </p:anim>
                                    <p:animEffect transition="in" filter="fade">
                                      <p:cBhvr>
                                        <p:cTn id="38" dur="500"/>
                                        <p:tgtEl>
                                          <p:spTgt spid="6">
                                            <p:txEl>
                                              <p:pRg st="4" end="4"/>
                                            </p:txEl>
                                          </p:spTgt>
                                        </p:tgtEl>
                                      </p:cBhvr>
                                    </p:animEffect>
                                  </p:childTnLst>
                                </p:cTn>
                              </p:par>
                            </p:childTnLst>
                          </p:cTn>
                        </p:par>
                      </p:childTnLst>
                    </p:cTn>
                  </p:par>
                  <p:par>
                    <p:cTn id="39" fill="hold">
                      <p:stCondLst>
                        <p:cond delay="indefinite"/>
                      </p:stCondLst>
                      <p:childTnLst>
                        <p:par>
                          <p:cTn id="40" fill="hold">
                            <p:stCondLst>
                              <p:cond delay="0"/>
                            </p:stCondLst>
                            <p:childTnLst>
                              <p:par>
                                <p:cTn id="41" presetID="54" presetClass="entr" presetSubtype="0" accel="100000" fill="hold" nodeType="clickEffect">
                                  <p:stCondLst>
                                    <p:cond delay="0"/>
                                  </p:stCondLst>
                                  <p:childTnLst>
                                    <p:set>
                                      <p:cBhvr>
                                        <p:cTn id="42" dur="1" fill="hold">
                                          <p:stCondLst>
                                            <p:cond delay="0"/>
                                          </p:stCondLst>
                                        </p:cTn>
                                        <p:tgtEl>
                                          <p:spTgt spid="6">
                                            <p:txEl>
                                              <p:pRg st="5" end="5"/>
                                            </p:txEl>
                                          </p:spTgt>
                                        </p:tgtEl>
                                        <p:attrNameLst>
                                          <p:attrName>style.visibility</p:attrName>
                                        </p:attrNameLst>
                                      </p:cBhvr>
                                      <p:to>
                                        <p:strVal val="visible"/>
                                      </p:to>
                                    </p:set>
                                    <p:anim calcmode="lin" valueType="num">
                                      <p:cBhvr>
                                        <p:cTn id="43" dur="500" fill="hold"/>
                                        <p:tgtEl>
                                          <p:spTgt spid="6">
                                            <p:txEl>
                                              <p:pRg st="5" end="5"/>
                                            </p:txEl>
                                          </p:spTgt>
                                        </p:tgtEl>
                                        <p:attrNameLst>
                                          <p:attrName>ppt_w</p:attrName>
                                        </p:attrNameLst>
                                      </p:cBhvr>
                                      <p:tavLst>
                                        <p:tav tm="0">
                                          <p:val>
                                            <p:strVal val="#ppt_w*0.05"/>
                                          </p:val>
                                        </p:tav>
                                        <p:tav tm="100000">
                                          <p:val>
                                            <p:strVal val="#ppt_w"/>
                                          </p:val>
                                        </p:tav>
                                      </p:tavLst>
                                    </p:anim>
                                    <p:anim calcmode="lin" valueType="num">
                                      <p:cBhvr>
                                        <p:cTn id="44" dur="500" fill="hold"/>
                                        <p:tgtEl>
                                          <p:spTgt spid="6">
                                            <p:txEl>
                                              <p:pRg st="5" end="5"/>
                                            </p:txEl>
                                          </p:spTgt>
                                        </p:tgtEl>
                                        <p:attrNameLst>
                                          <p:attrName>ppt_h</p:attrName>
                                        </p:attrNameLst>
                                      </p:cBhvr>
                                      <p:tavLst>
                                        <p:tav tm="0">
                                          <p:val>
                                            <p:strVal val="#ppt_h"/>
                                          </p:val>
                                        </p:tav>
                                        <p:tav tm="100000">
                                          <p:val>
                                            <p:strVal val="#ppt_h"/>
                                          </p:val>
                                        </p:tav>
                                      </p:tavLst>
                                    </p:anim>
                                    <p:anim calcmode="lin" valueType="num">
                                      <p:cBhvr>
                                        <p:cTn id="45" dur="500" fill="hold"/>
                                        <p:tgtEl>
                                          <p:spTgt spid="6">
                                            <p:txEl>
                                              <p:pRg st="5" end="5"/>
                                            </p:txEl>
                                          </p:spTgt>
                                        </p:tgtEl>
                                        <p:attrNameLst>
                                          <p:attrName>ppt_x</p:attrName>
                                        </p:attrNameLst>
                                      </p:cBhvr>
                                      <p:tavLst>
                                        <p:tav tm="0">
                                          <p:val>
                                            <p:strVal val="#ppt_x-.2"/>
                                          </p:val>
                                        </p:tav>
                                        <p:tav tm="100000">
                                          <p:val>
                                            <p:strVal val="#ppt_x"/>
                                          </p:val>
                                        </p:tav>
                                      </p:tavLst>
                                    </p:anim>
                                    <p:anim calcmode="lin" valueType="num">
                                      <p:cBhvr>
                                        <p:cTn id="46" dur="500" fill="hold"/>
                                        <p:tgtEl>
                                          <p:spTgt spid="6">
                                            <p:txEl>
                                              <p:pRg st="5" end="5"/>
                                            </p:txEl>
                                          </p:spTgt>
                                        </p:tgtEl>
                                        <p:attrNameLst>
                                          <p:attrName>ppt_y</p:attrName>
                                        </p:attrNameLst>
                                      </p:cBhvr>
                                      <p:tavLst>
                                        <p:tav tm="0">
                                          <p:val>
                                            <p:strVal val="#ppt_y"/>
                                          </p:val>
                                        </p:tav>
                                        <p:tav tm="100000">
                                          <p:val>
                                            <p:strVal val="#ppt_y"/>
                                          </p:val>
                                        </p:tav>
                                      </p:tavLst>
                                    </p:anim>
                                    <p:animEffect transition="in" filter="fade">
                                      <p:cBhvr>
                                        <p:cTn id="47" dur="500"/>
                                        <p:tgtEl>
                                          <p:spTgt spid="6">
                                            <p:txEl>
                                              <p:pRg st="5" end="5"/>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54" presetClass="entr" presetSubtype="0" accel="100000" fill="hold" nodeType="clickEffect">
                                  <p:stCondLst>
                                    <p:cond delay="0"/>
                                  </p:stCondLst>
                                  <p:childTnLst>
                                    <p:set>
                                      <p:cBhvr>
                                        <p:cTn id="51" dur="1" fill="hold">
                                          <p:stCondLst>
                                            <p:cond delay="0"/>
                                          </p:stCondLst>
                                        </p:cTn>
                                        <p:tgtEl>
                                          <p:spTgt spid="6">
                                            <p:txEl>
                                              <p:pRg st="6" end="6"/>
                                            </p:txEl>
                                          </p:spTgt>
                                        </p:tgtEl>
                                        <p:attrNameLst>
                                          <p:attrName>style.visibility</p:attrName>
                                        </p:attrNameLst>
                                      </p:cBhvr>
                                      <p:to>
                                        <p:strVal val="visible"/>
                                      </p:to>
                                    </p:set>
                                    <p:anim calcmode="lin" valueType="num">
                                      <p:cBhvr>
                                        <p:cTn id="52" dur="500" fill="hold"/>
                                        <p:tgtEl>
                                          <p:spTgt spid="6">
                                            <p:txEl>
                                              <p:pRg st="6" end="6"/>
                                            </p:txEl>
                                          </p:spTgt>
                                        </p:tgtEl>
                                        <p:attrNameLst>
                                          <p:attrName>ppt_w</p:attrName>
                                        </p:attrNameLst>
                                      </p:cBhvr>
                                      <p:tavLst>
                                        <p:tav tm="0">
                                          <p:val>
                                            <p:strVal val="#ppt_w*0.05"/>
                                          </p:val>
                                        </p:tav>
                                        <p:tav tm="100000">
                                          <p:val>
                                            <p:strVal val="#ppt_w"/>
                                          </p:val>
                                        </p:tav>
                                      </p:tavLst>
                                    </p:anim>
                                    <p:anim calcmode="lin" valueType="num">
                                      <p:cBhvr>
                                        <p:cTn id="53" dur="500" fill="hold"/>
                                        <p:tgtEl>
                                          <p:spTgt spid="6">
                                            <p:txEl>
                                              <p:pRg st="6" end="6"/>
                                            </p:txEl>
                                          </p:spTgt>
                                        </p:tgtEl>
                                        <p:attrNameLst>
                                          <p:attrName>ppt_h</p:attrName>
                                        </p:attrNameLst>
                                      </p:cBhvr>
                                      <p:tavLst>
                                        <p:tav tm="0">
                                          <p:val>
                                            <p:strVal val="#ppt_h"/>
                                          </p:val>
                                        </p:tav>
                                        <p:tav tm="100000">
                                          <p:val>
                                            <p:strVal val="#ppt_h"/>
                                          </p:val>
                                        </p:tav>
                                      </p:tavLst>
                                    </p:anim>
                                    <p:anim calcmode="lin" valueType="num">
                                      <p:cBhvr>
                                        <p:cTn id="54" dur="500" fill="hold"/>
                                        <p:tgtEl>
                                          <p:spTgt spid="6">
                                            <p:txEl>
                                              <p:pRg st="6" end="6"/>
                                            </p:txEl>
                                          </p:spTgt>
                                        </p:tgtEl>
                                        <p:attrNameLst>
                                          <p:attrName>ppt_x</p:attrName>
                                        </p:attrNameLst>
                                      </p:cBhvr>
                                      <p:tavLst>
                                        <p:tav tm="0">
                                          <p:val>
                                            <p:strVal val="#ppt_x-.2"/>
                                          </p:val>
                                        </p:tav>
                                        <p:tav tm="100000">
                                          <p:val>
                                            <p:strVal val="#ppt_x"/>
                                          </p:val>
                                        </p:tav>
                                      </p:tavLst>
                                    </p:anim>
                                    <p:anim calcmode="lin" valueType="num">
                                      <p:cBhvr>
                                        <p:cTn id="55" dur="500" fill="hold"/>
                                        <p:tgtEl>
                                          <p:spTgt spid="6">
                                            <p:txEl>
                                              <p:pRg st="6" end="6"/>
                                            </p:txEl>
                                          </p:spTgt>
                                        </p:tgtEl>
                                        <p:attrNameLst>
                                          <p:attrName>ppt_y</p:attrName>
                                        </p:attrNameLst>
                                      </p:cBhvr>
                                      <p:tavLst>
                                        <p:tav tm="0">
                                          <p:val>
                                            <p:strVal val="#ppt_y"/>
                                          </p:val>
                                        </p:tav>
                                        <p:tav tm="100000">
                                          <p:val>
                                            <p:strVal val="#ppt_y"/>
                                          </p:val>
                                        </p:tav>
                                      </p:tavLst>
                                    </p:anim>
                                    <p:animEffect transition="in" filter="fade">
                                      <p:cBhvr>
                                        <p:cTn id="56" dur="500"/>
                                        <p:tgtEl>
                                          <p:spTgt spid="6">
                                            <p:txEl>
                                              <p:pRg st="6" end="6"/>
                                            </p:txEl>
                                          </p:spTgt>
                                        </p:tgtEl>
                                      </p:cBhvr>
                                    </p:animEffect>
                                  </p:childTnLst>
                                </p:cTn>
                              </p:par>
                            </p:childTnLst>
                          </p:cTn>
                        </p:par>
                      </p:childTnLst>
                    </p:cTn>
                  </p:par>
                  <p:par>
                    <p:cTn id="57" fill="hold">
                      <p:stCondLst>
                        <p:cond delay="indefinite"/>
                      </p:stCondLst>
                      <p:childTnLst>
                        <p:par>
                          <p:cTn id="58" fill="hold">
                            <p:stCondLst>
                              <p:cond delay="0"/>
                            </p:stCondLst>
                            <p:childTnLst>
                              <p:par>
                                <p:cTn id="59" presetID="54" presetClass="entr" presetSubtype="0" accel="100000" fill="hold" nodeType="clickEffect">
                                  <p:stCondLst>
                                    <p:cond delay="0"/>
                                  </p:stCondLst>
                                  <p:childTnLst>
                                    <p:set>
                                      <p:cBhvr>
                                        <p:cTn id="60" dur="1" fill="hold">
                                          <p:stCondLst>
                                            <p:cond delay="0"/>
                                          </p:stCondLst>
                                        </p:cTn>
                                        <p:tgtEl>
                                          <p:spTgt spid="6">
                                            <p:txEl>
                                              <p:pRg st="7" end="7"/>
                                            </p:txEl>
                                          </p:spTgt>
                                        </p:tgtEl>
                                        <p:attrNameLst>
                                          <p:attrName>style.visibility</p:attrName>
                                        </p:attrNameLst>
                                      </p:cBhvr>
                                      <p:to>
                                        <p:strVal val="visible"/>
                                      </p:to>
                                    </p:set>
                                    <p:anim calcmode="lin" valueType="num">
                                      <p:cBhvr>
                                        <p:cTn id="61" dur="500" fill="hold"/>
                                        <p:tgtEl>
                                          <p:spTgt spid="6">
                                            <p:txEl>
                                              <p:pRg st="7" end="7"/>
                                            </p:txEl>
                                          </p:spTgt>
                                        </p:tgtEl>
                                        <p:attrNameLst>
                                          <p:attrName>ppt_w</p:attrName>
                                        </p:attrNameLst>
                                      </p:cBhvr>
                                      <p:tavLst>
                                        <p:tav tm="0">
                                          <p:val>
                                            <p:strVal val="#ppt_w*0.05"/>
                                          </p:val>
                                        </p:tav>
                                        <p:tav tm="100000">
                                          <p:val>
                                            <p:strVal val="#ppt_w"/>
                                          </p:val>
                                        </p:tav>
                                      </p:tavLst>
                                    </p:anim>
                                    <p:anim calcmode="lin" valueType="num">
                                      <p:cBhvr>
                                        <p:cTn id="62" dur="500" fill="hold"/>
                                        <p:tgtEl>
                                          <p:spTgt spid="6">
                                            <p:txEl>
                                              <p:pRg st="7" end="7"/>
                                            </p:txEl>
                                          </p:spTgt>
                                        </p:tgtEl>
                                        <p:attrNameLst>
                                          <p:attrName>ppt_h</p:attrName>
                                        </p:attrNameLst>
                                      </p:cBhvr>
                                      <p:tavLst>
                                        <p:tav tm="0">
                                          <p:val>
                                            <p:strVal val="#ppt_h"/>
                                          </p:val>
                                        </p:tav>
                                        <p:tav tm="100000">
                                          <p:val>
                                            <p:strVal val="#ppt_h"/>
                                          </p:val>
                                        </p:tav>
                                      </p:tavLst>
                                    </p:anim>
                                    <p:anim calcmode="lin" valueType="num">
                                      <p:cBhvr>
                                        <p:cTn id="63" dur="500" fill="hold"/>
                                        <p:tgtEl>
                                          <p:spTgt spid="6">
                                            <p:txEl>
                                              <p:pRg st="7" end="7"/>
                                            </p:txEl>
                                          </p:spTgt>
                                        </p:tgtEl>
                                        <p:attrNameLst>
                                          <p:attrName>ppt_x</p:attrName>
                                        </p:attrNameLst>
                                      </p:cBhvr>
                                      <p:tavLst>
                                        <p:tav tm="0">
                                          <p:val>
                                            <p:strVal val="#ppt_x-.2"/>
                                          </p:val>
                                        </p:tav>
                                        <p:tav tm="100000">
                                          <p:val>
                                            <p:strVal val="#ppt_x"/>
                                          </p:val>
                                        </p:tav>
                                      </p:tavLst>
                                    </p:anim>
                                    <p:anim calcmode="lin" valueType="num">
                                      <p:cBhvr>
                                        <p:cTn id="64" dur="500" fill="hold"/>
                                        <p:tgtEl>
                                          <p:spTgt spid="6">
                                            <p:txEl>
                                              <p:pRg st="7" end="7"/>
                                            </p:txEl>
                                          </p:spTgt>
                                        </p:tgtEl>
                                        <p:attrNameLst>
                                          <p:attrName>ppt_y</p:attrName>
                                        </p:attrNameLst>
                                      </p:cBhvr>
                                      <p:tavLst>
                                        <p:tav tm="0">
                                          <p:val>
                                            <p:strVal val="#ppt_y"/>
                                          </p:val>
                                        </p:tav>
                                        <p:tav tm="100000">
                                          <p:val>
                                            <p:strVal val="#ppt_y"/>
                                          </p:val>
                                        </p:tav>
                                      </p:tavLst>
                                    </p:anim>
                                    <p:animEffect transition="in" filter="fade">
                                      <p:cBhvr>
                                        <p:cTn id="65" dur="500"/>
                                        <p:tgtEl>
                                          <p:spTgt spid="6">
                                            <p:txEl>
                                              <p:pRg st="7" end="7"/>
                                            </p:txEl>
                                          </p:spTgt>
                                        </p:tgtEl>
                                      </p:cBhvr>
                                    </p:animEffect>
                                  </p:childTnLst>
                                </p:cTn>
                              </p:par>
                            </p:childTnLst>
                          </p:cTn>
                        </p:par>
                      </p:childTnLst>
                    </p:cTn>
                  </p:par>
                  <p:par>
                    <p:cTn id="66" fill="hold">
                      <p:stCondLst>
                        <p:cond delay="indefinite"/>
                      </p:stCondLst>
                      <p:childTnLst>
                        <p:par>
                          <p:cTn id="67" fill="hold">
                            <p:stCondLst>
                              <p:cond delay="0"/>
                            </p:stCondLst>
                            <p:childTnLst>
                              <p:par>
                                <p:cTn id="68" presetID="54" presetClass="entr" presetSubtype="0" accel="100000" fill="hold" nodeType="clickEffect">
                                  <p:stCondLst>
                                    <p:cond delay="0"/>
                                  </p:stCondLst>
                                  <p:childTnLst>
                                    <p:set>
                                      <p:cBhvr>
                                        <p:cTn id="69" dur="1" fill="hold">
                                          <p:stCondLst>
                                            <p:cond delay="0"/>
                                          </p:stCondLst>
                                        </p:cTn>
                                        <p:tgtEl>
                                          <p:spTgt spid="6">
                                            <p:txEl>
                                              <p:pRg st="8" end="8"/>
                                            </p:txEl>
                                          </p:spTgt>
                                        </p:tgtEl>
                                        <p:attrNameLst>
                                          <p:attrName>style.visibility</p:attrName>
                                        </p:attrNameLst>
                                      </p:cBhvr>
                                      <p:to>
                                        <p:strVal val="visible"/>
                                      </p:to>
                                    </p:set>
                                    <p:anim calcmode="lin" valueType="num">
                                      <p:cBhvr>
                                        <p:cTn id="70" dur="500" fill="hold"/>
                                        <p:tgtEl>
                                          <p:spTgt spid="6">
                                            <p:txEl>
                                              <p:pRg st="8" end="8"/>
                                            </p:txEl>
                                          </p:spTgt>
                                        </p:tgtEl>
                                        <p:attrNameLst>
                                          <p:attrName>ppt_w</p:attrName>
                                        </p:attrNameLst>
                                      </p:cBhvr>
                                      <p:tavLst>
                                        <p:tav tm="0">
                                          <p:val>
                                            <p:strVal val="#ppt_w*0.05"/>
                                          </p:val>
                                        </p:tav>
                                        <p:tav tm="100000">
                                          <p:val>
                                            <p:strVal val="#ppt_w"/>
                                          </p:val>
                                        </p:tav>
                                      </p:tavLst>
                                    </p:anim>
                                    <p:anim calcmode="lin" valueType="num">
                                      <p:cBhvr>
                                        <p:cTn id="71" dur="500" fill="hold"/>
                                        <p:tgtEl>
                                          <p:spTgt spid="6">
                                            <p:txEl>
                                              <p:pRg st="8" end="8"/>
                                            </p:txEl>
                                          </p:spTgt>
                                        </p:tgtEl>
                                        <p:attrNameLst>
                                          <p:attrName>ppt_h</p:attrName>
                                        </p:attrNameLst>
                                      </p:cBhvr>
                                      <p:tavLst>
                                        <p:tav tm="0">
                                          <p:val>
                                            <p:strVal val="#ppt_h"/>
                                          </p:val>
                                        </p:tav>
                                        <p:tav tm="100000">
                                          <p:val>
                                            <p:strVal val="#ppt_h"/>
                                          </p:val>
                                        </p:tav>
                                      </p:tavLst>
                                    </p:anim>
                                    <p:anim calcmode="lin" valueType="num">
                                      <p:cBhvr>
                                        <p:cTn id="72" dur="500" fill="hold"/>
                                        <p:tgtEl>
                                          <p:spTgt spid="6">
                                            <p:txEl>
                                              <p:pRg st="8" end="8"/>
                                            </p:txEl>
                                          </p:spTgt>
                                        </p:tgtEl>
                                        <p:attrNameLst>
                                          <p:attrName>ppt_x</p:attrName>
                                        </p:attrNameLst>
                                      </p:cBhvr>
                                      <p:tavLst>
                                        <p:tav tm="0">
                                          <p:val>
                                            <p:strVal val="#ppt_x-.2"/>
                                          </p:val>
                                        </p:tav>
                                        <p:tav tm="100000">
                                          <p:val>
                                            <p:strVal val="#ppt_x"/>
                                          </p:val>
                                        </p:tav>
                                      </p:tavLst>
                                    </p:anim>
                                    <p:anim calcmode="lin" valueType="num">
                                      <p:cBhvr>
                                        <p:cTn id="73" dur="500" fill="hold"/>
                                        <p:tgtEl>
                                          <p:spTgt spid="6">
                                            <p:txEl>
                                              <p:pRg st="8" end="8"/>
                                            </p:txEl>
                                          </p:spTgt>
                                        </p:tgtEl>
                                        <p:attrNameLst>
                                          <p:attrName>ppt_y</p:attrName>
                                        </p:attrNameLst>
                                      </p:cBhvr>
                                      <p:tavLst>
                                        <p:tav tm="0">
                                          <p:val>
                                            <p:strVal val="#ppt_y"/>
                                          </p:val>
                                        </p:tav>
                                        <p:tav tm="100000">
                                          <p:val>
                                            <p:strVal val="#ppt_y"/>
                                          </p:val>
                                        </p:tav>
                                      </p:tavLst>
                                    </p:anim>
                                    <p:animEffect transition="in" filter="fade">
                                      <p:cBhvr>
                                        <p:cTn id="74" dur="500"/>
                                        <p:tgtEl>
                                          <p:spTgt spid="6">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667000" y="228600"/>
            <a:ext cx="4038600" cy="707886"/>
          </a:xfrm>
          <a:prstGeom prst="rect">
            <a:avLst/>
          </a:prstGeom>
          <a:noFill/>
        </p:spPr>
        <p:txBody>
          <a:bodyPr wrap="square" rtlCol="1">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fa-IR" sz="4000" b="1" dirty="0" smtClean="0">
                <a:ln w="11430"/>
                <a:solidFill>
                  <a:srgbClr val="FFFF00"/>
                </a:solidFill>
                <a:effectLst>
                  <a:outerShdw blurRad="50800" dist="39000" dir="5460000" algn="tl">
                    <a:srgbClr val="000000">
                      <a:alpha val="38000"/>
                    </a:srgbClr>
                  </a:outerShdw>
                </a:effectLst>
              </a:rPr>
              <a:t>دستگاه عصبی</a:t>
            </a:r>
            <a:endParaRPr lang="fa-IR" sz="4000" b="1" dirty="0">
              <a:ln w="11430"/>
              <a:solidFill>
                <a:srgbClr val="FFFF00"/>
              </a:solidFill>
              <a:effectLst>
                <a:outerShdw blurRad="50800" dist="39000" dir="5460000" algn="tl">
                  <a:srgbClr val="000000">
                    <a:alpha val="38000"/>
                  </a:srgbClr>
                </a:outerShdw>
              </a:effectLst>
            </a:endParaRPr>
          </a:p>
        </p:txBody>
      </p:sp>
      <p:sp>
        <p:nvSpPr>
          <p:cNvPr id="6" name="TextBox 5"/>
          <p:cNvSpPr txBox="1"/>
          <p:nvPr/>
        </p:nvSpPr>
        <p:spPr>
          <a:xfrm>
            <a:off x="381000" y="1460242"/>
            <a:ext cx="8458200" cy="1077218"/>
          </a:xfrm>
          <a:prstGeom prst="rect">
            <a:avLst/>
          </a:prstGeom>
          <a:noFill/>
        </p:spPr>
        <p:txBody>
          <a:bodyPr wrap="square" rtlCol="1">
            <a:spAutoFit/>
          </a:bodyPr>
          <a:lstStyle/>
          <a:p>
            <a:pPr algn="justLow" rtl="1">
              <a:buFont typeface="Wingdings" pitchFamily="2" charset="2"/>
              <a:buChar char="Ø"/>
            </a:pPr>
            <a:r>
              <a:rPr lang="fa-IR" sz="3200" dirty="0" smtClean="0"/>
              <a:t> </a:t>
            </a:r>
          </a:p>
          <a:p>
            <a:pPr algn="justLow" rtl="1">
              <a:buFont typeface="Wingdings" pitchFamily="2" charset="2"/>
              <a:buChar char="ü"/>
            </a:pPr>
            <a:endParaRPr lang="fa-IR" sz="3200" dirty="0" smtClean="0"/>
          </a:p>
        </p:txBody>
      </p:sp>
      <p:sp>
        <p:nvSpPr>
          <p:cNvPr id="7" name="Footer Placeholder 6"/>
          <p:cNvSpPr>
            <a:spLocks noGrp="1"/>
          </p:cNvSpPr>
          <p:nvPr>
            <p:ph type="ftr" sz="quarter" idx="11"/>
          </p:nvPr>
        </p:nvSpPr>
        <p:spPr/>
        <p:txBody>
          <a:bodyPr/>
          <a:lstStyle/>
          <a:p>
            <a:r>
              <a:rPr lang="en-US" smtClean="0"/>
              <a:t>www.biology86.blogfa.com</a:t>
            </a:r>
            <a:endParaRPr lang="en-US"/>
          </a:p>
        </p:txBody>
      </p:sp>
      <p:pic>
        <p:nvPicPr>
          <p:cNvPr id="2050" name="Picture 2" descr="F:\biology86\powerpoint\3\pic\2\2-1.jpg"/>
          <p:cNvPicPr>
            <a:picLocks noChangeAspect="1" noChangeArrowheads="1"/>
          </p:cNvPicPr>
          <p:nvPr/>
        </p:nvPicPr>
        <p:blipFill>
          <a:blip r:embed="rId2"/>
          <a:srcRect t="7101"/>
          <a:stretch>
            <a:fillRect/>
          </a:stretch>
        </p:blipFill>
        <p:spPr bwMode="auto">
          <a:xfrm>
            <a:off x="457200" y="1295400"/>
            <a:ext cx="8686800" cy="4984376"/>
          </a:xfrm>
          <a:prstGeom prst="rect">
            <a:avLst/>
          </a:prstGeom>
          <a:noFill/>
        </p:spPr>
      </p:pic>
      <p:sp>
        <p:nvSpPr>
          <p:cNvPr id="9" name="Right Arrow 8"/>
          <p:cNvSpPr/>
          <p:nvPr/>
        </p:nvSpPr>
        <p:spPr>
          <a:xfrm flipH="1">
            <a:off x="3810000" y="4419600"/>
            <a:ext cx="4953000" cy="1600200"/>
          </a:xfrm>
          <a:prstGeom prst="rightArrow">
            <a:avLst/>
          </a:prstGeom>
        </p:spPr>
        <p:style>
          <a:lnRef idx="2">
            <a:schemeClr val="accent5"/>
          </a:lnRef>
          <a:fillRef idx="1">
            <a:schemeClr val="lt1"/>
          </a:fillRef>
          <a:effectRef idx="0">
            <a:schemeClr val="accent5"/>
          </a:effectRef>
          <a:fontRef idx="minor">
            <a:schemeClr val="dk1"/>
          </a:fontRef>
        </p:style>
        <p:txBody>
          <a:bodyPr rtlCol="1" anchor="ctr"/>
          <a:lstStyle/>
          <a:p>
            <a:pPr algn="justLow" rtl="1"/>
            <a:r>
              <a:rPr lang="fa-IR" sz="2000" b="1" dirty="0" smtClean="0"/>
              <a:t>پیام عصبی از محل پایانه آکسون از یک نورون به نورون دیگر یا یک سلول دیگر انتقال داده می شود</a:t>
            </a:r>
            <a:endParaRPr lang="fa-IR" sz="2000" b="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9">
                                            <p:bg/>
                                          </p:spTgt>
                                        </p:tgtEl>
                                        <p:attrNameLst>
                                          <p:attrName>style.visibility</p:attrName>
                                        </p:attrNameLst>
                                      </p:cBhvr>
                                      <p:to>
                                        <p:strVal val="visible"/>
                                      </p:to>
                                    </p:set>
                                    <p:anim calcmode="lin" valueType="num">
                                      <p:cBhvr additive="base">
                                        <p:cTn id="7" dur="500" fill="hold"/>
                                        <p:tgtEl>
                                          <p:spTgt spid="9">
                                            <p:bg/>
                                          </p:spTgt>
                                        </p:tgtEl>
                                        <p:attrNameLst>
                                          <p:attrName>ppt_x</p:attrName>
                                        </p:attrNameLst>
                                      </p:cBhvr>
                                      <p:tavLst>
                                        <p:tav tm="0">
                                          <p:val>
                                            <p:strVal val="#ppt_x"/>
                                          </p:val>
                                        </p:tav>
                                        <p:tav tm="100000">
                                          <p:val>
                                            <p:strVal val="#ppt_x"/>
                                          </p:val>
                                        </p:tav>
                                      </p:tavLst>
                                    </p:anim>
                                    <p:anim calcmode="lin" valueType="num">
                                      <p:cBhvr additive="base">
                                        <p:cTn id="8" dur="500" fill="hold"/>
                                        <p:tgtEl>
                                          <p:spTgt spid="9">
                                            <p:bg/>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9">
                                            <p:txEl>
                                              <p:pRg st="0" end="0"/>
                                            </p:txEl>
                                          </p:spTgt>
                                        </p:tgtEl>
                                        <p:attrNameLst>
                                          <p:attrName>style.visibility</p:attrName>
                                        </p:attrNameLst>
                                      </p:cBhvr>
                                      <p:to>
                                        <p:strVal val="visible"/>
                                      </p:to>
                                    </p:set>
                                    <p:anim calcmode="lin" valueType="num">
                                      <p:cBhvr additive="base">
                                        <p:cTn id="13"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9">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uild="p"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667000" y="228600"/>
            <a:ext cx="4038600" cy="707886"/>
          </a:xfrm>
          <a:prstGeom prst="rect">
            <a:avLst/>
          </a:prstGeom>
          <a:noFill/>
        </p:spPr>
        <p:txBody>
          <a:bodyPr wrap="square" rtlCol="1">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fa-IR" sz="4000" b="1" dirty="0" smtClean="0">
                <a:ln w="11430"/>
                <a:solidFill>
                  <a:srgbClr val="FFFF00"/>
                </a:solidFill>
                <a:effectLst>
                  <a:outerShdw blurRad="50800" dist="39000" dir="5460000" algn="tl">
                    <a:srgbClr val="000000">
                      <a:alpha val="38000"/>
                    </a:srgbClr>
                  </a:outerShdw>
                </a:effectLst>
              </a:rPr>
              <a:t>دستگاه عصبی</a:t>
            </a:r>
            <a:endParaRPr lang="fa-IR" sz="4000" b="1" dirty="0">
              <a:ln w="11430"/>
              <a:solidFill>
                <a:srgbClr val="FFFF00"/>
              </a:solidFill>
              <a:effectLst>
                <a:outerShdw blurRad="50800" dist="39000" dir="5460000" algn="tl">
                  <a:srgbClr val="000000">
                    <a:alpha val="38000"/>
                  </a:srgbClr>
                </a:outerShdw>
              </a:effectLst>
            </a:endParaRPr>
          </a:p>
        </p:txBody>
      </p:sp>
      <p:sp>
        <p:nvSpPr>
          <p:cNvPr id="6" name="TextBox 5"/>
          <p:cNvSpPr txBox="1"/>
          <p:nvPr/>
        </p:nvSpPr>
        <p:spPr>
          <a:xfrm>
            <a:off x="4572000" y="1500174"/>
            <a:ext cx="4343400" cy="5078313"/>
          </a:xfrm>
          <a:prstGeom prst="rect">
            <a:avLst/>
          </a:prstGeom>
          <a:noFill/>
        </p:spPr>
        <p:txBody>
          <a:bodyPr wrap="square" rtlCol="1">
            <a:spAutoFit/>
          </a:bodyPr>
          <a:lstStyle/>
          <a:p>
            <a:pPr algn="justLow" rtl="1">
              <a:buFont typeface="Wingdings" pitchFamily="2" charset="2"/>
              <a:buChar char="Ø"/>
            </a:pPr>
            <a:r>
              <a:rPr lang="fa-IR" sz="3200" b="1" dirty="0" smtClean="0">
                <a:effectLst>
                  <a:outerShdw blurRad="38100" dist="38100" dir="2700000" algn="tl">
                    <a:srgbClr val="000000">
                      <a:alpha val="43137"/>
                    </a:srgbClr>
                  </a:outerShdw>
                </a:effectLst>
              </a:rPr>
              <a:t> </a:t>
            </a:r>
            <a:r>
              <a:rPr lang="fa-IR" sz="3200" b="1" dirty="0" smtClean="0">
                <a:latin typeface="Tahoma" pitchFamily="34" charset="0"/>
                <a:ea typeface="Tahoma" pitchFamily="34" charset="0"/>
                <a:cs typeface="2  Titr" pitchFamily="2" charset="-78"/>
              </a:rPr>
              <a:t>نورون های میلین دار </a:t>
            </a:r>
          </a:p>
          <a:p>
            <a:pPr algn="justLow" rtl="1">
              <a:buFont typeface="Wingdings" pitchFamily="2" charset="2"/>
              <a:buChar char="Ø"/>
            </a:pPr>
            <a:endParaRPr lang="fa-IR" b="1" dirty="0" smtClean="0">
              <a:effectLst>
                <a:outerShdw blurRad="38100" dist="38100" dir="2700000" algn="tl">
                  <a:srgbClr val="000000">
                    <a:alpha val="43137"/>
                  </a:srgbClr>
                </a:outerShdw>
              </a:effectLst>
            </a:endParaRPr>
          </a:p>
          <a:p>
            <a:pPr algn="justLow" rtl="1">
              <a:buFont typeface="Wingdings" pitchFamily="2" charset="2"/>
              <a:buChar char="Ø"/>
            </a:pPr>
            <a:endParaRPr lang="fa-IR" b="1" dirty="0" smtClean="0">
              <a:effectLst>
                <a:outerShdw blurRad="38100" dist="38100" dir="2700000" algn="tl">
                  <a:srgbClr val="000000">
                    <a:alpha val="43137"/>
                  </a:srgbClr>
                </a:outerShdw>
              </a:effectLst>
            </a:endParaRPr>
          </a:p>
          <a:p>
            <a:pPr algn="justLow" rtl="1">
              <a:buFont typeface="Wingdings" pitchFamily="2" charset="2"/>
              <a:buChar char="ü"/>
            </a:pPr>
            <a:r>
              <a:rPr lang="fa-IR" sz="2800" b="1" dirty="0" smtClean="0">
                <a:solidFill>
                  <a:srgbClr val="FF0000"/>
                </a:solidFill>
                <a:latin typeface="Tahoma" pitchFamily="34" charset="0"/>
                <a:ea typeface="Tahoma" pitchFamily="34" charset="0"/>
                <a:cs typeface="2  Titr" pitchFamily="2" charset="-78"/>
              </a:rPr>
              <a:t> غلاف میلین </a:t>
            </a:r>
            <a:r>
              <a:rPr lang="fa-IR" sz="3200" b="1" dirty="0" smtClean="0">
                <a:latin typeface="Tahoma" pitchFamily="34" charset="0"/>
                <a:ea typeface="Tahoma" pitchFamily="34" charset="0"/>
                <a:cs typeface="2  Titr" pitchFamily="2" charset="-78"/>
              </a:rPr>
              <a:t>لایه ای از جنس </a:t>
            </a:r>
            <a:r>
              <a:rPr lang="fa-IR" sz="2800" b="1" dirty="0" smtClean="0">
                <a:solidFill>
                  <a:srgbClr val="FF0000"/>
                </a:solidFill>
                <a:latin typeface="Tahoma" pitchFamily="34" charset="0"/>
                <a:ea typeface="Tahoma" pitchFamily="34" charset="0"/>
                <a:cs typeface="2  Titr" pitchFamily="2" charset="-78"/>
              </a:rPr>
              <a:t>غشا</a:t>
            </a:r>
            <a:r>
              <a:rPr lang="fa-IR" sz="3200" dirty="0" smtClean="0"/>
              <a:t> </a:t>
            </a:r>
            <a:r>
              <a:rPr lang="fa-IR" sz="2800" dirty="0" smtClean="0"/>
              <a:t>( </a:t>
            </a:r>
            <a:r>
              <a:rPr lang="fa-IR" sz="2800" b="1" dirty="0" smtClean="0">
                <a:solidFill>
                  <a:srgbClr val="FF0000"/>
                </a:solidFill>
                <a:latin typeface="Tahoma" pitchFamily="34" charset="0"/>
                <a:ea typeface="Tahoma" pitchFamily="34" charset="0"/>
                <a:cs typeface="2  Titr" pitchFamily="2" charset="-78"/>
              </a:rPr>
              <a:t>پروتئین</a:t>
            </a:r>
            <a:r>
              <a:rPr lang="fa-IR" sz="2800" dirty="0" smtClean="0"/>
              <a:t> و </a:t>
            </a:r>
            <a:r>
              <a:rPr lang="fa-IR" sz="2800" b="1" dirty="0" smtClean="0">
                <a:solidFill>
                  <a:srgbClr val="FF0000"/>
                </a:solidFill>
                <a:latin typeface="Tahoma" pitchFamily="34" charset="0"/>
                <a:ea typeface="Tahoma" pitchFamily="34" charset="0"/>
                <a:cs typeface="2  Titr" pitchFamily="2" charset="-78"/>
              </a:rPr>
              <a:t>فسفولیپید</a:t>
            </a:r>
            <a:r>
              <a:rPr lang="fa-IR" sz="2800" dirty="0" smtClean="0"/>
              <a:t> )</a:t>
            </a:r>
            <a:r>
              <a:rPr lang="fa-IR" sz="2800" b="1" dirty="0" smtClean="0">
                <a:solidFill>
                  <a:srgbClr val="FF0000"/>
                </a:solidFill>
                <a:latin typeface="Tahoma" pitchFamily="34" charset="0"/>
                <a:ea typeface="Tahoma" pitchFamily="34" charset="0"/>
                <a:cs typeface="2  Titr" pitchFamily="2" charset="-78"/>
              </a:rPr>
              <a:t> </a:t>
            </a:r>
            <a:r>
              <a:rPr lang="fa-IR" sz="3200" b="1" dirty="0" smtClean="0">
                <a:latin typeface="Tahoma" pitchFamily="34" charset="0"/>
                <a:ea typeface="Tahoma" pitchFamily="34" charset="0"/>
                <a:cs typeface="2  Titr" pitchFamily="2" charset="-78"/>
              </a:rPr>
              <a:t>است که اطراف بسیاری از نورون ها ( اطراف دندریت ها و آکسون ها ) را پوشانده است</a:t>
            </a:r>
          </a:p>
          <a:p>
            <a:pPr algn="justLow" rtl="1">
              <a:buFont typeface="Wingdings" pitchFamily="2" charset="2"/>
              <a:buChar char="ü"/>
            </a:pPr>
            <a:r>
              <a:rPr lang="fa-IR" sz="3200" b="1" dirty="0" smtClean="0">
                <a:latin typeface="Tahoma" pitchFamily="34" charset="0"/>
                <a:ea typeface="Tahoma" pitchFamily="34" charset="0"/>
                <a:cs typeface="2  Titr" pitchFamily="2" charset="-78"/>
              </a:rPr>
              <a:t>میلین را سلول های </a:t>
            </a:r>
            <a:r>
              <a:rPr lang="fa-IR" sz="2800" b="1" dirty="0" smtClean="0">
                <a:solidFill>
                  <a:srgbClr val="FF0000"/>
                </a:solidFill>
                <a:latin typeface="Tahoma" pitchFamily="34" charset="0"/>
                <a:ea typeface="Tahoma" pitchFamily="34" charset="0"/>
                <a:cs typeface="2  Titr" pitchFamily="2" charset="-78"/>
              </a:rPr>
              <a:t>پشتیبان</a:t>
            </a:r>
            <a:r>
              <a:rPr lang="fa-IR" sz="3200" dirty="0" smtClean="0"/>
              <a:t>  </a:t>
            </a:r>
            <a:r>
              <a:rPr lang="fa-IR" sz="3200" b="1" dirty="0" smtClean="0">
                <a:latin typeface="Tahoma" pitchFamily="34" charset="0"/>
                <a:ea typeface="Tahoma" pitchFamily="34" charset="0"/>
                <a:cs typeface="2  Titr" pitchFamily="2" charset="-78"/>
              </a:rPr>
              <a:t>( نوروگلیا ) می سازند</a:t>
            </a:r>
          </a:p>
        </p:txBody>
      </p:sp>
      <p:sp>
        <p:nvSpPr>
          <p:cNvPr id="7" name="Footer Placeholder 6"/>
          <p:cNvSpPr>
            <a:spLocks noGrp="1"/>
          </p:cNvSpPr>
          <p:nvPr>
            <p:ph type="ftr" sz="quarter" idx="11"/>
          </p:nvPr>
        </p:nvSpPr>
        <p:spPr/>
        <p:txBody>
          <a:bodyPr/>
          <a:lstStyle/>
          <a:p>
            <a:r>
              <a:rPr lang="en-US" smtClean="0"/>
              <a:t>www.biology86.blogfa.com</a:t>
            </a:r>
            <a:endParaRPr lang="en-US"/>
          </a:p>
        </p:txBody>
      </p:sp>
      <p:pic>
        <p:nvPicPr>
          <p:cNvPr id="3074" name="Picture 2" descr="F:\biology86\powerpoint\3\internet pic\neuron.jpg"/>
          <p:cNvPicPr>
            <a:picLocks noChangeAspect="1" noChangeArrowheads="1"/>
          </p:cNvPicPr>
          <p:nvPr/>
        </p:nvPicPr>
        <p:blipFill>
          <a:blip r:embed="rId2"/>
          <a:srcRect/>
          <a:stretch>
            <a:fillRect/>
          </a:stretch>
        </p:blipFill>
        <p:spPr bwMode="auto">
          <a:xfrm>
            <a:off x="381000" y="1371600"/>
            <a:ext cx="3733800" cy="5045149"/>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slide(fromBottom)">
                                      <p:cBhvr>
                                        <p:cTn id="7" dur="500"/>
                                        <p:tgtEl>
                                          <p:spTgt spid="6">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4" fill="hold" nodeType="clickEffect">
                                  <p:stCondLst>
                                    <p:cond delay="0"/>
                                  </p:stCondLst>
                                  <p:childTnLst>
                                    <p:set>
                                      <p:cBhvr>
                                        <p:cTn id="11" dur="1" fill="hold">
                                          <p:stCondLst>
                                            <p:cond delay="0"/>
                                          </p:stCondLst>
                                        </p:cTn>
                                        <p:tgtEl>
                                          <p:spTgt spid="6">
                                            <p:txEl>
                                              <p:pRg st="3" end="3"/>
                                            </p:txEl>
                                          </p:spTgt>
                                        </p:tgtEl>
                                        <p:attrNameLst>
                                          <p:attrName>style.visibility</p:attrName>
                                        </p:attrNameLst>
                                      </p:cBhvr>
                                      <p:to>
                                        <p:strVal val="visible"/>
                                      </p:to>
                                    </p:set>
                                    <p:animEffect transition="in" filter="slide(fromBottom)">
                                      <p:cBhvr>
                                        <p:cTn id="12" dur="500"/>
                                        <p:tgtEl>
                                          <p:spTgt spid="6">
                                            <p:txEl>
                                              <p:pRg st="3" end="3"/>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2" presetClass="entr" presetSubtype="4" fill="hold" nodeType="clickEffect">
                                  <p:stCondLst>
                                    <p:cond delay="0"/>
                                  </p:stCondLst>
                                  <p:childTnLst>
                                    <p:set>
                                      <p:cBhvr>
                                        <p:cTn id="16" dur="1" fill="hold">
                                          <p:stCondLst>
                                            <p:cond delay="0"/>
                                          </p:stCondLst>
                                        </p:cTn>
                                        <p:tgtEl>
                                          <p:spTgt spid="6">
                                            <p:txEl>
                                              <p:pRg st="4" end="4"/>
                                            </p:txEl>
                                          </p:spTgt>
                                        </p:tgtEl>
                                        <p:attrNameLst>
                                          <p:attrName>style.visibility</p:attrName>
                                        </p:attrNameLst>
                                      </p:cBhvr>
                                      <p:to>
                                        <p:strVal val="visible"/>
                                      </p:to>
                                    </p:set>
                                    <p:animEffect transition="in" filter="slide(fromBottom)">
                                      <p:cBhvr>
                                        <p:cTn id="17" dur="500"/>
                                        <p:tgtEl>
                                          <p:spTgt spid="6">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nodeType="clickEffect">
                                  <p:stCondLst>
                                    <p:cond delay="0"/>
                                  </p:stCondLst>
                                  <p:childTnLst>
                                    <p:set>
                                      <p:cBhvr>
                                        <p:cTn id="21" dur="1" fill="hold">
                                          <p:stCondLst>
                                            <p:cond delay="0"/>
                                          </p:stCondLst>
                                        </p:cTn>
                                        <p:tgtEl>
                                          <p:spTgt spid="3074"/>
                                        </p:tgtEl>
                                        <p:attrNameLst>
                                          <p:attrName>style.visibility</p:attrName>
                                        </p:attrNameLst>
                                      </p:cBhvr>
                                      <p:to>
                                        <p:strVal val="visible"/>
                                      </p:to>
                                    </p:set>
                                    <p:animEffect transition="in" filter="wipe(down)">
                                      <p:cBhvr>
                                        <p:cTn id="22" dur="500"/>
                                        <p:tgtEl>
                                          <p:spTgt spid="307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95000" t="-106500" r="5000" b="2065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741</TotalTime>
  <Words>5853</Words>
  <Application>Microsoft Office PowerPoint</Application>
  <PresentationFormat>On-screen Show (4:3)</PresentationFormat>
  <Paragraphs>431</Paragraphs>
  <Slides>67</Slides>
  <Notes>4</Notes>
  <HiddenSlides>0</HiddenSlides>
  <MMClips>0</MMClips>
  <ScaleCrop>false</ScaleCrop>
  <HeadingPairs>
    <vt:vector size="6" baseType="variant">
      <vt:variant>
        <vt:lpstr>Fonts Used</vt:lpstr>
      </vt:variant>
      <vt:variant>
        <vt:i4>11</vt:i4>
      </vt:variant>
      <vt:variant>
        <vt:lpstr>Theme</vt:lpstr>
      </vt:variant>
      <vt:variant>
        <vt:i4>1</vt:i4>
      </vt:variant>
      <vt:variant>
        <vt:lpstr>Slide Titles</vt:lpstr>
      </vt:variant>
      <vt:variant>
        <vt:i4>67</vt:i4>
      </vt:variant>
    </vt:vector>
  </HeadingPairs>
  <TitlesOfParts>
    <vt:vector size="79" baseType="lpstr">
      <vt:lpstr>GungsuhChe</vt:lpstr>
      <vt:lpstr>2  Titr</vt:lpstr>
      <vt:lpstr>Aldhabi</vt:lpstr>
      <vt:lpstr>Arial</vt:lpstr>
      <vt:lpstr>Calibri</vt:lpstr>
      <vt:lpstr>Lucida Sans Unicode</vt:lpstr>
      <vt:lpstr>Tahoma</vt:lpstr>
      <vt:lpstr>Verdana</vt:lpstr>
      <vt:lpstr>Wingdings</vt:lpstr>
      <vt:lpstr>Wingdings 2</vt:lpstr>
      <vt:lpstr>Wingdings 3</vt:lpstr>
      <vt:lpstr>Concourse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دلایل از پستان شیر دادن</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ERAM CO</dc:creator>
  <cp:lastModifiedBy>nimajamshidikomroodi</cp:lastModifiedBy>
  <cp:revision>15</cp:revision>
  <dcterms:created xsi:type="dcterms:W3CDTF">2015-04-22T14:24:42Z</dcterms:created>
  <dcterms:modified xsi:type="dcterms:W3CDTF">2015-10-08T09:59:44Z</dcterms:modified>
</cp:coreProperties>
</file>