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sldIdLst>
    <p:sldId id="257" r:id="rId2"/>
    <p:sldId id="274" r:id="rId3"/>
    <p:sldId id="258" r:id="rId4"/>
    <p:sldId id="273" r:id="rId5"/>
    <p:sldId id="294" r:id="rId6"/>
    <p:sldId id="259" r:id="rId7"/>
    <p:sldId id="260" r:id="rId8"/>
    <p:sldId id="261" r:id="rId9"/>
    <p:sldId id="263" r:id="rId10"/>
    <p:sldId id="264" r:id="rId11"/>
    <p:sldId id="265" r:id="rId12"/>
    <p:sldId id="275" r:id="rId13"/>
    <p:sldId id="276" r:id="rId14"/>
    <p:sldId id="277" r:id="rId15"/>
    <p:sldId id="278" r:id="rId16"/>
    <p:sldId id="262" r:id="rId17"/>
    <p:sldId id="279" r:id="rId18"/>
    <p:sldId id="280" r:id="rId19"/>
    <p:sldId id="281" r:id="rId20"/>
    <p:sldId id="295" r:id="rId21"/>
    <p:sldId id="282" r:id="rId22"/>
    <p:sldId id="269" r:id="rId23"/>
    <p:sldId id="283" r:id="rId24"/>
    <p:sldId id="284" r:id="rId25"/>
    <p:sldId id="270" r:id="rId26"/>
    <p:sldId id="285" r:id="rId27"/>
    <p:sldId id="286" r:id="rId28"/>
    <p:sldId id="266" r:id="rId29"/>
    <p:sldId id="271" r:id="rId30"/>
    <p:sldId id="287" r:id="rId31"/>
    <p:sldId id="288" r:id="rId32"/>
    <p:sldId id="289" r:id="rId33"/>
    <p:sldId id="290" r:id="rId34"/>
    <p:sldId id="267" r:id="rId35"/>
    <p:sldId id="291" r:id="rId36"/>
    <p:sldId id="292" r:id="rId37"/>
    <p:sldId id="268" r:id="rId38"/>
    <p:sldId id="272" r:id="rId39"/>
    <p:sldId id="296" r:id="rId40"/>
    <p:sldId id="297" r:id="rId41"/>
    <p:sldId id="298" r:id="rId42"/>
    <p:sldId id="299" r:id="rId43"/>
    <p:sldId id="300" r:id="rId44"/>
    <p:sldId id="301" r:id="rId45"/>
    <p:sldId id="302" r:id="rId46"/>
    <p:sldId id="303" r:id="rId47"/>
    <p:sldId id="304" r:id="rId48"/>
    <p:sldId id="305" r:id="rId49"/>
    <p:sldId id="293"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7365"/>
    <a:srgbClr val="FF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72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E94335-8F0D-410A-8361-002D1F252721}" type="datetimeFigureOut">
              <a:rPr lang="en-US" smtClean="0"/>
              <a:pPr/>
              <a:t>8/21/2015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AD5060-69B0-49F4-A540-47AAC56E070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6AD5060-69B0-49F4-A540-47AAC56E0703}"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9C3746D-BFDF-4259-93D5-2162B6CEB46A}" type="datetime1">
              <a:rPr lang="en-US" smtClean="0"/>
              <a:t>8/21/2015</a:t>
            </a:fld>
            <a:endParaRPr lang="en-US"/>
          </a:p>
        </p:txBody>
      </p:sp>
      <p:sp>
        <p:nvSpPr>
          <p:cNvPr id="17" name="Footer Placeholder 16"/>
          <p:cNvSpPr>
            <a:spLocks noGrp="1"/>
          </p:cNvSpPr>
          <p:nvPr>
            <p:ph type="ftr" sz="quarter" idx="11"/>
          </p:nvPr>
        </p:nvSpPr>
        <p:spPr/>
        <p:txBody>
          <a:bodyPr/>
          <a:lstStyle/>
          <a:p>
            <a:r>
              <a:rPr lang="en-US" smtClean="0"/>
              <a:t>www.modirkade.ir</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3746C3E-2384-4A5A-93DD-9BE4B3B74EBA}"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C2B4F1-F35B-426A-A9D2-0D4FE1412CB6}" type="datetime1">
              <a:rPr lang="en-US" smtClean="0"/>
              <a:t>8/21/2015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Slide Number Placeholder 5"/>
          <p:cNvSpPr>
            <a:spLocks noGrp="1"/>
          </p:cNvSpPr>
          <p:nvPr>
            <p:ph type="sldNum" sz="quarter" idx="12"/>
          </p:nvPr>
        </p:nvSpPr>
        <p:spPr/>
        <p:txBody>
          <a:bodyPr/>
          <a:lstStyle/>
          <a:p>
            <a:fld id="{F3746C3E-2384-4A5A-93DD-9BE4B3B74EB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3746C3E-2384-4A5A-93DD-9BE4B3B74EBA}"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05C00F-9D58-41EE-8147-0317E8FA7195}" type="datetime1">
              <a:rPr lang="en-US" smtClean="0"/>
              <a:t>8/21/2015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19E8D07-1DE1-4A90-BEAC-AE315E3027BC}" type="datetime1">
              <a:rPr lang="en-US" smtClean="0"/>
              <a:t>8/21/2015</a:t>
            </a:fld>
            <a:endParaRPr lang="en-US"/>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3746C3E-2384-4A5A-93DD-9BE4B3B74EBA}"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en-US" smtClean="0"/>
              <a:t>www.modirkade.ir</a:t>
            </a:r>
            <a:endParaRPr lang="en-US"/>
          </a:p>
        </p:txBody>
      </p:sp>
      <p:sp>
        <p:nvSpPr>
          <p:cNvPr id="4" name="Date Placeholder 3"/>
          <p:cNvSpPr>
            <a:spLocks noGrp="1"/>
          </p:cNvSpPr>
          <p:nvPr>
            <p:ph type="dt" sz="half" idx="10"/>
          </p:nvPr>
        </p:nvSpPr>
        <p:spPr/>
        <p:txBody>
          <a:bodyPr/>
          <a:lstStyle/>
          <a:p>
            <a:fld id="{A4A42988-F0D9-455F-B198-0045D71FA77C}" type="datetime1">
              <a:rPr lang="en-US" smtClean="0"/>
              <a:t>8/21/2015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3746C3E-2384-4A5A-93DD-9BE4B3B74EBA}"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C288E7B-C752-43FC-855F-5DDFDD51F27F}" type="datetime1">
              <a:rPr lang="en-US" smtClean="0"/>
              <a:t>8/21/2015</a:t>
            </a:fld>
            <a:endParaRPr lang="en-US"/>
          </a:p>
        </p:txBody>
      </p:sp>
      <p:sp>
        <p:nvSpPr>
          <p:cNvPr id="6" name="Footer Placeholder 5"/>
          <p:cNvSpPr>
            <a:spLocks noGrp="1"/>
          </p:cNvSpPr>
          <p:nvPr>
            <p:ph type="ftr" sz="quarter" idx="11"/>
          </p:nvPr>
        </p:nvSpPr>
        <p:spPr/>
        <p:txBody>
          <a:bodyPr/>
          <a:lstStyle/>
          <a:p>
            <a:r>
              <a:rPr lang="en-US" smtClean="0"/>
              <a:t>www.modirkade.ir</a:t>
            </a:r>
            <a:endParaRPr lang="en-US"/>
          </a:p>
        </p:txBody>
      </p:sp>
      <p:sp>
        <p:nvSpPr>
          <p:cNvPr id="7" name="Slide Number Placeholder 6"/>
          <p:cNvSpPr>
            <a:spLocks noGrp="1"/>
          </p:cNvSpPr>
          <p:nvPr>
            <p:ph type="sldNum" sz="quarter" idx="12"/>
          </p:nvPr>
        </p:nvSpPr>
        <p:spPr/>
        <p:txBody>
          <a:bodyPr/>
          <a:lstStyle/>
          <a:p>
            <a:fld id="{F3746C3E-2384-4A5A-93DD-9BE4B3B74EBA}"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5E1268D-A367-4337-9645-84A02C868E57}" type="datetime1">
              <a:rPr lang="en-US" smtClean="0"/>
              <a:t>8/21/2015</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en-US" smtClean="0"/>
              <a:t>www.modirkade.ir</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3746C3E-2384-4A5A-93DD-9BE4B3B74EBA}"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0536409-8676-48F0-BF9C-388083C08F26}" type="datetime1">
              <a:rPr lang="en-US" smtClean="0"/>
              <a:t>8/21/2015</a:t>
            </a:fld>
            <a:endParaRPr lang="en-US"/>
          </a:p>
        </p:txBody>
      </p:sp>
      <p:sp>
        <p:nvSpPr>
          <p:cNvPr id="4" name="Footer Placeholder 3"/>
          <p:cNvSpPr>
            <a:spLocks noGrp="1"/>
          </p:cNvSpPr>
          <p:nvPr>
            <p:ph type="ftr" sz="quarter" idx="11"/>
          </p:nvPr>
        </p:nvSpPr>
        <p:spPr/>
        <p:txBody>
          <a:bodyPr/>
          <a:lstStyle/>
          <a:p>
            <a:r>
              <a:rPr lang="en-US" smtClean="0"/>
              <a:t>www.modirkade.ir</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3746C3E-2384-4A5A-93DD-9BE4B3B74E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AEC6BC8-89D9-407C-A57C-D7E3565CE271}" type="datetime1">
              <a:rPr lang="en-US" smtClean="0"/>
              <a:t>8/21/2015</a:t>
            </a:fld>
            <a:endParaRPr lang="en-US"/>
          </a:p>
        </p:txBody>
      </p:sp>
      <p:sp>
        <p:nvSpPr>
          <p:cNvPr id="3" name="Footer Placeholder 2"/>
          <p:cNvSpPr>
            <a:spLocks noGrp="1"/>
          </p:cNvSpPr>
          <p:nvPr>
            <p:ph type="ftr" sz="quarter" idx="11"/>
          </p:nvPr>
        </p:nvSpPr>
        <p:spPr/>
        <p:txBody>
          <a:bodyPr/>
          <a:lstStyle/>
          <a:p>
            <a:r>
              <a:rPr lang="en-US" smtClean="0"/>
              <a:t>www.modirkade.ir</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3746C3E-2384-4A5A-93DD-9BE4B3B74E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3746C3E-2384-4A5A-93DD-9BE4B3B74EBA}"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9E0ECBF-9CCD-4824-8D96-DA504F5E120F}" type="datetime1">
              <a:rPr lang="en-US" smtClean="0"/>
              <a:t>8/21/2015</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en-US" smtClean="0"/>
              <a:t>www.modirkade.ir</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3746C3E-2384-4A5A-93DD-9BE4B3B74EBA}"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770EEB8-3CF6-41BD-BBB0-9A55F6F4B9E9}" type="datetime1">
              <a:rPr lang="en-US" smtClean="0"/>
              <a:t>8/21/2015</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en-US" smtClean="0"/>
              <a:t>www.modirkade.ir</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3122744-5063-48B1-94B1-B14E17C15E50}" type="datetime1">
              <a:rPr lang="en-US" smtClean="0"/>
              <a:t>8/21/2015</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en-US" smtClean="0"/>
              <a:t>www.modirkade.ir</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3746C3E-2384-4A5A-93DD-9BE4B3B74EBA}"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imgres?q=%D8%A8%D8%B3%D9%85+%D8%A7%D9%84%D9%84%D9%87+%D8%A7%D9%84%D8%B1%D8%AD%D9%85%D9%86+%D8%A7%D9%84%D8%B1%D8%AD%D9%8A%D9%85&amp;hl=en&amp;biw=1280&amp;bih=903&amp;tbm=isch&amp;tbnid=S9fPygU3gyEDCM:&amp;imgrefurl=http://vivat.ir/post/%D8%A8%D8%B3%D9%85-%D8%A7%D9%84%D9%84%D9%87-%D8%A7%D9%84%D8%B1%D8%AD%D9%85%D9%86-%D8%A7%D9%84%D8%B1%D8%AD%DB%8C%D9%85/&amp;docid=3khorpE_-g3c1M&amp;imgurl=http://upload.iranvij.ir/images_aban/11406528048723153706.jpg&amp;w=639&amp;h=479&amp;ei=OkX3UuGkCMbVswa-qoHYAQ&amp;zoom=1&amp;ved=0COUCEIQcMFg"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www.modirkade.ir/"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www.modirkade.ir/" TargetMode="External"/><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hyperlink" Target="http://www.modirkade.ir/" TargetMode="Externa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modirkade.ir/" TargetMode="External"/><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t3.gstatic.com/images?q=tbn:ANd9GcRlhXr3kLgooXK-J8DHQpvddYLJhE--zIIClUnDJw3qIY_gIgqR">
            <a:hlinkClick r:id="rId2"/>
          </p:cNvPr>
          <p:cNvPicPr/>
          <p:nvPr/>
        </p:nvPicPr>
        <p:blipFill>
          <a:blip r:embed="rId3" cstate="print"/>
          <a:srcRect/>
          <a:stretch>
            <a:fillRect/>
          </a:stretch>
        </p:blipFill>
        <p:spPr bwMode="auto">
          <a:xfrm>
            <a:off x="-228600" y="0"/>
            <a:ext cx="9372600" cy="6858000"/>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 calcmode="lin" valueType="num">
                                      <p:cBhvr>
                                        <p:cTn id="9" dur="3000" fill="hold"/>
                                        <p:tgtEl>
                                          <p:spTgt spid="2"/>
                                        </p:tgtEl>
                                        <p:attrNameLst>
                                          <p:attrName>style.rotation</p:attrName>
                                        </p:attrNameLst>
                                      </p:cBhvr>
                                      <p:tavLst>
                                        <p:tav tm="0">
                                          <p:val>
                                            <p:fltVal val="360"/>
                                          </p:val>
                                        </p:tav>
                                        <p:tav tm="100000">
                                          <p:val>
                                            <p:fltVal val="0"/>
                                          </p:val>
                                        </p:tav>
                                      </p:tavLst>
                                    </p:anim>
                                    <p:animEffect transition="in" filter="fade">
                                      <p:cBhvr>
                                        <p:cTn id="10"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057400"/>
            <a:ext cx="8686800" cy="3970318"/>
          </a:xfrm>
          <a:prstGeom prst="rect">
            <a:avLst/>
          </a:prstGeom>
          <a:noFill/>
        </p:spPr>
        <p:txBody>
          <a:bodyPr wrap="square" rtlCol="0">
            <a:spAutoFit/>
          </a:bodyPr>
          <a:lstStyle/>
          <a:p>
            <a:pPr algn="just" rtl="1"/>
            <a:endParaRPr lang="fa-IR" sz="2800" dirty="0" smtClean="0">
              <a:cs typeface="B Nazanin" pitchFamily="2" charset="-78"/>
            </a:endParaRPr>
          </a:p>
          <a:p>
            <a:pPr algn="just" rtl="1"/>
            <a:endParaRPr lang="fa-IR" sz="2800" dirty="0" smtClean="0">
              <a:cs typeface="B Nazanin" pitchFamily="2" charset="-78"/>
            </a:endParaRPr>
          </a:p>
          <a:p>
            <a:pPr algn="just" rtl="1"/>
            <a:r>
              <a:rPr lang="fa-IR" sz="2800" dirty="0" smtClean="0">
                <a:cs typeface="B Nazanin" pitchFamily="2" charset="-78"/>
              </a:rPr>
              <a:t>به نظر «جان لاک» کودکان در ابتدا هیچ چیزی نیستند، و شخصیتِ آنها را </a:t>
            </a:r>
            <a:r>
              <a:rPr lang="fa-IR" sz="2800" i="1" dirty="0" smtClean="0">
                <a:solidFill>
                  <a:srgbClr val="FF0000"/>
                </a:solidFill>
                <a:effectLst>
                  <a:outerShdw blurRad="38100" dist="38100" dir="2700000" algn="tl">
                    <a:srgbClr val="000000">
                      <a:alpha val="43137"/>
                    </a:srgbClr>
                  </a:outerShdw>
                </a:effectLst>
                <a:cs typeface="B Nazanin" pitchFamily="2" charset="-78"/>
              </a:rPr>
              <a:t>تجربه ها </a:t>
            </a:r>
            <a:r>
              <a:rPr lang="fa-IR" sz="2800" dirty="0" smtClean="0">
                <a:cs typeface="B Nazanin" pitchFamily="2" charset="-78"/>
              </a:rPr>
              <a:t>شکل می دهند. </a:t>
            </a:r>
          </a:p>
          <a:p>
            <a:pPr algn="just" rtl="1"/>
            <a:endParaRPr lang="fa-IR" sz="2800" dirty="0" smtClean="0">
              <a:cs typeface="B Nazanin" pitchFamily="2" charset="-78"/>
            </a:endParaRPr>
          </a:p>
          <a:p>
            <a:pPr algn="just" rtl="1"/>
            <a:r>
              <a:rPr lang="fa-IR" sz="2800" dirty="0" smtClean="0">
                <a:cs typeface="B Nazanin" pitchFamily="2" charset="-78"/>
              </a:rPr>
              <a:t>والدین را به صورت مربی های منطقی توصیف کرد که می توانند فرزند خود را به هر صورتی که دوست داشته باشند، از طریق آموزشِ سنجیده، الگوی کارآمد، و دادن پاداش برای رفتار خوب، شکل دهند. فلسفه او باعث شد که  خشونت نسبت به کودکان به مهربانی و دلسوزی تبدیل شود.</a:t>
            </a:r>
            <a:endParaRPr lang="en-US" sz="2800" dirty="0">
              <a:cs typeface="B Nazanin" pitchFamily="2" charset="-78"/>
            </a:endParaRPr>
          </a:p>
        </p:txBody>
      </p:sp>
      <p:sp>
        <p:nvSpPr>
          <p:cNvPr id="3" name="Rectangle 2"/>
          <p:cNvSpPr/>
          <p:nvPr/>
        </p:nvSpPr>
        <p:spPr>
          <a:xfrm>
            <a:off x="228600" y="457200"/>
            <a:ext cx="8610600" cy="2062103"/>
          </a:xfrm>
          <a:prstGeom prst="rect">
            <a:avLst/>
          </a:prstGeom>
        </p:spPr>
        <p:txBody>
          <a:bodyPr wrap="square">
            <a:spAutoFit/>
          </a:bodyPr>
          <a:lstStyle/>
          <a:p>
            <a:pPr algn="just" rtl="1"/>
            <a:r>
              <a:rPr lang="fa-IR" sz="3200" dirty="0" smtClean="0">
                <a:solidFill>
                  <a:srgbClr val="FF0000"/>
                </a:solidFill>
                <a:cs typeface="B Nazanin" pitchFamily="2" charset="-78"/>
              </a:rPr>
              <a:t>”جان لاک“ </a:t>
            </a:r>
            <a:r>
              <a:rPr lang="fa-IR" sz="3200" dirty="0" smtClean="0">
                <a:solidFill>
                  <a:srgbClr val="0070C0"/>
                </a:solidFill>
                <a:cs typeface="B Nazanin" pitchFamily="2" charset="-78"/>
              </a:rPr>
              <a:t>در قرن هفدهم، فلسـفه ای را به ارمـغان آورد که بر آرمان های عزت و شرف انسان تأکید داشت. او کودک را به صورت لوح سفید در نظر داشت. طبق این دیدگاه، کودکان ذاتاً شرور نیستند. </a:t>
            </a: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85800"/>
            <a:ext cx="8763000" cy="5016758"/>
          </a:xfrm>
          <a:prstGeom prst="rect">
            <a:avLst/>
          </a:prstGeom>
          <a:noFill/>
        </p:spPr>
        <p:txBody>
          <a:bodyPr wrap="square" rtlCol="0">
            <a:spAutoFit/>
          </a:bodyPr>
          <a:lstStyle/>
          <a:p>
            <a:pPr algn="just" rtl="1"/>
            <a:r>
              <a:rPr lang="fa-IR" sz="3200" dirty="0" smtClean="0">
                <a:solidFill>
                  <a:srgbClr val="FF0000"/>
                </a:solidFill>
                <a:cs typeface="B Nazanin" pitchFamily="2" charset="-78"/>
              </a:rPr>
              <a:t>”ژان ژاک روسو“ </a:t>
            </a:r>
            <a:r>
              <a:rPr lang="fa-IR" sz="3200" dirty="0" smtClean="0">
                <a:cs typeface="B Nazanin" pitchFamily="2" charset="-78"/>
              </a:rPr>
              <a:t>فیلسوف قرن هیجدهم نظریه جدیدی را در مورد کودکی معرفی کرد. او معتقد بود کودکان ذاتاً از احساس درست و غلط  برخوردارند و برای رشد منظم و سالم برنامه ای فطری دارند. فلسفه او، </a:t>
            </a:r>
            <a:r>
              <a:rPr lang="fa-IR" sz="3200" i="1" dirty="0" smtClean="0">
                <a:solidFill>
                  <a:srgbClr val="FF0000"/>
                </a:solidFill>
                <a:effectLst>
                  <a:outerShdw blurRad="38100" dist="38100" dir="2700000" algn="tl">
                    <a:srgbClr val="000000">
                      <a:alpha val="43137"/>
                    </a:srgbClr>
                  </a:outerShdw>
                </a:effectLst>
                <a:cs typeface="B Nazanin" pitchFamily="2" charset="-78"/>
              </a:rPr>
              <a:t>«فلسفه کودک مدار» </a:t>
            </a:r>
            <a:r>
              <a:rPr lang="fa-IR" sz="3200" dirty="0" smtClean="0">
                <a:cs typeface="B Nazanin" pitchFamily="2" charset="-78"/>
              </a:rPr>
              <a:t>بود که در آن بزرگسالان باید در هر یک از چهار مرحله رشد؛ </a:t>
            </a:r>
            <a:r>
              <a:rPr lang="fa-IR" sz="3200" dirty="0" smtClean="0">
                <a:effectLst>
                  <a:outerShdw blurRad="38100" dist="38100" dir="2700000" algn="tl">
                    <a:srgbClr val="000000">
                      <a:alpha val="43137"/>
                    </a:srgbClr>
                  </a:outerShdw>
                </a:effectLst>
                <a:cs typeface="B Nazanin" pitchFamily="2" charset="-78"/>
              </a:rPr>
              <a:t>نوباوگی، کودکی، اواخر کودکی، و نوجوانی </a:t>
            </a:r>
            <a:r>
              <a:rPr lang="fa-IR" sz="3200" dirty="0" smtClean="0">
                <a:cs typeface="B Nazanin" pitchFamily="2" charset="-78"/>
              </a:rPr>
              <a:t>پذیرای نیازهای کودک باشند.</a:t>
            </a:r>
          </a:p>
          <a:p>
            <a:pPr algn="just" rtl="1"/>
            <a:endParaRPr lang="fa-IR" sz="3200" dirty="0">
              <a:cs typeface="B Nazanin" pitchFamily="2" charset="-78"/>
            </a:endParaRPr>
          </a:p>
          <a:p>
            <a:pPr algn="just" rtl="1"/>
            <a:r>
              <a:rPr lang="fa-IR" sz="3200" dirty="0" smtClean="0">
                <a:cs typeface="B Nazanin" pitchFamily="2" charset="-78"/>
              </a:rPr>
              <a:t>او رشد را به صورت فرایند ناپیوسته و مرحله بندی شده ای در نظر داشت که از یک روند واحد و یکپارچه که طبیعت آن را برنامه ریزی می کند، پیروی می کند. </a:t>
            </a:r>
            <a:endParaRPr lang="en-US" sz="3200" dirty="0">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671691"/>
            <a:ext cx="8610600" cy="3970318"/>
          </a:xfrm>
          <a:prstGeom prst="rect">
            <a:avLst/>
          </a:prstGeom>
        </p:spPr>
        <p:txBody>
          <a:bodyPr wrap="square">
            <a:spAutoFit/>
          </a:bodyPr>
          <a:lstStyle/>
          <a:p>
            <a:pPr algn="just" rtl="1"/>
            <a:r>
              <a:rPr lang="fa-IR" sz="3600" dirty="0" smtClean="0">
                <a:solidFill>
                  <a:schemeClr val="bg2">
                    <a:lumMod val="50000"/>
                  </a:schemeClr>
                </a:solidFill>
                <a:cs typeface="B Nazanin" pitchFamily="2" charset="-78"/>
              </a:rPr>
              <a:t>در حوزه رشد انسان، نظریه های متعددی وجود دارند که دیدگاه های آنها در مورد افراد و نحوه ای که تغییر می کنند، بسیار متفاوت هستند. </a:t>
            </a:r>
          </a:p>
          <a:p>
            <a:pPr algn="just" rtl="1"/>
            <a:r>
              <a:rPr lang="fa-IR" sz="3600" dirty="0" smtClean="0">
                <a:solidFill>
                  <a:schemeClr val="bg2">
                    <a:lumMod val="50000"/>
                  </a:schemeClr>
                </a:solidFill>
                <a:cs typeface="B Nazanin" pitchFamily="2" charset="-78"/>
              </a:rPr>
              <a:t>به علاوه انسان ها موجودات پیچیده ای هستند؛ آنها از لحاظ بدنی، روانی، هیجانی، اخلاقی و اجتماعی تغییر می کنند و تاکنون هیچ نظریۀ واحدی نتوانسته است تمام جنبه های رشد انسان را توضیح دهد. </a:t>
            </a:r>
            <a:endParaRPr lang="en-US" sz="3600" dirty="0">
              <a:solidFill>
                <a:schemeClr val="bg2">
                  <a:lumMod val="50000"/>
                </a:schemeClr>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
        <p:nvSpPr>
          <p:cNvPr id="4" name="TextBox 4"/>
          <p:cNvSpPr txBox="1"/>
          <p:nvPr/>
        </p:nvSpPr>
        <p:spPr>
          <a:xfrm>
            <a:off x="0" y="4953000"/>
            <a:ext cx="9144000" cy="2215991"/>
          </a:xfrm>
          <a:prstGeom prst="rect">
            <a:avLst/>
          </a:prstGeom>
        </p:spPr>
        <p:style>
          <a:lnRef idx="0">
            <a:schemeClr val="accent1"/>
          </a:lnRef>
          <a:fillRef idx="3">
            <a:schemeClr val="accent1"/>
          </a:fillRef>
          <a:effectRef idx="3">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ارسالی توسط دانشجومعلمان به سایت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hlinkClick r:id="rId2"/>
              </a:rPr>
              <a:t>www.modirkade.ir</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موفق و سربلند باشید...</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endParaRPr lang="fa-IR" b="1" dirty="0">
              <a:ln/>
              <a:solidFill>
                <a:schemeClr val="accent3"/>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382000" cy="5509200"/>
          </a:xfrm>
          <a:prstGeom prst="rect">
            <a:avLst/>
          </a:prstGeom>
          <a:noFill/>
        </p:spPr>
        <p:txBody>
          <a:bodyPr wrap="square" rtlCol="0">
            <a:spAutoFit/>
          </a:bodyPr>
          <a:lstStyle/>
          <a:p>
            <a:pPr algn="just" rtl="1"/>
            <a:r>
              <a:rPr lang="fa-IR" sz="3200" dirty="0" smtClean="0">
                <a:solidFill>
                  <a:srgbClr val="0070C0"/>
                </a:solidFill>
                <a:cs typeface="B Nazanin" pitchFamily="2" charset="-78"/>
              </a:rPr>
              <a:t>با این که نظریه های متعددی در زمینۀ رشد وجود دارند، ولی به راحتی می توانیم آنها را سازمان دهی کنیم، زیرا تقریباً همۀ آنها در رابطه با 3 موضوع اساسی موضع می گیرند:</a:t>
            </a:r>
          </a:p>
          <a:p>
            <a:pPr algn="just" rtl="1"/>
            <a:endParaRPr lang="fa-IR" sz="3200" dirty="0" smtClean="0">
              <a:solidFill>
                <a:srgbClr val="0070C0"/>
              </a:solidFill>
              <a:cs typeface="B Nazanin" pitchFamily="2" charset="-78"/>
            </a:endParaRPr>
          </a:p>
          <a:p>
            <a:pPr algn="just" rtl="1">
              <a:buBlip>
                <a:blip r:embed="rId2"/>
              </a:buBlip>
            </a:pPr>
            <a:r>
              <a:rPr lang="fa-IR" sz="3200" dirty="0" smtClean="0">
                <a:solidFill>
                  <a:srgbClr val="0070C0"/>
                </a:solidFill>
                <a:cs typeface="B Nazanin" pitchFamily="2" charset="-78"/>
              </a:rPr>
              <a:t> آیا دورۀ رشد پیوسته است یا ناپیوسته؟</a:t>
            </a:r>
          </a:p>
          <a:p>
            <a:pPr algn="just" rtl="1">
              <a:buBlip>
                <a:blip r:embed="rId2"/>
              </a:buBlip>
            </a:pPr>
            <a:endParaRPr lang="fa-IR" sz="3200" dirty="0" smtClean="0">
              <a:solidFill>
                <a:srgbClr val="0070C0"/>
              </a:solidFill>
              <a:cs typeface="B Nazanin" pitchFamily="2" charset="-78"/>
            </a:endParaRPr>
          </a:p>
          <a:p>
            <a:pPr algn="just" rtl="1">
              <a:buBlip>
                <a:blip r:embed="rId2"/>
              </a:buBlip>
            </a:pPr>
            <a:r>
              <a:rPr lang="fa-IR" sz="3200" dirty="0" smtClean="0">
                <a:solidFill>
                  <a:srgbClr val="0070C0"/>
                </a:solidFill>
                <a:cs typeface="B Nazanin" pitchFamily="2" charset="-78"/>
              </a:rPr>
              <a:t> آیا یک دورۀ رشد تمام افراد را مشخص می کند یا چند دورۀ احتمالی وجود دارد؟</a:t>
            </a:r>
          </a:p>
          <a:p>
            <a:pPr algn="just" rtl="1">
              <a:buBlip>
                <a:blip r:embed="rId2"/>
              </a:buBlip>
            </a:pPr>
            <a:endParaRPr lang="fa-IR" sz="3200" dirty="0" smtClean="0">
              <a:solidFill>
                <a:srgbClr val="0070C0"/>
              </a:solidFill>
              <a:cs typeface="B Nazanin" pitchFamily="2" charset="-78"/>
            </a:endParaRPr>
          </a:p>
          <a:p>
            <a:pPr algn="just" rtl="1">
              <a:buBlip>
                <a:blip r:embed="rId2"/>
              </a:buBlip>
            </a:pPr>
            <a:r>
              <a:rPr lang="fa-IR" sz="3200" dirty="0" smtClean="0">
                <a:solidFill>
                  <a:srgbClr val="0070C0"/>
                </a:solidFill>
                <a:cs typeface="B Nazanin" pitchFamily="2" charset="-78"/>
              </a:rPr>
              <a:t> آیا تأثیر عوامل ارثی بر رشد مهم تر است یا تأثیر عوامل محیطی؟ </a:t>
            </a:r>
            <a:endParaRPr lang="en-US" sz="3200" dirty="0">
              <a:solidFill>
                <a:srgbClr val="0070C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686800" cy="6186309"/>
          </a:xfrm>
          <a:prstGeom prst="rect">
            <a:avLst/>
          </a:prstGeom>
          <a:noFill/>
        </p:spPr>
        <p:txBody>
          <a:bodyPr wrap="square" rtlCol="0">
            <a:spAutoFit/>
          </a:bodyPr>
          <a:lstStyle/>
          <a:p>
            <a:pPr algn="just" rtl="1"/>
            <a:r>
              <a:rPr lang="fa-IR" sz="3600" dirty="0" smtClean="0">
                <a:solidFill>
                  <a:srgbClr val="C00000"/>
                </a:solidFill>
                <a:effectLst>
                  <a:outerShdw blurRad="38100" dist="38100" dir="2700000" algn="tl">
                    <a:srgbClr val="000000">
                      <a:alpha val="43137"/>
                    </a:srgbClr>
                  </a:outerShdw>
                </a:effectLst>
                <a:cs typeface="B Nazanin" pitchFamily="2" charset="-78"/>
              </a:rPr>
              <a:t>رشد پیوسته است یا ناپیوسته؟</a:t>
            </a:r>
          </a:p>
          <a:p>
            <a:pPr algn="just" rtl="1"/>
            <a:r>
              <a:rPr lang="fa-IR" sz="3600" dirty="0" smtClean="0">
                <a:solidFill>
                  <a:schemeClr val="accent3">
                    <a:lumMod val="50000"/>
                  </a:schemeClr>
                </a:solidFill>
                <a:cs typeface="B Nazanin" pitchFamily="2" charset="-78"/>
              </a:rPr>
              <a:t>برای این که بتوانیم تفاوت های موجود بین توانایی های انسان را در مراحل مختلف زندگی توصیف کنیم، نظریه های عمده 2 احتمال را در نظر می گیرند:</a:t>
            </a:r>
          </a:p>
          <a:p>
            <a:pPr algn="just" rtl="1">
              <a:buBlip>
                <a:blip r:embed="rId2"/>
              </a:buBlip>
            </a:pPr>
            <a:r>
              <a:rPr lang="fa-IR" sz="3600" dirty="0" smtClean="0">
                <a:solidFill>
                  <a:schemeClr val="accent3">
                    <a:lumMod val="50000"/>
                  </a:schemeClr>
                </a:solidFill>
                <a:cs typeface="B Nazanin" pitchFamily="2" charset="-78"/>
              </a:rPr>
              <a:t> یک دیدگاه بر این باور است که نوباوگان و کودکان پیش دبستانی خیلی شبیه بزرگسالان به دنیا پاسخ می دهند، تفاوت بین فرد بالغ و نابالغ صرفاً به </a:t>
            </a:r>
            <a:r>
              <a:rPr lang="fa-IR" sz="3600" i="1" dirty="0" smtClean="0">
                <a:solidFill>
                  <a:schemeClr val="accent3">
                    <a:lumMod val="50000"/>
                  </a:schemeClr>
                </a:solidFill>
                <a:effectLst>
                  <a:outerShdw blurRad="38100" dist="38100" dir="2700000" algn="tl">
                    <a:srgbClr val="000000">
                      <a:alpha val="43137"/>
                    </a:srgbClr>
                  </a:outerShdw>
                </a:effectLst>
                <a:cs typeface="B Nazanin" pitchFamily="2" charset="-78"/>
              </a:rPr>
              <a:t>مقدار</a:t>
            </a:r>
            <a:r>
              <a:rPr lang="fa-IR" sz="3600" dirty="0" smtClean="0">
                <a:solidFill>
                  <a:schemeClr val="accent3">
                    <a:lumMod val="50000"/>
                  </a:schemeClr>
                </a:solidFill>
                <a:cs typeface="B Nazanin" pitchFamily="2" charset="-78"/>
              </a:rPr>
              <a:t> یا </a:t>
            </a:r>
            <a:r>
              <a:rPr lang="fa-IR" sz="3600" i="1" dirty="0" smtClean="0">
                <a:solidFill>
                  <a:schemeClr val="accent3">
                    <a:lumMod val="50000"/>
                  </a:schemeClr>
                </a:solidFill>
                <a:effectLst>
                  <a:outerShdw blurRad="38100" dist="38100" dir="2700000" algn="tl">
                    <a:srgbClr val="000000">
                      <a:alpha val="43137"/>
                    </a:srgbClr>
                  </a:outerShdw>
                </a:effectLst>
                <a:cs typeface="B Nazanin" pitchFamily="2" charset="-78"/>
              </a:rPr>
              <a:t>پیچیدگی</a:t>
            </a:r>
            <a:r>
              <a:rPr lang="fa-IR" sz="3600" dirty="0" smtClean="0">
                <a:solidFill>
                  <a:schemeClr val="accent3">
                    <a:lumMod val="50000"/>
                  </a:schemeClr>
                </a:solidFill>
                <a:cs typeface="B Nazanin" pitchFamily="2" charset="-78"/>
              </a:rPr>
              <a:t> مربوط می شود.</a:t>
            </a:r>
          </a:p>
          <a:p>
            <a:pPr algn="just" rtl="1"/>
            <a:r>
              <a:rPr lang="fa-IR" sz="3600" dirty="0" smtClean="0">
                <a:solidFill>
                  <a:schemeClr val="accent3">
                    <a:lumMod val="50000"/>
                  </a:schemeClr>
                </a:solidFill>
                <a:cs typeface="B Nazanin" pitchFamily="2" charset="-78"/>
              </a:rPr>
              <a:t>اگر چنین باشد، تغییر در تفکر کودک باید </a:t>
            </a:r>
            <a:r>
              <a:rPr lang="fa-IR" sz="3600" i="1" dirty="0" smtClean="0">
                <a:solidFill>
                  <a:schemeClr val="accent3">
                    <a:lumMod val="50000"/>
                  </a:schemeClr>
                </a:solidFill>
                <a:effectLst>
                  <a:outerShdw blurRad="38100" dist="38100" dir="2700000" algn="tl">
                    <a:srgbClr val="000000">
                      <a:alpha val="43137"/>
                    </a:srgbClr>
                  </a:outerShdw>
                </a:effectLst>
                <a:cs typeface="B Nazanin" pitchFamily="2" charset="-78"/>
              </a:rPr>
              <a:t>پیوسته </a:t>
            </a:r>
            <a:r>
              <a:rPr lang="fa-IR" sz="3600" dirty="0" smtClean="0">
                <a:solidFill>
                  <a:schemeClr val="accent3">
                    <a:lumMod val="50000"/>
                  </a:schemeClr>
                </a:solidFill>
                <a:cs typeface="B Nazanin" pitchFamily="2" charset="-78"/>
              </a:rPr>
              <a:t>باشد(فرایند افزایش تدریجی مهارت های یکسانی که از همان آغاز وجود داشته اند).</a:t>
            </a:r>
            <a:endParaRPr lang="fa-IR" sz="3600" dirty="0" smtClean="0">
              <a:solidFill>
                <a:srgbClr val="C0000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33400"/>
            <a:ext cx="8763000" cy="3416320"/>
          </a:xfrm>
          <a:prstGeom prst="rect">
            <a:avLst/>
          </a:prstGeom>
          <a:noFill/>
        </p:spPr>
        <p:txBody>
          <a:bodyPr wrap="square" rtlCol="0">
            <a:spAutoFit/>
          </a:bodyPr>
          <a:lstStyle/>
          <a:p>
            <a:pPr algn="just" rtl="1">
              <a:buBlip>
                <a:blip r:embed="rId2"/>
              </a:buBlip>
            </a:pPr>
            <a:r>
              <a:rPr lang="fa-IR" sz="3600" dirty="0" smtClean="0">
                <a:solidFill>
                  <a:srgbClr val="0070C0"/>
                </a:solidFill>
                <a:cs typeface="B Nazanin" pitchFamily="2" charset="-78"/>
              </a:rPr>
              <a:t> طبق دیدگاه دوم نوباوگان و کودکان، روش های منحصر به فردِ فکر کردن، احساس کردن، و رفتار کردن دارند که کاملاً با روش های بزرگسالان تفاوت دارند. اگر چنین باشد، رشد </a:t>
            </a:r>
            <a:r>
              <a:rPr lang="fa-IR" sz="3600" i="1" dirty="0" smtClean="0">
                <a:solidFill>
                  <a:srgbClr val="0070C0"/>
                </a:solidFill>
                <a:effectLst>
                  <a:outerShdw blurRad="38100" dist="38100" dir="2700000" algn="tl">
                    <a:srgbClr val="000000">
                      <a:alpha val="43137"/>
                    </a:srgbClr>
                  </a:outerShdw>
                </a:effectLst>
                <a:cs typeface="B Nazanin" pitchFamily="2" charset="-78"/>
              </a:rPr>
              <a:t>ناپیوسته</a:t>
            </a:r>
            <a:r>
              <a:rPr lang="fa-IR" sz="3600" dirty="0" smtClean="0">
                <a:solidFill>
                  <a:srgbClr val="0070C0"/>
                </a:solidFill>
                <a:cs typeface="B Nazanin" pitchFamily="2" charset="-78"/>
              </a:rPr>
              <a:t> است(فرایندی که به موجب آن روش های تازه و متفاوت درک کردنِ دنیا و پاسخ دادن به آن در زمان های خاصی ملاحظه می شود).</a:t>
            </a: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152400"/>
            <a:ext cx="8610600" cy="3600986"/>
          </a:xfrm>
          <a:prstGeom prst="rect">
            <a:avLst/>
          </a:prstGeom>
          <a:noFill/>
        </p:spPr>
        <p:txBody>
          <a:bodyPr wrap="square" rtlCol="0">
            <a:spAutoFit/>
          </a:bodyPr>
          <a:lstStyle/>
          <a:p>
            <a:pPr algn="just" rtl="1"/>
            <a:r>
              <a:rPr lang="fa-IR" sz="3200" b="1" dirty="0" smtClean="0">
                <a:solidFill>
                  <a:srgbClr val="FF0000"/>
                </a:solidFill>
                <a:cs typeface="B Nazanin" pitchFamily="2" charset="-78"/>
              </a:rPr>
              <a:t>یک دوره رشد یا چند دوره رشد وجود دارد!!!</a:t>
            </a:r>
          </a:p>
          <a:p>
            <a:pPr algn="just" rtl="1"/>
            <a:endParaRPr lang="fa-IR" sz="2800" dirty="0" smtClean="0">
              <a:cs typeface="B Nazanin" pitchFamily="2" charset="-78"/>
            </a:endParaRPr>
          </a:p>
          <a:p>
            <a:pPr algn="just" rtl="1"/>
            <a:r>
              <a:rPr lang="fa-IR" sz="2800" dirty="0" smtClean="0">
                <a:solidFill>
                  <a:srgbClr val="0070C0"/>
                </a:solidFill>
                <a:cs typeface="B Nazanin" pitchFamily="2" charset="-78"/>
              </a:rPr>
              <a:t>همیشه فرض شده است که مراحل رشد در افراد و فرهنگ ها همگانی هستند؛ یعنی نظریه پردازانِ مرحله ای فرض می کنند که افراد در همه جا، زنجیرۀ رشد یکسانی را طی می کنند. با این حال، </a:t>
            </a:r>
            <a:r>
              <a:rPr lang="fa-IR" sz="2800" i="1" dirty="0" smtClean="0">
                <a:solidFill>
                  <a:srgbClr val="0070C0"/>
                </a:solidFill>
                <a:effectLst>
                  <a:outerShdw blurRad="38100" dist="38100" dir="2700000" algn="tl">
                    <a:srgbClr val="000000">
                      <a:alpha val="43137"/>
                    </a:srgbClr>
                  </a:outerShdw>
                </a:effectLst>
                <a:cs typeface="B Nazanin" pitchFamily="2" charset="-78"/>
              </a:rPr>
              <a:t>حوزه رشد انسان </a:t>
            </a:r>
            <a:r>
              <a:rPr lang="fa-IR" sz="2800" dirty="0" smtClean="0">
                <a:solidFill>
                  <a:srgbClr val="0070C0"/>
                </a:solidFill>
                <a:cs typeface="B Nazanin" pitchFamily="2" charset="-78"/>
              </a:rPr>
              <a:t>به طور فزاینده ای به حدی رسیده است که؛ کودکان و نوجوانان در </a:t>
            </a:r>
            <a:r>
              <a:rPr lang="fa-IR" sz="2800" b="1" dirty="0" smtClean="0">
                <a:solidFill>
                  <a:srgbClr val="0070C0"/>
                </a:solidFill>
                <a:effectLst>
                  <a:outerShdw blurRad="38100" dist="38100" dir="2700000" algn="tl">
                    <a:srgbClr val="000000">
                      <a:alpha val="43137"/>
                    </a:srgbClr>
                  </a:outerShdw>
                </a:effectLst>
                <a:cs typeface="B Nazanin" pitchFamily="2" charset="-78"/>
              </a:rPr>
              <a:t>موقعیت های </a:t>
            </a:r>
            <a:r>
              <a:rPr lang="fa-IR" sz="2800" dirty="0" smtClean="0">
                <a:solidFill>
                  <a:srgbClr val="0070C0"/>
                </a:solidFill>
                <a:cs typeface="B Nazanin" pitchFamily="2" charset="-78"/>
              </a:rPr>
              <a:t>متفاوتی زندگی می کنند؛ یعنی آنها ترکیبی از موقعیت های شخصی و محیطیِ منحصر به فردی را تجربه می کنند.</a:t>
            </a:r>
            <a:endParaRPr lang="en-US" sz="2800" dirty="0">
              <a:solidFill>
                <a:srgbClr val="0070C0"/>
              </a:solidFill>
              <a:cs typeface="B Nazanin" pitchFamily="2" charset="-78"/>
            </a:endParaRPr>
          </a:p>
        </p:txBody>
      </p:sp>
      <p:pic>
        <p:nvPicPr>
          <p:cNvPr id="4" name="Picture 3" descr="رشد1.jpg"/>
          <p:cNvPicPr>
            <a:picLocks noChangeAspect="1"/>
          </p:cNvPicPr>
          <p:nvPr/>
        </p:nvPicPr>
        <p:blipFill>
          <a:blip r:embed="rId2" cstate="print"/>
          <a:stretch>
            <a:fillRect/>
          </a:stretch>
        </p:blipFill>
        <p:spPr>
          <a:xfrm>
            <a:off x="304800" y="3429000"/>
            <a:ext cx="5562600" cy="2752725"/>
          </a:xfrm>
          <a:prstGeom prst="rect">
            <a:avLst/>
          </a:prstGeom>
        </p:spPr>
      </p:pic>
      <p:sp>
        <p:nvSpPr>
          <p:cNvPr id="5" name="Footer Placeholder 4"/>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763000" cy="6186309"/>
          </a:xfrm>
          <a:prstGeom prst="rect">
            <a:avLst/>
          </a:prstGeom>
          <a:noFill/>
        </p:spPr>
        <p:txBody>
          <a:bodyPr wrap="square" rtlCol="0">
            <a:spAutoFit/>
          </a:bodyPr>
          <a:lstStyle/>
          <a:p>
            <a:pPr algn="just" rtl="1"/>
            <a:r>
              <a:rPr lang="fa-IR" sz="3600" dirty="0" smtClean="0">
                <a:solidFill>
                  <a:schemeClr val="accent1">
                    <a:lumMod val="75000"/>
                  </a:schemeClr>
                </a:solidFill>
                <a:effectLst>
                  <a:outerShdw blurRad="38100" dist="38100" dir="2700000" algn="tl">
                    <a:srgbClr val="000000">
                      <a:alpha val="43137"/>
                    </a:srgbClr>
                  </a:outerShdw>
                </a:effectLst>
                <a:cs typeface="B Nazanin" pitchFamily="2" charset="-78"/>
              </a:rPr>
              <a:t>تأثیر نسبی «طبیعت» و «تربیت»</a:t>
            </a:r>
          </a:p>
          <a:p>
            <a:pPr algn="just" rtl="1"/>
            <a:endParaRPr lang="fa-IR" sz="3600" dirty="0" smtClean="0">
              <a:solidFill>
                <a:schemeClr val="accent1">
                  <a:lumMod val="75000"/>
                </a:schemeClr>
              </a:solidFill>
              <a:effectLst>
                <a:outerShdw blurRad="38100" dist="38100" dir="2700000" algn="tl">
                  <a:srgbClr val="000000">
                    <a:alpha val="43137"/>
                  </a:srgbClr>
                </a:outerShdw>
              </a:effectLst>
              <a:cs typeface="B Nazanin" pitchFamily="2" charset="-78"/>
            </a:endParaRPr>
          </a:p>
          <a:p>
            <a:pPr algn="just" rtl="1"/>
            <a:r>
              <a:rPr lang="fa-IR" sz="3600" dirty="0" smtClean="0">
                <a:solidFill>
                  <a:schemeClr val="accent1">
                    <a:lumMod val="75000"/>
                  </a:schemeClr>
                </a:solidFill>
                <a:cs typeface="B Nazanin" pitchFamily="2" charset="-78"/>
              </a:rPr>
              <a:t>طبیعت: </a:t>
            </a:r>
            <a:r>
              <a:rPr lang="fa-IR" sz="3600" dirty="0" smtClean="0">
                <a:solidFill>
                  <a:srgbClr val="0070C0"/>
                </a:solidFill>
                <a:cs typeface="B Nazanin" pitchFamily="2" charset="-78"/>
              </a:rPr>
              <a:t>استعدادهای فطری- زیستی است(اطلاعات ارثی که در لحظۀ لقاح از والدین دریافت می کنیم).</a:t>
            </a:r>
          </a:p>
          <a:p>
            <a:pPr algn="just" rtl="1"/>
            <a:endParaRPr lang="fa-IR" sz="3600" dirty="0" smtClean="0">
              <a:solidFill>
                <a:srgbClr val="0070C0"/>
              </a:solidFill>
              <a:cs typeface="B Nazanin" pitchFamily="2" charset="-78"/>
            </a:endParaRPr>
          </a:p>
          <a:p>
            <a:pPr algn="just" rtl="1"/>
            <a:r>
              <a:rPr lang="fa-IR" sz="3600" dirty="0" smtClean="0">
                <a:solidFill>
                  <a:schemeClr val="accent1">
                    <a:lumMod val="75000"/>
                  </a:schemeClr>
                </a:solidFill>
                <a:cs typeface="B Nazanin" pitchFamily="2" charset="-78"/>
              </a:rPr>
              <a:t>تربیت: </a:t>
            </a:r>
            <a:r>
              <a:rPr lang="fa-IR" sz="3600" dirty="0" smtClean="0">
                <a:solidFill>
                  <a:srgbClr val="0070C0"/>
                </a:solidFill>
                <a:cs typeface="B Nazanin" pitchFamily="2" charset="-78"/>
              </a:rPr>
              <a:t>نیروهای پیچیدۀ دنیای مادی و اجتماعی است که بر ساخت زیستی و تجربیات روان شناختی ما، قبل و بعد از تولد تأثیر می گذارند. </a:t>
            </a:r>
          </a:p>
          <a:p>
            <a:pPr algn="just" rtl="1"/>
            <a:endParaRPr lang="fa-IR" sz="3600" dirty="0" smtClean="0">
              <a:solidFill>
                <a:srgbClr val="0070C0"/>
              </a:solidFill>
              <a:cs typeface="B Nazanin" pitchFamily="2" charset="-78"/>
            </a:endParaRPr>
          </a:p>
          <a:p>
            <a:pPr algn="just" rtl="1"/>
            <a:r>
              <a:rPr lang="fa-IR" sz="3600" dirty="0" smtClean="0">
                <a:solidFill>
                  <a:srgbClr val="C00000"/>
                </a:solidFill>
                <a:cs typeface="B Nazanin" pitchFamily="2" charset="-78"/>
              </a:rPr>
              <a:t>* موضع نظریه دربارۀ نقش های طبیعت و تربیت بر نحوه ای که تفاوت های فردی را توجیه می کند، تأثیر می گذارد.</a:t>
            </a:r>
            <a:endParaRPr lang="en-US" sz="3600" dirty="0">
              <a:solidFill>
                <a:srgbClr val="C0000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09600"/>
            <a:ext cx="8534400" cy="5632311"/>
          </a:xfrm>
          <a:prstGeom prst="rect">
            <a:avLst/>
          </a:prstGeom>
          <a:noFill/>
        </p:spPr>
        <p:txBody>
          <a:bodyPr wrap="square" rtlCol="0">
            <a:spAutoFit/>
          </a:bodyPr>
          <a:lstStyle/>
          <a:p>
            <a:pPr algn="just" rtl="1"/>
            <a:r>
              <a:rPr lang="fa-IR" sz="3600" dirty="0" smtClean="0">
                <a:solidFill>
                  <a:schemeClr val="bg2">
                    <a:lumMod val="50000"/>
                  </a:schemeClr>
                </a:solidFill>
                <a:effectLst>
                  <a:outerShdw blurRad="38100" dist="38100" dir="2700000" algn="tl">
                    <a:srgbClr val="000000">
                      <a:alpha val="43137"/>
                    </a:srgbClr>
                  </a:outerShdw>
                </a:effectLst>
                <a:cs typeface="B Nazanin" pitchFamily="2" charset="-78"/>
              </a:rPr>
              <a:t>نظریه پردازانی که بر</a:t>
            </a:r>
            <a:r>
              <a:rPr lang="fa-IR" sz="3600" b="1" dirty="0" smtClean="0">
                <a:solidFill>
                  <a:srgbClr val="C00000"/>
                </a:solidFill>
                <a:effectLst>
                  <a:outerShdw blurRad="38100" dist="38100" dir="2700000" algn="tl">
                    <a:srgbClr val="000000">
                      <a:alpha val="43137"/>
                    </a:srgbClr>
                  </a:outerShdw>
                </a:effectLst>
                <a:cs typeface="B Nazanin" pitchFamily="2" charset="-78"/>
              </a:rPr>
              <a:t> </a:t>
            </a:r>
            <a:r>
              <a:rPr lang="fa-IR" sz="3600" b="1" i="1" dirty="0" smtClean="0">
                <a:solidFill>
                  <a:srgbClr val="C00000"/>
                </a:solidFill>
                <a:effectLst>
                  <a:outerShdw blurRad="38100" dist="38100" dir="2700000" algn="tl">
                    <a:srgbClr val="000000">
                      <a:alpha val="43137"/>
                    </a:srgbClr>
                  </a:outerShdw>
                </a:effectLst>
                <a:cs typeface="B Nazanin" pitchFamily="2" charset="-78"/>
              </a:rPr>
              <a:t>ثبات</a:t>
            </a:r>
            <a:r>
              <a:rPr lang="fa-IR" sz="3600" b="1" dirty="0" smtClean="0">
                <a:solidFill>
                  <a:srgbClr val="C00000"/>
                </a:solidFill>
                <a:effectLst>
                  <a:outerShdw blurRad="38100" dist="38100" dir="2700000" algn="tl">
                    <a:srgbClr val="000000">
                      <a:alpha val="43137"/>
                    </a:srgbClr>
                  </a:outerShdw>
                </a:effectLst>
                <a:cs typeface="B Nazanin" pitchFamily="2" charset="-78"/>
              </a:rPr>
              <a:t> </a:t>
            </a:r>
            <a:r>
              <a:rPr lang="fa-IR" sz="3600" dirty="0" smtClean="0">
                <a:solidFill>
                  <a:schemeClr val="bg2">
                    <a:lumMod val="50000"/>
                  </a:schemeClr>
                </a:solidFill>
                <a:effectLst>
                  <a:outerShdw blurRad="38100" dist="38100" dir="2700000" algn="tl">
                    <a:srgbClr val="000000">
                      <a:alpha val="43137"/>
                    </a:srgbClr>
                  </a:outerShdw>
                </a:effectLst>
                <a:cs typeface="B Nazanin" pitchFamily="2" charset="-78"/>
              </a:rPr>
              <a:t>تأکید می کنند(این که افرادی که در یک خصوصیت، بالا یا پایین هستند: توانایی کلامی، اضطراب، معاشرتی بودن، و...، در سال های بعدی هم به همین شکل خواهند ماند) معمولاً بر اهمیت </a:t>
            </a:r>
            <a:r>
              <a:rPr lang="fa-IR" sz="3600" b="1" i="1" dirty="0" smtClean="0">
                <a:solidFill>
                  <a:srgbClr val="C00000"/>
                </a:solidFill>
                <a:effectLst>
                  <a:outerShdw blurRad="38100" dist="38100" dir="2700000" algn="tl">
                    <a:srgbClr val="000000">
                      <a:alpha val="43137"/>
                    </a:srgbClr>
                  </a:outerShdw>
                </a:effectLst>
                <a:cs typeface="B Nazanin" pitchFamily="2" charset="-78"/>
              </a:rPr>
              <a:t>وراثت</a:t>
            </a:r>
            <a:r>
              <a:rPr lang="fa-IR" sz="3600" b="1" i="1" dirty="0" smtClean="0">
                <a:solidFill>
                  <a:schemeClr val="bg2">
                    <a:lumMod val="50000"/>
                  </a:schemeClr>
                </a:solidFill>
                <a:effectLst>
                  <a:outerShdw blurRad="38100" dist="38100" dir="2700000" algn="tl">
                    <a:srgbClr val="000000">
                      <a:alpha val="43137"/>
                    </a:srgbClr>
                  </a:outerShdw>
                </a:effectLst>
                <a:cs typeface="B Nazanin" pitchFamily="2" charset="-78"/>
              </a:rPr>
              <a:t> </a:t>
            </a:r>
            <a:r>
              <a:rPr lang="fa-IR" sz="3600" dirty="0" smtClean="0">
                <a:solidFill>
                  <a:schemeClr val="bg2">
                    <a:lumMod val="50000"/>
                  </a:schemeClr>
                </a:solidFill>
                <a:effectLst>
                  <a:outerShdw blurRad="38100" dist="38100" dir="2700000" algn="tl">
                    <a:srgbClr val="000000">
                      <a:alpha val="43137"/>
                    </a:srgbClr>
                  </a:outerShdw>
                </a:effectLst>
                <a:cs typeface="B Nazanin" pitchFamily="2" charset="-78"/>
              </a:rPr>
              <a:t>تأکید می کنند. </a:t>
            </a:r>
          </a:p>
          <a:p>
            <a:pPr algn="just" rtl="1"/>
            <a:r>
              <a:rPr lang="fa-IR" sz="3600" dirty="0" smtClean="0">
                <a:solidFill>
                  <a:schemeClr val="bg2">
                    <a:lumMod val="50000"/>
                  </a:schemeClr>
                </a:solidFill>
                <a:effectLst>
                  <a:outerShdw blurRad="38100" dist="38100" dir="2700000" algn="tl">
                    <a:srgbClr val="000000">
                      <a:alpha val="43137"/>
                    </a:srgbClr>
                  </a:outerShdw>
                </a:effectLst>
                <a:cs typeface="B Nazanin" pitchFamily="2" charset="-78"/>
              </a:rPr>
              <a:t>اگر آنها </a:t>
            </a:r>
            <a:r>
              <a:rPr lang="fa-IR" sz="3600" b="1" i="1" dirty="0" smtClean="0">
                <a:solidFill>
                  <a:srgbClr val="FF3300"/>
                </a:solidFill>
                <a:effectLst>
                  <a:outerShdw blurRad="38100" dist="38100" dir="2700000" algn="tl">
                    <a:srgbClr val="000000">
                      <a:alpha val="43137"/>
                    </a:srgbClr>
                  </a:outerShdw>
                </a:effectLst>
                <a:cs typeface="B Nazanin" pitchFamily="2" charset="-78"/>
              </a:rPr>
              <a:t>محیط</a:t>
            </a:r>
            <a:r>
              <a:rPr lang="fa-IR" sz="3600" b="1" i="1" dirty="0" smtClean="0">
                <a:solidFill>
                  <a:schemeClr val="bg2">
                    <a:lumMod val="50000"/>
                  </a:schemeClr>
                </a:solidFill>
                <a:effectLst>
                  <a:outerShdw blurRad="38100" dist="38100" dir="2700000" algn="tl">
                    <a:srgbClr val="000000">
                      <a:alpha val="43137"/>
                    </a:srgbClr>
                  </a:outerShdw>
                </a:effectLst>
                <a:cs typeface="B Nazanin" pitchFamily="2" charset="-78"/>
              </a:rPr>
              <a:t> </a:t>
            </a:r>
            <a:r>
              <a:rPr lang="fa-IR" sz="3600" i="1" dirty="0" smtClean="0">
                <a:solidFill>
                  <a:schemeClr val="bg2">
                    <a:lumMod val="50000"/>
                  </a:schemeClr>
                </a:solidFill>
                <a:effectLst>
                  <a:outerShdw blurRad="38100" dist="38100" dir="2700000" algn="tl">
                    <a:srgbClr val="000000">
                      <a:alpha val="43137"/>
                    </a:srgbClr>
                  </a:outerShdw>
                </a:effectLst>
                <a:cs typeface="B Nazanin" pitchFamily="2" charset="-78"/>
              </a:rPr>
              <a:t>را مهم بدانند</a:t>
            </a:r>
            <a:r>
              <a:rPr lang="fa-IR" sz="3600" dirty="0" smtClean="0">
                <a:solidFill>
                  <a:schemeClr val="bg2">
                    <a:lumMod val="50000"/>
                  </a:schemeClr>
                </a:solidFill>
                <a:effectLst>
                  <a:outerShdw blurRad="38100" dist="38100" dir="2700000" algn="tl">
                    <a:srgbClr val="000000">
                      <a:alpha val="43137"/>
                    </a:srgbClr>
                  </a:outerShdw>
                </a:effectLst>
                <a:cs typeface="B Nazanin" pitchFamily="2" charset="-78"/>
              </a:rPr>
              <a:t> معمولاً معتقدند که </a:t>
            </a:r>
            <a:r>
              <a:rPr lang="fa-IR" sz="3600" b="1" i="1" dirty="0" smtClean="0">
                <a:solidFill>
                  <a:srgbClr val="FF3300"/>
                </a:solidFill>
                <a:effectLst>
                  <a:outerShdw blurRad="38100" dist="38100" dir="2700000" algn="tl">
                    <a:srgbClr val="000000">
                      <a:alpha val="43137"/>
                    </a:srgbClr>
                  </a:outerShdw>
                </a:effectLst>
                <a:cs typeface="B Nazanin" pitchFamily="2" charset="-78"/>
              </a:rPr>
              <a:t>تجربیات اولیه</a:t>
            </a:r>
            <a:r>
              <a:rPr lang="fa-IR" sz="3600" b="1" i="1" dirty="0" smtClean="0">
                <a:solidFill>
                  <a:schemeClr val="bg2">
                    <a:lumMod val="50000"/>
                  </a:schemeClr>
                </a:solidFill>
                <a:effectLst>
                  <a:outerShdw blurRad="38100" dist="38100" dir="2700000" algn="tl">
                    <a:srgbClr val="000000">
                      <a:alpha val="43137"/>
                    </a:srgbClr>
                  </a:outerShdw>
                </a:effectLst>
                <a:cs typeface="B Nazanin" pitchFamily="2" charset="-78"/>
              </a:rPr>
              <a:t> </a:t>
            </a:r>
            <a:r>
              <a:rPr lang="fa-IR" sz="3600" dirty="0" smtClean="0">
                <a:solidFill>
                  <a:schemeClr val="bg2">
                    <a:lumMod val="50000"/>
                  </a:schemeClr>
                </a:solidFill>
                <a:effectLst>
                  <a:outerShdw blurRad="38100" dist="38100" dir="2700000" algn="tl">
                    <a:srgbClr val="000000">
                      <a:alpha val="43137"/>
                    </a:srgbClr>
                  </a:outerShdw>
                </a:effectLst>
                <a:cs typeface="B Nazanin" pitchFamily="2" charset="-78"/>
              </a:rPr>
              <a:t>الگوی دائمی رفتار را تعیین می کند.</a:t>
            </a:r>
          </a:p>
          <a:p>
            <a:pPr algn="just" rtl="1"/>
            <a:r>
              <a:rPr lang="fa-IR" sz="3600" dirty="0" smtClean="0">
                <a:solidFill>
                  <a:schemeClr val="bg2">
                    <a:lumMod val="50000"/>
                  </a:schemeClr>
                </a:solidFill>
                <a:effectLst>
                  <a:outerShdw blurRad="38100" dist="38100" dir="2700000" algn="tl">
                    <a:srgbClr val="000000">
                      <a:alpha val="43137"/>
                    </a:srgbClr>
                  </a:outerShdw>
                </a:effectLst>
                <a:cs typeface="B Nazanin" pitchFamily="2" charset="-78"/>
              </a:rPr>
              <a:t> آنها بر این باورند که؛ رویـدادهای مثبت بعـدی در زندگی می توانند تأثیر رویدادهای ناگوار چند سال اول زندگی را کاملاً از بین ببرند(بر </a:t>
            </a:r>
            <a:r>
              <a:rPr lang="fa-IR" sz="3600" b="1" i="1" dirty="0" smtClean="0">
                <a:solidFill>
                  <a:srgbClr val="FF3300"/>
                </a:solidFill>
                <a:effectLst>
                  <a:outerShdw blurRad="38100" dist="38100" dir="2700000" algn="tl">
                    <a:srgbClr val="000000">
                      <a:alpha val="43137"/>
                    </a:srgbClr>
                  </a:outerShdw>
                </a:effectLst>
                <a:cs typeface="B Nazanin" pitchFamily="2" charset="-78"/>
              </a:rPr>
              <a:t>انعطاف پذیری </a:t>
            </a:r>
            <a:r>
              <a:rPr lang="fa-IR" sz="3600" dirty="0" smtClean="0">
                <a:solidFill>
                  <a:schemeClr val="bg2">
                    <a:lumMod val="50000"/>
                  </a:schemeClr>
                </a:solidFill>
                <a:effectLst>
                  <a:outerShdw blurRad="38100" dist="38100" dir="2700000" algn="tl">
                    <a:srgbClr val="000000">
                      <a:alpha val="43137"/>
                    </a:srgbClr>
                  </a:outerShdw>
                </a:effectLst>
                <a:cs typeface="B Nazanin" pitchFamily="2" charset="-78"/>
              </a:rPr>
              <a:t>تأکید دارند).</a:t>
            </a:r>
            <a:endParaRPr lang="en-US" sz="3600" dirty="0">
              <a:solidFill>
                <a:schemeClr val="bg2">
                  <a:lumMod val="50000"/>
                </a:schemeClr>
              </a:solidFill>
              <a:effectLst>
                <a:outerShdw blurRad="38100" dist="38100" dir="2700000" algn="tl">
                  <a:srgbClr val="000000">
                    <a:alpha val="43137"/>
                  </a:srgbClr>
                </a:outerShdw>
              </a:effectLst>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686800" cy="5632311"/>
          </a:xfrm>
          <a:prstGeom prst="rect">
            <a:avLst/>
          </a:prstGeom>
          <a:noFill/>
        </p:spPr>
        <p:txBody>
          <a:bodyPr wrap="square" rtlCol="0">
            <a:spAutoFit/>
          </a:bodyPr>
          <a:lstStyle/>
          <a:p>
            <a:pPr algn="just" rtl="1"/>
            <a:r>
              <a:rPr lang="fa-IR" sz="4000" b="1" dirty="0" smtClean="0">
                <a:solidFill>
                  <a:schemeClr val="accent1">
                    <a:lumMod val="75000"/>
                  </a:schemeClr>
                </a:solidFill>
                <a:effectLst>
                  <a:outerShdw blurRad="38100" dist="38100" dir="2700000" algn="tl">
                    <a:srgbClr val="000000">
                      <a:alpha val="43137"/>
                    </a:srgbClr>
                  </a:outerShdw>
                </a:effectLst>
                <a:cs typeface="B Nazanin" pitchFamily="2" charset="-78"/>
              </a:rPr>
              <a:t> پهنۀ عمر؛ دیدگاهی متعادل </a:t>
            </a:r>
            <a:r>
              <a:rPr lang="en-US" sz="3200" dirty="0" smtClean="0">
                <a:solidFill>
                  <a:schemeClr val="accent1">
                    <a:lumMod val="75000"/>
                  </a:schemeClr>
                </a:solidFill>
                <a:effectLst>
                  <a:outerShdw blurRad="38100" dist="38100" dir="2700000" algn="tl">
                    <a:srgbClr val="000000">
                      <a:alpha val="43137"/>
                    </a:srgbClr>
                  </a:outerShdw>
                </a:effectLst>
              </a:rPr>
              <a:t>(Life Span)</a:t>
            </a:r>
            <a:endParaRPr lang="fa-IR" sz="4000" b="1" dirty="0" smtClean="0">
              <a:solidFill>
                <a:schemeClr val="accent1">
                  <a:lumMod val="75000"/>
                </a:schemeClr>
              </a:solidFill>
              <a:effectLst>
                <a:outerShdw blurRad="38100" dist="38100" dir="2700000" algn="tl">
                  <a:srgbClr val="000000">
                    <a:alpha val="43137"/>
                  </a:srgbClr>
                </a:outerShdw>
              </a:effectLst>
              <a:cs typeface="B Nazanin" pitchFamily="2" charset="-78"/>
            </a:endParaRPr>
          </a:p>
          <a:p>
            <a:pPr algn="just" rtl="1"/>
            <a:r>
              <a:rPr lang="fa-IR" sz="3200" b="1" dirty="0" smtClean="0">
                <a:solidFill>
                  <a:schemeClr val="accent5">
                    <a:lumMod val="50000"/>
                  </a:schemeClr>
                </a:solidFill>
                <a:cs typeface="B Nazanin" pitchFamily="2" charset="-78"/>
              </a:rPr>
              <a:t>در این دیدگاه، رشد به صورت «سیستمی پویا» در نظر گرفته می شود؛ فرایندی که پیوسته جریان دارد و از لقاح تا مرگ گسترش می یابد و شبکۀ پیچیدۀ تأثیرات زیستی، روان شناختی، و اجتماعی آن را شکل می دهد.</a:t>
            </a:r>
          </a:p>
          <a:p>
            <a:pPr algn="just" rtl="1"/>
            <a:r>
              <a:rPr lang="fa-IR" sz="3200" b="1" dirty="0" smtClean="0">
                <a:solidFill>
                  <a:srgbClr val="002060"/>
                </a:solidFill>
                <a:cs typeface="B Nazanin" pitchFamily="2" charset="-78"/>
              </a:rPr>
              <a:t> رویکرد اصلی سیستم های پویا، دیدگاه «عمر» است که دارای 4 فرض است، رشد:</a:t>
            </a:r>
          </a:p>
          <a:p>
            <a:pPr algn="just" rtl="1">
              <a:buBlip>
                <a:blip r:embed="rId2"/>
              </a:buBlip>
            </a:pPr>
            <a:r>
              <a:rPr lang="fa-IR" sz="3200" b="1" dirty="0" smtClean="0">
                <a:solidFill>
                  <a:srgbClr val="002060"/>
                </a:solidFill>
                <a:cs typeface="B Nazanin" pitchFamily="2" charset="-78"/>
              </a:rPr>
              <a:t> دائمی </a:t>
            </a:r>
          </a:p>
          <a:p>
            <a:pPr algn="just" rtl="1">
              <a:buBlip>
                <a:blip r:embed="rId2"/>
              </a:buBlip>
            </a:pPr>
            <a:r>
              <a:rPr lang="fa-IR" sz="3200" b="1" dirty="0" smtClean="0">
                <a:solidFill>
                  <a:srgbClr val="002060"/>
                </a:solidFill>
                <a:cs typeface="B Nazanin" pitchFamily="2" charset="-78"/>
              </a:rPr>
              <a:t> چند بُعدی و چند جهتی </a:t>
            </a:r>
          </a:p>
          <a:p>
            <a:pPr algn="just" rtl="1">
              <a:buBlip>
                <a:blip r:embed="rId2"/>
              </a:buBlip>
            </a:pPr>
            <a:r>
              <a:rPr lang="fa-IR" sz="3200" b="1" dirty="0" smtClean="0">
                <a:solidFill>
                  <a:srgbClr val="002060"/>
                </a:solidFill>
                <a:cs typeface="B Nazanin" pitchFamily="2" charset="-78"/>
              </a:rPr>
              <a:t> بسیار انعطاف پذیر</a:t>
            </a:r>
          </a:p>
          <a:p>
            <a:pPr algn="just" rtl="1">
              <a:buBlip>
                <a:blip r:embed="rId2"/>
              </a:buBlip>
            </a:pPr>
            <a:r>
              <a:rPr lang="fa-IR" sz="3200" b="1" dirty="0" smtClean="0">
                <a:solidFill>
                  <a:srgbClr val="002060"/>
                </a:solidFill>
                <a:cs typeface="B Nazanin" pitchFamily="2" charset="-78"/>
              </a:rPr>
              <a:t> چندین نیروی مؤثر، با هم بر آن تأثیر دارند.(ص 13) </a:t>
            </a: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09600"/>
            <a:ext cx="7620000" cy="4832092"/>
          </a:xfrm>
          <a:prstGeom prst="rect">
            <a:avLst/>
          </a:prstGeom>
          <a:noFill/>
        </p:spPr>
        <p:txBody>
          <a:bodyPr wrap="square" rtlCol="0">
            <a:spAutoFit/>
          </a:bodyPr>
          <a:lstStyle/>
          <a:p>
            <a:pPr algn="just" rtl="1"/>
            <a:r>
              <a:rPr lang="fa-IR" sz="4400" b="1" dirty="0" smtClean="0">
                <a:solidFill>
                  <a:srgbClr val="0070C0"/>
                </a:solidFill>
                <a:effectLst>
                  <a:outerShdw blurRad="38100" dist="38100" dir="2700000" algn="tl">
                    <a:srgbClr val="000000">
                      <a:alpha val="43137"/>
                    </a:srgbClr>
                  </a:outerShdw>
                </a:effectLst>
                <a:cs typeface="B Nazanin" pitchFamily="2" charset="-78"/>
              </a:rPr>
              <a:t>لیلی طائی</a:t>
            </a:r>
          </a:p>
          <a:p>
            <a:pPr algn="just" rtl="1"/>
            <a:endParaRPr lang="fa-IR" sz="4400" b="1" dirty="0" smtClean="0">
              <a:solidFill>
                <a:srgbClr val="0070C0"/>
              </a:solidFill>
              <a:effectLst>
                <a:outerShdw blurRad="38100" dist="38100" dir="2700000" algn="tl">
                  <a:srgbClr val="000000">
                    <a:alpha val="43137"/>
                  </a:srgbClr>
                </a:outerShdw>
              </a:effectLst>
              <a:cs typeface="B Nazanin" pitchFamily="2" charset="-78"/>
            </a:endParaRPr>
          </a:p>
          <a:p>
            <a:pPr algn="just" rtl="1"/>
            <a:r>
              <a:rPr lang="fa-IR" sz="4400" b="1" dirty="0" smtClean="0">
                <a:solidFill>
                  <a:srgbClr val="0070C0"/>
                </a:solidFill>
                <a:effectLst>
                  <a:outerShdw blurRad="38100" dist="38100" dir="2700000" algn="tl">
                    <a:srgbClr val="000000">
                      <a:alpha val="43137"/>
                    </a:srgbClr>
                  </a:outerShdw>
                </a:effectLst>
                <a:cs typeface="B Nazanin" pitchFamily="2" charset="-78"/>
              </a:rPr>
              <a:t>کارشناس ارشد روان شناسی تربیتی</a:t>
            </a:r>
          </a:p>
          <a:p>
            <a:pPr algn="just" rtl="1"/>
            <a:r>
              <a:rPr lang="fa-IR" sz="4400" b="1" dirty="0" smtClean="0">
                <a:solidFill>
                  <a:srgbClr val="0070C0"/>
                </a:solidFill>
                <a:effectLst>
                  <a:outerShdw blurRad="38100" dist="38100" dir="2700000" algn="tl">
                    <a:srgbClr val="000000">
                      <a:alpha val="43137"/>
                    </a:srgbClr>
                  </a:outerShdw>
                </a:effectLst>
                <a:cs typeface="B Nazanin" pitchFamily="2" charset="-78"/>
              </a:rPr>
              <a:t> </a:t>
            </a:r>
          </a:p>
          <a:p>
            <a:pPr algn="just" rtl="1"/>
            <a:r>
              <a:rPr lang="fa-IR" sz="4400" b="1" dirty="0" smtClean="0">
                <a:solidFill>
                  <a:srgbClr val="0070C0"/>
                </a:solidFill>
                <a:effectLst>
                  <a:outerShdw blurRad="38100" dist="38100" dir="2700000" algn="tl">
                    <a:srgbClr val="000000">
                      <a:alpha val="43137"/>
                    </a:srgbClr>
                  </a:outerShdw>
                </a:effectLst>
                <a:cs typeface="B Nazanin" pitchFamily="2" charset="-78"/>
              </a:rPr>
              <a:t>فارغ التحصیل دانشگاه شیراز</a:t>
            </a:r>
          </a:p>
          <a:p>
            <a:pPr algn="just" rtl="1"/>
            <a:endParaRPr lang="fa-IR" sz="4400" b="1" dirty="0" smtClean="0">
              <a:solidFill>
                <a:srgbClr val="0070C0"/>
              </a:solidFill>
              <a:effectLst>
                <a:outerShdw blurRad="38100" dist="38100" dir="2700000" algn="tl">
                  <a:srgbClr val="000000">
                    <a:alpha val="43137"/>
                  </a:srgbClr>
                </a:outerShdw>
              </a:effectLst>
              <a:cs typeface="B Nazanin" pitchFamily="2" charset="-78"/>
            </a:endParaRPr>
          </a:p>
          <a:p>
            <a:pPr algn="just" rtl="1"/>
            <a:r>
              <a:rPr lang="fa-IR" sz="4400" b="1" dirty="0" smtClean="0">
                <a:solidFill>
                  <a:srgbClr val="0070C0"/>
                </a:solidFill>
                <a:effectLst>
                  <a:outerShdw blurRad="38100" dist="38100" dir="2700000" algn="tl">
                    <a:srgbClr val="000000">
                      <a:alpha val="43137"/>
                    </a:srgbClr>
                  </a:outerShdw>
                </a:effectLst>
                <a:cs typeface="B Nazanin" pitchFamily="2" charset="-78"/>
              </a:rPr>
              <a:t>همراه: 09163116319(ساعت: 22-21)</a:t>
            </a:r>
            <a:endParaRPr lang="en-US" sz="4400" b="1" dirty="0">
              <a:solidFill>
                <a:srgbClr val="0070C0"/>
              </a:solidFill>
              <a:effectLst>
                <a:outerShdw blurRad="38100" dist="38100" dir="2700000" algn="tl">
                  <a:srgbClr val="000000">
                    <a:alpha val="43137"/>
                  </a:srgbClr>
                </a:outerShdw>
              </a:effectLst>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etab Roshd1.jpg"/>
          <p:cNvPicPr>
            <a:picLocks noChangeAspect="1"/>
          </p:cNvPicPr>
          <p:nvPr/>
        </p:nvPicPr>
        <p:blipFill>
          <a:blip r:embed="rId2" cstate="print"/>
          <a:stretch>
            <a:fillRect/>
          </a:stretch>
        </p:blipFill>
        <p:spPr>
          <a:xfrm>
            <a:off x="457200" y="838200"/>
            <a:ext cx="8153400" cy="46482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838200"/>
            <a:ext cx="8686800" cy="4401205"/>
          </a:xfrm>
          <a:prstGeom prst="rect">
            <a:avLst/>
          </a:prstGeom>
          <a:noFill/>
        </p:spPr>
        <p:txBody>
          <a:bodyPr wrap="square" rtlCol="0">
            <a:spAutoFit/>
          </a:bodyPr>
          <a:lstStyle/>
          <a:p>
            <a:pPr algn="just" rtl="1"/>
            <a:r>
              <a:rPr lang="fa-IR" sz="4000" dirty="0" smtClean="0">
                <a:solidFill>
                  <a:srgbClr val="FF0000"/>
                </a:solidFill>
                <a:cs typeface="B Nazanin" pitchFamily="2" charset="-78"/>
              </a:rPr>
              <a:t>«فروید» </a:t>
            </a:r>
            <a:r>
              <a:rPr lang="fa-IR" sz="4000" dirty="0" smtClean="0">
                <a:solidFill>
                  <a:schemeClr val="tx2">
                    <a:lumMod val="75000"/>
                  </a:schemeClr>
                </a:solidFill>
                <a:cs typeface="B Nazanin" pitchFamily="2" charset="-78"/>
              </a:rPr>
              <a:t>بنیان گذار دیدگاه «روان کاوی» معتقد است افراد، یک رشته مراحلی را می گذرانند که در آنها با </a:t>
            </a:r>
            <a:r>
              <a:rPr lang="fa-IR" sz="4000" i="1" u="sng" dirty="0" smtClean="0">
                <a:solidFill>
                  <a:srgbClr val="C00000"/>
                </a:solidFill>
                <a:effectLst>
                  <a:outerShdw blurRad="38100" dist="38100" dir="2700000" algn="tl">
                    <a:srgbClr val="000000">
                      <a:alpha val="43137"/>
                    </a:srgbClr>
                  </a:outerShdw>
                </a:effectLst>
                <a:cs typeface="B Nazanin" pitchFamily="2" charset="-78"/>
              </a:rPr>
              <a:t>تعارض هایی </a:t>
            </a:r>
            <a:r>
              <a:rPr lang="fa-IR" sz="4000" i="1" dirty="0" smtClean="0">
                <a:solidFill>
                  <a:schemeClr val="tx2">
                    <a:lumMod val="75000"/>
                  </a:schemeClr>
                </a:solidFill>
                <a:effectLst>
                  <a:outerShdw blurRad="38100" dist="38100" dir="2700000" algn="tl">
                    <a:srgbClr val="000000">
                      <a:alpha val="43137"/>
                    </a:srgbClr>
                  </a:outerShdw>
                </a:effectLst>
                <a:cs typeface="B Nazanin" pitchFamily="2" charset="-78"/>
              </a:rPr>
              <a:t>بین </a:t>
            </a:r>
            <a:r>
              <a:rPr lang="fa-IR" sz="4000" dirty="0" smtClean="0">
                <a:solidFill>
                  <a:srgbClr val="FF3300"/>
                </a:solidFill>
                <a:effectLst>
                  <a:outerShdw blurRad="38100" dist="38100" dir="2700000" algn="tl">
                    <a:srgbClr val="000000">
                      <a:alpha val="43137"/>
                    </a:srgbClr>
                  </a:outerShdw>
                </a:effectLst>
                <a:cs typeface="B Nazanin" pitchFamily="2" charset="-78"/>
              </a:rPr>
              <a:t>سایق های زیستی </a:t>
            </a:r>
            <a:r>
              <a:rPr lang="fa-IR" sz="4000" dirty="0" smtClean="0">
                <a:solidFill>
                  <a:schemeClr val="accent3">
                    <a:lumMod val="50000"/>
                  </a:schemeClr>
                </a:solidFill>
                <a:effectLst>
                  <a:outerShdw blurRad="38100" dist="38100" dir="2700000" algn="tl">
                    <a:srgbClr val="000000">
                      <a:alpha val="43137"/>
                    </a:srgbClr>
                  </a:outerShdw>
                </a:effectLst>
                <a:cs typeface="B Nazanin" pitchFamily="2" charset="-78"/>
              </a:rPr>
              <a:t>و</a:t>
            </a:r>
            <a:r>
              <a:rPr lang="fa-IR" sz="4000" dirty="0" smtClean="0">
                <a:solidFill>
                  <a:srgbClr val="FF3300"/>
                </a:solidFill>
                <a:effectLst>
                  <a:outerShdw blurRad="38100" dist="38100" dir="2700000" algn="tl">
                    <a:srgbClr val="000000">
                      <a:alpha val="43137"/>
                    </a:srgbClr>
                  </a:outerShdw>
                </a:effectLst>
                <a:cs typeface="B Nazanin" pitchFamily="2" charset="-78"/>
              </a:rPr>
              <a:t> انتظارات اجتماعی </a:t>
            </a:r>
            <a:r>
              <a:rPr lang="fa-IR" sz="4000" dirty="0" smtClean="0">
                <a:solidFill>
                  <a:schemeClr val="tx2">
                    <a:lumMod val="75000"/>
                  </a:schemeClr>
                </a:solidFill>
                <a:cs typeface="B Nazanin" pitchFamily="2" charset="-78"/>
              </a:rPr>
              <a:t>روبه رو می شوند.</a:t>
            </a:r>
          </a:p>
          <a:p>
            <a:pPr algn="just" rtl="1"/>
            <a:r>
              <a:rPr lang="fa-IR" sz="4000" dirty="0" smtClean="0">
                <a:solidFill>
                  <a:schemeClr val="tx2">
                    <a:lumMod val="75000"/>
                  </a:schemeClr>
                </a:solidFill>
                <a:cs typeface="B Nazanin" pitchFamily="2" charset="-78"/>
              </a:rPr>
              <a:t> نحوه ای که این تعارض ها حل می شود، توانایی افراد را در آموختن، کنار آمدنِ با دیگران، و مقابله کردن با اضطراب، تعیین می کند.</a:t>
            </a:r>
            <a:r>
              <a:rPr lang="fa-IR" sz="4000" i="1" dirty="0" smtClean="0">
                <a:solidFill>
                  <a:schemeClr val="tx2">
                    <a:lumMod val="75000"/>
                  </a:schemeClr>
                </a:solidFill>
                <a:effectLst>
                  <a:outerShdw blurRad="38100" dist="38100" dir="2700000" algn="tl">
                    <a:srgbClr val="000000">
                      <a:alpha val="43137"/>
                    </a:srgbClr>
                  </a:outerShdw>
                </a:effectLst>
                <a:cs typeface="B Nazanin" pitchFamily="2" charset="-78"/>
              </a:rPr>
              <a:t> </a:t>
            </a:r>
            <a:endParaRPr lang="en-US" sz="4000" dirty="0">
              <a:solidFill>
                <a:srgbClr val="FF000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1066800"/>
            <a:ext cx="8686800" cy="4524315"/>
          </a:xfrm>
          <a:prstGeom prst="rect">
            <a:avLst/>
          </a:prstGeom>
          <a:noFill/>
        </p:spPr>
        <p:txBody>
          <a:bodyPr wrap="square" rtlCol="0">
            <a:spAutoFit/>
          </a:bodyPr>
          <a:lstStyle/>
          <a:p>
            <a:pPr algn="just" rtl="1"/>
            <a:r>
              <a:rPr lang="fa-IR" sz="3600" dirty="0" smtClean="0">
                <a:solidFill>
                  <a:schemeClr val="bg2">
                    <a:lumMod val="50000"/>
                  </a:schemeClr>
                </a:solidFill>
                <a:cs typeface="B Nazanin" pitchFamily="2" charset="-78"/>
              </a:rPr>
              <a:t> نظریۀ </a:t>
            </a:r>
            <a:r>
              <a:rPr lang="fa-IR" sz="3600" b="1" i="1" dirty="0" smtClean="0">
                <a:solidFill>
                  <a:srgbClr val="FF0000"/>
                </a:solidFill>
                <a:effectLst>
                  <a:outerShdw blurRad="38100" dist="38100" dir="2700000" algn="tl">
                    <a:srgbClr val="000000">
                      <a:alpha val="43137"/>
                    </a:srgbClr>
                  </a:outerShdw>
                </a:effectLst>
                <a:cs typeface="B Nazanin" pitchFamily="2" charset="-78"/>
              </a:rPr>
              <a:t>«روانی جنسی» </a:t>
            </a:r>
            <a:r>
              <a:rPr lang="fa-IR" sz="3600" dirty="0" smtClean="0">
                <a:solidFill>
                  <a:schemeClr val="bg2">
                    <a:lumMod val="50000"/>
                  </a:schemeClr>
                </a:solidFill>
                <a:cs typeface="B Nazanin" pitchFamily="2" charset="-78"/>
              </a:rPr>
              <a:t>معتقد است نحوه ای که والدین </a:t>
            </a:r>
            <a:r>
              <a:rPr lang="fa-IR" sz="3600" i="1" dirty="0" smtClean="0">
                <a:solidFill>
                  <a:srgbClr val="C00000"/>
                </a:solidFill>
                <a:effectLst>
                  <a:outerShdw blurRad="38100" dist="38100" dir="2700000" algn="tl">
                    <a:srgbClr val="000000">
                      <a:alpha val="43137"/>
                    </a:srgbClr>
                  </a:outerShdw>
                </a:effectLst>
                <a:cs typeface="B Nazanin" pitchFamily="2" charset="-78"/>
              </a:rPr>
              <a:t>سایق های جنسی و پرخاشگری</a:t>
            </a:r>
            <a:r>
              <a:rPr lang="fa-IR" sz="3600" i="1" dirty="0" smtClean="0">
                <a:solidFill>
                  <a:schemeClr val="bg2">
                    <a:lumMod val="50000"/>
                  </a:schemeClr>
                </a:solidFill>
                <a:effectLst>
                  <a:outerShdw blurRad="38100" dist="38100" dir="2700000" algn="tl">
                    <a:srgbClr val="000000">
                      <a:alpha val="43137"/>
                    </a:srgbClr>
                  </a:outerShdw>
                </a:effectLst>
                <a:cs typeface="B Nazanin" pitchFamily="2" charset="-78"/>
              </a:rPr>
              <a:t> فرزند خود </a:t>
            </a:r>
            <a:r>
              <a:rPr lang="fa-IR" sz="3600" dirty="0" smtClean="0">
                <a:solidFill>
                  <a:schemeClr val="bg2">
                    <a:lumMod val="50000"/>
                  </a:schemeClr>
                </a:solidFill>
                <a:cs typeface="B Nazanin" pitchFamily="2" charset="-78"/>
              </a:rPr>
              <a:t>را در چند سال اول زندگی اداره می کنند، برای رشد شخصیتِ سالم، حیاتی است(پس از بررسی انگیزه های ناهشیار بیماران با پریشانی های هیجانی).</a:t>
            </a:r>
          </a:p>
          <a:p>
            <a:pPr algn="just" rtl="1"/>
            <a:r>
              <a:rPr lang="fa-IR" sz="3600" dirty="0" smtClean="0">
                <a:solidFill>
                  <a:schemeClr val="bg2">
                    <a:lumMod val="50000"/>
                  </a:schemeClr>
                </a:solidFill>
                <a:cs typeface="B Nazanin" pitchFamily="2" charset="-78"/>
              </a:rPr>
              <a:t> در نظریه فروید، سه بخش شخصیت؛ </a:t>
            </a:r>
            <a:r>
              <a:rPr lang="fa-IR" sz="3600" i="1" dirty="0" smtClean="0">
                <a:solidFill>
                  <a:srgbClr val="FF0000"/>
                </a:solidFill>
                <a:effectLst>
                  <a:outerShdw blurRad="38100" dist="38100" dir="2700000" algn="tl">
                    <a:srgbClr val="000000">
                      <a:alpha val="43137"/>
                    </a:srgbClr>
                  </a:outerShdw>
                </a:effectLst>
                <a:cs typeface="B Nazanin" pitchFamily="2" charset="-78"/>
              </a:rPr>
              <a:t>نهاد</a:t>
            </a:r>
            <a:r>
              <a:rPr lang="fa-IR" sz="3600" i="1" dirty="0" smtClean="0">
                <a:solidFill>
                  <a:schemeClr val="bg2">
                    <a:lumMod val="50000"/>
                  </a:schemeClr>
                </a:solidFill>
                <a:effectLst>
                  <a:outerShdw blurRad="38100" dist="38100" dir="2700000" algn="tl">
                    <a:srgbClr val="000000">
                      <a:alpha val="43137"/>
                    </a:srgbClr>
                  </a:outerShdw>
                </a:effectLst>
                <a:cs typeface="B Nazanin" pitchFamily="2" charset="-78"/>
              </a:rPr>
              <a:t>، </a:t>
            </a:r>
            <a:r>
              <a:rPr lang="fa-IR" sz="3600" i="1" dirty="0" smtClean="0">
                <a:solidFill>
                  <a:srgbClr val="FF0000"/>
                </a:solidFill>
                <a:effectLst>
                  <a:outerShdw blurRad="38100" dist="38100" dir="2700000" algn="tl">
                    <a:srgbClr val="000000">
                      <a:alpha val="43137"/>
                    </a:srgbClr>
                  </a:outerShdw>
                </a:effectLst>
                <a:cs typeface="B Nazanin" pitchFamily="2" charset="-78"/>
              </a:rPr>
              <a:t>خود</a:t>
            </a:r>
            <a:r>
              <a:rPr lang="fa-IR" sz="3600" i="1" dirty="0" smtClean="0">
                <a:solidFill>
                  <a:schemeClr val="bg2">
                    <a:lumMod val="50000"/>
                  </a:schemeClr>
                </a:solidFill>
                <a:effectLst>
                  <a:outerShdw blurRad="38100" dist="38100" dir="2700000" algn="tl">
                    <a:srgbClr val="000000">
                      <a:alpha val="43137"/>
                    </a:srgbClr>
                  </a:outerShdw>
                </a:effectLst>
                <a:cs typeface="B Nazanin" pitchFamily="2" charset="-78"/>
              </a:rPr>
              <a:t> و </a:t>
            </a:r>
            <a:r>
              <a:rPr lang="fa-IR" sz="3600" i="1" dirty="0" smtClean="0">
                <a:solidFill>
                  <a:srgbClr val="FF0000"/>
                </a:solidFill>
                <a:effectLst>
                  <a:outerShdw blurRad="38100" dist="38100" dir="2700000" algn="tl">
                    <a:srgbClr val="000000">
                      <a:alpha val="43137"/>
                    </a:srgbClr>
                  </a:outerShdw>
                </a:effectLst>
                <a:cs typeface="B Nazanin" pitchFamily="2" charset="-78"/>
              </a:rPr>
              <a:t>فراخود</a:t>
            </a:r>
            <a:r>
              <a:rPr lang="fa-IR" sz="3600" i="1" dirty="0" smtClean="0">
                <a:solidFill>
                  <a:schemeClr val="bg2">
                    <a:lumMod val="50000"/>
                  </a:schemeClr>
                </a:solidFill>
                <a:effectLst>
                  <a:outerShdw blurRad="38100" dist="38100" dir="2700000" algn="tl">
                    <a:srgbClr val="000000">
                      <a:alpha val="43137"/>
                    </a:srgbClr>
                  </a:outerShdw>
                </a:effectLst>
                <a:cs typeface="B Nazanin" pitchFamily="2" charset="-78"/>
              </a:rPr>
              <a:t> </a:t>
            </a:r>
            <a:r>
              <a:rPr lang="fa-IR" sz="3600" dirty="0" smtClean="0">
                <a:solidFill>
                  <a:schemeClr val="bg2">
                    <a:lumMod val="50000"/>
                  </a:schemeClr>
                </a:solidFill>
                <a:cs typeface="B Nazanin" pitchFamily="2" charset="-78"/>
              </a:rPr>
              <a:t>در پنج مرحله که در جدول بعدی خلاصه شده است، یک پارچه می شوند:</a:t>
            </a:r>
            <a:endParaRPr lang="en-US" sz="3600" dirty="0">
              <a:solidFill>
                <a:schemeClr val="bg2">
                  <a:lumMod val="50000"/>
                </a:schemeClr>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533400"/>
            <a:ext cx="8458200" cy="5078313"/>
          </a:xfrm>
          <a:prstGeom prst="rect">
            <a:avLst/>
          </a:prstGeom>
          <a:noFill/>
        </p:spPr>
        <p:txBody>
          <a:bodyPr wrap="square" rtlCol="0">
            <a:spAutoFit/>
          </a:bodyPr>
          <a:lstStyle/>
          <a:p>
            <a:pPr algn="just" rtl="1"/>
            <a:r>
              <a:rPr lang="fa-IR" sz="3600" b="1" dirty="0" smtClean="0">
                <a:solidFill>
                  <a:schemeClr val="accent1">
                    <a:lumMod val="75000"/>
                  </a:schemeClr>
                </a:solidFill>
                <a:effectLst>
                  <a:outerShdw blurRad="38100" dist="38100" dir="2700000" algn="tl">
                    <a:srgbClr val="000000">
                      <a:alpha val="43137"/>
                    </a:srgbClr>
                  </a:outerShdw>
                </a:effectLst>
                <a:cs typeface="B Nazanin" pitchFamily="2" charset="-78"/>
              </a:rPr>
              <a:t>نهاد: </a:t>
            </a:r>
            <a:r>
              <a:rPr lang="fa-IR" sz="3600" dirty="0" smtClean="0">
                <a:solidFill>
                  <a:srgbClr val="0070C0"/>
                </a:solidFill>
                <a:cs typeface="B Nazanin" pitchFamily="2" charset="-78"/>
              </a:rPr>
              <a:t>بزرگ ترین قسمت ذهن، منبع نیازها، و امیال زیستی- اساسی است.</a:t>
            </a:r>
          </a:p>
          <a:p>
            <a:pPr algn="just" rtl="1"/>
            <a:r>
              <a:rPr lang="fa-IR" sz="3600" b="1" dirty="0" smtClean="0">
                <a:solidFill>
                  <a:schemeClr val="accent1">
                    <a:lumMod val="75000"/>
                  </a:schemeClr>
                </a:solidFill>
                <a:effectLst>
                  <a:outerShdw blurRad="38100" dist="38100" dir="2700000" algn="tl">
                    <a:srgbClr val="000000">
                      <a:alpha val="43137"/>
                    </a:srgbClr>
                  </a:outerShdw>
                </a:effectLst>
                <a:cs typeface="B Nazanin" pitchFamily="2" charset="-78"/>
              </a:rPr>
              <a:t>خود: </a:t>
            </a:r>
            <a:r>
              <a:rPr lang="fa-IR" sz="3600" dirty="0" smtClean="0">
                <a:solidFill>
                  <a:srgbClr val="0070C0"/>
                </a:solidFill>
                <a:cs typeface="B Nazanin" pitchFamily="2" charset="-78"/>
              </a:rPr>
              <a:t>قسمت هشیار و منطقی شخصیت که در اوائل نوباوگی پدیدار می شود تا تکانه های «نهاد» را طوری هدایت کند که روی چیزهای مناسب، در زمان و مکان قابل قبول تخلیه شوند.</a:t>
            </a:r>
          </a:p>
          <a:p>
            <a:pPr algn="just" rtl="1"/>
            <a:r>
              <a:rPr lang="fa-IR" sz="3600" b="1" dirty="0" smtClean="0">
                <a:solidFill>
                  <a:schemeClr val="accent1">
                    <a:lumMod val="75000"/>
                  </a:schemeClr>
                </a:solidFill>
                <a:effectLst>
                  <a:outerShdw blurRad="38100" dist="38100" dir="2700000" algn="tl">
                    <a:srgbClr val="000000">
                      <a:alpha val="43137"/>
                    </a:srgbClr>
                  </a:outerShdw>
                </a:effectLst>
                <a:cs typeface="B Nazanin" pitchFamily="2" charset="-78"/>
              </a:rPr>
              <a:t>فراخود(وجدان): </a:t>
            </a:r>
            <a:r>
              <a:rPr lang="fa-IR" sz="3600" dirty="0" smtClean="0">
                <a:solidFill>
                  <a:srgbClr val="0070C0"/>
                </a:solidFill>
                <a:cs typeface="B Nazanin" pitchFamily="2" charset="-78"/>
              </a:rPr>
              <a:t>در سن 6-3 سالگی از طریق تعامل با  والدین که تأکید دارند باید از ارزش های جامعه پیروی کنند، شکل می گیرد.</a:t>
            </a:r>
            <a:endParaRPr lang="en-US" sz="3600" b="1" dirty="0">
              <a:solidFill>
                <a:schemeClr val="accent1">
                  <a:lumMod val="75000"/>
                </a:schemeClr>
              </a:solidFill>
              <a:effectLst>
                <a:outerShdw blurRad="38100" dist="38100" dir="2700000" algn="tl">
                  <a:srgbClr val="000000">
                    <a:alpha val="43137"/>
                  </a:srgbClr>
                </a:outerShdw>
              </a:effectLst>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33400"/>
            <a:ext cx="8686800" cy="3970318"/>
          </a:xfrm>
          <a:prstGeom prst="rect">
            <a:avLst/>
          </a:prstGeom>
          <a:noFill/>
        </p:spPr>
        <p:txBody>
          <a:bodyPr wrap="square" rtlCol="0">
            <a:spAutoFit/>
          </a:bodyPr>
          <a:lstStyle/>
          <a:p>
            <a:pPr algn="just" rtl="1"/>
            <a:r>
              <a:rPr lang="fa-IR" sz="3600" dirty="0" smtClean="0">
                <a:solidFill>
                  <a:srgbClr val="0070C0"/>
                </a:solidFill>
                <a:cs typeface="B Nazanin" pitchFamily="2" charset="-78"/>
              </a:rPr>
              <a:t>به اعتقاد «فروید»؛ اکنون «</a:t>
            </a:r>
            <a:r>
              <a:rPr lang="fa-IR" sz="3600" dirty="0" smtClean="0">
                <a:solidFill>
                  <a:srgbClr val="FF0000"/>
                </a:solidFill>
                <a:cs typeface="B Nazanin" pitchFamily="2" charset="-78"/>
              </a:rPr>
              <a:t>خود(من)</a:t>
            </a:r>
            <a:r>
              <a:rPr lang="fa-IR" sz="3600" dirty="0" smtClean="0">
                <a:solidFill>
                  <a:srgbClr val="0070C0"/>
                </a:solidFill>
                <a:cs typeface="B Nazanin" pitchFamily="2" charset="-78"/>
              </a:rPr>
              <a:t>» با تکلیفِ به طور فزایندۀ دشوارِ رفع و رجوع کردنِ درخواست های </a:t>
            </a:r>
            <a:r>
              <a:rPr lang="fa-IR" sz="3600" dirty="0" smtClean="0">
                <a:solidFill>
                  <a:srgbClr val="FF0000"/>
                </a:solidFill>
                <a:cs typeface="B Nazanin" pitchFamily="2" charset="-78"/>
              </a:rPr>
              <a:t>«نهاد»</a:t>
            </a:r>
            <a:r>
              <a:rPr lang="fa-IR" sz="3600" dirty="0" smtClean="0">
                <a:solidFill>
                  <a:schemeClr val="accent3">
                    <a:lumMod val="75000"/>
                  </a:schemeClr>
                </a:solidFill>
                <a:cs typeface="B Nazanin" pitchFamily="2" charset="-78"/>
              </a:rPr>
              <a:t>،</a:t>
            </a:r>
            <a:r>
              <a:rPr lang="fa-IR" sz="3600" dirty="0" smtClean="0">
                <a:solidFill>
                  <a:srgbClr val="FF0000"/>
                </a:solidFill>
                <a:cs typeface="B Nazanin" pitchFamily="2" charset="-78"/>
              </a:rPr>
              <a:t> «دنیای بیرونی»</a:t>
            </a:r>
            <a:r>
              <a:rPr lang="fa-IR" sz="3600" dirty="0" smtClean="0">
                <a:solidFill>
                  <a:schemeClr val="accent3">
                    <a:lumMod val="75000"/>
                  </a:schemeClr>
                </a:solidFill>
                <a:cs typeface="B Nazanin" pitchFamily="2" charset="-78"/>
              </a:rPr>
              <a:t>،</a:t>
            </a:r>
            <a:r>
              <a:rPr lang="fa-IR" sz="3600" dirty="0" smtClean="0">
                <a:solidFill>
                  <a:srgbClr val="FF0000"/>
                </a:solidFill>
                <a:cs typeface="B Nazanin" pitchFamily="2" charset="-78"/>
              </a:rPr>
              <a:t> </a:t>
            </a:r>
            <a:r>
              <a:rPr lang="fa-IR" sz="3600" dirty="0" smtClean="0">
                <a:solidFill>
                  <a:srgbClr val="0070C0"/>
                </a:solidFill>
                <a:cs typeface="B Nazanin" pitchFamily="2" charset="-78"/>
              </a:rPr>
              <a:t>و </a:t>
            </a:r>
            <a:r>
              <a:rPr lang="fa-IR" sz="3600" dirty="0" smtClean="0">
                <a:solidFill>
                  <a:srgbClr val="FF0000"/>
                </a:solidFill>
                <a:cs typeface="B Nazanin" pitchFamily="2" charset="-78"/>
              </a:rPr>
              <a:t>«وجدان» </a:t>
            </a:r>
            <a:r>
              <a:rPr lang="fa-IR" sz="3600" dirty="0" smtClean="0">
                <a:solidFill>
                  <a:srgbClr val="0070C0"/>
                </a:solidFill>
                <a:cs typeface="B Nazanin" pitchFamily="2" charset="-78"/>
              </a:rPr>
              <a:t>روبه رو است.</a:t>
            </a:r>
          </a:p>
          <a:p>
            <a:pPr algn="just" rtl="1"/>
            <a:endParaRPr lang="fa-IR" sz="3600" dirty="0" smtClean="0">
              <a:solidFill>
                <a:srgbClr val="0070C0"/>
              </a:solidFill>
              <a:cs typeface="B Nazanin" pitchFamily="2" charset="-78"/>
            </a:endParaRPr>
          </a:p>
          <a:p>
            <a:pPr algn="just" rtl="1"/>
            <a:r>
              <a:rPr lang="fa-IR" sz="3600" dirty="0" smtClean="0">
                <a:solidFill>
                  <a:schemeClr val="accent1">
                    <a:lumMod val="75000"/>
                  </a:schemeClr>
                </a:solidFill>
                <a:cs typeface="B Nazanin" pitchFamily="2" charset="-78"/>
              </a:rPr>
              <a:t>*****</a:t>
            </a:r>
            <a:r>
              <a:rPr lang="fa-IR" sz="3600" dirty="0" smtClean="0">
                <a:solidFill>
                  <a:srgbClr val="0070C0"/>
                </a:solidFill>
                <a:cs typeface="B Nazanin" pitchFamily="2" charset="-78"/>
              </a:rPr>
              <a:t>در نتیجه؛ روابطی که بین نهاد، خود، و فراخود در سال های </a:t>
            </a:r>
            <a:r>
              <a:rPr lang="fa-IR" sz="3600" b="1" i="1" dirty="0" smtClean="0">
                <a:solidFill>
                  <a:schemeClr val="accent1">
                    <a:lumMod val="75000"/>
                  </a:schemeClr>
                </a:solidFill>
                <a:effectLst>
                  <a:outerShdw blurRad="38100" dist="38100" dir="2700000" algn="tl">
                    <a:srgbClr val="000000">
                      <a:alpha val="43137"/>
                    </a:srgbClr>
                  </a:outerShdw>
                </a:effectLst>
                <a:cs typeface="B Nazanin" pitchFamily="2" charset="-78"/>
              </a:rPr>
              <a:t>پیش دبستانی </a:t>
            </a:r>
            <a:r>
              <a:rPr lang="fa-IR" sz="3600" dirty="0" smtClean="0">
                <a:solidFill>
                  <a:srgbClr val="0070C0"/>
                </a:solidFill>
                <a:cs typeface="B Nazanin" pitchFamily="2" charset="-78"/>
              </a:rPr>
              <a:t>برقرار می شوند، شخصیت اساسی فرد را تعیین می کنند.</a:t>
            </a:r>
            <a:r>
              <a:rPr lang="fa-IR" sz="3600" dirty="0" smtClean="0">
                <a:solidFill>
                  <a:schemeClr val="accent1">
                    <a:lumMod val="75000"/>
                  </a:schemeClr>
                </a:solidFill>
                <a:cs typeface="B Nazanin" pitchFamily="2" charset="-78"/>
              </a:rPr>
              <a:t>****</a:t>
            </a:r>
            <a:endParaRPr lang="en-US" sz="3600" dirty="0">
              <a:solidFill>
                <a:srgbClr val="0070C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
        <p:nvSpPr>
          <p:cNvPr id="4" name="TextBox 4"/>
          <p:cNvSpPr txBox="1"/>
          <p:nvPr/>
        </p:nvSpPr>
        <p:spPr>
          <a:xfrm>
            <a:off x="0" y="4876800"/>
            <a:ext cx="9144000" cy="2215991"/>
          </a:xfrm>
          <a:prstGeom prst="rect">
            <a:avLst/>
          </a:prstGeom>
        </p:spPr>
        <p:style>
          <a:lnRef idx="0">
            <a:schemeClr val="accent1"/>
          </a:lnRef>
          <a:fillRef idx="3">
            <a:schemeClr val="accent1"/>
          </a:fillRef>
          <a:effectRef idx="3">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ارسالی توسط دانشجومعلمان به سایت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hlinkClick r:id="rId2"/>
              </a:rPr>
              <a:t>www.modirkade.ir</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موفق و سربلند باشید...</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endParaRPr lang="fa-IR" b="1" dirty="0">
              <a:ln/>
              <a:solidFill>
                <a:schemeClr val="accent3"/>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858000"/>
        </p:xfrm>
        <a:graphic>
          <a:graphicData uri="http://schemas.openxmlformats.org/drawingml/2006/table">
            <a:tbl>
              <a:tblPr firstRow="1" bandRow="1">
                <a:tableStyleId>{5C22544A-7EE6-4342-B048-85BDC9FD1C3A}</a:tableStyleId>
              </a:tblPr>
              <a:tblGrid>
                <a:gridCol w="6817895"/>
                <a:gridCol w="1042737"/>
                <a:gridCol w="1283368"/>
              </a:tblGrid>
              <a:tr h="643887">
                <a:tc>
                  <a:txBody>
                    <a:bodyPr/>
                    <a:lstStyle/>
                    <a:p>
                      <a:pPr algn="ctr"/>
                      <a:r>
                        <a:rPr lang="fa-IR" dirty="0" smtClean="0">
                          <a:cs typeface="B Nazanin" pitchFamily="2" charset="-78"/>
                        </a:rPr>
                        <a:t>شرح</a:t>
                      </a:r>
                      <a:endParaRPr lang="en-US" dirty="0">
                        <a:cs typeface="B Nazanin" pitchFamily="2" charset="-78"/>
                      </a:endParaRPr>
                    </a:p>
                  </a:txBody>
                  <a:tcPr/>
                </a:tc>
                <a:tc>
                  <a:txBody>
                    <a:bodyPr/>
                    <a:lstStyle/>
                    <a:p>
                      <a:pPr algn="ctr"/>
                      <a:r>
                        <a:rPr lang="fa-IR" dirty="0" smtClean="0">
                          <a:cs typeface="B Nazanin" pitchFamily="2" charset="-78"/>
                        </a:rPr>
                        <a:t>دوره رشد</a:t>
                      </a:r>
                      <a:endParaRPr lang="en-US" dirty="0">
                        <a:cs typeface="B Nazanin" pitchFamily="2" charset="-78"/>
                      </a:endParaRPr>
                    </a:p>
                  </a:txBody>
                  <a:tcPr/>
                </a:tc>
                <a:tc>
                  <a:txBody>
                    <a:bodyPr/>
                    <a:lstStyle/>
                    <a:p>
                      <a:pPr algn="ctr"/>
                      <a:r>
                        <a:rPr lang="fa-IR" sz="1600" dirty="0" smtClean="0">
                          <a:cs typeface="B Nazanin" pitchFamily="2" charset="-78"/>
                        </a:rPr>
                        <a:t>مرحله</a:t>
                      </a:r>
                    </a:p>
                    <a:p>
                      <a:pPr algn="ctr"/>
                      <a:r>
                        <a:rPr lang="fa-IR" sz="1600" dirty="0" smtClean="0">
                          <a:cs typeface="B Nazanin" pitchFamily="2" charset="-78"/>
                        </a:rPr>
                        <a:t> روانی-</a:t>
                      </a:r>
                      <a:r>
                        <a:rPr lang="fa-IR" sz="1600" baseline="0" dirty="0" smtClean="0">
                          <a:cs typeface="B Nazanin" pitchFamily="2" charset="-78"/>
                        </a:rPr>
                        <a:t> جنسی</a:t>
                      </a:r>
                      <a:endParaRPr lang="en-US" sz="1600" dirty="0">
                        <a:cs typeface="B Nazanin" pitchFamily="2" charset="-78"/>
                      </a:endParaRPr>
                    </a:p>
                  </a:txBody>
                  <a:tcPr/>
                </a:tc>
              </a:tr>
              <a:tr h="1351339">
                <a:tc>
                  <a:txBody>
                    <a:bodyPr/>
                    <a:lstStyle/>
                    <a:p>
                      <a:pPr algn="just" rtl="1"/>
                      <a:r>
                        <a:rPr lang="fa-IR" sz="1800" dirty="0" smtClean="0">
                          <a:cs typeface="B Nazanin" pitchFamily="2" charset="-78"/>
                        </a:rPr>
                        <a:t> خودِ تازه، فعالیت های مکیدن بچه را به سمت پستان یا شیشه شیر هدایت می کند. اگر</a:t>
                      </a:r>
                      <a:r>
                        <a:rPr lang="fa-IR" sz="1800" baseline="0" dirty="0" smtClean="0">
                          <a:cs typeface="B Nazanin" pitchFamily="2" charset="-78"/>
                        </a:rPr>
                        <a:t> نیازهای دهانی به طور مناسب ارضا نشوند امکان دارد که فرد عادت هایی مثل شست مکیدن، ناخن جویدن، و مداد جویدن را در کودکی، و پرخوری و سیگار کشیدن را در بزرگسالی پرورش دهد.</a:t>
                      </a:r>
                      <a:endParaRPr lang="en-US" sz="1800" dirty="0">
                        <a:cs typeface="B Nazanin" pitchFamily="2" charset="-78"/>
                      </a:endParaRPr>
                    </a:p>
                  </a:txBody>
                  <a:tcPr/>
                </a:tc>
                <a:tc>
                  <a:txBody>
                    <a:bodyPr/>
                    <a:lstStyle/>
                    <a:p>
                      <a:pPr algn="ctr" rtl="1"/>
                      <a:r>
                        <a:rPr lang="fa-IR" b="1" dirty="0" smtClean="0">
                          <a:effectLst>
                            <a:outerShdw blurRad="38100" dist="38100" dir="2700000" algn="tl">
                              <a:srgbClr val="000000">
                                <a:alpha val="43137"/>
                              </a:srgbClr>
                            </a:outerShdw>
                          </a:effectLst>
                          <a:cs typeface="B Nazanin" pitchFamily="2" charset="-78"/>
                        </a:rPr>
                        <a:t>تولد تا 1 سالگی</a:t>
                      </a:r>
                      <a:endParaRPr lang="en-US" b="1" dirty="0">
                        <a:effectLst>
                          <a:outerShdw blurRad="38100" dist="38100" dir="2700000" algn="tl">
                            <a:srgbClr val="000000">
                              <a:alpha val="43137"/>
                            </a:srgbClr>
                          </a:outerShdw>
                        </a:effectLst>
                        <a:cs typeface="B Nazanin" pitchFamily="2" charset="-78"/>
                      </a:endParaRPr>
                    </a:p>
                  </a:txBody>
                  <a:tcPr/>
                </a:tc>
                <a:tc>
                  <a:txBody>
                    <a:bodyPr/>
                    <a:lstStyle/>
                    <a:p>
                      <a:pPr algn="ctr"/>
                      <a:r>
                        <a:rPr lang="fa-IR" b="1" dirty="0" smtClean="0">
                          <a:effectLst>
                            <a:outerShdw blurRad="38100" dist="38100" dir="2700000" algn="tl">
                              <a:srgbClr val="000000">
                                <a:alpha val="43137"/>
                              </a:srgbClr>
                            </a:outerShdw>
                          </a:effectLst>
                          <a:cs typeface="B Nazanin" pitchFamily="2" charset="-78"/>
                        </a:rPr>
                        <a:t>دهانی</a:t>
                      </a:r>
                    </a:p>
                    <a:p>
                      <a:pPr algn="ctr"/>
                      <a:endParaRPr lang="fa-IR" b="1" dirty="0" smtClean="0">
                        <a:effectLst>
                          <a:outerShdw blurRad="38100" dist="38100" dir="2700000" algn="tl">
                            <a:srgbClr val="000000">
                              <a:alpha val="43137"/>
                            </a:srgbClr>
                          </a:outerShdw>
                        </a:effectLst>
                        <a:cs typeface="B Nazanin" pitchFamily="2" charset="-78"/>
                      </a:endParaRPr>
                    </a:p>
                    <a:p>
                      <a:pPr algn="ctr"/>
                      <a:endParaRPr lang="en-US" b="1" dirty="0">
                        <a:effectLst>
                          <a:outerShdw blurRad="38100" dist="38100" dir="2700000" algn="tl">
                            <a:srgbClr val="000000">
                              <a:alpha val="43137"/>
                            </a:srgbClr>
                          </a:outerShdw>
                        </a:effectLst>
                        <a:cs typeface="B Nazanin" pitchFamily="2" charset="-78"/>
                      </a:endParaRPr>
                    </a:p>
                  </a:txBody>
                  <a:tcPr/>
                </a:tc>
              </a:tr>
              <a:tr h="1621606">
                <a:tc>
                  <a:txBody>
                    <a:bodyPr/>
                    <a:lstStyle/>
                    <a:p>
                      <a:pPr algn="just" rtl="1"/>
                      <a:r>
                        <a:rPr lang="fa-IR" sz="1800" dirty="0" smtClean="0">
                          <a:cs typeface="B Nazanin" pitchFamily="2" charset="-78"/>
                        </a:rPr>
                        <a:t> کودکان نوپا و پیش دبستانی از نگهداشتن و رها کردن</a:t>
                      </a:r>
                      <a:r>
                        <a:rPr lang="fa-IR" sz="1800" baseline="0" dirty="0" smtClean="0">
                          <a:cs typeface="B Nazanin" pitchFamily="2" charset="-78"/>
                        </a:rPr>
                        <a:t> ادرار و مدفوع لذت می برند. آموزش استفاده از توالت، مسأله مهمی بین والد و فرزند می شود. اگر والدین اصرار داشته باشند که کودکان قبل از این که آمادگی داشته باشند، آموزش ببینند، یا چنان چه آنها توقع خیلی کم داشته باشند، تعارض های مریوط به کنترل مقعد ممکن است به شکل نظم و پاکیزگی بیش از حد یا شلختگی و بی نظمی آشکار شوند.</a:t>
                      </a:r>
                      <a:endParaRPr lang="en-US" sz="1800" dirty="0">
                        <a:cs typeface="B Nazanin" pitchFamily="2" charset="-78"/>
                      </a:endParaRPr>
                    </a:p>
                  </a:txBody>
                  <a:tcPr/>
                </a:tc>
                <a:tc>
                  <a:txBody>
                    <a:bodyPr/>
                    <a:lstStyle/>
                    <a:p>
                      <a:pPr algn="ctr"/>
                      <a:r>
                        <a:rPr lang="fa-IR" b="1" dirty="0" smtClean="0">
                          <a:effectLst>
                            <a:outerShdw blurRad="38100" dist="38100" dir="2700000" algn="tl">
                              <a:srgbClr val="000000">
                                <a:alpha val="43137"/>
                              </a:srgbClr>
                            </a:outerShdw>
                          </a:effectLst>
                          <a:cs typeface="B Nazanin" pitchFamily="2" charset="-78"/>
                        </a:rPr>
                        <a:t>1</a:t>
                      </a:r>
                      <a:r>
                        <a:rPr lang="fa-IR" b="1" baseline="0" dirty="0" smtClean="0">
                          <a:effectLst>
                            <a:outerShdw blurRad="38100" dist="38100" dir="2700000" algn="tl">
                              <a:srgbClr val="000000">
                                <a:alpha val="43137"/>
                              </a:srgbClr>
                            </a:outerShdw>
                          </a:effectLst>
                          <a:cs typeface="B Nazanin" pitchFamily="2" charset="-78"/>
                        </a:rPr>
                        <a:t> </a:t>
                      </a:r>
                      <a:r>
                        <a:rPr lang="fa-IR" b="1" dirty="0" smtClean="0">
                          <a:effectLst>
                            <a:outerShdw blurRad="38100" dist="38100" dir="2700000" algn="tl">
                              <a:srgbClr val="000000">
                                <a:alpha val="43137"/>
                              </a:srgbClr>
                            </a:outerShdw>
                          </a:effectLst>
                          <a:cs typeface="B Nazanin" pitchFamily="2" charset="-78"/>
                        </a:rPr>
                        <a:t>تا 3 سالگی</a:t>
                      </a:r>
                      <a:endParaRPr lang="en-US" b="1" dirty="0">
                        <a:effectLst>
                          <a:outerShdw blurRad="38100" dist="38100" dir="2700000" algn="tl">
                            <a:srgbClr val="000000">
                              <a:alpha val="43137"/>
                            </a:srgbClr>
                          </a:outerShdw>
                        </a:effectLst>
                        <a:cs typeface="B Nazanin" pitchFamily="2" charset="-78"/>
                      </a:endParaRPr>
                    </a:p>
                  </a:txBody>
                  <a:tcPr/>
                </a:tc>
                <a:tc>
                  <a:txBody>
                    <a:bodyPr/>
                    <a:lstStyle/>
                    <a:p>
                      <a:pPr algn="ctr"/>
                      <a:r>
                        <a:rPr lang="fa-IR" b="1" dirty="0" smtClean="0">
                          <a:effectLst>
                            <a:outerShdw blurRad="38100" dist="38100" dir="2700000" algn="tl">
                              <a:srgbClr val="000000">
                                <a:alpha val="43137"/>
                              </a:srgbClr>
                            </a:outerShdw>
                          </a:effectLst>
                        </a:rPr>
                        <a:t>مقعدی</a:t>
                      </a:r>
                      <a:endParaRPr lang="en-US" b="1" dirty="0">
                        <a:effectLst>
                          <a:outerShdw blurRad="38100" dist="38100" dir="2700000" algn="tl">
                            <a:srgbClr val="000000">
                              <a:alpha val="43137"/>
                            </a:srgbClr>
                          </a:outerShdw>
                        </a:effectLst>
                      </a:endParaRPr>
                    </a:p>
                  </a:txBody>
                  <a:tcPr/>
                </a:tc>
              </a:tr>
              <a:tr h="1545326">
                <a:tc>
                  <a:txBody>
                    <a:bodyPr/>
                    <a:lstStyle/>
                    <a:p>
                      <a:pPr algn="just" rtl="1"/>
                      <a:r>
                        <a:rPr lang="fa-IR" dirty="0" smtClean="0">
                          <a:cs typeface="B Nazanin" pitchFamily="2" charset="-78"/>
                        </a:rPr>
                        <a:t>هنگامی که کودکان پیش</a:t>
                      </a:r>
                      <a:r>
                        <a:rPr lang="fa-IR" baseline="0" dirty="0" smtClean="0">
                          <a:cs typeface="B Nazanin" pitchFamily="2" charset="-78"/>
                        </a:rPr>
                        <a:t> دبستانی از تحریک اندام تناسلی لذت می برند، تعارض ادیپ در مورد پسرها و تعارض الکترا در مورد دختران ایجاد می شود: کودکان نسبت به والدِ جنسِ مخالفِ خود احساس جنسی می کنند. آنها برای اجتناب از تنبیه، این میل را رها کرده و خصوصیات و ارزش های والدِ هم جنسِ خود را می پذیرند. در نتیجه، فراخود شکل می گیرد، و کودکان هر بار که از این معیارها تخلف کنند، احساس گناه می کنند. </a:t>
                      </a:r>
                      <a:endParaRPr lang="fa-IR" dirty="0" smtClean="0">
                        <a:cs typeface="B Nazanin" pitchFamily="2" charset="-78"/>
                      </a:endParaRPr>
                    </a:p>
                  </a:txBody>
                  <a:tcPr/>
                </a:tc>
                <a:tc>
                  <a:txBody>
                    <a:bodyPr/>
                    <a:lstStyle/>
                    <a:p>
                      <a:pPr algn="ctr"/>
                      <a:r>
                        <a:rPr lang="fa-IR" b="1" dirty="0" smtClean="0">
                          <a:effectLst>
                            <a:outerShdw blurRad="38100" dist="38100" dir="2700000" algn="tl">
                              <a:srgbClr val="000000">
                                <a:alpha val="43137"/>
                              </a:srgbClr>
                            </a:outerShdw>
                          </a:effectLst>
                          <a:cs typeface="B Nazanin" pitchFamily="2" charset="-78"/>
                        </a:rPr>
                        <a:t>3 تا 6 سالگی</a:t>
                      </a:r>
                      <a:endParaRPr lang="en-US" b="1" dirty="0">
                        <a:effectLst>
                          <a:outerShdw blurRad="38100" dist="38100" dir="2700000" algn="tl">
                            <a:srgbClr val="000000">
                              <a:alpha val="43137"/>
                            </a:srgbClr>
                          </a:outerShdw>
                        </a:effectLst>
                        <a:cs typeface="B Nazanin" pitchFamily="2" charset="-78"/>
                      </a:endParaRPr>
                    </a:p>
                  </a:txBody>
                  <a:tcPr/>
                </a:tc>
                <a:tc>
                  <a:txBody>
                    <a:bodyPr/>
                    <a:lstStyle/>
                    <a:p>
                      <a:pPr algn="ctr"/>
                      <a:r>
                        <a:rPr lang="fa-IR" b="1" dirty="0" smtClean="0">
                          <a:effectLst>
                            <a:outerShdw blurRad="38100" dist="38100" dir="2700000" algn="tl">
                              <a:srgbClr val="000000">
                                <a:alpha val="43137"/>
                              </a:srgbClr>
                            </a:outerShdw>
                          </a:effectLst>
                          <a:cs typeface="B Nazanin" pitchFamily="2" charset="-78"/>
                        </a:rPr>
                        <a:t>آلتی</a:t>
                      </a:r>
                      <a:endParaRPr lang="en-US" b="1" dirty="0">
                        <a:effectLst>
                          <a:outerShdw blurRad="38100" dist="38100" dir="2700000" algn="tl">
                            <a:srgbClr val="000000">
                              <a:alpha val="43137"/>
                            </a:srgbClr>
                          </a:outerShdw>
                        </a:effectLst>
                        <a:cs typeface="B Nazanin" pitchFamily="2" charset="-78"/>
                      </a:endParaRPr>
                    </a:p>
                  </a:txBody>
                  <a:tcPr/>
                </a:tc>
              </a:tr>
              <a:tr h="730014">
                <a:tc>
                  <a:txBody>
                    <a:bodyPr/>
                    <a:lstStyle/>
                    <a:p>
                      <a:pPr algn="just" rtl="1"/>
                      <a:r>
                        <a:rPr lang="fa-IR" dirty="0" smtClean="0">
                          <a:cs typeface="B Nazanin" pitchFamily="2" charset="-78"/>
                        </a:rPr>
                        <a:t>غرایز جنسی خفته هستند و فراخود بیشتر رشد می کند.</a:t>
                      </a:r>
                      <a:r>
                        <a:rPr lang="fa-IR" baseline="0" dirty="0" smtClean="0">
                          <a:cs typeface="B Nazanin" pitchFamily="2" charset="-78"/>
                        </a:rPr>
                        <a:t> کودک از بزرگسالان و همسالانِ هم جنسِ خارج از خانواده، ارزش های اجتماعی تازه ای را کسب می کند.</a:t>
                      </a:r>
                      <a:endParaRPr lang="en-US" dirty="0">
                        <a:cs typeface="B Nazanin" pitchFamily="2" charset="-78"/>
                      </a:endParaRPr>
                    </a:p>
                  </a:txBody>
                  <a:tcPr/>
                </a:tc>
                <a:tc>
                  <a:txBody>
                    <a:bodyPr/>
                    <a:lstStyle/>
                    <a:p>
                      <a:pPr algn="ctr"/>
                      <a:r>
                        <a:rPr lang="fa-IR" b="1" dirty="0" smtClean="0">
                          <a:effectLst>
                            <a:outerShdw blurRad="38100" dist="38100" dir="2700000" algn="tl">
                              <a:srgbClr val="000000">
                                <a:alpha val="43137"/>
                              </a:srgbClr>
                            </a:outerShdw>
                          </a:effectLst>
                          <a:cs typeface="B Nazanin" pitchFamily="2" charset="-78"/>
                        </a:rPr>
                        <a:t>6 تا 11 سالگی</a:t>
                      </a:r>
                      <a:endParaRPr lang="en-US" b="1" dirty="0">
                        <a:effectLst>
                          <a:outerShdw blurRad="38100" dist="38100" dir="2700000" algn="tl">
                            <a:srgbClr val="000000">
                              <a:alpha val="43137"/>
                            </a:srgbClr>
                          </a:outerShdw>
                        </a:effectLst>
                        <a:cs typeface="B Nazanin" pitchFamily="2" charset="-78"/>
                      </a:endParaRPr>
                    </a:p>
                  </a:txBody>
                  <a:tcPr/>
                </a:tc>
                <a:tc>
                  <a:txBody>
                    <a:bodyPr/>
                    <a:lstStyle/>
                    <a:p>
                      <a:pPr algn="ctr"/>
                      <a:r>
                        <a:rPr lang="fa-IR" b="1" dirty="0" smtClean="0">
                          <a:effectLst>
                            <a:outerShdw blurRad="38100" dist="38100" dir="2700000" algn="tl">
                              <a:srgbClr val="000000">
                                <a:alpha val="43137"/>
                              </a:srgbClr>
                            </a:outerShdw>
                          </a:effectLst>
                          <a:cs typeface="B Nazanin" pitchFamily="2" charset="-78"/>
                        </a:rPr>
                        <a:t>نهفتگی</a:t>
                      </a:r>
                      <a:endParaRPr lang="en-US" b="1" dirty="0">
                        <a:effectLst>
                          <a:outerShdw blurRad="38100" dist="38100" dir="2700000" algn="tl">
                            <a:srgbClr val="000000">
                              <a:alpha val="43137"/>
                            </a:srgbClr>
                          </a:outerShdw>
                        </a:effectLst>
                        <a:cs typeface="B Nazanin" pitchFamily="2" charset="-78"/>
                      </a:endParaRPr>
                    </a:p>
                  </a:txBody>
                  <a:tcPr/>
                </a:tc>
              </a:tr>
              <a:tr h="965828">
                <a:tc>
                  <a:txBody>
                    <a:bodyPr/>
                    <a:lstStyle/>
                    <a:p>
                      <a:pPr algn="just" rtl="1"/>
                      <a:r>
                        <a:rPr lang="fa-IR" dirty="0" smtClean="0">
                          <a:cs typeface="B Nazanin" pitchFamily="2" charset="-78"/>
                        </a:rPr>
                        <a:t>با</a:t>
                      </a:r>
                      <a:r>
                        <a:rPr lang="fa-IR" baseline="0" dirty="0" smtClean="0">
                          <a:cs typeface="B Nazanin" pitchFamily="2" charset="-78"/>
                        </a:rPr>
                        <a:t> فراسیدن بلوغ، تکانه های جنسیِ مرحله آلتی از نو ظاهر می شوند. اگر رشد در طول مراحل پیشین موفقیت آمیز بوده باشد، به ازدواج، رابطۀ جنسی پخته، و به دنیا آوردن فرزندان و بزرگ کردن آنها منجر می شود. این مرحله تا بزرگسالی ادامه می یابد.</a:t>
                      </a:r>
                      <a:endParaRPr lang="en-US" dirty="0">
                        <a:cs typeface="B Nazanin" pitchFamily="2" charset="-78"/>
                      </a:endParaRPr>
                    </a:p>
                  </a:txBody>
                  <a:tcPr/>
                </a:tc>
                <a:tc>
                  <a:txBody>
                    <a:bodyPr/>
                    <a:lstStyle/>
                    <a:p>
                      <a:pPr algn="ctr"/>
                      <a:r>
                        <a:rPr lang="fa-IR" b="1" dirty="0" smtClean="0">
                          <a:effectLst>
                            <a:outerShdw blurRad="38100" dist="38100" dir="2700000" algn="tl">
                              <a:srgbClr val="000000">
                                <a:alpha val="43137"/>
                              </a:srgbClr>
                            </a:outerShdw>
                          </a:effectLst>
                          <a:cs typeface="B Nazanin" pitchFamily="2" charset="-78"/>
                        </a:rPr>
                        <a:t>نوجوانی</a:t>
                      </a:r>
                      <a:endParaRPr lang="en-US" b="1" dirty="0">
                        <a:effectLst>
                          <a:outerShdw blurRad="38100" dist="38100" dir="2700000" algn="tl">
                            <a:srgbClr val="000000">
                              <a:alpha val="43137"/>
                            </a:srgbClr>
                          </a:outerShdw>
                        </a:effectLst>
                        <a:cs typeface="B Nazanin" pitchFamily="2" charset="-78"/>
                      </a:endParaRPr>
                    </a:p>
                  </a:txBody>
                  <a:tcPr/>
                </a:tc>
                <a:tc>
                  <a:txBody>
                    <a:bodyPr/>
                    <a:lstStyle/>
                    <a:p>
                      <a:pPr algn="ctr"/>
                      <a:r>
                        <a:rPr lang="fa-IR" b="1" dirty="0" smtClean="0">
                          <a:effectLst>
                            <a:outerShdw blurRad="38100" dist="38100" dir="2700000" algn="tl">
                              <a:srgbClr val="000000">
                                <a:alpha val="43137"/>
                              </a:srgbClr>
                            </a:outerShdw>
                          </a:effectLst>
                          <a:cs typeface="B Nazanin" pitchFamily="2" charset="-78"/>
                        </a:rPr>
                        <a:t>تناسلی</a:t>
                      </a:r>
                      <a:endParaRPr lang="en-US" b="1" dirty="0">
                        <a:effectLst>
                          <a:outerShdw blurRad="38100" dist="38100" dir="2700000" algn="tl">
                            <a:srgbClr val="000000">
                              <a:alpha val="43137"/>
                            </a:srgbClr>
                          </a:outerShdw>
                        </a:effectLst>
                        <a:cs typeface="B Nazanin" pitchFamily="2" charset="-78"/>
                      </a:endParaRPr>
                    </a:p>
                  </a:txBody>
                  <a:tcPr/>
                </a:tc>
              </a:tr>
            </a:tbl>
          </a:graphicData>
        </a:graphic>
      </p:graphicFrame>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9600"/>
            <a:ext cx="8534400" cy="5016758"/>
          </a:xfrm>
          <a:prstGeom prst="rect">
            <a:avLst/>
          </a:prstGeom>
          <a:noFill/>
        </p:spPr>
        <p:txBody>
          <a:bodyPr wrap="square" rtlCol="0">
            <a:spAutoFit/>
          </a:bodyPr>
          <a:lstStyle/>
          <a:p>
            <a:pPr algn="just" rtl="1"/>
            <a:r>
              <a:rPr lang="fa-IR" sz="4000" dirty="0" smtClean="0">
                <a:solidFill>
                  <a:schemeClr val="accent1">
                    <a:lumMod val="75000"/>
                  </a:schemeClr>
                </a:solidFill>
                <a:effectLst>
                  <a:outerShdw blurRad="38100" dist="38100" dir="2700000" algn="tl">
                    <a:srgbClr val="000000">
                      <a:alpha val="43137"/>
                    </a:srgbClr>
                  </a:outerShdw>
                </a:effectLst>
                <a:cs typeface="B Nazanin" pitchFamily="2" charset="-78"/>
              </a:rPr>
              <a:t>ضعف نظریۀ فروید:</a:t>
            </a:r>
          </a:p>
          <a:p>
            <a:pPr algn="just" rtl="1"/>
            <a:endParaRPr lang="fa-IR" sz="4000" dirty="0" smtClean="0">
              <a:solidFill>
                <a:schemeClr val="accent1">
                  <a:lumMod val="75000"/>
                </a:schemeClr>
              </a:solidFill>
              <a:effectLst>
                <a:outerShdw blurRad="38100" dist="38100" dir="2700000" algn="tl">
                  <a:srgbClr val="000000">
                    <a:alpha val="43137"/>
                  </a:srgbClr>
                </a:outerShdw>
              </a:effectLst>
              <a:cs typeface="B Nazanin" pitchFamily="2" charset="-78"/>
            </a:endParaRPr>
          </a:p>
          <a:p>
            <a:pPr algn="just" rtl="1">
              <a:buBlip>
                <a:blip r:embed="rId2"/>
              </a:buBlip>
            </a:pPr>
            <a:r>
              <a:rPr lang="fa-IR" sz="4000" dirty="0" smtClean="0">
                <a:solidFill>
                  <a:srgbClr val="0070C0"/>
                </a:solidFill>
                <a:effectLst>
                  <a:outerShdw blurRad="38100" dist="38100" dir="2700000" algn="tl">
                    <a:srgbClr val="000000">
                      <a:alpha val="43137"/>
                    </a:srgbClr>
                  </a:outerShdw>
                </a:effectLst>
                <a:cs typeface="B Nazanin" pitchFamily="2" charset="-78"/>
              </a:rPr>
              <a:t> </a:t>
            </a:r>
            <a:r>
              <a:rPr lang="fa-IR" sz="4000" dirty="0" smtClean="0">
                <a:solidFill>
                  <a:srgbClr val="0070C0"/>
                </a:solidFill>
                <a:cs typeface="B Nazanin" pitchFamily="2" charset="-78"/>
              </a:rPr>
              <a:t>بر تأثیر احساس های جنسی در رشد زیاد تأکید کرده است.</a:t>
            </a:r>
          </a:p>
          <a:p>
            <a:pPr algn="just" rtl="1">
              <a:buBlip>
                <a:blip r:embed="rId2"/>
              </a:buBlip>
            </a:pPr>
            <a:r>
              <a:rPr lang="fa-IR" sz="4000" dirty="0" smtClean="0">
                <a:solidFill>
                  <a:srgbClr val="0070C0"/>
                </a:solidFill>
                <a:cs typeface="B Nazanin" pitchFamily="2" charset="-78"/>
              </a:rPr>
              <a:t> بر مشکلات بزرگسالانِ ثروتمند که از لحاظ جنسی سرکوب شده بودند، استوار است نه جامعۀ ویکتوریایی قرن 19.</a:t>
            </a:r>
          </a:p>
          <a:p>
            <a:pPr algn="just" rtl="1">
              <a:buBlip>
                <a:blip r:embed="rId2"/>
              </a:buBlip>
            </a:pPr>
            <a:r>
              <a:rPr lang="fa-IR" sz="4000" dirty="0" smtClean="0">
                <a:solidFill>
                  <a:srgbClr val="0070C0"/>
                </a:solidFill>
                <a:cs typeface="B Nazanin" pitchFamily="2" charset="-78"/>
              </a:rPr>
              <a:t> فروید مستقیماً کودکان را بررسی نکرد.</a:t>
            </a:r>
            <a:endParaRPr lang="en-US" sz="4000" dirty="0">
              <a:solidFill>
                <a:srgbClr val="0070C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09600"/>
            <a:ext cx="8686800" cy="3416320"/>
          </a:xfrm>
          <a:prstGeom prst="rect">
            <a:avLst/>
          </a:prstGeom>
          <a:noFill/>
        </p:spPr>
        <p:txBody>
          <a:bodyPr wrap="square" rtlCol="0">
            <a:spAutoFit/>
          </a:bodyPr>
          <a:lstStyle/>
          <a:p>
            <a:pPr algn="just" rtl="1"/>
            <a:r>
              <a:rPr lang="fa-IR" sz="3600" dirty="0" smtClean="0">
                <a:solidFill>
                  <a:srgbClr val="0070C0"/>
                </a:solidFill>
                <a:cs typeface="B Nazanin" pitchFamily="2" charset="-78"/>
              </a:rPr>
              <a:t>چند تن از طرفداران فروید آن چه را که از نظریه او مفید بود، گرفتند و دیدگاه وی را تعدیل کردند و به «نئوفرویدی ها» موسومند.</a:t>
            </a:r>
          </a:p>
          <a:p>
            <a:pPr algn="just" rtl="1"/>
            <a:endParaRPr lang="fa-IR" sz="3600" dirty="0" smtClean="0">
              <a:solidFill>
                <a:srgbClr val="0070C0"/>
              </a:solidFill>
              <a:cs typeface="B Nazanin" pitchFamily="2" charset="-78"/>
            </a:endParaRPr>
          </a:p>
          <a:p>
            <a:pPr algn="just" rtl="1"/>
            <a:r>
              <a:rPr lang="fa-IR" sz="3600" dirty="0" smtClean="0">
                <a:solidFill>
                  <a:schemeClr val="accent1">
                    <a:lumMod val="75000"/>
                  </a:schemeClr>
                </a:solidFill>
                <a:effectLst>
                  <a:outerShdw blurRad="38100" dist="38100" dir="2700000" algn="tl">
                    <a:srgbClr val="000000">
                      <a:alpha val="43137"/>
                    </a:srgbClr>
                  </a:outerShdw>
                </a:effectLst>
                <a:cs typeface="B Nazanin" pitchFamily="2" charset="-78"/>
              </a:rPr>
              <a:t>«اریکسون» </a:t>
            </a:r>
            <a:r>
              <a:rPr lang="fa-IR" sz="3600" dirty="0" smtClean="0">
                <a:solidFill>
                  <a:srgbClr val="0070C0"/>
                </a:solidFill>
                <a:cs typeface="B Nazanin" pitchFamily="2" charset="-78"/>
              </a:rPr>
              <a:t>چهارچوب روانی- جنسی فروید را پذیرفت اما وضعیت رشد را در هر مرحله گسترش داد.</a:t>
            </a:r>
            <a:endParaRPr lang="en-US" sz="3600" dirty="0">
              <a:solidFill>
                <a:schemeClr val="accent1">
                  <a:lumMod val="75000"/>
                </a:schemeClr>
              </a:solidFill>
              <a:effectLst>
                <a:outerShdw blurRad="38100" dist="38100" dir="2700000" algn="tl">
                  <a:srgbClr val="000000">
                    <a:alpha val="43137"/>
                  </a:srgbClr>
                </a:outerShdw>
              </a:effectLst>
              <a:cs typeface="B Nazanin" pitchFamily="2" charset="-78"/>
            </a:endParaRPr>
          </a:p>
        </p:txBody>
      </p:sp>
      <p:pic>
        <p:nvPicPr>
          <p:cNvPr id="3" name="Picture 2" descr="رشد3.jpg"/>
          <p:cNvPicPr>
            <a:picLocks noChangeAspect="1"/>
          </p:cNvPicPr>
          <p:nvPr/>
        </p:nvPicPr>
        <p:blipFill>
          <a:blip r:embed="rId2" cstate="print"/>
          <a:stretch>
            <a:fillRect/>
          </a:stretch>
        </p:blipFill>
        <p:spPr>
          <a:xfrm>
            <a:off x="533400" y="4038600"/>
            <a:ext cx="8153400" cy="2133600"/>
          </a:xfrm>
          <a:prstGeom prst="rect">
            <a:avLst/>
          </a:prstGeom>
        </p:spPr>
      </p:pic>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04800"/>
            <a:ext cx="8610600" cy="4832092"/>
          </a:xfrm>
          <a:prstGeom prst="rect">
            <a:avLst/>
          </a:prstGeom>
          <a:noFill/>
        </p:spPr>
        <p:txBody>
          <a:bodyPr wrap="square" rtlCol="0">
            <a:spAutoFit/>
          </a:bodyPr>
          <a:lstStyle/>
          <a:p>
            <a:pPr algn="just" rtl="1"/>
            <a:r>
              <a:rPr lang="fa-IR" sz="2800" b="1" dirty="0" smtClean="0">
                <a:solidFill>
                  <a:srgbClr val="FF0000"/>
                </a:solidFill>
                <a:effectLst>
                  <a:outerShdw blurRad="38100" dist="38100" dir="2700000" algn="tl">
                    <a:srgbClr val="000000">
                      <a:alpha val="43137"/>
                    </a:srgbClr>
                  </a:outerShdw>
                </a:effectLst>
                <a:cs typeface="B Nazanin" pitchFamily="2" charset="-78"/>
              </a:rPr>
              <a:t>” اریکسون در نظریه روانی– اجتماعی“ </a:t>
            </a:r>
            <a:r>
              <a:rPr lang="fa-IR" sz="2800" dirty="0" smtClean="0">
                <a:cs typeface="B Nazanin" pitchFamily="2" charset="-78"/>
              </a:rPr>
              <a:t>خود بر این امر تأکید کرد که«خود» صرفاً بین تکانه های نهاد و درخواست های «فراخود» میانجی گری نمی کند. بلکه «خودِ» کودک در هر مرحلۀ رشد، نگرش ها و مهارت هایی کسب می کند که او را عضو فعال و مؤثر جامعه می سازد. او معتقد بود رشدِ بهنجار را باید در رابطه با شرایط زندگی هر</a:t>
            </a:r>
            <a:r>
              <a:rPr lang="fa-IR" sz="2800" b="1" dirty="0" smtClean="0">
                <a:effectLst>
                  <a:outerShdw blurRad="38100" dist="38100" dir="2700000" algn="tl">
                    <a:srgbClr val="000000">
                      <a:alpha val="43137"/>
                    </a:srgbClr>
                  </a:outerShdw>
                </a:effectLst>
                <a:cs typeface="B Nazanin" pitchFamily="2" charset="-78"/>
              </a:rPr>
              <a:t> فرهنگ</a:t>
            </a:r>
            <a:r>
              <a:rPr lang="fa-IR" sz="2800" dirty="0" smtClean="0">
                <a:cs typeface="B Nazanin" pitchFamily="2" charset="-78"/>
              </a:rPr>
              <a:t> در نظر گرفت.</a:t>
            </a:r>
          </a:p>
          <a:p>
            <a:pPr algn="just" rtl="1"/>
            <a:endParaRPr lang="fa-IR" sz="2800" dirty="0" smtClean="0">
              <a:cs typeface="B Nazanin" pitchFamily="2" charset="-78"/>
            </a:endParaRPr>
          </a:p>
          <a:p>
            <a:pPr algn="just" rtl="1"/>
            <a:endParaRPr lang="fa-IR" sz="2800" dirty="0" smtClean="0">
              <a:cs typeface="B Nazanin" pitchFamily="2" charset="-78"/>
            </a:endParaRPr>
          </a:p>
          <a:p>
            <a:pPr algn="just" rtl="1"/>
            <a:r>
              <a:rPr lang="fa-IR" sz="2800" dirty="0" smtClean="0">
                <a:cs typeface="B Nazanin" pitchFamily="2" charset="-78"/>
              </a:rPr>
              <a:t>اریکسون بر </a:t>
            </a:r>
            <a:r>
              <a:rPr lang="fa-IR" sz="2800" b="1" dirty="0" smtClean="0">
                <a:effectLst>
                  <a:outerShdw blurRad="38100" dist="38100" dir="2700000" algn="tl">
                    <a:srgbClr val="000000">
                      <a:alpha val="43137"/>
                    </a:srgbClr>
                  </a:outerShdw>
                </a:effectLst>
                <a:cs typeface="B Nazanin" pitchFamily="2" charset="-78"/>
              </a:rPr>
              <a:t>پیامدهای روانی– اجتماعی رشد </a:t>
            </a:r>
            <a:r>
              <a:rPr lang="fa-IR" sz="2800" dirty="0" smtClean="0">
                <a:cs typeface="B Nazanin" pitchFamily="2" charset="-78"/>
              </a:rPr>
              <a:t>تأکید کرد. در هر مرحله، یک تعارض روانی مهم حل می شود. اگر پیامد آن مثبت باشد، افراد نگرش ها و مهارت هایی را کسب می کنند که به آنها امکان مشارکت سازنده در جامعه را می دهد.</a:t>
            </a:r>
            <a:endParaRPr lang="en-US" sz="2800" dirty="0">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
        <p:nvSpPr>
          <p:cNvPr id="5" name="TextBox 4"/>
          <p:cNvSpPr txBox="1"/>
          <p:nvPr/>
        </p:nvSpPr>
        <p:spPr>
          <a:xfrm>
            <a:off x="0" y="5105400"/>
            <a:ext cx="9144000" cy="2215991"/>
          </a:xfrm>
          <a:prstGeom prst="rect">
            <a:avLst/>
          </a:prstGeom>
        </p:spPr>
        <p:style>
          <a:lnRef idx="0">
            <a:schemeClr val="accent1"/>
          </a:lnRef>
          <a:fillRef idx="3">
            <a:schemeClr val="accent1"/>
          </a:fillRef>
          <a:effectRef idx="3">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ارسالی توسط دانشجومعلمان به سایت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hlinkClick r:id="rId3"/>
              </a:rPr>
              <a:t>www.modirkade.ir</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موفق و سربلند باشید...</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endParaRPr lang="fa-IR" b="1" dirty="0">
              <a:ln/>
              <a:solidFill>
                <a:schemeClr val="accent3"/>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 y="1"/>
          <a:ext cx="9143999" cy="8305586"/>
        </p:xfrm>
        <a:graphic>
          <a:graphicData uri="http://schemas.openxmlformats.org/drawingml/2006/table">
            <a:tbl>
              <a:tblPr firstRow="1" bandRow="1">
                <a:tableStyleId>{F5AB1C69-6EDB-4FF4-983F-18BD219EF322}</a:tableStyleId>
              </a:tblPr>
              <a:tblGrid>
                <a:gridCol w="6497054"/>
                <a:gridCol w="882316"/>
                <a:gridCol w="1764629"/>
              </a:tblGrid>
              <a:tr h="685799">
                <a:tc>
                  <a:txBody>
                    <a:bodyPr/>
                    <a:lstStyle/>
                    <a:p>
                      <a:pPr algn="ctr" rtl="1"/>
                      <a:r>
                        <a:rPr lang="fa-IR" dirty="0" smtClean="0">
                          <a:cs typeface="B Nazanin" pitchFamily="2" charset="-78"/>
                        </a:rPr>
                        <a:t>شرح</a:t>
                      </a:r>
                      <a:endParaRPr lang="en-US" dirty="0">
                        <a:cs typeface="B Nazanin" pitchFamily="2" charset="-78"/>
                      </a:endParaRPr>
                    </a:p>
                  </a:txBody>
                  <a:tcPr/>
                </a:tc>
                <a:tc>
                  <a:txBody>
                    <a:bodyPr/>
                    <a:lstStyle/>
                    <a:p>
                      <a:pPr algn="ctr"/>
                      <a:r>
                        <a:rPr lang="fa-IR" dirty="0" smtClean="0">
                          <a:cs typeface="B Nazanin" pitchFamily="2" charset="-78"/>
                        </a:rPr>
                        <a:t>دوره رشد </a:t>
                      </a:r>
                      <a:endParaRPr lang="en-US" dirty="0">
                        <a:cs typeface="B Nazanin" pitchFamily="2" charset="-78"/>
                      </a:endParaRPr>
                    </a:p>
                  </a:txBody>
                  <a:tcPr/>
                </a:tc>
                <a:tc>
                  <a:txBody>
                    <a:bodyPr/>
                    <a:lstStyle/>
                    <a:p>
                      <a:pPr algn="ctr"/>
                      <a:r>
                        <a:rPr lang="fa-IR" dirty="0" smtClean="0">
                          <a:cs typeface="B Nazanin" pitchFamily="2" charset="-78"/>
                        </a:rPr>
                        <a:t>مرحله</a:t>
                      </a:r>
                      <a:r>
                        <a:rPr lang="fa-IR" baseline="0" dirty="0" smtClean="0">
                          <a:cs typeface="B Nazanin" pitchFamily="2" charset="-78"/>
                        </a:rPr>
                        <a:t> </a:t>
                      </a:r>
                      <a:endParaRPr lang="fa-IR" dirty="0" smtClean="0">
                        <a:cs typeface="B Nazanin" pitchFamily="2" charset="-78"/>
                      </a:endParaRPr>
                    </a:p>
                    <a:p>
                      <a:pPr algn="ctr" rtl="1"/>
                      <a:r>
                        <a:rPr lang="fa-IR" dirty="0" smtClean="0">
                          <a:cs typeface="B Nazanin" pitchFamily="2" charset="-78"/>
                        </a:rPr>
                        <a:t>روانی- اجتماعی</a:t>
                      </a:r>
                      <a:endParaRPr lang="en-US" dirty="0">
                        <a:cs typeface="B Nazanin" pitchFamily="2" charset="-78"/>
                      </a:endParaRPr>
                    </a:p>
                  </a:txBody>
                  <a:tcPr/>
                </a:tc>
              </a:tr>
              <a:tr h="944667">
                <a:tc>
                  <a:txBody>
                    <a:bodyPr/>
                    <a:lstStyle/>
                    <a:p>
                      <a:pPr algn="just" rtl="1"/>
                      <a:r>
                        <a:rPr lang="fa-IR" sz="1800" dirty="0" smtClean="0">
                          <a:cs typeface="B Nazanin" pitchFamily="2" charset="-78"/>
                        </a:rPr>
                        <a:t>نوزادان از مراقبت گرم و پذیرا احساس اعتماد و اطمینان می کنند که دنیا مکان خوبی است.</a:t>
                      </a:r>
                      <a:r>
                        <a:rPr lang="fa-IR" sz="1800" baseline="0" dirty="0" smtClean="0">
                          <a:cs typeface="B Nazanin" pitchFamily="2" charset="-78"/>
                        </a:rPr>
                        <a:t> بی اعتمادی زمانی ایجاد می شود که آنها مجبور باشند برای آسایش، مدت زیادی صبر کنند یا با آنها با برخورد خشنی شود.</a:t>
                      </a:r>
                      <a:r>
                        <a:rPr lang="fa-IR" baseline="0" dirty="0" smtClean="0">
                          <a:cs typeface="B Nazanin" pitchFamily="2" charset="-78"/>
                        </a:rPr>
                        <a:t> </a:t>
                      </a:r>
                      <a:endParaRPr lang="en-US" dirty="0">
                        <a:cs typeface="B Nazanin" pitchFamily="2" charset="-78"/>
                      </a:endParaRPr>
                    </a:p>
                  </a:txBody>
                  <a:tcPr/>
                </a:tc>
                <a:tc>
                  <a:txBody>
                    <a:bodyPr/>
                    <a:lstStyle/>
                    <a:p>
                      <a:pPr algn="ctr" rtl="1"/>
                      <a:r>
                        <a:rPr lang="fa-IR" dirty="0" smtClean="0">
                          <a:effectLst>
                            <a:outerShdw blurRad="38100" dist="38100" dir="2700000" algn="tl">
                              <a:srgbClr val="000000">
                                <a:alpha val="43137"/>
                              </a:srgbClr>
                            </a:outerShdw>
                          </a:effectLst>
                          <a:cs typeface="B Nazanin" pitchFamily="2" charset="-78"/>
                        </a:rPr>
                        <a:t>تولد تا 1</a:t>
                      </a:r>
                      <a:r>
                        <a:rPr lang="fa-IR" baseline="0" dirty="0" smtClean="0">
                          <a:effectLst>
                            <a:outerShdw blurRad="38100" dist="38100" dir="2700000" algn="tl">
                              <a:srgbClr val="000000">
                                <a:alpha val="43137"/>
                              </a:srgbClr>
                            </a:outerShdw>
                          </a:effectLst>
                          <a:cs typeface="B Nazanin" pitchFamily="2" charset="-78"/>
                        </a:rPr>
                        <a:t> سالگی</a:t>
                      </a:r>
                      <a:endParaRPr lang="en-US" dirty="0">
                        <a:effectLst>
                          <a:outerShdw blurRad="38100" dist="38100" dir="2700000" algn="tl">
                            <a:srgbClr val="000000">
                              <a:alpha val="43137"/>
                            </a:srgbClr>
                          </a:outerShdw>
                        </a:effectLst>
                        <a:cs typeface="B Nazanin" pitchFamily="2" charset="-78"/>
                      </a:endParaRPr>
                    </a:p>
                  </a:txBody>
                  <a:tcPr/>
                </a:tc>
                <a:tc>
                  <a:txBody>
                    <a:bodyPr/>
                    <a:lstStyle/>
                    <a:p>
                      <a:pPr algn="ctr" rtl="1"/>
                      <a:r>
                        <a:rPr lang="fa-IR" dirty="0" smtClean="0">
                          <a:cs typeface="B Nazanin" pitchFamily="2" charset="-78"/>
                        </a:rPr>
                        <a:t>اعتماد در برابر بی اعتمادی </a:t>
                      </a:r>
                      <a:r>
                        <a:rPr lang="fa-IR" dirty="0" smtClean="0">
                          <a:solidFill>
                            <a:schemeClr val="accent1">
                              <a:lumMod val="75000"/>
                            </a:schemeClr>
                          </a:solidFill>
                          <a:cs typeface="B Nazanin" pitchFamily="2" charset="-78"/>
                        </a:rPr>
                        <a:t>(دهانی)</a:t>
                      </a:r>
                      <a:endParaRPr lang="en-US" dirty="0">
                        <a:solidFill>
                          <a:schemeClr val="accent1">
                            <a:lumMod val="75000"/>
                          </a:schemeClr>
                        </a:solidFill>
                        <a:cs typeface="B Nazanin" pitchFamily="2" charset="-78"/>
                      </a:endParaRPr>
                    </a:p>
                  </a:txBody>
                  <a:tcPr/>
                </a:tc>
              </a:tr>
              <a:tr h="579333">
                <a:tc>
                  <a:txBody>
                    <a:bodyPr/>
                    <a:lstStyle/>
                    <a:p>
                      <a:pPr algn="just" rtl="1"/>
                      <a:r>
                        <a:rPr lang="fa-IR" dirty="0" smtClean="0">
                          <a:cs typeface="B Nazanin" pitchFamily="2" charset="-78"/>
                        </a:rPr>
                        <a:t>کودکان</a:t>
                      </a:r>
                      <a:r>
                        <a:rPr lang="fa-IR" baseline="0" dirty="0" smtClean="0">
                          <a:cs typeface="B Nazanin" pitchFamily="2" charset="-78"/>
                        </a:rPr>
                        <a:t> با به کارگیری مهارت های ذهنی و حرکتی، می خواهند خودشان انتخاب کنند و تصمیم بگیرند. خودمختاری زمانی رشد می کند که والدین، امکان انتخابِ آزاد را فراهم کرده  و به کودک فشار نیاورند یا او را شرمنده نکنند.</a:t>
                      </a:r>
                      <a:endParaRPr lang="en-US" dirty="0">
                        <a:cs typeface="B Nazanin" pitchFamily="2" charset="-78"/>
                      </a:endParaRPr>
                    </a:p>
                  </a:txBody>
                  <a:tcPr/>
                </a:tc>
                <a:tc>
                  <a:txBody>
                    <a:bodyPr/>
                    <a:lstStyle/>
                    <a:p>
                      <a:pPr algn="ctr" rtl="1"/>
                      <a:r>
                        <a:rPr lang="fa-IR" dirty="0" smtClean="0">
                          <a:effectLst>
                            <a:outerShdw blurRad="38100" dist="38100" dir="2700000" algn="tl">
                              <a:srgbClr val="000000">
                                <a:alpha val="43137"/>
                              </a:srgbClr>
                            </a:outerShdw>
                          </a:effectLst>
                          <a:cs typeface="B Nazanin" pitchFamily="2" charset="-78"/>
                        </a:rPr>
                        <a:t>1 تا 3 سالگی</a:t>
                      </a:r>
                      <a:endParaRPr lang="en-US" dirty="0">
                        <a:effectLst>
                          <a:outerShdw blurRad="38100" dist="38100" dir="2700000" algn="tl">
                            <a:srgbClr val="000000">
                              <a:alpha val="43137"/>
                            </a:srgbClr>
                          </a:outerShdw>
                        </a:effectLst>
                        <a:cs typeface="B Nazanin" pitchFamily="2" charset="-78"/>
                      </a:endParaRPr>
                    </a:p>
                  </a:txBody>
                  <a:tcPr/>
                </a:tc>
                <a:tc>
                  <a:txBody>
                    <a:bodyPr/>
                    <a:lstStyle/>
                    <a:p>
                      <a:pPr algn="ctr" rtl="1"/>
                      <a:r>
                        <a:rPr lang="fa-IR" dirty="0" smtClean="0">
                          <a:cs typeface="B Nazanin" pitchFamily="2" charset="-78"/>
                        </a:rPr>
                        <a:t>خود مختاری در برابر شرم و تردید </a:t>
                      </a:r>
                      <a:r>
                        <a:rPr lang="fa-IR" dirty="0" smtClean="0">
                          <a:solidFill>
                            <a:schemeClr val="accent1">
                              <a:lumMod val="75000"/>
                            </a:schemeClr>
                          </a:solidFill>
                          <a:cs typeface="B Nazanin" pitchFamily="2" charset="-78"/>
                        </a:rPr>
                        <a:t>(مقعدی)</a:t>
                      </a:r>
                      <a:endParaRPr lang="en-US" dirty="0">
                        <a:solidFill>
                          <a:schemeClr val="accent1">
                            <a:lumMod val="75000"/>
                          </a:schemeClr>
                        </a:solidFill>
                        <a:cs typeface="B Nazanin" pitchFamily="2" charset="-78"/>
                      </a:endParaRPr>
                    </a:p>
                  </a:txBody>
                  <a:tcPr/>
                </a:tc>
              </a:tr>
              <a:tr h="1158453">
                <a:tc>
                  <a:txBody>
                    <a:bodyPr/>
                    <a:lstStyle/>
                    <a:p>
                      <a:pPr algn="just" rtl="1"/>
                      <a:r>
                        <a:rPr lang="fa-IR" dirty="0" smtClean="0">
                          <a:cs typeface="B Nazanin" pitchFamily="2" charset="-78"/>
                        </a:rPr>
                        <a:t>کودکان از طریق بازی وانمود</a:t>
                      </a:r>
                      <a:r>
                        <a:rPr lang="fa-IR" baseline="0" dirty="0" smtClean="0">
                          <a:cs typeface="B Nazanin" pitchFamily="2" charset="-78"/>
                        </a:rPr>
                        <a:t> </a:t>
                      </a:r>
                      <a:r>
                        <a:rPr lang="fa-IR" dirty="0" smtClean="0">
                          <a:cs typeface="B Nazanin" pitchFamily="2" charset="-78"/>
                        </a:rPr>
                        <a:t>کردن، نوع آدمی</a:t>
                      </a:r>
                      <a:r>
                        <a:rPr lang="fa-IR" baseline="0" dirty="0" smtClean="0">
                          <a:cs typeface="B Nazanin" pitchFamily="2" charset="-78"/>
                        </a:rPr>
                        <a:t> را که می توانند بشوند کاوش می کنند. ابتکار عمل(احساس بلند پروازی و مسئولیت) زمانی شکل می گیرد که والدین از درکِ جدیدِ هدف و مقصود در فرزند خود حمایت کنند. در صورتی که والدین زیاد توقع داشته باشند که فرزندشان، خود را کنترل کند موجب احساس گناه در او می شوند.</a:t>
                      </a:r>
                      <a:endParaRPr lang="en-US" dirty="0">
                        <a:cs typeface="B Nazanin" pitchFamily="2" charset="-78"/>
                      </a:endParaRPr>
                    </a:p>
                  </a:txBody>
                  <a:tcPr/>
                </a:tc>
                <a:tc>
                  <a:txBody>
                    <a:bodyPr/>
                    <a:lstStyle/>
                    <a:p>
                      <a:pPr algn="ctr" rtl="1"/>
                      <a:r>
                        <a:rPr lang="fa-IR" dirty="0" smtClean="0">
                          <a:effectLst>
                            <a:outerShdw blurRad="38100" dist="38100" dir="2700000" algn="tl">
                              <a:srgbClr val="000000">
                                <a:alpha val="43137"/>
                              </a:srgbClr>
                            </a:outerShdw>
                          </a:effectLst>
                          <a:cs typeface="B Nazanin" pitchFamily="2" charset="-78"/>
                        </a:rPr>
                        <a:t>3 تا 6 سالگی</a:t>
                      </a:r>
                      <a:endParaRPr lang="en-US" dirty="0">
                        <a:effectLst>
                          <a:outerShdw blurRad="38100" dist="38100" dir="2700000" algn="tl">
                            <a:srgbClr val="000000">
                              <a:alpha val="43137"/>
                            </a:srgbClr>
                          </a:outerShdw>
                        </a:effectLst>
                        <a:cs typeface="B Nazanin" pitchFamily="2" charset="-78"/>
                      </a:endParaRPr>
                    </a:p>
                  </a:txBody>
                  <a:tcPr/>
                </a:tc>
                <a:tc>
                  <a:txBody>
                    <a:bodyPr/>
                    <a:lstStyle/>
                    <a:p>
                      <a:pPr algn="ctr" rtl="1"/>
                      <a:r>
                        <a:rPr lang="fa-IR" dirty="0" smtClean="0">
                          <a:cs typeface="B Nazanin" pitchFamily="2" charset="-78"/>
                        </a:rPr>
                        <a:t>ابتکار عمل در برابر</a:t>
                      </a:r>
                      <a:r>
                        <a:rPr lang="fa-IR" baseline="0" dirty="0" smtClean="0">
                          <a:cs typeface="B Nazanin" pitchFamily="2" charset="-78"/>
                        </a:rPr>
                        <a:t> احساس گناه </a:t>
                      </a:r>
                      <a:r>
                        <a:rPr lang="fa-IR" baseline="0" dirty="0" smtClean="0">
                          <a:solidFill>
                            <a:schemeClr val="accent1">
                              <a:lumMod val="75000"/>
                            </a:schemeClr>
                          </a:solidFill>
                          <a:cs typeface="B Nazanin" pitchFamily="2" charset="-78"/>
                        </a:rPr>
                        <a:t>(آلتی)</a:t>
                      </a:r>
                      <a:endParaRPr lang="en-US" dirty="0">
                        <a:solidFill>
                          <a:schemeClr val="accent1">
                            <a:lumMod val="75000"/>
                          </a:schemeClr>
                        </a:solidFill>
                        <a:cs typeface="B Nazanin" pitchFamily="2" charset="-78"/>
                      </a:endParaRPr>
                    </a:p>
                  </a:txBody>
                  <a:tcPr/>
                </a:tc>
              </a:tr>
              <a:tr h="807933">
                <a:tc>
                  <a:txBody>
                    <a:bodyPr/>
                    <a:lstStyle/>
                    <a:p>
                      <a:pPr algn="just" rtl="1"/>
                      <a:r>
                        <a:rPr lang="fa-IR" dirty="0" smtClean="0">
                          <a:cs typeface="B Nazanin" pitchFamily="2" charset="-78"/>
                        </a:rPr>
                        <a:t>کودکان در مدرسه توانایی کار کردن و همکاری کردن با دیگران را پرورش می دهند. احساس</a:t>
                      </a:r>
                      <a:r>
                        <a:rPr lang="fa-IR" baseline="0" dirty="0" smtClean="0">
                          <a:cs typeface="B Nazanin" pitchFamily="2" charset="-78"/>
                        </a:rPr>
                        <a:t> حقارت در صورتی ایجاد می شود که تجربیات ناگوار در خانه، مدرسه یا با همسالان به احساس بی کفایتی منجر شوند.</a:t>
                      </a:r>
                      <a:endParaRPr lang="en-US" dirty="0">
                        <a:cs typeface="B Nazanin" pitchFamily="2" charset="-78"/>
                      </a:endParaRPr>
                    </a:p>
                  </a:txBody>
                  <a:tcPr/>
                </a:tc>
                <a:tc>
                  <a:txBody>
                    <a:bodyPr/>
                    <a:lstStyle/>
                    <a:p>
                      <a:pPr algn="ctr" rtl="1"/>
                      <a:r>
                        <a:rPr lang="fa-IR" dirty="0" smtClean="0">
                          <a:effectLst>
                            <a:outerShdw blurRad="38100" dist="38100" dir="2700000" algn="tl">
                              <a:srgbClr val="000000">
                                <a:alpha val="43137"/>
                              </a:srgbClr>
                            </a:outerShdw>
                          </a:effectLst>
                          <a:cs typeface="B Nazanin" pitchFamily="2" charset="-78"/>
                        </a:rPr>
                        <a:t>6 تا 11 سالگی</a:t>
                      </a:r>
                      <a:endParaRPr lang="en-US" dirty="0">
                        <a:effectLst>
                          <a:outerShdw blurRad="38100" dist="38100" dir="2700000" algn="tl">
                            <a:srgbClr val="000000">
                              <a:alpha val="43137"/>
                            </a:srgbClr>
                          </a:outerShdw>
                        </a:effectLst>
                        <a:cs typeface="B Nazanin" pitchFamily="2" charset="-78"/>
                      </a:endParaRPr>
                    </a:p>
                  </a:txBody>
                  <a:tcPr/>
                </a:tc>
                <a:tc>
                  <a:txBody>
                    <a:bodyPr/>
                    <a:lstStyle/>
                    <a:p>
                      <a:pPr algn="ctr" rtl="1"/>
                      <a:r>
                        <a:rPr lang="fa-IR" dirty="0" smtClean="0">
                          <a:cs typeface="B Nazanin" pitchFamily="2" charset="-78"/>
                        </a:rPr>
                        <a:t>سخت کوشی در برابر احساس حقارت </a:t>
                      </a:r>
                      <a:r>
                        <a:rPr lang="fa-IR" dirty="0" smtClean="0">
                          <a:solidFill>
                            <a:schemeClr val="accent1">
                              <a:lumMod val="75000"/>
                            </a:schemeClr>
                          </a:solidFill>
                          <a:cs typeface="B Nazanin" pitchFamily="2" charset="-78"/>
                        </a:rPr>
                        <a:t>(نهفتگی)</a:t>
                      </a:r>
                      <a:endParaRPr lang="en-US" dirty="0">
                        <a:solidFill>
                          <a:schemeClr val="accent1">
                            <a:lumMod val="75000"/>
                          </a:schemeClr>
                        </a:solidFill>
                        <a:cs typeface="B Nazanin" pitchFamily="2" charset="-78"/>
                      </a:endParaRPr>
                    </a:p>
                  </a:txBody>
                  <a:tcPr/>
                </a:tc>
              </a:tr>
              <a:tr h="639424">
                <a:tc>
                  <a:txBody>
                    <a:bodyPr/>
                    <a:lstStyle/>
                    <a:p>
                      <a:pPr algn="just" rtl="1"/>
                      <a:r>
                        <a:rPr lang="fa-IR" dirty="0" smtClean="0">
                          <a:cs typeface="B Nazanin" pitchFamily="2" charset="-78"/>
                        </a:rPr>
                        <a:t>نوجوان سعی می کند به سؤال</a:t>
                      </a:r>
                      <a:r>
                        <a:rPr lang="fa-IR" baseline="0" dirty="0" smtClean="0">
                          <a:cs typeface="B Nazanin" pitchFamily="2" charset="-78"/>
                        </a:rPr>
                        <a:t> من کیستم و جایگاه من در جامعه چیست؟ پاسخ دهد. وی با بررسی کردن ارزش ها و هدف های شغلی، هویت شخصی را تشکیل می دهد. پیامدهای منفی، سردرگمی درباره نقش های بزرگسالی در آینده است.</a:t>
                      </a:r>
                      <a:endParaRPr lang="en-US" dirty="0">
                        <a:cs typeface="B Nazanin" pitchFamily="2" charset="-78"/>
                      </a:endParaRPr>
                    </a:p>
                  </a:txBody>
                  <a:tcPr/>
                </a:tc>
                <a:tc>
                  <a:txBody>
                    <a:bodyPr/>
                    <a:lstStyle/>
                    <a:p>
                      <a:pPr algn="ctr" rtl="1"/>
                      <a:r>
                        <a:rPr lang="fa-IR" dirty="0" smtClean="0">
                          <a:effectLst>
                            <a:outerShdw blurRad="38100" dist="38100" dir="2700000" algn="tl">
                              <a:srgbClr val="000000">
                                <a:alpha val="43137"/>
                              </a:srgbClr>
                            </a:outerShdw>
                          </a:effectLst>
                          <a:cs typeface="B Nazanin" pitchFamily="2" charset="-78"/>
                        </a:rPr>
                        <a:t>نوجوانی</a:t>
                      </a:r>
                      <a:endParaRPr lang="en-US" dirty="0">
                        <a:effectLst>
                          <a:outerShdw blurRad="38100" dist="38100" dir="2700000" algn="tl">
                            <a:srgbClr val="000000">
                              <a:alpha val="43137"/>
                            </a:srgbClr>
                          </a:outerShdw>
                        </a:effectLst>
                        <a:cs typeface="B Nazanin" pitchFamily="2" charset="-78"/>
                      </a:endParaRPr>
                    </a:p>
                  </a:txBody>
                  <a:tcPr/>
                </a:tc>
                <a:tc>
                  <a:txBody>
                    <a:bodyPr/>
                    <a:lstStyle/>
                    <a:p>
                      <a:pPr algn="ctr" rtl="1"/>
                      <a:r>
                        <a:rPr lang="fa-IR" dirty="0" smtClean="0">
                          <a:cs typeface="B Nazanin" pitchFamily="2" charset="-78"/>
                        </a:rPr>
                        <a:t>هویت در برابر سردرگمی هویت </a:t>
                      </a:r>
                      <a:r>
                        <a:rPr lang="fa-IR" dirty="0" smtClean="0">
                          <a:solidFill>
                            <a:schemeClr val="accent1">
                              <a:lumMod val="75000"/>
                            </a:schemeClr>
                          </a:solidFill>
                          <a:cs typeface="B Nazanin" pitchFamily="2" charset="-78"/>
                        </a:rPr>
                        <a:t>(تناسلی)</a:t>
                      </a:r>
                      <a:endParaRPr lang="en-US" dirty="0">
                        <a:solidFill>
                          <a:schemeClr val="accent1">
                            <a:lumMod val="75000"/>
                          </a:schemeClr>
                        </a:solidFill>
                        <a:cs typeface="B Nazanin" pitchFamily="2" charset="-78"/>
                      </a:endParaRPr>
                    </a:p>
                  </a:txBody>
                  <a:tcPr/>
                </a:tc>
              </a:tr>
              <a:tr h="639424">
                <a:tc>
                  <a:txBody>
                    <a:bodyPr/>
                    <a:lstStyle/>
                    <a:p>
                      <a:pPr algn="just" rtl="1"/>
                      <a:r>
                        <a:rPr lang="fa-IR" dirty="0" smtClean="0">
                          <a:cs typeface="B Nazanin" pitchFamily="2" charset="-78"/>
                        </a:rPr>
                        <a:t>جوانان سعی می کنند روابط</a:t>
                      </a:r>
                      <a:r>
                        <a:rPr lang="fa-IR" baseline="0" dirty="0" smtClean="0">
                          <a:cs typeface="B Nazanin" pitchFamily="2" charset="-78"/>
                        </a:rPr>
                        <a:t> صمیمانه با دیگران برقرار کنند. برخی افراد به دلیل ناامیدی های قبلی نمی توانند روابط صمیمانه برقرار کنند و منزوی می مانند. </a:t>
                      </a:r>
                      <a:endParaRPr lang="en-US" dirty="0">
                        <a:cs typeface="B Nazanin" pitchFamily="2" charset="-78"/>
                      </a:endParaRPr>
                    </a:p>
                  </a:txBody>
                  <a:tcPr/>
                </a:tc>
                <a:tc>
                  <a:txBody>
                    <a:bodyPr/>
                    <a:lstStyle/>
                    <a:p>
                      <a:pPr algn="ctr" rtl="1"/>
                      <a:r>
                        <a:rPr lang="fa-IR" dirty="0" smtClean="0">
                          <a:effectLst>
                            <a:outerShdw blurRad="38100" dist="38100" dir="2700000" algn="tl">
                              <a:srgbClr val="000000">
                                <a:alpha val="43137"/>
                              </a:srgbClr>
                            </a:outerShdw>
                          </a:effectLst>
                          <a:cs typeface="B Nazanin" pitchFamily="2" charset="-78"/>
                        </a:rPr>
                        <a:t>اوایل  بزرگسالی(جوانی)</a:t>
                      </a:r>
                      <a:endParaRPr lang="en-US" dirty="0">
                        <a:effectLst>
                          <a:outerShdw blurRad="38100" dist="38100" dir="2700000" algn="tl">
                            <a:srgbClr val="000000">
                              <a:alpha val="43137"/>
                            </a:srgbClr>
                          </a:outerShdw>
                        </a:effectLst>
                        <a:cs typeface="B Nazanin" pitchFamily="2" charset="-78"/>
                      </a:endParaRPr>
                    </a:p>
                  </a:txBody>
                  <a:tcPr/>
                </a:tc>
                <a:tc>
                  <a:txBody>
                    <a:bodyPr/>
                    <a:lstStyle/>
                    <a:p>
                      <a:pPr algn="ctr" rtl="1"/>
                      <a:r>
                        <a:rPr lang="fa-IR" dirty="0" smtClean="0">
                          <a:cs typeface="B Nazanin" pitchFamily="2" charset="-78"/>
                        </a:rPr>
                        <a:t>صمیمیت در برابر انزوا </a:t>
                      </a:r>
                      <a:endParaRPr lang="en-US" dirty="0">
                        <a:cs typeface="B Nazanin" pitchFamily="2" charset="-78"/>
                      </a:endParaRPr>
                    </a:p>
                  </a:txBody>
                  <a:tcPr/>
                </a:tc>
              </a:tr>
              <a:tr h="639424">
                <a:tc>
                  <a:txBody>
                    <a:bodyPr/>
                    <a:lstStyle/>
                    <a:p>
                      <a:pPr algn="just" rtl="1"/>
                      <a:r>
                        <a:rPr lang="fa-IR" dirty="0" smtClean="0">
                          <a:cs typeface="B Nazanin" pitchFamily="2" charset="-78"/>
                        </a:rPr>
                        <a:t>افراد میانسال</a:t>
                      </a:r>
                      <a:r>
                        <a:rPr lang="fa-IR" baseline="0" dirty="0" smtClean="0">
                          <a:cs typeface="B Nazanin" pitchFamily="2" charset="-78"/>
                        </a:rPr>
                        <a:t> از طریق بزرگ کردن فرزندان، مراقبت کردن از دیگران، یا کار خلاق به نسل بعدی کمک می کنند.کسی که در زمینه شکست بخورد احساس می کند دستاورد بامعنایی  نداشته است.</a:t>
                      </a:r>
                      <a:endParaRPr lang="en-US" dirty="0">
                        <a:cs typeface="B Nazanin" pitchFamily="2" charset="-78"/>
                      </a:endParaRPr>
                    </a:p>
                  </a:txBody>
                  <a:tcPr/>
                </a:tc>
                <a:tc>
                  <a:txBody>
                    <a:bodyPr/>
                    <a:lstStyle/>
                    <a:p>
                      <a:pPr algn="ctr" rtl="1"/>
                      <a:r>
                        <a:rPr lang="fa-IR" dirty="0" smtClean="0">
                          <a:effectLst>
                            <a:outerShdw blurRad="38100" dist="38100" dir="2700000" algn="tl">
                              <a:srgbClr val="000000">
                                <a:alpha val="43137"/>
                              </a:srgbClr>
                            </a:outerShdw>
                          </a:effectLst>
                          <a:cs typeface="B Nazanin" pitchFamily="2" charset="-78"/>
                        </a:rPr>
                        <a:t>میانسالی</a:t>
                      </a:r>
                      <a:endParaRPr lang="en-US" dirty="0">
                        <a:effectLst>
                          <a:outerShdw blurRad="38100" dist="38100" dir="2700000" algn="tl">
                            <a:srgbClr val="000000">
                              <a:alpha val="43137"/>
                            </a:srgbClr>
                          </a:outerShdw>
                        </a:effectLst>
                        <a:cs typeface="B Nazanin" pitchFamily="2" charset="-78"/>
                      </a:endParaRPr>
                    </a:p>
                  </a:txBody>
                  <a:tcPr/>
                </a:tc>
                <a:tc>
                  <a:txBody>
                    <a:bodyPr/>
                    <a:lstStyle/>
                    <a:p>
                      <a:pPr algn="ctr" rtl="1"/>
                      <a:r>
                        <a:rPr lang="fa-IR" dirty="0" smtClean="0">
                          <a:cs typeface="B Nazanin" pitchFamily="2" charset="-78"/>
                        </a:rPr>
                        <a:t>زایندگی در برابر رکود</a:t>
                      </a:r>
                      <a:endParaRPr lang="en-US" dirty="0">
                        <a:cs typeface="B Nazanin" pitchFamily="2" charset="-78"/>
                      </a:endParaRPr>
                    </a:p>
                  </a:txBody>
                  <a:tcPr/>
                </a:tc>
              </a:tr>
              <a:tr h="639424">
                <a:tc>
                  <a:txBody>
                    <a:bodyPr/>
                    <a:lstStyle/>
                    <a:p>
                      <a:pPr algn="just" rtl="1"/>
                      <a:r>
                        <a:rPr lang="fa-IR" dirty="0" smtClean="0">
                          <a:cs typeface="B Nazanin" pitchFamily="2" charset="-78"/>
                        </a:rPr>
                        <a:t>افراد پیر</a:t>
                      </a:r>
                      <a:r>
                        <a:rPr lang="fa-IR" baseline="0" dirty="0" smtClean="0">
                          <a:cs typeface="B Nazanin" pitchFamily="2" charset="-78"/>
                        </a:rPr>
                        <a:t> به نوع آدمی که بودند می اندیشند. انسجام از این احساس ناشی می شود که زندگی همان گونه که اتفاق افتاده ارزش زیستن را داشته است. کسانی که از زندگی خود ناراضی هستند از مرگ می ترسند.</a:t>
                      </a:r>
                      <a:endParaRPr lang="en-US" dirty="0">
                        <a:cs typeface="B Nazanin" pitchFamily="2" charset="-78"/>
                      </a:endParaRPr>
                    </a:p>
                  </a:txBody>
                  <a:tcPr/>
                </a:tc>
                <a:tc>
                  <a:txBody>
                    <a:bodyPr/>
                    <a:lstStyle/>
                    <a:p>
                      <a:pPr algn="ctr" rtl="1"/>
                      <a:r>
                        <a:rPr lang="fa-IR" dirty="0" smtClean="0">
                          <a:effectLst>
                            <a:outerShdw blurRad="38100" dist="38100" dir="2700000" algn="tl">
                              <a:srgbClr val="000000">
                                <a:alpha val="43137"/>
                              </a:srgbClr>
                            </a:outerShdw>
                          </a:effectLst>
                          <a:cs typeface="B Nazanin" pitchFamily="2" charset="-78"/>
                        </a:rPr>
                        <a:t>اواخر بزرگسالی (پیری)</a:t>
                      </a:r>
                      <a:endParaRPr lang="en-US" dirty="0">
                        <a:effectLst>
                          <a:outerShdw blurRad="38100" dist="38100" dir="2700000" algn="tl">
                            <a:srgbClr val="000000">
                              <a:alpha val="43137"/>
                            </a:srgbClr>
                          </a:outerShdw>
                        </a:effectLst>
                        <a:cs typeface="B Nazanin" pitchFamily="2" charset="-78"/>
                      </a:endParaRPr>
                    </a:p>
                  </a:txBody>
                  <a:tcPr/>
                </a:tc>
                <a:tc>
                  <a:txBody>
                    <a:bodyPr/>
                    <a:lstStyle/>
                    <a:p>
                      <a:pPr algn="ctr" rtl="1"/>
                      <a:r>
                        <a:rPr lang="fa-IR" dirty="0" smtClean="0">
                          <a:cs typeface="B Nazanin" pitchFamily="2" charset="-78"/>
                        </a:rPr>
                        <a:t> انسجام خود در</a:t>
                      </a:r>
                      <a:r>
                        <a:rPr lang="fa-IR" baseline="0" dirty="0" smtClean="0">
                          <a:cs typeface="B Nazanin" pitchFamily="2" charset="-78"/>
                        </a:rPr>
                        <a:t> برابر ناامیدی</a:t>
                      </a:r>
                      <a:endParaRPr lang="en-US" dirty="0">
                        <a:cs typeface="B Nazanin" pitchFamily="2" charset="-78"/>
                      </a:endParaRPr>
                    </a:p>
                  </a:txBody>
                  <a:tcPr/>
                </a:tc>
              </a:tr>
            </a:tbl>
          </a:graphicData>
        </a:graphic>
      </p:graphicFrame>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1"/>
            <a:ext cx="5486400" cy="4924425"/>
          </a:xfrm>
          <a:prstGeom prst="rect">
            <a:avLst/>
          </a:prstGeom>
        </p:spPr>
        <p:txBody>
          <a:bodyPr wrap="square">
            <a:spAutoFit/>
          </a:bodyPr>
          <a:lstStyle/>
          <a:p>
            <a:pPr algn="ctr" rtl="1"/>
            <a:r>
              <a:rPr lang="fa-IR" sz="3200" b="1" dirty="0" smtClean="0">
                <a:solidFill>
                  <a:srgbClr val="C00000"/>
                </a:solidFill>
                <a:effectLst>
                  <a:outerShdw blurRad="38100" dist="38100" dir="2700000" algn="tl">
                    <a:srgbClr val="000000">
                      <a:alpha val="43137"/>
                    </a:srgbClr>
                  </a:outerShdw>
                </a:effectLst>
                <a:cs typeface="B Nazanin" pitchFamily="2" charset="-78"/>
              </a:rPr>
              <a:t>مرکز مشاوره و خدمات روان شناختی</a:t>
            </a:r>
          </a:p>
          <a:p>
            <a:pPr algn="ctr" rtl="1"/>
            <a:endParaRPr lang="fa-IR" sz="4400" b="1" dirty="0" smtClean="0">
              <a:solidFill>
                <a:schemeClr val="tx2">
                  <a:lumMod val="75000"/>
                </a:schemeClr>
              </a:solidFill>
              <a:effectLst>
                <a:outerShdw blurRad="38100" dist="38100" dir="2700000" algn="tl">
                  <a:srgbClr val="000000">
                    <a:alpha val="43137"/>
                  </a:srgbClr>
                </a:outerShdw>
              </a:effectLst>
              <a:cs typeface="B Nazanin" pitchFamily="2" charset="-78"/>
            </a:endParaRPr>
          </a:p>
          <a:p>
            <a:pPr algn="ctr" rtl="1"/>
            <a:r>
              <a:rPr lang="fa-IR" sz="4400" b="1" dirty="0" smtClean="0">
                <a:solidFill>
                  <a:srgbClr val="17375E"/>
                </a:solidFill>
                <a:effectLst>
                  <a:outerShdw blurRad="38100" dist="38100" dir="2700000" algn="tl">
                    <a:srgbClr val="000000">
                      <a:alpha val="43137"/>
                    </a:srgbClr>
                  </a:outerShdw>
                </a:effectLst>
                <a:cs typeface="B Nazanin" pitchFamily="2" charset="-78"/>
              </a:rPr>
              <a:t>”شاهد طلوع“</a:t>
            </a:r>
          </a:p>
          <a:p>
            <a:pPr algn="ctr" rtl="1"/>
            <a:endParaRPr lang="fa-IR" sz="4400" b="1" dirty="0" smtClean="0">
              <a:solidFill>
                <a:srgbClr val="17375E"/>
              </a:solidFill>
              <a:effectLst>
                <a:outerShdw blurRad="38100" dist="38100" dir="2700000" algn="tl">
                  <a:srgbClr val="000000">
                    <a:alpha val="43137"/>
                  </a:srgbClr>
                </a:outerShdw>
              </a:effectLst>
              <a:cs typeface="B Nazanin" pitchFamily="2" charset="-78"/>
            </a:endParaRPr>
          </a:p>
          <a:p>
            <a:pPr algn="just" rtl="1"/>
            <a:r>
              <a:rPr lang="fa-IR" b="1" dirty="0" smtClean="0">
                <a:solidFill>
                  <a:schemeClr val="accent3">
                    <a:lumMod val="50000"/>
                  </a:schemeClr>
                </a:solidFill>
                <a:effectLst>
                  <a:outerShdw blurRad="38100" dist="38100" dir="2700000" algn="tl">
                    <a:srgbClr val="000000">
                      <a:alpha val="43137"/>
                    </a:srgbClr>
                  </a:outerShdw>
                </a:effectLst>
                <a:cs typeface="B Nazanin" pitchFamily="2" charset="-78"/>
              </a:rPr>
              <a:t>اهواز- کمپلو جنوبی- میدان شیخ بهاء- جنب بانک صادرات-پ 296</a:t>
            </a:r>
          </a:p>
          <a:p>
            <a:pPr algn="ctr" rtl="1"/>
            <a:endParaRPr lang="fa-IR" sz="3200" b="1" dirty="0">
              <a:solidFill>
                <a:schemeClr val="accent3">
                  <a:lumMod val="50000"/>
                </a:schemeClr>
              </a:solidFill>
              <a:effectLst>
                <a:outerShdw blurRad="38100" dist="38100" dir="2700000" algn="tl">
                  <a:srgbClr val="000000">
                    <a:alpha val="43137"/>
                  </a:srgbClr>
                </a:outerShdw>
              </a:effectLst>
              <a:cs typeface="B Nazanin" pitchFamily="2" charset="-78"/>
            </a:endParaRPr>
          </a:p>
          <a:p>
            <a:pPr algn="ctr" rtl="1"/>
            <a:r>
              <a:rPr lang="fa-IR" sz="4400" b="1" dirty="0" smtClean="0">
                <a:effectLst>
                  <a:outerShdw blurRad="38100" dist="38100" dir="2700000" algn="tl">
                    <a:srgbClr val="000000">
                      <a:alpha val="43137"/>
                    </a:srgbClr>
                  </a:outerShdw>
                </a:effectLst>
                <a:cs typeface="B Nazanin" pitchFamily="2" charset="-78"/>
              </a:rPr>
              <a:t>ت:3795822-0611 </a:t>
            </a:r>
          </a:p>
          <a:p>
            <a:pPr rtl="1"/>
            <a:endParaRPr lang="fa-IR" sz="2800" b="1" dirty="0" smtClean="0">
              <a:solidFill>
                <a:schemeClr val="accent2">
                  <a:lumMod val="75000"/>
                </a:schemeClr>
              </a:solidFill>
              <a:effectLst>
                <a:outerShdw blurRad="38100" dist="38100" dir="2700000" algn="tl">
                  <a:srgbClr val="000000">
                    <a:alpha val="43137"/>
                  </a:srgbClr>
                </a:outerShdw>
              </a:effectLst>
              <a:cs typeface="B Nazanin" pitchFamily="2" charset="-78"/>
            </a:endParaRPr>
          </a:p>
          <a:p>
            <a:pPr rtl="1"/>
            <a:r>
              <a:rPr lang="en-US" sz="2800" b="1" dirty="0" smtClean="0">
                <a:solidFill>
                  <a:schemeClr val="accent2">
                    <a:lumMod val="75000"/>
                  </a:schemeClr>
                </a:solidFill>
                <a:effectLst>
                  <a:outerShdw blurRad="38100" dist="38100" dir="2700000" algn="tl">
                    <a:srgbClr val="000000">
                      <a:alpha val="43137"/>
                    </a:srgbClr>
                  </a:outerShdw>
                </a:effectLst>
                <a:cs typeface="B Nazanin" pitchFamily="2" charset="-78"/>
              </a:rPr>
              <a:t>Email: </a:t>
            </a:r>
            <a:r>
              <a:rPr lang="en-US" sz="2400" b="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shahed_tolo@yahoo.com</a:t>
            </a:r>
            <a:endParaRPr lang="en-US" sz="2400" dirty="0">
              <a:latin typeface="Times New Roman" pitchFamily="18" charset="0"/>
              <a:cs typeface="Times New Roman" pitchFamily="18" charset="0"/>
            </a:endParaRPr>
          </a:p>
        </p:txBody>
      </p:sp>
      <p:pic>
        <p:nvPicPr>
          <p:cNvPr id="3" name="Picture 2" descr="کلینیک شاهد طلوع.jpg"/>
          <p:cNvPicPr>
            <a:picLocks noChangeAspect="1"/>
          </p:cNvPicPr>
          <p:nvPr/>
        </p:nvPicPr>
        <p:blipFill>
          <a:blip r:embed="rId2" cstate="print"/>
          <a:stretch>
            <a:fillRect/>
          </a:stretch>
        </p:blipFill>
        <p:spPr>
          <a:xfrm rot="297512">
            <a:off x="5904463" y="599912"/>
            <a:ext cx="2819400" cy="544923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from="(-#ppt_w/2)" to="(#ppt_x)" calcmode="lin" valueType="num">
                                      <p:cBhvr>
                                        <p:cTn id="12" dur="1200" fill="hold">
                                          <p:stCondLst>
                                            <p:cond delay="0"/>
                                          </p:stCondLst>
                                        </p:cTn>
                                        <p:tgtEl>
                                          <p:spTgt spid="2">
                                            <p:txEl>
                                              <p:pRg st="0" end="0"/>
                                            </p:txEl>
                                          </p:spTgt>
                                        </p:tgtEl>
                                        <p:attrNameLst>
                                          <p:attrName>ppt_x</p:attrName>
                                        </p:attrNameLst>
                                      </p:cBhvr>
                                    </p:anim>
                                    <p:anim from="0" to="-1.0" calcmode="lin" valueType="num">
                                      <p:cBhvr>
                                        <p:cTn id="13" dur="400" decel="50000" autoRev="1" fill="hold">
                                          <p:stCondLst>
                                            <p:cond delay="1200"/>
                                          </p:stCondLst>
                                        </p:cTn>
                                        <p:tgtEl>
                                          <p:spTgt spid="2">
                                            <p:txEl>
                                              <p:pRg st="0" end="0"/>
                                            </p:txEl>
                                          </p:spTgt>
                                        </p:tgtEl>
                                        <p:attrNameLst>
                                          <p:attrName>xshear</p:attrName>
                                        </p:attrNameLst>
                                      </p:cBhvr>
                                    </p:anim>
                                    <p:animScale>
                                      <p:cBhvr>
                                        <p:cTn id="14" dur="400" decel="100000" autoRev="1" fill="hold">
                                          <p:stCondLst>
                                            <p:cond delay="1200"/>
                                          </p:stCondLst>
                                        </p:cTn>
                                        <p:tgtEl>
                                          <p:spTgt spid="2">
                                            <p:txEl>
                                              <p:pRg st="0" end="0"/>
                                            </p:txEl>
                                          </p:spTgt>
                                        </p:tgtEl>
                                      </p:cBhvr>
                                      <p:from x="100000" y="100000"/>
                                      <p:to x="80000" y="100000"/>
                                    </p:animScale>
                                    <p:anim by="(#ppt_h/3+#ppt_w*0.1)" calcmode="lin" valueType="num">
                                      <p:cBhvr additive="sum">
                                        <p:cTn id="15" dur="400" decel="100000" autoRev="1" fill="hold">
                                          <p:stCondLst>
                                            <p:cond delay="1200"/>
                                          </p:stCondLst>
                                        </p:cTn>
                                        <p:tgtEl>
                                          <p:spTgt spid="2">
                                            <p:txEl>
                                              <p:pRg st="0" end="0"/>
                                            </p:txEl>
                                          </p:spTgt>
                                        </p:tgtEl>
                                        <p:attrNameLst>
                                          <p:attrName>ppt_x</p:attrName>
                                        </p:attrNameLst>
                                      </p:cBhvr>
                                    </p:anim>
                                  </p:childTnLst>
                                </p:cTn>
                              </p:par>
                              <p:par>
                                <p:cTn id="16" presetID="34" presetClass="entr" presetSubtype="0" fill="hold"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from="(-#ppt_w/2)" to="(#ppt_x)" calcmode="lin" valueType="num">
                                      <p:cBhvr>
                                        <p:cTn id="18" dur="1200" fill="hold">
                                          <p:stCondLst>
                                            <p:cond delay="0"/>
                                          </p:stCondLst>
                                        </p:cTn>
                                        <p:tgtEl>
                                          <p:spTgt spid="2">
                                            <p:txEl>
                                              <p:pRg st="2" end="2"/>
                                            </p:txEl>
                                          </p:spTgt>
                                        </p:tgtEl>
                                        <p:attrNameLst>
                                          <p:attrName>ppt_x</p:attrName>
                                        </p:attrNameLst>
                                      </p:cBhvr>
                                    </p:anim>
                                    <p:anim from="0" to="-1.0" calcmode="lin" valueType="num">
                                      <p:cBhvr>
                                        <p:cTn id="19" dur="400" decel="50000" autoRev="1" fill="hold">
                                          <p:stCondLst>
                                            <p:cond delay="1200"/>
                                          </p:stCondLst>
                                        </p:cTn>
                                        <p:tgtEl>
                                          <p:spTgt spid="2">
                                            <p:txEl>
                                              <p:pRg st="2" end="2"/>
                                            </p:txEl>
                                          </p:spTgt>
                                        </p:tgtEl>
                                        <p:attrNameLst>
                                          <p:attrName>xshear</p:attrName>
                                        </p:attrNameLst>
                                      </p:cBhvr>
                                    </p:anim>
                                    <p:animScale>
                                      <p:cBhvr>
                                        <p:cTn id="20" dur="400" decel="100000" autoRev="1" fill="hold">
                                          <p:stCondLst>
                                            <p:cond delay="1200"/>
                                          </p:stCondLst>
                                        </p:cTn>
                                        <p:tgtEl>
                                          <p:spTgt spid="2">
                                            <p:txEl>
                                              <p:pRg st="2" end="2"/>
                                            </p:txEl>
                                          </p:spTgt>
                                        </p:tgtEl>
                                      </p:cBhvr>
                                      <p:from x="100000" y="100000"/>
                                      <p:to x="80000" y="100000"/>
                                    </p:animScale>
                                    <p:anim by="(#ppt_h/3+#ppt_w*0.1)" calcmode="lin" valueType="num">
                                      <p:cBhvr additive="sum">
                                        <p:cTn id="21" dur="400" decel="100000" autoRev="1" fill="hold">
                                          <p:stCondLst>
                                            <p:cond delay="1200"/>
                                          </p:stCondLst>
                                        </p:cTn>
                                        <p:tgtEl>
                                          <p:spTgt spid="2">
                                            <p:txEl>
                                              <p:pRg st="2" end="2"/>
                                            </p:txEl>
                                          </p:spTgt>
                                        </p:tgtEl>
                                        <p:attrNameLst>
                                          <p:attrName>ppt_x</p:attrName>
                                        </p:attrNameLst>
                                      </p:cBhvr>
                                    </p:anim>
                                  </p:childTnLst>
                                </p:cTn>
                              </p:par>
                              <p:par>
                                <p:cTn id="22" presetID="34" presetClass="entr" presetSubtype="0" fill="hold"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 from="(-#ppt_w/2)" to="(#ppt_x)" calcmode="lin" valueType="num">
                                      <p:cBhvr>
                                        <p:cTn id="24" dur="1200" fill="hold">
                                          <p:stCondLst>
                                            <p:cond delay="0"/>
                                          </p:stCondLst>
                                        </p:cTn>
                                        <p:tgtEl>
                                          <p:spTgt spid="2">
                                            <p:txEl>
                                              <p:pRg st="4" end="4"/>
                                            </p:txEl>
                                          </p:spTgt>
                                        </p:tgtEl>
                                        <p:attrNameLst>
                                          <p:attrName>ppt_x</p:attrName>
                                        </p:attrNameLst>
                                      </p:cBhvr>
                                    </p:anim>
                                    <p:anim from="0" to="-1.0" calcmode="lin" valueType="num">
                                      <p:cBhvr>
                                        <p:cTn id="25" dur="400" decel="50000" autoRev="1" fill="hold">
                                          <p:stCondLst>
                                            <p:cond delay="1200"/>
                                          </p:stCondLst>
                                        </p:cTn>
                                        <p:tgtEl>
                                          <p:spTgt spid="2">
                                            <p:txEl>
                                              <p:pRg st="4" end="4"/>
                                            </p:txEl>
                                          </p:spTgt>
                                        </p:tgtEl>
                                        <p:attrNameLst>
                                          <p:attrName>xshear</p:attrName>
                                        </p:attrNameLst>
                                      </p:cBhvr>
                                    </p:anim>
                                    <p:animScale>
                                      <p:cBhvr>
                                        <p:cTn id="26" dur="400" decel="100000" autoRev="1" fill="hold">
                                          <p:stCondLst>
                                            <p:cond delay="1200"/>
                                          </p:stCondLst>
                                        </p:cTn>
                                        <p:tgtEl>
                                          <p:spTgt spid="2">
                                            <p:txEl>
                                              <p:pRg st="4" end="4"/>
                                            </p:txEl>
                                          </p:spTgt>
                                        </p:tgtEl>
                                      </p:cBhvr>
                                      <p:from x="100000" y="100000"/>
                                      <p:to x="80000" y="100000"/>
                                    </p:animScale>
                                    <p:anim by="(#ppt_h/3+#ppt_w*0.1)" calcmode="lin" valueType="num">
                                      <p:cBhvr additive="sum">
                                        <p:cTn id="27" dur="400" decel="100000" autoRev="1" fill="hold">
                                          <p:stCondLst>
                                            <p:cond delay="1200"/>
                                          </p:stCondLst>
                                        </p:cTn>
                                        <p:tgtEl>
                                          <p:spTgt spid="2">
                                            <p:txEl>
                                              <p:pRg st="4" end="4"/>
                                            </p:txEl>
                                          </p:spTgt>
                                        </p:tgtEl>
                                        <p:attrNameLst>
                                          <p:attrName>ppt_x</p:attrName>
                                        </p:attrNameLst>
                                      </p:cBhvr>
                                    </p:anim>
                                  </p:childTnLst>
                                </p:cTn>
                              </p:par>
                              <p:par>
                                <p:cTn id="28" presetID="34" presetClass="entr" presetSubtype="0" fill="hold"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 from="(-#ppt_w/2)" to="(#ppt_x)" calcmode="lin" valueType="num">
                                      <p:cBhvr>
                                        <p:cTn id="30" dur="1200" fill="hold">
                                          <p:stCondLst>
                                            <p:cond delay="0"/>
                                          </p:stCondLst>
                                        </p:cTn>
                                        <p:tgtEl>
                                          <p:spTgt spid="2">
                                            <p:txEl>
                                              <p:pRg st="6" end="6"/>
                                            </p:txEl>
                                          </p:spTgt>
                                        </p:tgtEl>
                                        <p:attrNameLst>
                                          <p:attrName>ppt_x</p:attrName>
                                        </p:attrNameLst>
                                      </p:cBhvr>
                                    </p:anim>
                                    <p:anim from="0" to="-1.0" calcmode="lin" valueType="num">
                                      <p:cBhvr>
                                        <p:cTn id="31" dur="400" decel="50000" autoRev="1" fill="hold">
                                          <p:stCondLst>
                                            <p:cond delay="1200"/>
                                          </p:stCondLst>
                                        </p:cTn>
                                        <p:tgtEl>
                                          <p:spTgt spid="2">
                                            <p:txEl>
                                              <p:pRg st="6" end="6"/>
                                            </p:txEl>
                                          </p:spTgt>
                                        </p:tgtEl>
                                        <p:attrNameLst>
                                          <p:attrName>xshear</p:attrName>
                                        </p:attrNameLst>
                                      </p:cBhvr>
                                    </p:anim>
                                    <p:animScale>
                                      <p:cBhvr>
                                        <p:cTn id="32" dur="400" decel="100000" autoRev="1" fill="hold">
                                          <p:stCondLst>
                                            <p:cond delay="1200"/>
                                          </p:stCondLst>
                                        </p:cTn>
                                        <p:tgtEl>
                                          <p:spTgt spid="2">
                                            <p:txEl>
                                              <p:pRg st="6" end="6"/>
                                            </p:txEl>
                                          </p:spTgt>
                                        </p:tgtEl>
                                      </p:cBhvr>
                                      <p:from x="100000" y="100000"/>
                                      <p:to x="80000" y="100000"/>
                                    </p:animScale>
                                    <p:anim by="(#ppt_h/3+#ppt_w*0.1)" calcmode="lin" valueType="num">
                                      <p:cBhvr additive="sum">
                                        <p:cTn id="33" dur="400" decel="100000" autoRev="1" fill="hold">
                                          <p:stCondLst>
                                            <p:cond delay="1200"/>
                                          </p:stCondLst>
                                        </p:cTn>
                                        <p:tgtEl>
                                          <p:spTgt spid="2">
                                            <p:txEl>
                                              <p:pRg st="6" end="6"/>
                                            </p:txEl>
                                          </p:spTgt>
                                        </p:tgtEl>
                                        <p:attrNameLst>
                                          <p:attrName>ppt_x</p:attrName>
                                        </p:attrNameLst>
                                      </p:cBhvr>
                                    </p:anim>
                                  </p:childTnLst>
                                </p:cTn>
                              </p:par>
                              <p:par>
                                <p:cTn id="34" presetID="34" presetClass="entr" presetSubtype="0" fill="hold" nodeType="withEffect">
                                  <p:stCondLst>
                                    <p:cond delay="0"/>
                                  </p:stCondLst>
                                  <p:childTnLst>
                                    <p:set>
                                      <p:cBhvr>
                                        <p:cTn id="35" dur="1" fill="hold">
                                          <p:stCondLst>
                                            <p:cond delay="0"/>
                                          </p:stCondLst>
                                        </p:cTn>
                                        <p:tgtEl>
                                          <p:spTgt spid="2">
                                            <p:txEl>
                                              <p:pRg st="8" end="8"/>
                                            </p:txEl>
                                          </p:spTgt>
                                        </p:tgtEl>
                                        <p:attrNameLst>
                                          <p:attrName>style.visibility</p:attrName>
                                        </p:attrNameLst>
                                      </p:cBhvr>
                                      <p:to>
                                        <p:strVal val="visible"/>
                                      </p:to>
                                    </p:set>
                                    <p:anim from="(-#ppt_w/2)" to="(#ppt_x)" calcmode="lin" valueType="num">
                                      <p:cBhvr>
                                        <p:cTn id="36" dur="1200" fill="hold">
                                          <p:stCondLst>
                                            <p:cond delay="0"/>
                                          </p:stCondLst>
                                        </p:cTn>
                                        <p:tgtEl>
                                          <p:spTgt spid="2">
                                            <p:txEl>
                                              <p:pRg st="8" end="8"/>
                                            </p:txEl>
                                          </p:spTgt>
                                        </p:tgtEl>
                                        <p:attrNameLst>
                                          <p:attrName>ppt_x</p:attrName>
                                        </p:attrNameLst>
                                      </p:cBhvr>
                                    </p:anim>
                                    <p:anim from="0" to="-1.0" calcmode="lin" valueType="num">
                                      <p:cBhvr>
                                        <p:cTn id="37" dur="400" decel="50000" autoRev="1" fill="hold">
                                          <p:stCondLst>
                                            <p:cond delay="1200"/>
                                          </p:stCondLst>
                                        </p:cTn>
                                        <p:tgtEl>
                                          <p:spTgt spid="2">
                                            <p:txEl>
                                              <p:pRg st="8" end="8"/>
                                            </p:txEl>
                                          </p:spTgt>
                                        </p:tgtEl>
                                        <p:attrNameLst>
                                          <p:attrName>xshear</p:attrName>
                                        </p:attrNameLst>
                                      </p:cBhvr>
                                    </p:anim>
                                    <p:animScale>
                                      <p:cBhvr>
                                        <p:cTn id="38" dur="400" decel="100000" autoRev="1" fill="hold">
                                          <p:stCondLst>
                                            <p:cond delay="1200"/>
                                          </p:stCondLst>
                                        </p:cTn>
                                        <p:tgtEl>
                                          <p:spTgt spid="2">
                                            <p:txEl>
                                              <p:pRg st="8" end="8"/>
                                            </p:txEl>
                                          </p:spTgt>
                                        </p:tgtEl>
                                      </p:cBhvr>
                                      <p:from x="100000" y="100000"/>
                                      <p:to x="80000" y="100000"/>
                                    </p:animScale>
                                    <p:anim by="(#ppt_h/3+#ppt_w*0.1)" calcmode="lin" valueType="num">
                                      <p:cBhvr additive="sum">
                                        <p:cTn id="39" dur="400" decel="100000" autoRev="1" fill="hold">
                                          <p:stCondLst>
                                            <p:cond delay="1200"/>
                                          </p:stCondLst>
                                        </p:cTn>
                                        <p:tgtEl>
                                          <p:spTgt spid="2">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33400"/>
            <a:ext cx="8686800" cy="5386090"/>
          </a:xfrm>
          <a:prstGeom prst="rect">
            <a:avLst/>
          </a:prstGeom>
          <a:noFill/>
        </p:spPr>
        <p:txBody>
          <a:bodyPr wrap="square" rtlCol="0">
            <a:spAutoFit/>
          </a:bodyPr>
          <a:lstStyle/>
          <a:p>
            <a:pPr algn="just" rtl="1"/>
            <a:r>
              <a:rPr lang="fa-IR" sz="3600" b="1" dirty="0" smtClean="0">
                <a:solidFill>
                  <a:schemeClr val="accent1">
                    <a:lumMod val="75000"/>
                  </a:schemeClr>
                </a:solidFill>
                <a:effectLst>
                  <a:outerShdw blurRad="38100" dist="38100" dir="2700000" algn="tl">
                    <a:srgbClr val="000000">
                      <a:alpha val="43137"/>
                    </a:srgbClr>
                  </a:outerShdw>
                </a:effectLst>
                <a:cs typeface="B Nazanin" pitchFamily="2" charset="-78"/>
              </a:rPr>
              <a:t>نظریۀ رفتارگرایی</a:t>
            </a:r>
          </a:p>
          <a:p>
            <a:pPr algn="just" rtl="1"/>
            <a:endParaRPr lang="fa-IR" sz="2800" dirty="0" smtClean="0">
              <a:solidFill>
                <a:srgbClr val="0070C0"/>
              </a:solidFill>
              <a:effectLst>
                <a:outerShdw blurRad="38100" dist="38100" dir="2700000" algn="tl">
                  <a:srgbClr val="000000">
                    <a:alpha val="43137"/>
                  </a:srgbClr>
                </a:outerShdw>
              </a:effectLst>
              <a:cs typeface="B Nazanin" pitchFamily="2" charset="-78"/>
            </a:endParaRPr>
          </a:p>
          <a:p>
            <a:pPr algn="just" rtl="1"/>
            <a:r>
              <a:rPr lang="fa-IR" sz="2800" dirty="0" smtClean="0">
                <a:solidFill>
                  <a:srgbClr val="0070C0"/>
                </a:solidFill>
                <a:effectLst>
                  <a:outerShdw blurRad="38100" dist="38100" dir="2700000" algn="tl">
                    <a:srgbClr val="000000">
                      <a:alpha val="43137"/>
                    </a:srgbClr>
                  </a:outerShdw>
                </a:effectLst>
                <a:cs typeface="B Nazanin" pitchFamily="2" charset="-78"/>
              </a:rPr>
              <a:t>رفتارگرایی آمریکای شمالی در اوایل قرن 20 با تلاش های </a:t>
            </a:r>
            <a:r>
              <a:rPr lang="fa-IR" sz="2800" dirty="0" smtClean="0">
                <a:solidFill>
                  <a:srgbClr val="FF0000"/>
                </a:solidFill>
                <a:effectLst>
                  <a:outerShdw blurRad="38100" dist="38100" dir="2700000" algn="tl">
                    <a:srgbClr val="000000">
                      <a:alpha val="43137"/>
                    </a:srgbClr>
                  </a:outerShdw>
                </a:effectLst>
                <a:cs typeface="B Nazanin" pitchFamily="2" charset="-78"/>
              </a:rPr>
              <a:t>«جان واتسون» </a:t>
            </a:r>
            <a:r>
              <a:rPr lang="fa-IR" sz="2800" dirty="0" smtClean="0">
                <a:solidFill>
                  <a:srgbClr val="0070C0"/>
                </a:solidFill>
                <a:effectLst>
                  <a:outerShdw blurRad="38100" dist="38100" dir="2700000" algn="tl">
                    <a:srgbClr val="000000">
                      <a:alpha val="43137"/>
                    </a:srgbClr>
                  </a:outerShdw>
                </a:effectLst>
                <a:cs typeface="B Nazanin" pitchFamily="2" charset="-78"/>
              </a:rPr>
              <a:t>آغاز شد.</a:t>
            </a:r>
          </a:p>
          <a:p>
            <a:pPr algn="just" rtl="1"/>
            <a:r>
              <a:rPr lang="fa-IR" sz="2800" dirty="0" smtClean="0">
                <a:solidFill>
                  <a:srgbClr val="0070C0"/>
                </a:solidFill>
                <a:effectLst>
                  <a:outerShdw blurRad="38100" dist="38100" dir="2700000" algn="tl">
                    <a:srgbClr val="000000">
                      <a:alpha val="43137"/>
                    </a:srgbClr>
                  </a:outerShdw>
                </a:effectLst>
                <a:cs typeface="B Nazanin" pitchFamily="2" charset="-78"/>
              </a:rPr>
              <a:t>او تمرکزِ روانکاوی را بر فعالیت های نادیدنی ذهن، قبول نداشت. در عوض، او می خواست نوعی روان شناسی عینی را به وجود آورد.</a:t>
            </a:r>
          </a:p>
          <a:p>
            <a:pPr algn="just" rtl="1"/>
            <a:endParaRPr lang="fa-IR" sz="2800" dirty="0" smtClean="0">
              <a:solidFill>
                <a:srgbClr val="0070C0"/>
              </a:solidFill>
              <a:effectLst>
                <a:outerShdw blurRad="38100" dist="38100" dir="2700000" algn="tl">
                  <a:srgbClr val="000000">
                    <a:alpha val="43137"/>
                  </a:srgbClr>
                </a:outerShdw>
              </a:effectLst>
              <a:cs typeface="B Nazanin" pitchFamily="2" charset="-78"/>
            </a:endParaRPr>
          </a:p>
          <a:p>
            <a:pPr algn="just" rtl="1"/>
            <a:endParaRPr lang="fa-IR" sz="2800" dirty="0" smtClean="0">
              <a:solidFill>
                <a:srgbClr val="0070C0"/>
              </a:solidFill>
              <a:effectLst>
                <a:outerShdw blurRad="38100" dist="38100" dir="2700000" algn="tl">
                  <a:srgbClr val="000000">
                    <a:alpha val="43137"/>
                  </a:srgbClr>
                </a:outerShdw>
              </a:effectLst>
              <a:cs typeface="B Nazanin" pitchFamily="2" charset="-78"/>
            </a:endParaRPr>
          </a:p>
          <a:p>
            <a:pPr algn="just" rtl="1"/>
            <a:r>
              <a:rPr lang="fa-IR" sz="2800" dirty="0" smtClean="0">
                <a:solidFill>
                  <a:srgbClr val="FF0000"/>
                </a:solidFill>
                <a:cs typeface="B Nazanin" pitchFamily="2" charset="-78"/>
              </a:rPr>
              <a:t>طبق نظر این دیدگاه، رویدادهایی که مستقیماً قابل مشاهده هستند( محرک ها و پاسخ ها) ارزش توجه و بررسی کردن، دارند</a:t>
            </a:r>
            <a:r>
              <a:rPr lang="fa-IR" sz="2800" dirty="0" smtClean="0">
                <a:solidFill>
                  <a:srgbClr val="0070C0"/>
                </a:solidFill>
                <a:cs typeface="B Nazanin" pitchFamily="2" charset="-78"/>
              </a:rPr>
              <a:t>(بر خلاف نظریه پردازان روانکاوی که به فعالیت های غیر ملموس و نادیدنی ذهن می پردازند).</a:t>
            </a:r>
          </a:p>
          <a:p>
            <a:pPr algn="just" rtl="1"/>
            <a:endParaRPr lang="en-US" sz="2800" dirty="0">
              <a:solidFill>
                <a:srgbClr val="0070C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5800"/>
            <a:ext cx="8534400" cy="4524315"/>
          </a:xfrm>
          <a:prstGeom prst="rect">
            <a:avLst/>
          </a:prstGeom>
          <a:noFill/>
        </p:spPr>
        <p:txBody>
          <a:bodyPr wrap="square" rtlCol="0">
            <a:spAutoFit/>
          </a:bodyPr>
          <a:lstStyle/>
          <a:p>
            <a:pPr algn="just" rtl="1"/>
            <a:r>
              <a:rPr lang="fa-IR" sz="3600" dirty="0" smtClean="0">
                <a:solidFill>
                  <a:srgbClr val="F77365"/>
                </a:solidFill>
                <a:cs typeface="B Nazanin" pitchFamily="2" charset="-78"/>
              </a:rPr>
              <a:t>رفتارگرایی سنتی(شرطی سازی کلاسیک):</a:t>
            </a:r>
          </a:p>
          <a:p>
            <a:pPr algn="just" rtl="1"/>
            <a:endParaRPr lang="fa-IR" sz="3600" dirty="0" smtClean="0">
              <a:solidFill>
                <a:srgbClr val="0070C0"/>
              </a:solidFill>
              <a:cs typeface="B Nazanin" pitchFamily="2" charset="-78"/>
            </a:endParaRPr>
          </a:p>
          <a:p>
            <a:pPr algn="just" rtl="1"/>
            <a:r>
              <a:rPr lang="fa-IR" sz="3600" dirty="0" smtClean="0">
                <a:solidFill>
                  <a:srgbClr val="0070C0"/>
                </a:solidFill>
                <a:cs typeface="B Nazanin" pitchFamily="2" charset="-78"/>
              </a:rPr>
              <a:t>تحقیقات «ایوان پاولف» فیزیولوژیست روسی در مورد یادگیری حیوان الهام بخش «واتسون» بودند(آزمایش سگ).</a:t>
            </a:r>
          </a:p>
          <a:p>
            <a:pPr algn="just" rtl="1"/>
            <a:endParaRPr lang="fa-IR" sz="3600" dirty="0" smtClean="0">
              <a:solidFill>
                <a:srgbClr val="0070C0"/>
              </a:solidFill>
              <a:cs typeface="B Nazanin" pitchFamily="2" charset="-78"/>
            </a:endParaRPr>
          </a:p>
          <a:p>
            <a:pPr algn="just" rtl="1"/>
            <a:r>
              <a:rPr lang="fa-IR" sz="3600" dirty="0" smtClean="0">
                <a:solidFill>
                  <a:srgbClr val="0070C0"/>
                </a:solidFill>
                <a:cs typeface="B Nazanin" pitchFamily="2" charset="-78"/>
              </a:rPr>
              <a:t>«واتسون» می خواست بداند که آیا می توان «شرطی سازی کلاسیک» را در مورد کودکان هم پیاده کرد( آزمایش تاریخی آلبرت کوچولو 11 ماهه).</a:t>
            </a: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33400"/>
            <a:ext cx="8610600" cy="3416320"/>
          </a:xfrm>
          <a:prstGeom prst="rect">
            <a:avLst/>
          </a:prstGeom>
          <a:noFill/>
        </p:spPr>
        <p:txBody>
          <a:bodyPr wrap="square" rtlCol="0">
            <a:spAutoFit/>
          </a:bodyPr>
          <a:lstStyle/>
          <a:p>
            <a:pPr algn="just" rtl="1"/>
            <a:r>
              <a:rPr lang="fa-IR" sz="3600" dirty="0" smtClean="0">
                <a:solidFill>
                  <a:srgbClr val="7030A0"/>
                </a:solidFill>
                <a:cs typeface="B Nazanin" pitchFamily="2" charset="-78"/>
              </a:rPr>
              <a:t>«واتسون» بر اساس یافته های خود نتیجه گرفت که؛ «محیط» نیروی برتر در رشد کودک است و بزرگسالان با کنترل کردنِ دقیقِ </a:t>
            </a:r>
            <a:r>
              <a:rPr lang="fa-IR" sz="3600" dirty="0" smtClean="0">
                <a:solidFill>
                  <a:srgbClr val="C00000"/>
                </a:solidFill>
                <a:cs typeface="B Nazanin" pitchFamily="2" charset="-78"/>
              </a:rPr>
              <a:t>پیوندهای «محرک-پاسخ» </a:t>
            </a:r>
            <a:r>
              <a:rPr lang="fa-IR" sz="3600" dirty="0" smtClean="0">
                <a:solidFill>
                  <a:srgbClr val="7030A0"/>
                </a:solidFill>
                <a:cs typeface="B Nazanin" pitchFamily="2" charset="-78"/>
              </a:rPr>
              <a:t>می توانند رفتار کودکان را به هر صورتی که بخواهند، شکل دهند و </a:t>
            </a:r>
            <a:r>
              <a:rPr lang="fa-IR" sz="3600" dirty="0" smtClean="0">
                <a:solidFill>
                  <a:srgbClr val="C00000"/>
                </a:solidFill>
                <a:cs typeface="B Nazanin" pitchFamily="2" charset="-78"/>
              </a:rPr>
              <a:t>«</a:t>
            </a:r>
            <a:r>
              <a:rPr lang="fa-IR" sz="3600" dirty="0" smtClean="0">
                <a:solidFill>
                  <a:srgbClr val="C00000"/>
                </a:solidFill>
                <a:effectLst>
                  <a:outerShdw blurRad="38100" dist="38100" dir="2700000" algn="tl">
                    <a:srgbClr val="000000">
                      <a:alpha val="43137"/>
                    </a:srgbClr>
                  </a:outerShdw>
                </a:effectLst>
                <a:cs typeface="B Nazanin" pitchFamily="2" charset="-78"/>
              </a:rPr>
              <a:t>رشد» </a:t>
            </a:r>
            <a:r>
              <a:rPr lang="fa-IR" sz="3600" i="1" u="sng" dirty="0" smtClean="0">
                <a:solidFill>
                  <a:srgbClr val="7030A0"/>
                </a:solidFill>
                <a:effectLst>
                  <a:outerShdw blurRad="38100" dist="38100" dir="2700000" algn="tl">
                    <a:srgbClr val="000000">
                      <a:alpha val="43137"/>
                    </a:srgbClr>
                  </a:outerShdw>
                </a:effectLst>
                <a:cs typeface="B Nazanin" pitchFamily="2" charset="-78"/>
              </a:rPr>
              <a:t>فرایندی پیوسته </a:t>
            </a:r>
            <a:r>
              <a:rPr lang="fa-IR" sz="3600" dirty="0" smtClean="0">
                <a:solidFill>
                  <a:srgbClr val="7030A0"/>
                </a:solidFill>
                <a:cs typeface="B Nazanin" pitchFamily="2" charset="-78"/>
              </a:rPr>
              <a:t>است که از افزایش تدریجیِ تعداد و نیرومندی این پیوندها تشکیل می شوند. </a:t>
            </a:r>
            <a:endParaRPr lang="en-US" sz="3600" dirty="0">
              <a:solidFill>
                <a:srgbClr val="7030A0"/>
              </a:solidFill>
              <a:cs typeface="B Nazanin" pitchFamily="2" charset="-78"/>
            </a:endParaRPr>
          </a:p>
        </p:txBody>
      </p:sp>
      <p:pic>
        <p:nvPicPr>
          <p:cNvPr id="3" name="Picture 2" descr="رشد9.jpg"/>
          <p:cNvPicPr>
            <a:picLocks noChangeAspect="1"/>
          </p:cNvPicPr>
          <p:nvPr/>
        </p:nvPicPr>
        <p:blipFill>
          <a:blip r:embed="rId2" cstate="print"/>
          <a:stretch>
            <a:fillRect/>
          </a:stretch>
        </p:blipFill>
        <p:spPr>
          <a:xfrm>
            <a:off x="381001" y="4267200"/>
            <a:ext cx="1524000" cy="1971675"/>
          </a:xfrm>
          <a:prstGeom prst="rect">
            <a:avLst/>
          </a:prstGeom>
        </p:spPr>
      </p:pic>
      <p:pic>
        <p:nvPicPr>
          <p:cNvPr id="4" name="Picture 3" descr="رشد16.jpg"/>
          <p:cNvPicPr>
            <a:picLocks noChangeAspect="1"/>
          </p:cNvPicPr>
          <p:nvPr/>
        </p:nvPicPr>
        <p:blipFill>
          <a:blip r:embed="rId3" cstate="print"/>
          <a:stretch>
            <a:fillRect/>
          </a:stretch>
        </p:blipFill>
        <p:spPr>
          <a:xfrm>
            <a:off x="2057400" y="4267200"/>
            <a:ext cx="1752600" cy="1914525"/>
          </a:xfrm>
          <a:prstGeom prst="rect">
            <a:avLst/>
          </a:prstGeom>
        </p:spPr>
      </p:pic>
      <p:pic>
        <p:nvPicPr>
          <p:cNvPr id="5" name="Picture 4" descr="رشد15.jpg"/>
          <p:cNvPicPr>
            <a:picLocks noChangeAspect="1"/>
          </p:cNvPicPr>
          <p:nvPr/>
        </p:nvPicPr>
        <p:blipFill>
          <a:blip r:embed="rId4" cstate="print"/>
          <a:stretch>
            <a:fillRect/>
          </a:stretch>
        </p:blipFill>
        <p:spPr>
          <a:xfrm>
            <a:off x="3962400" y="4191000"/>
            <a:ext cx="1676400" cy="2052637"/>
          </a:xfrm>
          <a:prstGeom prst="rect">
            <a:avLst/>
          </a:prstGeom>
        </p:spPr>
      </p:pic>
      <p:pic>
        <p:nvPicPr>
          <p:cNvPr id="6" name="Picture 5" descr="رشد6.jpg"/>
          <p:cNvPicPr>
            <a:picLocks noChangeAspect="1"/>
          </p:cNvPicPr>
          <p:nvPr/>
        </p:nvPicPr>
        <p:blipFill>
          <a:blip r:embed="rId5" cstate="print"/>
          <a:stretch>
            <a:fillRect/>
          </a:stretch>
        </p:blipFill>
        <p:spPr>
          <a:xfrm>
            <a:off x="7391400" y="4191000"/>
            <a:ext cx="1447800" cy="2057400"/>
          </a:xfrm>
          <a:prstGeom prst="rect">
            <a:avLst/>
          </a:prstGeom>
        </p:spPr>
      </p:pic>
      <p:pic>
        <p:nvPicPr>
          <p:cNvPr id="7" name="Picture 6" descr="رشد4.jpg"/>
          <p:cNvPicPr>
            <a:picLocks noChangeAspect="1"/>
          </p:cNvPicPr>
          <p:nvPr/>
        </p:nvPicPr>
        <p:blipFill>
          <a:blip r:embed="rId6" cstate="print"/>
          <a:stretch>
            <a:fillRect/>
          </a:stretch>
        </p:blipFill>
        <p:spPr>
          <a:xfrm>
            <a:off x="5715000" y="4191000"/>
            <a:ext cx="1524000" cy="2066925"/>
          </a:xfrm>
          <a:prstGeom prst="rect">
            <a:avLst/>
          </a:prstGeom>
        </p:spPr>
      </p:pic>
      <p:sp>
        <p:nvSpPr>
          <p:cNvPr id="8" name="Footer Placeholder 7"/>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609600"/>
            <a:ext cx="8686800" cy="5816977"/>
          </a:xfrm>
          <a:prstGeom prst="rect">
            <a:avLst/>
          </a:prstGeom>
          <a:noFill/>
        </p:spPr>
        <p:txBody>
          <a:bodyPr wrap="square" rtlCol="0">
            <a:spAutoFit/>
          </a:bodyPr>
          <a:lstStyle/>
          <a:p>
            <a:pPr algn="just" rtl="1"/>
            <a:r>
              <a:rPr lang="fa-IR" sz="3600" dirty="0" smtClean="0">
                <a:solidFill>
                  <a:srgbClr val="7030A0"/>
                </a:solidFill>
                <a:cs typeface="B Nazanin" pitchFamily="2" charset="-78"/>
              </a:rPr>
              <a:t>نوع دیگری از رفتارگرایی، </a:t>
            </a:r>
            <a:r>
              <a:rPr lang="fa-IR" sz="4000" dirty="0" smtClean="0">
                <a:solidFill>
                  <a:srgbClr val="FF0000"/>
                </a:solidFill>
                <a:cs typeface="B Nazanin" pitchFamily="2" charset="-78"/>
              </a:rPr>
              <a:t>«نظریۀ شرطی سازی کُنشگر» </a:t>
            </a:r>
            <a:r>
              <a:rPr lang="fa-IR" sz="3600" dirty="0" smtClean="0">
                <a:solidFill>
                  <a:srgbClr val="7030A0"/>
                </a:solidFill>
                <a:cs typeface="B Nazanin" pitchFamily="2" charset="-78"/>
              </a:rPr>
              <a:t>بی. اف. اسکینر است.</a:t>
            </a:r>
          </a:p>
          <a:p>
            <a:pPr algn="just" rtl="1"/>
            <a:r>
              <a:rPr lang="fa-IR" sz="3600" dirty="0" smtClean="0">
                <a:solidFill>
                  <a:srgbClr val="7030A0"/>
                </a:solidFill>
                <a:cs typeface="B Nazanin" pitchFamily="2" charset="-78"/>
              </a:rPr>
              <a:t>وی معتقد است؛ فراوانی رفتار را می توان با ارائه دادن انواع </a:t>
            </a:r>
            <a:r>
              <a:rPr lang="fa-IR" sz="3600" dirty="0" smtClean="0">
                <a:solidFill>
                  <a:srgbClr val="FF0000"/>
                </a:solidFill>
                <a:cs typeface="B Nazanin" pitchFamily="2" charset="-78"/>
              </a:rPr>
              <a:t>تقویت کننده ها</a:t>
            </a:r>
            <a:r>
              <a:rPr lang="fa-IR" sz="3600" dirty="0" smtClean="0">
                <a:solidFill>
                  <a:srgbClr val="7030A0"/>
                </a:solidFill>
                <a:cs typeface="B Nazanin" pitchFamily="2" charset="-78"/>
              </a:rPr>
              <a:t>(غذا، لبخند، تحسین کردن، و ...) افزایش داد. و از طریق </a:t>
            </a:r>
            <a:r>
              <a:rPr lang="fa-IR" sz="3600" dirty="0" smtClean="0">
                <a:solidFill>
                  <a:srgbClr val="FF0000"/>
                </a:solidFill>
                <a:cs typeface="B Nazanin" pitchFamily="2" charset="-78"/>
              </a:rPr>
              <a:t>تنبیه</a:t>
            </a:r>
            <a:r>
              <a:rPr lang="fa-IR" sz="3600" dirty="0" smtClean="0">
                <a:solidFill>
                  <a:srgbClr val="7030A0"/>
                </a:solidFill>
                <a:cs typeface="B Nazanin" pitchFamily="2" charset="-78"/>
              </a:rPr>
              <a:t>(عدم تأیید یا حذف امتیازها، و ...) فراوانی رفتار نامطلوب را کاهش داد.</a:t>
            </a:r>
          </a:p>
          <a:p>
            <a:pPr algn="just" rtl="1"/>
            <a:endParaRPr lang="fa-IR" sz="3600" dirty="0" smtClean="0">
              <a:solidFill>
                <a:srgbClr val="7030A0"/>
              </a:solidFill>
              <a:cs typeface="B Nazanin" pitchFamily="2" charset="-78"/>
            </a:endParaRPr>
          </a:p>
          <a:p>
            <a:pPr algn="just" rtl="1"/>
            <a:r>
              <a:rPr lang="fa-IR" sz="3600" b="1" dirty="0" smtClean="0">
                <a:solidFill>
                  <a:srgbClr val="7030A0"/>
                </a:solidFill>
                <a:effectLst>
                  <a:outerShdw blurRad="38100" dist="38100" dir="2700000" algn="tl">
                    <a:srgbClr val="000000">
                      <a:alpha val="43137"/>
                    </a:srgbClr>
                  </a:outerShdw>
                </a:effectLst>
                <a:cs typeface="B Nazanin" pitchFamily="2" charset="-78"/>
              </a:rPr>
              <a:t>در نتیجۀ تحقیقات «اسکینر»؛ </a:t>
            </a:r>
          </a:p>
          <a:p>
            <a:pPr algn="just" rtl="1"/>
            <a:r>
              <a:rPr lang="fa-IR" sz="4000" b="1" dirty="0" smtClean="0">
                <a:solidFill>
                  <a:srgbClr val="FF0000"/>
                </a:solidFill>
                <a:effectLst>
                  <a:outerShdw blurRad="38100" dist="38100" dir="2700000" algn="tl">
                    <a:srgbClr val="000000">
                      <a:alpha val="43137"/>
                    </a:srgbClr>
                  </a:outerShdw>
                </a:effectLst>
                <a:cs typeface="B Nazanin" pitchFamily="2" charset="-78"/>
              </a:rPr>
              <a:t>شرطی سازی کُنشگر تبدیل به اصل یادگیری شد</a:t>
            </a:r>
            <a:r>
              <a:rPr lang="fa-IR" sz="4000" b="1" dirty="0" smtClean="0">
                <a:solidFill>
                  <a:srgbClr val="7030A0"/>
                </a:solidFill>
                <a:effectLst>
                  <a:outerShdw blurRad="38100" dist="38100" dir="2700000" algn="tl">
                    <a:srgbClr val="000000">
                      <a:alpha val="43137"/>
                    </a:srgbClr>
                  </a:outerShdw>
                </a:effectLst>
                <a:cs typeface="B Nazanin" pitchFamily="2" charset="-78"/>
              </a:rPr>
              <a:t> که به طور گسترده ای آن را به کار می برند. </a:t>
            </a:r>
            <a:endParaRPr lang="en-US" sz="4000" b="1" dirty="0">
              <a:solidFill>
                <a:srgbClr val="7030A0"/>
              </a:solidFill>
              <a:effectLst>
                <a:outerShdw blurRad="38100" dist="38100" dir="2700000" algn="tl">
                  <a:srgbClr val="000000">
                    <a:alpha val="43137"/>
                  </a:srgbClr>
                </a:outerShdw>
              </a:effectLst>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04800"/>
            <a:ext cx="8610600" cy="6124754"/>
          </a:xfrm>
          <a:prstGeom prst="rect">
            <a:avLst/>
          </a:prstGeom>
          <a:noFill/>
        </p:spPr>
        <p:txBody>
          <a:bodyPr wrap="square" rtlCol="0">
            <a:spAutoFit/>
          </a:bodyPr>
          <a:lstStyle/>
          <a:p>
            <a:pPr algn="just" rtl="1"/>
            <a:r>
              <a:rPr lang="fa-IR" sz="4000" b="1" dirty="0" smtClean="0">
                <a:solidFill>
                  <a:srgbClr val="C00000"/>
                </a:solidFill>
                <a:effectLst>
                  <a:outerShdw blurRad="38100" dist="38100" dir="2700000" algn="tl">
                    <a:srgbClr val="000000">
                      <a:alpha val="43137"/>
                    </a:srgbClr>
                  </a:outerShdw>
                </a:effectLst>
                <a:cs typeface="B Nazanin" pitchFamily="2" charset="-78"/>
              </a:rPr>
              <a:t>نظریۀ «یادگیری اجتماعی»:</a:t>
            </a:r>
          </a:p>
          <a:p>
            <a:pPr algn="just" rtl="1"/>
            <a:endParaRPr lang="fa-IR" sz="2800" dirty="0" smtClean="0">
              <a:cs typeface="B Nazanin" pitchFamily="2" charset="-78"/>
            </a:endParaRPr>
          </a:p>
          <a:p>
            <a:pPr algn="just" rtl="1"/>
            <a:r>
              <a:rPr lang="fa-IR" sz="2800" dirty="0" smtClean="0">
                <a:cs typeface="B Nazanin" pitchFamily="2" charset="-78"/>
              </a:rPr>
              <a:t>نظریه پردازان یادگیری اجتماعی بر اساس اصول «شرطی سازی» که قبل از آنها به وجود آمده بودند، دیدگاه گسـترده ای را در مـورد نحـوه فراگـیری پاسخ های جدید توسط کودکان و بزرگسالان، پیشنهاد کردند(آیا ممکن است رفتارگرایی، رشدِ رفتار اجتماعی را دقیق تر و مؤثرتر از مفاهیمِ نه چندان دقیقِ نظریۀ روانکاوی توضیح دهد؟).</a:t>
            </a:r>
          </a:p>
          <a:p>
            <a:pPr algn="just" rtl="1"/>
            <a:endParaRPr lang="fa-IR" sz="2800" dirty="0" smtClean="0">
              <a:cs typeface="B Nazanin" pitchFamily="2" charset="-78"/>
            </a:endParaRPr>
          </a:p>
          <a:p>
            <a:pPr algn="just" rtl="1"/>
            <a:r>
              <a:rPr lang="fa-IR" sz="3200" dirty="0" smtClean="0">
                <a:solidFill>
                  <a:srgbClr val="FF0000"/>
                </a:solidFill>
                <a:effectLst>
                  <a:outerShdw blurRad="38100" dist="38100" dir="2700000" algn="tl">
                    <a:srgbClr val="000000">
                      <a:alpha val="43137"/>
                    </a:srgbClr>
                  </a:outerShdw>
                </a:effectLst>
                <a:cs typeface="B Nazanin" pitchFamily="2" charset="-78"/>
              </a:rPr>
              <a:t>”آلبرت بندورا“ </a:t>
            </a:r>
            <a:r>
              <a:rPr lang="fa-IR" sz="3200" dirty="0" smtClean="0">
                <a:effectLst>
                  <a:outerShdw blurRad="38100" dist="38100" dir="2700000" algn="tl">
                    <a:srgbClr val="000000">
                      <a:alpha val="43137"/>
                    </a:srgbClr>
                  </a:outerShdw>
                </a:effectLst>
                <a:cs typeface="B Nazanin" pitchFamily="2" charset="-78"/>
              </a:rPr>
              <a:t>طّراح نظریه </a:t>
            </a:r>
            <a:r>
              <a:rPr lang="fa-IR" sz="3200" dirty="0" smtClean="0">
                <a:solidFill>
                  <a:srgbClr val="FF0000"/>
                </a:solidFill>
                <a:effectLst>
                  <a:outerShdw blurRad="38100" dist="38100" dir="2700000" algn="tl">
                    <a:srgbClr val="000000">
                      <a:alpha val="43137"/>
                    </a:srgbClr>
                  </a:outerShdw>
                </a:effectLst>
                <a:cs typeface="B Nazanin" pitchFamily="2" charset="-78"/>
              </a:rPr>
              <a:t>یادگیری اجتماعی(سرمشق گیری یا یادگیری مشاهده ای)</a:t>
            </a:r>
            <a:r>
              <a:rPr lang="fa-IR" sz="3200" dirty="0" smtClean="0">
                <a:effectLst>
                  <a:outerShdw blurRad="38100" dist="38100" dir="2700000" algn="tl">
                    <a:srgbClr val="000000">
                      <a:alpha val="43137"/>
                    </a:srgbClr>
                  </a:outerShdw>
                </a:effectLst>
                <a:cs typeface="B Nazanin" pitchFamily="2" charset="-78"/>
              </a:rPr>
              <a:t>، اعلام نمود که؛ کودکان صرفاً با دیدن افرادی که دور و بر آنها هستند و با گوش کردن به آنها، پاسخ های خوشایند و ناخوشایند را فرا می گیرند.</a:t>
            </a:r>
          </a:p>
          <a:p>
            <a:pPr algn="just" rtl="1"/>
            <a:endParaRPr lang="fa-IR" sz="2800" dirty="0">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04800"/>
            <a:ext cx="8610600" cy="5816977"/>
          </a:xfrm>
          <a:prstGeom prst="rect">
            <a:avLst/>
          </a:prstGeom>
          <a:noFill/>
        </p:spPr>
        <p:txBody>
          <a:bodyPr wrap="square" rtlCol="0">
            <a:spAutoFit/>
          </a:bodyPr>
          <a:lstStyle/>
          <a:p>
            <a:pPr algn="just" rtl="1"/>
            <a:r>
              <a:rPr lang="fa-IR" sz="2800" b="1" dirty="0" smtClean="0">
                <a:effectLst>
                  <a:outerShdw blurRad="38100" dist="38100" dir="2700000" algn="tl">
                    <a:srgbClr val="000000">
                      <a:alpha val="43137"/>
                    </a:srgbClr>
                  </a:outerShdw>
                </a:effectLst>
                <a:cs typeface="B Nazanin" pitchFamily="2" charset="-78"/>
              </a:rPr>
              <a:t>امروزه نظریۀ «بندورا» بر اهمّیت </a:t>
            </a:r>
            <a:r>
              <a:rPr lang="fa-IR" sz="2800" b="1" dirty="0" smtClean="0">
                <a:solidFill>
                  <a:srgbClr val="C00000"/>
                </a:solidFill>
                <a:effectLst>
                  <a:outerShdw blurRad="38100" dist="38100" dir="2700000" algn="tl">
                    <a:srgbClr val="000000">
                      <a:alpha val="43137"/>
                    </a:srgbClr>
                  </a:outerShdw>
                </a:effectLst>
                <a:cs typeface="B Nazanin" pitchFamily="2" charset="-78"/>
              </a:rPr>
              <a:t>«شناخت» </a:t>
            </a:r>
            <a:r>
              <a:rPr lang="fa-IR" sz="2800" b="1" dirty="0" smtClean="0">
                <a:effectLst>
                  <a:outerShdw blurRad="38100" dist="38100" dir="2700000" algn="tl">
                    <a:srgbClr val="000000">
                      <a:alpha val="43137"/>
                    </a:srgbClr>
                  </a:outerShdw>
                </a:effectLst>
                <a:cs typeface="B Nazanin" pitchFamily="2" charset="-78"/>
              </a:rPr>
              <a:t>یا </a:t>
            </a:r>
            <a:r>
              <a:rPr lang="fa-IR" sz="2800" b="1" dirty="0" smtClean="0">
                <a:solidFill>
                  <a:srgbClr val="C00000"/>
                </a:solidFill>
                <a:effectLst>
                  <a:outerShdw blurRad="38100" dist="38100" dir="2700000" algn="tl">
                    <a:srgbClr val="000000">
                      <a:alpha val="43137"/>
                    </a:srgbClr>
                  </a:outerShdw>
                </a:effectLst>
                <a:cs typeface="B Nazanin" pitchFamily="2" charset="-78"/>
              </a:rPr>
              <a:t>«تفکر» </a:t>
            </a:r>
            <a:r>
              <a:rPr lang="fa-IR" sz="2800" b="1" dirty="0" smtClean="0">
                <a:effectLst>
                  <a:outerShdw blurRad="38100" dist="38100" dir="2700000" algn="tl">
                    <a:srgbClr val="000000">
                      <a:alpha val="43137"/>
                    </a:srgbClr>
                  </a:outerShdw>
                </a:effectLst>
                <a:cs typeface="B Nazanin" pitchFamily="2" charset="-78"/>
              </a:rPr>
              <a:t>تأکید دارد.</a:t>
            </a:r>
            <a:endParaRPr lang="fa-IR" sz="2800" dirty="0" smtClean="0">
              <a:cs typeface="B Nazanin" pitchFamily="2" charset="-78"/>
            </a:endParaRPr>
          </a:p>
          <a:p>
            <a:pPr algn="just" rtl="1">
              <a:buBlip>
                <a:blip r:embed="rId2"/>
              </a:buBlip>
            </a:pPr>
            <a:r>
              <a:rPr lang="fa-IR" sz="3200" dirty="0" smtClean="0">
                <a:cs typeface="B Nazanin" pitchFamily="2" charset="-78"/>
              </a:rPr>
              <a:t>  جدیدترین مدل این نظریه(2001- 1992) به قدری بر نحوه ای که دربارۀ خود و دیگران فکر می کنیم تأکید می کند که او رویکرد خود را به جای </a:t>
            </a:r>
            <a:r>
              <a:rPr lang="fa-IR" sz="3200" dirty="0" smtClean="0">
                <a:solidFill>
                  <a:srgbClr val="FF0000"/>
                </a:solidFill>
                <a:cs typeface="B Nazanin" pitchFamily="2" charset="-78"/>
              </a:rPr>
              <a:t>«یادگیری اجتماعی»</a:t>
            </a:r>
            <a:r>
              <a:rPr lang="fa-IR" sz="3200" dirty="0" smtClean="0">
                <a:cs typeface="B Nazanin" pitchFamily="2" charset="-78"/>
              </a:rPr>
              <a:t>، رویکرد </a:t>
            </a:r>
            <a:r>
              <a:rPr lang="fa-IR" sz="3200" dirty="0" smtClean="0">
                <a:solidFill>
                  <a:srgbClr val="FF0000"/>
                </a:solidFill>
                <a:cs typeface="B Nazanin" pitchFamily="2" charset="-78"/>
              </a:rPr>
              <a:t>«اجتماعی- شناختی» </a:t>
            </a:r>
            <a:r>
              <a:rPr lang="fa-IR" sz="3200" dirty="0" smtClean="0">
                <a:cs typeface="B Nazanin" pitchFamily="2" charset="-78"/>
              </a:rPr>
              <a:t>می نامد.</a:t>
            </a:r>
          </a:p>
          <a:p>
            <a:pPr algn="just" rtl="1"/>
            <a:endParaRPr lang="fa-IR" sz="3200" dirty="0" smtClean="0">
              <a:cs typeface="B Nazanin" pitchFamily="2" charset="-78"/>
            </a:endParaRPr>
          </a:p>
          <a:p>
            <a:pPr algn="just" rtl="1">
              <a:buBlip>
                <a:blip r:embed="rId2"/>
              </a:buBlip>
            </a:pPr>
            <a:r>
              <a:rPr lang="fa-IR" sz="3200" dirty="0" smtClean="0">
                <a:cs typeface="B Nazanin" pitchFamily="2" charset="-78"/>
              </a:rPr>
              <a:t> طبق دیدگاه تجدید نظر شدۀ وی؛ کودکان به تدریج در آن چه که تقلید می کنند، گزینشی تر می شوند.</a:t>
            </a:r>
            <a:endParaRPr lang="fa-IR" sz="2400" dirty="0" smtClean="0">
              <a:cs typeface="B Nazanin" pitchFamily="2" charset="-78"/>
            </a:endParaRPr>
          </a:p>
          <a:p>
            <a:pPr algn="just" rtl="1"/>
            <a:r>
              <a:rPr lang="fa-IR" sz="2400" dirty="0" smtClean="0">
                <a:cs typeface="B Nazanin" pitchFamily="2" charset="-78"/>
              </a:rPr>
              <a:t>از طریق مشاهدۀ دیگران که </a:t>
            </a:r>
            <a:r>
              <a:rPr lang="fa-IR" sz="2400" u="sng" dirty="0" smtClean="0">
                <a:cs typeface="B Nazanin" pitchFamily="2" charset="-78"/>
              </a:rPr>
              <a:t>خود </a:t>
            </a:r>
            <a:r>
              <a:rPr lang="fa-IR" sz="2400" dirty="0" smtClean="0">
                <a:cs typeface="B Nazanin" pitchFamily="2" charset="-78"/>
              </a:rPr>
              <a:t>را تحسین و یا سرزنش می کنند و از طریق </a:t>
            </a:r>
            <a:r>
              <a:rPr lang="fa-IR" sz="2400" u="sng" dirty="0" smtClean="0">
                <a:cs typeface="B Nazanin" pitchFamily="2" charset="-78"/>
              </a:rPr>
              <a:t>بازخوردی که دربارۀ ارزش اعمال خودشان دریافت می کنند، </a:t>
            </a:r>
            <a:r>
              <a:rPr lang="fa-IR" sz="2400" dirty="0" smtClean="0">
                <a:solidFill>
                  <a:srgbClr val="C00000"/>
                </a:solidFill>
                <a:effectLst>
                  <a:outerShdw blurRad="38100" dist="38100" dir="2700000" algn="tl">
                    <a:srgbClr val="000000">
                      <a:alpha val="43137"/>
                    </a:srgbClr>
                  </a:outerShdw>
                </a:effectLst>
                <a:cs typeface="B Nazanin" pitchFamily="2" charset="-78"/>
              </a:rPr>
              <a:t>معیارهای شخصی </a:t>
            </a:r>
            <a:r>
              <a:rPr lang="fa-IR" sz="2400" dirty="0" smtClean="0">
                <a:effectLst>
                  <a:outerShdw blurRad="38100" dist="38100" dir="2700000" algn="tl">
                    <a:srgbClr val="000000">
                      <a:alpha val="43137"/>
                    </a:srgbClr>
                  </a:outerShdw>
                </a:effectLst>
                <a:cs typeface="B Nazanin" pitchFamily="2" charset="-78"/>
              </a:rPr>
              <a:t>برای رفتار و </a:t>
            </a:r>
            <a:r>
              <a:rPr lang="fa-IR" sz="2400" dirty="0" smtClean="0">
                <a:solidFill>
                  <a:srgbClr val="C00000"/>
                </a:solidFill>
                <a:effectLst>
                  <a:outerShdw blurRad="38100" dist="38100" dir="2700000" algn="tl">
                    <a:srgbClr val="000000">
                      <a:alpha val="43137"/>
                    </a:srgbClr>
                  </a:outerShdw>
                </a:effectLst>
                <a:cs typeface="B Nazanin" pitchFamily="2" charset="-78"/>
              </a:rPr>
              <a:t>احساس کارآیی شخصی</a:t>
            </a:r>
            <a:r>
              <a:rPr lang="fa-IR" sz="2400" dirty="0" smtClean="0">
                <a:effectLst>
                  <a:outerShdw blurRad="38100" dist="38100" dir="2700000" algn="tl">
                    <a:srgbClr val="000000">
                      <a:alpha val="43137"/>
                    </a:srgbClr>
                  </a:outerShdw>
                </a:effectLst>
                <a:cs typeface="B Nazanin" pitchFamily="2" charset="-78"/>
              </a:rPr>
              <a:t> را به دست می آوردند(یعنی اعتقاد به این که قابلیت ها و ویژگی های خودِ آنها به آنها کمک می کند تا موفق شوند.این شناخت ها، پاسـخ هایی را در موقعـیت های خاص هدایت می کنند).</a:t>
            </a:r>
            <a:endParaRPr lang="en-US" sz="3200" dirty="0">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رشد13.jpg"/>
          <p:cNvPicPr>
            <a:picLocks noChangeAspect="1"/>
          </p:cNvPicPr>
          <p:nvPr/>
        </p:nvPicPr>
        <p:blipFill>
          <a:blip r:embed="rId2" cstate="print"/>
          <a:stretch>
            <a:fillRect/>
          </a:stretch>
        </p:blipFill>
        <p:spPr>
          <a:xfrm>
            <a:off x="6324600" y="990600"/>
            <a:ext cx="2438400" cy="4267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Picture 2" descr="رشد14.jpg"/>
          <p:cNvPicPr>
            <a:picLocks noChangeAspect="1"/>
          </p:cNvPicPr>
          <p:nvPr/>
        </p:nvPicPr>
        <p:blipFill>
          <a:blip r:embed="rId3" cstate="print"/>
          <a:stretch>
            <a:fillRect/>
          </a:stretch>
        </p:blipFill>
        <p:spPr>
          <a:xfrm>
            <a:off x="3124200" y="381000"/>
            <a:ext cx="2743200" cy="4267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Picture 3" descr="رشد11.jpg"/>
          <p:cNvPicPr>
            <a:picLocks noChangeAspect="1"/>
          </p:cNvPicPr>
          <p:nvPr/>
        </p:nvPicPr>
        <p:blipFill>
          <a:blip r:embed="rId4" cstate="print"/>
          <a:stretch>
            <a:fillRect/>
          </a:stretch>
        </p:blipFill>
        <p:spPr>
          <a:xfrm>
            <a:off x="457200" y="1905000"/>
            <a:ext cx="2286000" cy="40290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Footer Placeholder 4"/>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304800" y="228600"/>
            <a:ext cx="8534400" cy="6124754"/>
          </a:xfrm>
          <a:prstGeom prst="rect">
            <a:avLst/>
          </a:prstGeom>
          <a:noFill/>
        </p:spPr>
        <p:txBody>
          <a:bodyPr wrap="square" rtlCol="0">
            <a:spAutoFit/>
          </a:bodyPr>
          <a:lstStyle/>
          <a:p>
            <a:pPr algn="just" rtl="1"/>
            <a:r>
              <a:rPr lang="fa-IR" sz="2800" dirty="0" smtClean="0">
                <a:cs typeface="B Nazanin" pitchFamily="2" charset="-78"/>
              </a:rPr>
              <a:t>در </a:t>
            </a:r>
            <a:r>
              <a:rPr lang="fa-IR" sz="2800" b="1" dirty="0" smtClean="0">
                <a:solidFill>
                  <a:srgbClr val="C00000"/>
                </a:solidFill>
                <a:effectLst>
                  <a:outerShdw blurRad="38100" dist="38100" dir="2700000" algn="tl">
                    <a:srgbClr val="000000">
                      <a:alpha val="43137"/>
                    </a:srgbClr>
                  </a:outerShdw>
                </a:effectLst>
                <a:cs typeface="B Nazanin" pitchFamily="2" charset="-78"/>
              </a:rPr>
              <a:t>نظریه شناختی– رشدی پیاژه</a:t>
            </a:r>
            <a:r>
              <a:rPr lang="fa-IR" sz="2800" dirty="0" smtClean="0">
                <a:cs typeface="B Nazanin" pitchFamily="2" charset="-78"/>
              </a:rPr>
              <a:t> اعتقاد بر این است که؛ کودکان با دستکاری و کاویدن محیط شان، فعالانه دانش را می سازند و رشد شناختی آنها به صورت مرحله ای واقع می شود.</a:t>
            </a:r>
          </a:p>
          <a:p>
            <a:pPr algn="just" rtl="1"/>
            <a:r>
              <a:rPr lang="fa-IR" sz="2800" dirty="0" smtClean="0">
                <a:cs typeface="B Nazanin" pitchFamily="2" charset="-78"/>
              </a:rPr>
              <a:t> «رشد» به مقدار زیادی تحت تأثیر آموزش اولیه او در زیست شناسی قرار داشت. </a:t>
            </a:r>
          </a:p>
          <a:p>
            <a:pPr algn="just" rtl="1"/>
            <a:r>
              <a:rPr lang="fa-IR" sz="2800" dirty="0" smtClean="0">
                <a:cs typeface="B Nazanin" pitchFamily="2" charset="-78"/>
              </a:rPr>
              <a:t>مفهوم زیستی </a:t>
            </a:r>
            <a:r>
              <a:rPr lang="fa-IR" sz="2800" dirty="0" smtClean="0">
                <a:solidFill>
                  <a:srgbClr val="C00000"/>
                </a:solidFill>
                <a:cs typeface="B Nazanin" pitchFamily="2" charset="-78"/>
              </a:rPr>
              <a:t>«انطباق» </a:t>
            </a:r>
            <a:r>
              <a:rPr lang="fa-IR" sz="2800" dirty="0" smtClean="0">
                <a:cs typeface="B Nazanin" pitchFamily="2" charset="-78"/>
              </a:rPr>
              <a:t>در نظریۀ او اهمیت بسیاری دارد: درست همان گونه که ساختارهای بدن برای مطابقت یافتن با محیط سازگار می شوند، ساختارهای ذهن نیز طوری رشد می کنند تا با دنیای بیرونی بهتر تطابق یابند یا سازگار شوند.</a:t>
            </a:r>
          </a:p>
          <a:p>
            <a:pPr algn="just" rtl="1"/>
            <a:endParaRPr lang="fa-IR" sz="2800" dirty="0" smtClean="0">
              <a:cs typeface="B Nazanin" pitchFamily="2" charset="-78"/>
            </a:endParaRPr>
          </a:p>
          <a:p>
            <a:pPr algn="just" rtl="1"/>
            <a:r>
              <a:rPr lang="fa-IR" sz="2800" dirty="0" smtClean="0">
                <a:cs typeface="B Nazanin" pitchFamily="2" charset="-78"/>
              </a:rPr>
              <a:t>پیاژه معتقد بود که آگاهی کودکان در نوباوگی و اوایل کودکی با آگاهی بزرگسال تفاوت دارد. او معتقد است؛ </a:t>
            </a:r>
            <a:r>
              <a:rPr lang="fa-IR" sz="2800" dirty="0" smtClean="0">
                <a:solidFill>
                  <a:srgbClr val="C00000"/>
                </a:solidFill>
                <a:cs typeface="B Nazanin" pitchFamily="2" charset="-78"/>
              </a:rPr>
              <a:t>هنگامی که مغز رشد می کند و تجربیات کودکان بیشتر می شوند، آنها 4 مرحله را پشت سر می گذارند. که هریک با شیوه تفکری که از لحاظ کیفی متفاوت است مشخص می شود.</a:t>
            </a: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416975"/>
        </p:xfrm>
        <a:graphic>
          <a:graphicData uri="http://schemas.openxmlformats.org/drawingml/2006/table">
            <a:tbl>
              <a:tblPr firstRow="1" bandRow="1">
                <a:tableStyleId>{21E4AEA4-8DFA-4A89-87EB-49C32662AFE0}</a:tableStyleId>
              </a:tblPr>
              <a:tblGrid>
                <a:gridCol w="6737684"/>
                <a:gridCol w="1042737"/>
                <a:gridCol w="1363579"/>
              </a:tblGrid>
              <a:tr h="869183">
                <a:tc>
                  <a:txBody>
                    <a:bodyPr/>
                    <a:lstStyle/>
                    <a:p>
                      <a:pPr algn="ctr"/>
                      <a:r>
                        <a:rPr lang="fa-IR" sz="2000" dirty="0" smtClean="0">
                          <a:cs typeface="B Nazanin" pitchFamily="2" charset="-78"/>
                        </a:rPr>
                        <a:t>شرح</a:t>
                      </a:r>
                      <a:endParaRPr lang="en-US" sz="2000" dirty="0">
                        <a:cs typeface="B Nazanin" pitchFamily="2" charset="-78"/>
                      </a:endParaRPr>
                    </a:p>
                  </a:txBody>
                  <a:tcPr/>
                </a:tc>
                <a:tc>
                  <a:txBody>
                    <a:bodyPr/>
                    <a:lstStyle/>
                    <a:p>
                      <a:pPr algn="ctr"/>
                      <a:r>
                        <a:rPr lang="fa-IR" sz="2000" dirty="0" smtClean="0">
                          <a:cs typeface="B Nazanin" pitchFamily="2" charset="-78"/>
                        </a:rPr>
                        <a:t>دوره رشد</a:t>
                      </a:r>
                      <a:endParaRPr lang="en-US" sz="2000" dirty="0">
                        <a:cs typeface="B Nazanin" pitchFamily="2" charset="-78"/>
                      </a:endParaRPr>
                    </a:p>
                  </a:txBody>
                  <a:tcPr/>
                </a:tc>
                <a:tc>
                  <a:txBody>
                    <a:bodyPr/>
                    <a:lstStyle/>
                    <a:p>
                      <a:pPr algn="ctr"/>
                      <a:r>
                        <a:rPr lang="fa-IR" sz="2000" dirty="0" smtClean="0">
                          <a:cs typeface="B Nazanin" pitchFamily="2" charset="-78"/>
                        </a:rPr>
                        <a:t>مرحله</a:t>
                      </a:r>
                      <a:endParaRPr lang="en-US" sz="2000" dirty="0">
                        <a:cs typeface="B Nazanin" pitchFamily="2" charset="-78"/>
                      </a:endParaRPr>
                    </a:p>
                  </a:txBody>
                  <a:tcPr/>
                </a:tc>
              </a:tr>
              <a:tr h="1359055">
                <a:tc>
                  <a:txBody>
                    <a:bodyPr/>
                    <a:lstStyle/>
                    <a:p>
                      <a:pPr algn="just" rtl="1"/>
                      <a:r>
                        <a:rPr lang="fa-IR" sz="2000" dirty="0" smtClean="0">
                          <a:cs typeface="B Nazanin" pitchFamily="2" charset="-78"/>
                        </a:rPr>
                        <a:t>نوباوگان با تأثیر گذاشتن بر محیط به وسیله</a:t>
                      </a:r>
                      <a:r>
                        <a:rPr lang="fa-IR" sz="2000" baseline="0" dirty="0" smtClean="0">
                          <a:cs typeface="B Nazanin" pitchFamily="2" charset="-78"/>
                        </a:rPr>
                        <a:t> چشم ها، گوش ها، دست ها، و دهانشان «فکر می کنند». در نتـیجه آنها برای حل کردن مسـائل ساده، روش هایـی را ابداع می کنند( نظیر کشیدن اهرمی برای شنیدن موسیقی از ضبط صوت، یافتن اسباب بازی پنهان شده، و گذاشتن اشیاء در یک ظرف و بیرون آوردن آنها، و ...).</a:t>
                      </a:r>
                      <a:endParaRPr lang="en-US" sz="2000" dirty="0">
                        <a:cs typeface="B Nazanin" pitchFamily="2" charset="-78"/>
                      </a:endParaRPr>
                    </a:p>
                  </a:txBody>
                  <a:tcPr/>
                </a:tc>
                <a:tc>
                  <a:txBody>
                    <a:bodyPr/>
                    <a:lstStyle/>
                    <a:p>
                      <a:pPr algn="ctr" rtl="1"/>
                      <a:r>
                        <a:rPr lang="fa-IR" sz="2000" dirty="0" smtClean="0">
                          <a:cs typeface="B Nazanin" pitchFamily="2" charset="-78"/>
                        </a:rPr>
                        <a:t>تولد تا 2 سالگی</a:t>
                      </a:r>
                      <a:endParaRPr lang="en-US" sz="2000" dirty="0">
                        <a:cs typeface="B Nazanin" pitchFamily="2" charset="-78"/>
                      </a:endParaRPr>
                    </a:p>
                  </a:txBody>
                  <a:tcPr/>
                </a:tc>
                <a:tc>
                  <a:txBody>
                    <a:bodyPr/>
                    <a:lstStyle/>
                    <a:p>
                      <a:pPr algn="just" rtl="1"/>
                      <a:r>
                        <a:rPr lang="fa-IR" sz="2000" dirty="0" smtClean="0">
                          <a:cs typeface="B Nazanin" pitchFamily="2" charset="-78"/>
                        </a:rPr>
                        <a:t>حسی-</a:t>
                      </a:r>
                      <a:r>
                        <a:rPr lang="en-US" sz="2000" dirty="0" smtClean="0">
                          <a:cs typeface="B Nazanin" pitchFamily="2" charset="-78"/>
                        </a:rPr>
                        <a:t> </a:t>
                      </a:r>
                      <a:r>
                        <a:rPr lang="fa-IR" sz="2000" baseline="0" dirty="0" smtClean="0">
                          <a:cs typeface="B Nazanin" pitchFamily="2" charset="-78"/>
                        </a:rPr>
                        <a:t>حرکتی</a:t>
                      </a:r>
                      <a:endParaRPr lang="en-US" sz="2000" dirty="0">
                        <a:cs typeface="B Nazanin" pitchFamily="2" charset="-78"/>
                      </a:endParaRPr>
                    </a:p>
                  </a:txBody>
                  <a:tcPr/>
                </a:tc>
              </a:tr>
              <a:tr h="1154567">
                <a:tc>
                  <a:txBody>
                    <a:bodyPr/>
                    <a:lstStyle/>
                    <a:p>
                      <a:pPr algn="just" rtl="1"/>
                      <a:r>
                        <a:rPr lang="fa-IR" sz="2000" dirty="0" smtClean="0">
                          <a:cs typeface="B Nazanin" pitchFamily="2" charset="-78"/>
                        </a:rPr>
                        <a:t>  کودکان پیش دبستانی برای بازنمایی کشفیاتِ حسی- حرکتی قبلی خود از نمادها استفاده می کنند. رشد زبان و بازیِ وانمود کردن، صورت می گیرند. با این حال، تفکر فاقدِ منطقِ دو مرحله بعدی</a:t>
                      </a:r>
                      <a:r>
                        <a:rPr lang="fa-IR" sz="2000" baseline="0" dirty="0" smtClean="0">
                          <a:cs typeface="B Nazanin" pitchFamily="2" charset="-78"/>
                        </a:rPr>
                        <a:t> است.</a:t>
                      </a:r>
                      <a:endParaRPr lang="en-US" sz="2000" dirty="0">
                        <a:cs typeface="B Nazanin" pitchFamily="2" charset="-78"/>
                      </a:endParaRPr>
                    </a:p>
                  </a:txBody>
                  <a:tcPr/>
                </a:tc>
                <a:tc>
                  <a:txBody>
                    <a:bodyPr/>
                    <a:lstStyle/>
                    <a:p>
                      <a:pPr algn="ctr" rtl="1"/>
                      <a:r>
                        <a:rPr lang="fa-IR" sz="2000" dirty="0" smtClean="0">
                          <a:cs typeface="B Nazanin" pitchFamily="2" charset="-78"/>
                        </a:rPr>
                        <a:t>2 تا 7 سالگی</a:t>
                      </a:r>
                      <a:endParaRPr lang="en-US" sz="2000" dirty="0">
                        <a:cs typeface="B Nazanin" pitchFamily="2" charset="-78"/>
                      </a:endParaRPr>
                    </a:p>
                  </a:txBody>
                  <a:tcPr/>
                </a:tc>
                <a:tc>
                  <a:txBody>
                    <a:bodyPr/>
                    <a:lstStyle/>
                    <a:p>
                      <a:pPr algn="just" rtl="1"/>
                      <a:r>
                        <a:rPr lang="fa-IR" sz="2000" dirty="0" smtClean="0">
                          <a:cs typeface="B Nazanin" pitchFamily="2" charset="-78"/>
                        </a:rPr>
                        <a:t>پیش عملیاتی</a:t>
                      </a:r>
                      <a:endParaRPr lang="en-US" sz="2000" dirty="0">
                        <a:cs typeface="B Nazanin" pitchFamily="2" charset="-78"/>
                      </a:endParaRPr>
                    </a:p>
                  </a:txBody>
                  <a:tcPr/>
                </a:tc>
              </a:tr>
              <a:tr h="1359055">
                <a:tc>
                  <a:txBody>
                    <a:bodyPr/>
                    <a:lstStyle/>
                    <a:p>
                      <a:pPr algn="just" rtl="1"/>
                      <a:r>
                        <a:rPr lang="fa-IR" sz="2000" dirty="0" smtClean="0">
                          <a:cs typeface="B Nazanin" pitchFamily="2" charset="-78"/>
                        </a:rPr>
                        <a:t>استدلال کودکان منطقی می شود.</a:t>
                      </a:r>
                      <a:r>
                        <a:rPr lang="fa-IR" sz="2000" baseline="0" dirty="0" smtClean="0">
                          <a:cs typeface="B Nazanin" pitchFamily="2" charset="-78"/>
                        </a:rPr>
                        <a:t> کودکان دبستانی می فهمند که مقدار شربت یا خمیر بازی حتی بعد از این که شکل آنها تغییر یافته است، ثابت می ماند. آنها همچنین اشیاء را در طبقات و زیر طبقات، سازمان می دهند. با این حال، تفکر آنها هنوز انتزاعی نیست.</a:t>
                      </a:r>
                      <a:endParaRPr lang="en-US" sz="2000" dirty="0">
                        <a:cs typeface="B Nazanin" pitchFamily="2" charset="-78"/>
                      </a:endParaRPr>
                    </a:p>
                  </a:txBody>
                  <a:tcPr/>
                </a:tc>
                <a:tc>
                  <a:txBody>
                    <a:bodyPr/>
                    <a:lstStyle/>
                    <a:p>
                      <a:pPr algn="ctr" rtl="1"/>
                      <a:r>
                        <a:rPr lang="fa-IR" sz="2000" dirty="0" smtClean="0">
                          <a:cs typeface="B Nazanin" pitchFamily="2" charset="-78"/>
                        </a:rPr>
                        <a:t>7 تا 11سالگی </a:t>
                      </a:r>
                      <a:endParaRPr lang="en-US" sz="2000" dirty="0">
                        <a:cs typeface="B Nazanin" pitchFamily="2" charset="-78"/>
                      </a:endParaRPr>
                    </a:p>
                  </a:txBody>
                  <a:tcPr/>
                </a:tc>
                <a:tc>
                  <a:txBody>
                    <a:bodyPr/>
                    <a:lstStyle/>
                    <a:p>
                      <a:pPr algn="just" rtl="1"/>
                      <a:r>
                        <a:rPr lang="fa-IR" sz="2000" dirty="0" smtClean="0">
                          <a:cs typeface="B Nazanin" pitchFamily="2" charset="-78"/>
                        </a:rPr>
                        <a:t>عملیات عینی </a:t>
                      </a:r>
                      <a:endParaRPr lang="en-US" sz="2000" dirty="0">
                        <a:cs typeface="B Nazanin" pitchFamily="2" charset="-78"/>
                      </a:endParaRPr>
                    </a:p>
                  </a:txBody>
                  <a:tcPr/>
                </a:tc>
              </a:tr>
              <a:tr h="1675115">
                <a:tc>
                  <a:txBody>
                    <a:bodyPr/>
                    <a:lstStyle/>
                    <a:p>
                      <a:pPr algn="just" rtl="1"/>
                      <a:r>
                        <a:rPr lang="fa-IR" sz="2000" dirty="0" smtClean="0">
                          <a:cs typeface="B Nazanin" pitchFamily="2" charset="-78"/>
                        </a:rPr>
                        <a:t>توانایی تفکر انتزاعی و منظم،</a:t>
                      </a:r>
                      <a:r>
                        <a:rPr lang="fa-IR" sz="2000" baseline="0" dirty="0" smtClean="0">
                          <a:cs typeface="B Nazanin" pitchFamily="2" charset="-78"/>
                        </a:rPr>
                        <a:t> نوجوانان را قادر می سازد تا وقتی با مسأله ای رو به رو می شوند، با فرضیه ها شروع کنند، از استنباط هایِ آزمون پذیر نتیجه گیری کنند، و متغیرها را جدا و ترکیب کنند تا ببینند کدام استنباط ها تأیید می شوند. نوجوانان همچنین می توانند منطقِ اظهارات کلامی را ارزیابی کنند بدون این که به شرایط عادی دنیای عملی، اشاره ای داشته باشند. </a:t>
                      </a:r>
                      <a:endParaRPr lang="en-US" sz="2000" dirty="0">
                        <a:cs typeface="B Nazanin" pitchFamily="2" charset="-78"/>
                      </a:endParaRPr>
                    </a:p>
                  </a:txBody>
                  <a:tcPr/>
                </a:tc>
                <a:tc>
                  <a:txBody>
                    <a:bodyPr/>
                    <a:lstStyle/>
                    <a:p>
                      <a:pPr algn="ctr" rtl="1"/>
                      <a:r>
                        <a:rPr lang="fa-IR" sz="2000" dirty="0" smtClean="0">
                          <a:cs typeface="B Nazanin" pitchFamily="2" charset="-78"/>
                        </a:rPr>
                        <a:t>11 سالگی به بعد</a:t>
                      </a:r>
                      <a:endParaRPr lang="en-US" sz="2000" dirty="0">
                        <a:cs typeface="B Nazanin" pitchFamily="2" charset="-78"/>
                      </a:endParaRPr>
                    </a:p>
                  </a:txBody>
                  <a:tcPr/>
                </a:tc>
                <a:tc>
                  <a:txBody>
                    <a:bodyPr/>
                    <a:lstStyle/>
                    <a:p>
                      <a:pPr algn="just" rtl="1"/>
                      <a:r>
                        <a:rPr lang="fa-IR" sz="2000" dirty="0" smtClean="0">
                          <a:cs typeface="B Nazanin" pitchFamily="2" charset="-78"/>
                        </a:rPr>
                        <a:t>عملیات</a:t>
                      </a:r>
                      <a:r>
                        <a:rPr lang="fa-IR" sz="2000" baseline="0" dirty="0" smtClean="0">
                          <a:cs typeface="B Nazanin" pitchFamily="2" charset="-78"/>
                        </a:rPr>
                        <a:t> </a:t>
                      </a:r>
                      <a:r>
                        <a:rPr lang="fa-IR" sz="2000" dirty="0" smtClean="0">
                          <a:cs typeface="B Nazanin" pitchFamily="2" charset="-78"/>
                        </a:rPr>
                        <a:t>صوری</a:t>
                      </a:r>
                      <a:endParaRPr lang="en-US" sz="2000" dirty="0">
                        <a:cs typeface="B Nazanin" pitchFamily="2" charset="-78"/>
                      </a:endParaRPr>
                    </a:p>
                  </a:txBody>
                  <a:tcPr/>
                </a:tc>
              </a:tr>
            </a:tbl>
          </a:graphicData>
        </a:graphic>
      </p:graphicFrame>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533400"/>
            <a:ext cx="8458200" cy="4401205"/>
          </a:xfrm>
          <a:prstGeom prst="rect">
            <a:avLst/>
          </a:prstGeom>
          <a:noFill/>
        </p:spPr>
        <p:txBody>
          <a:bodyPr wrap="square" rtlCol="0">
            <a:spAutoFit/>
          </a:bodyPr>
          <a:lstStyle/>
          <a:p>
            <a:pPr algn="just" rtl="1">
              <a:buBlip>
                <a:blip r:embed="rId2"/>
              </a:buBlip>
            </a:pPr>
            <a:r>
              <a:rPr lang="fa-IR" sz="4000" b="1" dirty="0" smtClean="0">
                <a:cs typeface="B Nazanin" pitchFamily="2" charset="-78"/>
              </a:rPr>
              <a:t> </a:t>
            </a:r>
            <a:r>
              <a:rPr lang="fa-IR" sz="4000" b="1" dirty="0" smtClean="0">
                <a:solidFill>
                  <a:srgbClr val="C00000"/>
                </a:solidFill>
                <a:cs typeface="B Nazanin" pitchFamily="2" charset="-78"/>
              </a:rPr>
              <a:t>دیدگاه های نظری جدید در زمینۀ رشد:</a:t>
            </a:r>
          </a:p>
          <a:p>
            <a:pPr algn="just" rtl="1"/>
            <a:endParaRPr lang="fa-IR" sz="4000" b="1" dirty="0" smtClean="0">
              <a:solidFill>
                <a:srgbClr val="C00000"/>
              </a:solidFill>
              <a:cs typeface="B Nazanin" pitchFamily="2" charset="-78"/>
            </a:endParaRPr>
          </a:p>
          <a:p>
            <a:pPr algn="just" rtl="1">
              <a:buFont typeface="Wingdings" pitchFamily="2" charset="2"/>
              <a:buChar char="v"/>
            </a:pPr>
            <a:r>
              <a:rPr lang="fa-IR" sz="4000" b="1" dirty="0" smtClean="0">
                <a:solidFill>
                  <a:schemeClr val="accent5">
                    <a:lumMod val="75000"/>
                  </a:schemeClr>
                </a:solidFill>
                <a:cs typeface="B Nazanin" pitchFamily="2" charset="-78"/>
              </a:rPr>
              <a:t> پردازش اطلاعات</a:t>
            </a:r>
          </a:p>
          <a:p>
            <a:pPr algn="just" rtl="1">
              <a:buFont typeface="Wingdings" pitchFamily="2" charset="2"/>
              <a:buChar char="v"/>
            </a:pPr>
            <a:r>
              <a:rPr lang="fa-IR" sz="4000" b="1" dirty="0" smtClean="0">
                <a:solidFill>
                  <a:schemeClr val="accent5">
                    <a:lumMod val="75000"/>
                  </a:schemeClr>
                </a:solidFill>
                <a:cs typeface="B Nazanin" pitchFamily="2" charset="-78"/>
              </a:rPr>
              <a:t> کردارشناسی</a:t>
            </a:r>
          </a:p>
          <a:p>
            <a:pPr algn="just" rtl="1">
              <a:buFont typeface="Wingdings" pitchFamily="2" charset="2"/>
              <a:buChar char="v"/>
            </a:pPr>
            <a:r>
              <a:rPr lang="fa-IR" sz="4000" b="1" dirty="0" smtClean="0">
                <a:solidFill>
                  <a:schemeClr val="accent5">
                    <a:lumMod val="75000"/>
                  </a:schemeClr>
                </a:solidFill>
                <a:cs typeface="B Nazanin" pitchFamily="2" charset="-78"/>
              </a:rPr>
              <a:t> نظریۀ اجتماعی- فرهنگی ویگوتسکی</a:t>
            </a:r>
          </a:p>
          <a:p>
            <a:pPr algn="just" rtl="1">
              <a:buFont typeface="Wingdings" pitchFamily="2" charset="2"/>
              <a:buChar char="v"/>
            </a:pPr>
            <a:r>
              <a:rPr lang="fa-IR" sz="4000" b="1" dirty="0" smtClean="0">
                <a:solidFill>
                  <a:schemeClr val="accent5">
                    <a:lumMod val="75000"/>
                  </a:schemeClr>
                </a:solidFill>
                <a:cs typeface="B Nazanin" pitchFamily="2" charset="-78"/>
              </a:rPr>
              <a:t> نظریۀ سیستم های بوم شناختی</a:t>
            </a:r>
          </a:p>
          <a:p>
            <a:pPr algn="just" rtl="1"/>
            <a:endParaRPr lang="en-US" sz="4000" b="1" dirty="0">
              <a:solidFill>
                <a:schemeClr val="accent5">
                  <a:lumMod val="75000"/>
                </a:schemeClr>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
        <p:nvSpPr>
          <p:cNvPr id="4" name="TextBox 4"/>
          <p:cNvSpPr txBox="1"/>
          <p:nvPr/>
        </p:nvSpPr>
        <p:spPr>
          <a:xfrm>
            <a:off x="0" y="4953000"/>
            <a:ext cx="9144000" cy="2215991"/>
          </a:xfrm>
          <a:prstGeom prst="rect">
            <a:avLst/>
          </a:prstGeom>
        </p:spPr>
        <p:style>
          <a:lnRef idx="0">
            <a:schemeClr val="accent1"/>
          </a:lnRef>
          <a:fillRef idx="3">
            <a:schemeClr val="accent1"/>
          </a:fillRef>
          <a:effectRef idx="3">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ارسالی توسط دانشجومعلمان به سایت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hlinkClick r:id="rId3"/>
              </a:rPr>
              <a:t>www.modirkade.ir</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موفق و سربلند باشید...</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endParaRPr lang="fa-IR" b="1" dirty="0">
              <a:ln/>
              <a:solidFill>
                <a:schemeClr val="accent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57200"/>
            <a:ext cx="7924800" cy="1200329"/>
          </a:xfrm>
          <a:prstGeom prst="rect">
            <a:avLst/>
          </a:prstGeom>
          <a:noFill/>
        </p:spPr>
        <p:txBody>
          <a:bodyPr wrap="square" rtlCol="0">
            <a:spAutoFit/>
          </a:bodyPr>
          <a:lstStyle/>
          <a:p>
            <a:pPr algn="ctr" rtl="1"/>
            <a:r>
              <a:rPr lang="fa-IR" sz="7200" b="1" dirty="0" smtClean="0">
                <a:solidFill>
                  <a:srgbClr val="0070C0"/>
                </a:solidFill>
                <a:effectLst>
                  <a:outerShdw blurRad="38100" dist="38100" dir="2700000" algn="tl">
                    <a:srgbClr val="000000">
                      <a:alpha val="43137"/>
                    </a:srgbClr>
                  </a:outerShdw>
                </a:effectLst>
                <a:cs typeface="B Nazanin" pitchFamily="2" charset="-78"/>
              </a:rPr>
              <a:t>روان شناسی رشد کودک</a:t>
            </a:r>
            <a:endParaRPr lang="en-US" sz="7200" b="1" dirty="0">
              <a:solidFill>
                <a:srgbClr val="0070C0"/>
              </a:solidFill>
              <a:effectLst>
                <a:outerShdw blurRad="38100" dist="38100" dir="2700000" algn="tl">
                  <a:srgbClr val="000000">
                    <a:alpha val="43137"/>
                  </a:srgbClr>
                </a:outerShdw>
              </a:effectLst>
              <a:cs typeface="B Nazanin" pitchFamily="2" charset="-78"/>
            </a:endParaRPr>
          </a:p>
        </p:txBody>
      </p:sp>
      <p:pic>
        <p:nvPicPr>
          <p:cNvPr id="3" name="Picture 2" descr="رشد2.jpg"/>
          <p:cNvPicPr>
            <a:picLocks noChangeAspect="1"/>
          </p:cNvPicPr>
          <p:nvPr/>
        </p:nvPicPr>
        <p:blipFill>
          <a:blip r:embed="rId2" cstate="print"/>
          <a:stretch>
            <a:fillRect/>
          </a:stretch>
        </p:blipFill>
        <p:spPr>
          <a:xfrm>
            <a:off x="457200" y="2209800"/>
            <a:ext cx="8153400" cy="3810000"/>
          </a:xfrm>
          <a:prstGeom prst="rect">
            <a:avLst/>
          </a:prstGeom>
          <a:ln>
            <a:noFill/>
          </a:ln>
          <a:effectLst>
            <a:outerShdw blurRad="190500" algn="tl" rotWithShape="0">
              <a:srgbClr val="000000">
                <a:alpha val="70000"/>
              </a:srgbClr>
            </a:outerShdw>
          </a:effectLst>
        </p:spPr>
      </p:pic>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09600"/>
            <a:ext cx="8610600" cy="4031873"/>
          </a:xfrm>
          <a:prstGeom prst="rect">
            <a:avLst/>
          </a:prstGeom>
          <a:noFill/>
        </p:spPr>
        <p:txBody>
          <a:bodyPr wrap="square" rtlCol="0">
            <a:spAutoFit/>
          </a:bodyPr>
          <a:lstStyle/>
          <a:p>
            <a:pPr algn="just" rtl="1">
              <a:buBlip>
                <a:blip r:embed="rId2"/>
              </a:buBlip>
            </a:pPr>
            <a:r>
              <a:rPr lang="fa-IR" sz="3200" b="1" dirty="0" smtClean="0">
                <a:solidFill>
                  <a:srgbClr val="FF0000"/>
                </a:solidFill>
                <a:effectLst>
                  <a:outerShdw blurRad="38100" dist="38100" dir="2700000" algn="tl">
                    <a:srgbClr val="000000">
                      <a:alpha val="43137"/>
                    </a:srgbClr>
                  </a:outerShdw>
                </a:effectLst>
                <a:cs typeface="B Nazanin" pitchFamily="2" charset="-78"/>
              </a:rPr>
              <a:t> رویکرد پردازش اطلاعات:</a:t>
            </a:r>
          </a:p>
          <a:p>
            <a:pPr algn="just" rtl="1"/>
            <a:r>
              <a:rPr lang="fa-IR" sz="3200" dirty="0" smtClean="0">
                <a:solidFill>
                  <a:srgbClr val="002060"/>
                </a:solidFill>
                <a:effectLst>
                  <a:outerShdw blurRad="38100" dist="38100" dir="2700000" algn="tl">
                    <a:srgbClr val="000000">
                      <a:alpha val="43137"/>
                    </a:srgbClr>
                  </a:outerShdw>
                </a:effectLst>
                <a:cs typeface="B Nazanin" pitchFamily="2" charset="-78"/>
              </a:rPr>
              <a:t>رویکردی کلی که با طراحی کامپیوترهای پیشرفته ای پدیدار شد که از اعمال ریاضی خاصی برای حل کردن مسائل استفاده می کنند. </a:t>
            </a:r>
          </a:p>
          <a:p>
            <a:pPr algn="just" rtl="1"/>
            <a:r>
              <a:rPr lang="fa-IR" sz="3200" dirty="0" smtClean="0">
                <a:solidFill>
                  <a:srgbClr val="002060"/>
                </a:solidFill>
                <a:effectLst>
                  <a:outerShdw blurRad="38100" dist="38100" dir="2700000" algn="tl">
                    <a:srgbClr val="000000">
                      <a:alpha val="43137"/>
                    </a:srgbClr>
                  </a:outerShdw>
                </a:effectLst>
                <a:cs typeface="B Nazanin" pitchFamily="2" charset="-78"/>
              </a:rPr>
              <a:t>این دستگاه ها به روان شناسان توصیه کردند که ذهن انسان را نیز می توان به صورت دستگاه دستکاری کنندۀ نماد در نظر گرفت که اطلاعات از طریق آن جریان می یابد. اطلاعات از لحظۀ ارائه به حواس در مرحلۀ </a:t>
            </a:r>
            <a:r>
              <a:rPr lang="fa-IR" sz="3200" b="1" dirty="0" smtClean="0">
                <a:solidFill>
                  <a:srgbClr val="002060"/>
                </a:solidFill>
                <a:effectLst>
                  <a:outerShdw blurRad="38100" dist="38100" dir="2700000" algn="tl">
                    <a:srgbClr val="000000">
                      <a:alpha val="43137"/>
                    </a:srgbClr>
                  </a:outerShdw>
                </a:effectLst>
                <a:cs typeface="B Nazanin" pitchFamily="2" charset="-78"/>
              </a:rPr>
              <a:t>درون داد، </a:t>
            </a:r>
            <a:r>
              <a:rPr lang="fa-IR" sz="3200" dirty="0" smtClean="0">
                <a:solidFill>
                  <a:srgbClr val="002060"/>
                </a:solidFill>
                <a:effectLst>
                  <a:outerShdw blurRad="38100" dist="38100" dir="2700000" algn="tl">
                    <a:srgbClr val="000000">
                      <a:alpha val="43137"/>
                    </a:srgbClr>
                  </a:outerShdw>
                </a:effectLst>
                <a:cs typeface="B Nazanin" pitchFamily="2" charset="-78"/>
              </a:rPr>
              <a:t>تا پاسخ های رفتاری در مرحلۀ </a:t>
            </a:r>
            <a:r>
              <a:rPr lang="fa-IR" sz="3200" b="1" dirty="0" smtClean="0">
                <a:solidFill>
                  <a:srgbClr val="002060"/>
                </a:solidFill>
                <a:effectLst>
                  <a:outerShdw blurRad="38100" dist="38100" dir="2700000" algn="tl">
                    <a:srgbClr val="000000">
                      <a:alpha val="43137"/>
                    </a:srgbClr>
                  </a:outerShdw>
                </a:effectLst>
                <a:cs typeface="B Nazanin" pitchFamily="2" charset="-78"/>
              </a:rPr>
              <a:t>برون داد </a:t>
            </a:r>
            <a:r>
              <a:rPr lang="fa-IR" sz="3200" dirty="0" smtClean="0">
                <a:solidFill>
                  <a:srgbClr val="002060"/>
                </a:solidFill>
                <a:effectLst>
                  <a:outerShdw blurRad="38100" dist="38100" dir="2700000" algn="tl">
                    <a:srgbClr val="000000">
                      <a:alpha val="43137"/>
                    </a:srgbClr>
                  </a:outerShdw>
                </a:effectLst>
                <a:cs typeface="B Nazanin" pitchFamily="2" charset="-78"/>
              </a:rPr>
              <a:t>به طور فعال، کدگذاری می شود و تغییر شکل و سازمان می یابد.</a:t>
            </a:r>
            <a:r>
              <a:rPr lang="fa-IR" sz="3200" b="1" dirty="0" smtClean="0">
                <a:solidFill>
                  <a:srgbClr val="002060"/>
                </a:solidFill>
                <a:effectLst>
                  <a:outerShdw blurRad="38100" dist="38100" dir="2700000" algn="tl">
                    <a:srgbClr val="000000">
                      <a:alpha val="43137"/>
                    </a:srgbClr>
                  </a:outerShdw>
                </a:effectLst>
                <a:cs typeface="B Nazanin" pitchFamily="2" charset="-78"/>
              </a:rPr>
              <a:t> </a:t>
            </a:r>
            <a:endParaRPr lang="en-US" sz="3200" dirty="0">
              <a:solidFill>
                <a:srgbClr val="00206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09600"/>
            <a:ext cx="8458200" cy="4401205"/>
          </a:xfrm>
          <a:prstGeom prst="rect">
            <a:avLst/>
          </a:prstGeom>
          <a:noFill/>
        </p:spPr>
        <p:txBody>
          <a:bodyPr wrap="square" rtlCol="1">
            <a:spAutoFit/>
          </a:bodyPr>
          <a:lstStyle/>
          <a:p>
            <a:pPr algn="just" rtl="1"/>
            <a:r>
              <a:rPr lang="fa-IR" sz="2800" dirty="0" smtClean="0">
                <a:solidFill>
                  <a:srgbClr val="002060"/>
                </a:solidFill>
                <a:cs typeface="B Nazanin" pitchFamily="2" charset="-78"/>
              </a:rPr>
              <a:t>پژوهشگرانِ پردازش اطلاعات، معمولاً برای ترسیم گام هایی که افراد برای حل کردن مسائل و کامل کردن تکلیف بر می دارند از </a:t>
            </a:r>
            <a:r>
              <a:rPr lang="fa-IR" sz="2800" b="1" dirty="0" smtClean="0">
                <a:solidFill>
                  <a:srgbClr val="002060"/>
                </a:solidFill>
                <a:effectLst>
                  <a:outerShdw blurRad="38100" dist="38100" dir="2700000" algn="tl">
                    <a:srgbClr val="000000">
                      <a:alpha val="43137"/>
                    </a:srgbClr>
                  </a:outerShdw>
                </a:effectLst>
                <a:cs typeface="B Nazanin" pitchFamily="2" charset="-78"/>
              </a:rPr>
              <a:t>نمودار گردشی </a:t>
            </a:r>
            <a:r>
              <a:rPr lang="fa-IR" sz="2800" dirty="0" smtClean="0">
                <a:solidFill>
                  <a:srgbClr val="002060"/>
                </a:solidFill>
                <a:cs typeface="B Nazanin" pitchFamily="2" charset="-78"/>
              </a:rPr>
              <a:t>استفاده می کنند. این نمودار شبیه برنامه ای است که برنامه ریزان می سازند تا کامپیوترها را برای اجرا کردنِ یک رشته «عملیات ذهنی» به کار بیندازند.</a:t>
            </a:r>
          </a:p>
          <a:p>
            <a:pPr algn="just" rtl="1"/>
            <a:endParaRPr lang="fa-IR" sz="2800" dirty="0" smtClean="0">
              <a:solidFill>
                <a:srgbClr val="002060"/>
              </a:solidFill>
              <a:cs typeface="B Nazanin" pitchFamily="2" charset="-78"/>
            </a:endParaRPr>
          </a:p>
          <a:p>
            <a:pPr algn="just" rtl="1"/>
            <a:r>
              <a:rPr lang="fa-IR" sz="2800" dirty="0" smtClean="0">
                <a:solidFill>
                  <a:srgbClr val="002060"/>
                </a:solidFill>
                <a:cs typeface="B Nazanin" pitchFamily="2" charset="-78"/>
              </a:rPr>
              <a:t>مدل های گوناگون پردازش اطلاعات وجود دارد:</a:t>
            </a:r>
          </a:p>
          <a:p>
            <a:pPr algn="just" rtl="1">
              <a:buBlip>
                <a:blip r:embed="rId2"/>
              </a:buBlip>
            </a:pPr>
            <a:r>
              <a:rPr lang="fa-IR" sz="2800" dirty="0" smtClean="0">
                <a:solidFill>
                  <a:srgbClr val="002060"/>
                </a:solidFill>
                <a:cs typeface="B Nazanin" pitchFamily="2" charset="-78"/>
              </a:rPr>
              <a:t> برخی خیلی محدود هستند، زیرا مهارت فرد را در یک یا چند تکلیف دنبال می کنند.</a:t>
            </a:r>
          </a:p>
          <a:p>
            <a:pPr algn="just" rtl="1">
              <a:buBlip>
                <a:blip r:embed="rId2"/>
              </a:buBlip>
            </a:pPr>
            <a:r>
              <a:rPr lang="fa-IR" sz="2800" dirty="0" smtClean="0">
                <a:solidFill>
                  <a:srgbClr val="002060"/>
                </a:solidFill>
                <a:cs typeface="B Nazanin" pitchFamily="2" charset="-78"/>
              </a:rPr>
              <a:t> الگوهای دیگر، سیستم شناختی انسان را به صورت یک کل توصیف       می کنند.     </a:t>
            </a:r>
            <a:endParaRPr lang="fa-IR" sz="2800" dirty="0">
              <a:solidFill>
                <a:srgbClr val="00206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09600"/>
            <a:ext cx="8610600" cy="3539430"/>
          </a:xfrm>
          <a:prstGeom prst="rect">
            <a:avLst/>
          </a:prstGeom>
          <a:noFill/>
        </p:spPr>
        <p:txBody>
          <a:bodyPr wrap="square" rtlCol="0">
            <a:spAutoFit/>
          </a:bodyPr>
          <a:lstStyle/>
          <a:p>
            <a:pPr algn="just" rtl="1"/>
            <a:r>
              <a:rPr lang="fa-IR" sz="2800" dirty="0" smtClean="0">
                <a:cs typeface="B Nazanin" pitchFamily="2" charset="-78"/>
              </a:rPr>
              <a:t> </a:t>
            </a:r>
            <a:r>
              <a:rPr lang="fa-IR" sz="2800" dirty="0" smtClean="0">
                <a:solidFill>
                  <a:srgbClr val="002060"/>
                </a:solidFill>
                <a:cs typeface="B Nazanin" pitchFamily="2" charset="-78"/>
              </a:rPr>
              <a:t>پردازش اطلاعات مانند نظریه شناختی- رشدی پیاژه، افراد را به صورت موجودات فعال و معقولی در نظر می گیرد که در پاسخ به درخواست های محیطی، تفکر خودشان را تغییر می دهند.</a:t>
            </a:r>
          </a:p>
          <a:p>
            <a:pPr algn="just" rtl="1"/>
            <a:r>
              <a:rPr lang="fa-IR" sz="2800" dirty="0" smtClean="0">
                <a:solidFill>
                  <a:srgbClr val="002060"/>
                </a:solidFill>
                <a:cs typeface="B Nazanin" pitchFamily="2" charset="-78"/>
              </a:rPr>
              <a:t>اما بر خلاف نظریه پیاژه، مراحل رشد وجود ندارند، بلکه فرایند فکر مثل ادراک، توجه، حافظه، راهبردهای برنامه ریزی، طبقه بندی اطلاعات، و درک نثرهای کتبی و شفاهی، در تمام سنین مشابه فرض شده اند، ولی به درجات کمتر یا بیشتر آشکار می شوند. بنابراین، از نظر پردازش اطلاعات، رشد به صورت پیوسته و نه مرحله ای تغییر می کند. </a:t>
            </a:r>
            <a:endParaRPr lang="en-US" sz="2800" dirty="0">
              <a:solidFill>
                <a:srgbClr val="00206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914400"/>
            <a:ext cx="8686800" cy="2677656"/>
          </a:xfrm>
          <a:prstGeom prst="rect">
            <a:avLst/>
          </a:prstGeom>
          <a:noFill/>
        </p:spPr>
        <p:txBody>
          <a:bodyPr wrap="square" rtlCol="0">
            <a:spAutoFit/>
          </a:bodyPr>
          <a:lstStyle/>
          <a:p>
            <a:pPr algn="just" rtl="1"/>
            <a:r>
              <a:rPr lang="fa-IR" sz="2800" dirty="0" smtClean="0">
                <a:solidFill>
                  <a:srgbClr val="002060"/>
                </a:solidFill>
                <a:cs typeface="B Nazanin" pitchFamily="2" charset="-78"/>
              </a:rPr>
              <a:t>مهم ترین امتیاز رویکرد پردازش اطلاعات، پای بندی آن به استفاده از روش های پژوهش دقیق برای بررسی شناخت است.</a:t>
            </a:r>
          </a:p>
          <a:p>
            <a:pPr algn="r" rtl="1"/>
            <a:r>
              <a:rPr lang="fa-IR" sz="2800" b="1" dirty="0" smtClean="0">
                <a:solidFill>
                  <a:srgbClr val="C00000"/>
                </a:solidFill>
                <a:effectLst>
                  <a:outerShdw blurRad="38100" dist="38100" dir="2700000" algn="tl">
                    <a:srgbClr val="000000">
                      <a:alpha val="43137"/>
                    </a:srgbClr>
                  </a:outerShdw>
                </a:effectLst>
                <a:cs typeface="B Nazanin" pitchFamily="2" charset="-78"/>
              </a:rPr>
              <a:t>چون این رویکرد اطلاعات دقیقی را در مورد نحوۀ فکر کردن کودکان و بزرگسالان در سنین مختلف تأمین کرده است، یافته های آن تلویحات مهمی برای آموزش و پرورش دارند.</a:t>
            </a:r>
            <a:br>
              <a:rPr lang="fa-IR" sz="2800" b="1" dirty="0" smtClean="0">
                <a:solidFill>
                  <a:srgbClr val="C00000"/>
                </a:solidFill>
                <a:effectLst>
                  <a:outerShdw blurRad="38100" dist="38100" dir="2700000" algn="tl">
                    <a:srgbClr val="000000">
                      <a:alpha val="43137"/>
                    </a:srgbClr>
                  </a:outerShdw>
                </a:effectLst>
                <a:cs typeface="B Nazanin" pitchFamily="2" charset="-78"/>
              </a:rPr>
            </a:br>
            <a:endParaRPr lang="fa-IR" sz="2800" b="1" dirty="0" smtClean="0">
              <a:solidFill>
                <a:srgbClr val="C00000"/>
              </a:solidFill>
              <a:effectLst>
                <a:outerShdw blurRad="38100" dist="38100" dir="2700000" algn="tl">
                  <a:srgbClr val="000000">
                    <a:alpha val="43137"/>
                  </a:srgbClr>
                </a:outerShdw>
              </a:effectLst>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762000"/>
            <a:ext cx="8534400" cy="4401205"/>
          </a:xfrm>
          <a:prstGeom prst="rect">
            <a:avLst/>
          </a:prstGeom>
          <a:noFill/>
        </p:spPr>
        <p:txBody>
          <a:bodyPr wrap="square" rtlCol="0">
            <a:spAutoFit/>
          </a:bodyPr>
          <a:lstStyle/>
          <a:p>
            <a:pPr algn="just" rtl="1"/>
            <a:r>
              <a:rPr lang="fa-IR" sz="2800" dirty="0" smtClean="0">
                <a:solidFill>
                  <a:srgbClr val="002060"/>
                </a:solidFill>
                <a:cs typeface="B Nazanin" pitchFamily="2" charset="-78"/>
              </a:rPr>
              <a:t>اما پردازش اطلاعات د چند زمینه نقطه ضعف هایی دارد:</a:t>
            </a:r>
          </a:p>
          <a:p>
            <a:pPr algn="just" rtl="1">
              <a:buBlip>
                <a:blip r:embed="rId2"/>
              </a:buBlip>
            </a:pPr>
            <a:r>
              <a:rPr lang="fa-IR" sz="2800" dirty="0" smtClean="0">
                <a:solidFill>
                  <a:srgbClr val="002060"/>
                </a:solidFill>
                <a:cs typeface="B Nazanin" pitchFamily="2" charset="-78"/>
              </a:rPr>
              <a:t> این رویکرد جنبه های شناخت مانند تخیل و خلاقیت را که خطی و منطقی نیستند، کلاً نادیده گرفته است.</a:t>
            </a:r>
          </a:p>
          <a:p>
            <a:pPr algn="just" rtl="1">
              <a:buBlip>
                <a:blip r:embed="rId2"/>
              </a:buBlip>
            </a:pPr>
            <a:r>
              <a:rPr lang="fa-IR" sz="2800" dirty="0" smtClean="0">
                <a:solidFill>
                  <a:srgbClr val="002060"/>
                </a:solidFill>
                <a:cs typeface="B Nazanin" pitchFamily="2" charset="-78"/>
              </a:rPr>
              <a:t> پژوهش پردازش اطلاعات عمدتاً در موقعیت های آزمایشگاهی مصنوعی اجرا شده است. </a:t>
            </a:r>
          </a:p>
          <a:p>
            <a:pPr algn="just" rtl="1"/>
            <a:r>
              <a:rPr lang="fa-IR" sz="2800" dirty="0" smtClean="0">
                <a:solidFill>
                  <a:srgbClr val="002060"/>
                </a:solidFill>
                <a:cs typeface="B Nazanin" pitchFamily="2" charset="-78"/>
              </a:rPr>
              <a:t>منتقدان می گویند، این کار تفکر را از جنبه های مهم موقعیت های یادگیریِ زندگیِ واقعی جدا می کند. اخیراً پژوهشگران با تمرکز بر فعالیت های واقعی تر به این مسأله پرداخته اند.</a:t>
            </a:r>
          </a:p>
          <a:p>
            <a:pPr algn="just" rtl="1"/>
            <a:r>
              <a:rPr lang="fa-IR" sz="2800" dirty="0" smtClean="0">
                <a:solidFill>
                  <a:srgbClr val="002060"/>
                </a:solidFill>
                <a:cs typeface="B Nazanin" pitchFamily="2" charset="-78"/>
              </a:rPr>
              <a:t>امروز آنها مکالمات، داستان ها، خاطره رویدادهای روزمره، و راهبردهایی را که برای انجام تکالیف تحصیلی انجام می گیرند، بررسی می کنند. </a:t>
            </a:r>
            <a:endParaRPr lang="en-US" sz="2800" dirty="0">
              <a:solidFill>
                <a:srgbClr val="00206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09600"/>
            <a:ext cx="8610600" cy="4462760"/>
          </a:xfrm>
          <a:prstGeom prst="rect">
            <a:avLst/>
          </a:prstGeom>
          <a:noFill/>
        </p:spPr>
        <p:txBody>
          <a:bodyPr wrap="square" rtlCol="0">
            <a:spAutoFit/>
          </a:bodyPr>
          <a:lstStyle/>
          <a:p>
            <a:pPr algn="just" rtl="1"/>
            <a:r>
              <a:rPr lang="fa-IR" sz="3200" b="1" dirty="0" smtClean="0">
                <a:solidFill>
                  <a:srgbClr val="FF0000"/>
                </a:solidFill>
                <a:cs typeface="B Nazanin" pitchFamily="2" charset="-78"/>
              </a:rPr>
              <a:t>کردار شناسی</a:t>
            </a:r>
          </a:p>
          <a:p>
            <a:pPr algn="just" rtl="1"/>
            <a:r>
              <a:rPr lang="fa-IR" sz="2800" b="1" dirty="0" smtClean="0">
                <a:solidFill>
                  <a:srgbClr val="002060"/>
                </a:solidFill>
                <a:cs typeface="B Nazanin" pitchFamily="2" charset="-78"/>
              </a:rPr>
              <a:t>کردار شناسی </a:t>
            </a:r>
            <a:r>
              <a:rPr lang="fa-IR" sz="2800" dirty="0" smtClean="0">
                <a:solidFill>
                  <a:srgbClr val="002060"/>
                </a:solidFill>
                <a:cs typeface="B Nazanin" pitchFamily="2" charset="-78"/>
              </a:rPr>
              <a:t>به ارزش انطباقی یا بقـای رفتار و تـاریخ تکـاملی آن مربوط می شود.</a:t>
            </a:r>
          </a:p>
          <a:p>
            <a:pPr algn="just" rtl="1"/>
            <a:r>
              <a:rPr lang="fa-IR" sz="2800" dirty="0" smtClean="0">
                <a:solidFill>
                  <a:srgbClr val="002060"/>
                </a:solidFill>
                <a:cs typeface="B Nazanin" pitchFamily="2" charset="-78"/>
              </a:rPr>
              <a:t>سرچشمه این رشته را می توان در مطالعات «</a:t>
            </a:r>
            <a:r>
              <a:rPr lang="fa-IR" sz="2800" b="1" dirty="0" smtClean="0">
                <a:solidFill>
                  <a:srgbClr val="002060"/>
                </a:solidFill>
                <a:effectLst>
                  <a:outerShdw blurRad="38100" dist="38100" dir="2700000" algn="tl">
                    <a:srgbClr val="000000">
                      <a:alpha val="43137"/>
                    </a:srgbClr>
                  </a:outerShdw>
                </a:effectLst>
                <a:cs typeface="B Nazanin" pitchFamily="2" charset="-78"/>
              </a:rPr>
              <a:t>داروین»</a:t>
            </a:r>
            <a:r>
              <a:rPr lang="fa-IR" sz="2800" dirty="0" smtClean="0">
                <a:solidFill>
                  <a:srgbClr val="002060"/>
                </a:solidFill>
                <a:cs typeface="B Nazanin" pitchFamily="2" charset="-78"/>
              </a:rPr>
              <a:t> پیدا کرد. دو جانور شناس اروپایی، «</a:t>
            </a:r>
            <a:r>
              <a:rPr lang="fa-IR" sz="2800" dirty="0" smtClean="0">
                <a:solidFill>
                  <a:srgbClr val="002060"/>
                </a:solidFill>
                <a:effectLst>
                  <a:outerShdw blurRad="38100" dist="38100" dir="2700000" algn="tl">
                    <a:srgbClr val="000000">
                      <a:alpha val="43137"/>
                    </a:srgbClr>
                  </a:outerShdw>
                </a:effectLst>
                <a:cs typeface="B Nazanin" pitchFamily="2" charset="-78"/>
              </a:rPr>
              <a:t>کنراد لورنز» </a:t>
            </a:r>
            <a:r>
              <a:rPr lang="fa-IR" sz="2800" dirty="0" smtClean="0">
                <a:solidFill>
                  <a:srgbClr val="002060"/>
                </a:solidFill>
                <a:cs typeface="B Nazanin" pitchFamily="2" charset="-78"/>
              </a:rPr>
              <a:t>و «</a:t>
            </a:r>
            <a:r>
              <a:rPr lang="fa-IR" sz="2800" dirty="0" smtClean="0">
                <a:solidFill>
                  <a:srgbClr val="002060"/>
                </a:solidFill>
                <a:effectLst>
                  <a:outerShdw blurRad="38100" dist="38100" dir="2700000" algn="tl">
                    <a:srgbClr val="000000">
                      <a:alpha val="43137"/>
                    </a:srgbClr>
                  </a:outerShdw>
                </a:effectLst>
                <a:cs typeface="B Nazanin" pitchFamily="2" charset="-78"/>
              </a:rPr>
              <a:t>نیکو تین برگن»</a:t>
            </a:r>
            <a:r>
              <a:rPr lang="fa-IR" sz="2800" dirty="0" smtClean="0">
                <a:solidFill>
                  <a:srgbClr val="002060"/>
                </a:solidFill>
                <a:cs typeface="B Nazanin" pitchFamily="2" charset="-78"/>
              </a:rPr>
              <a:t>، شالوده نوین آن را ریختند.</a:t>
            </a:r>
          </a:p>
          <a:p>
            <a:pPr algn="just" rtl="1"/>
            <a:r>
              <a:rPr lang="fa-IR" sz="2800" dirty="0" smtClean="0">
                <a:solidFill>
                  <a:srgbClr val="002060"/>
                </a:solidFill>
                <a:cs typeface="B Nazanin" pitchFamily="2" charset="-78"/>
              </a:rPr>
              <a:t>«لورنز» و «تین برگن» با زیر نظر گرفتن گونه های مختلف حیوانات در زیستگاه طبیعی آنها، الگوهای رفتار را که به بقاء کمک می کند، بررسی کردند.  مشهورترین این الگوها </a:t>
            </a:r>
            <a:r>
              <a:rPr lang="fa-IR" sz="2800" b="1" dirty="0" smtClean="0">
                <a:solidFill>
                  <a:srgbClr val="C00000"/>
                </a:solidFill>
                <a:effectLst>
                  <a:outerShdw blurRad="38100" dist="38100" dir="2700000" algn="tl">
                    <a:srgbClr val="000000">
                      <a:alpha val="43137"/>
                    </a:srgbClr>
                  </a:outerShdw>
                </a:effectLst>
                <a:cs typeface="B Nazanin" pitchFamily="2" charset="-78"/>
              </a:rPr>
              <a:t>«نقش پذیری» </a:t>
            </a:r>
            <a:r>
              <a:rPr lang="fa-IR" sz="2800" dirty="0" smtClean="0">
                <a:solidFill>
                  <a:srgbClr val="002060"/>
                </a:solidFill>
                <a:cs typeface="B Nazanin" pitchFamily="2" charset="-78"/>
              </a:rPr>
              <a:t>است که عبارت از رفتار دنبال کردن برخی جوجه پرنده ها که تضمین می کند جوجه کنار مادر می ماند و تغذیه       می شود و از خطر مصون می ماند.   </a:t>
            </a:r>
            <a:endParaRPr lang="en-US" sz="2800" dirty="0">
              <a:solidFill>
                <a:srgbClr val="00206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62000"/>
            <a:ext cx="8686800" cy="3108543"/>
          </a:xfrm>
          <a:prstGeom prst="rect">
            <a:avLst/>
          </a:prstGeom>
          <a:noFill/>
        </p:spPr>
        <p:txBody>
          <a:bodyPr wrap="square" rtlCol="0">
            <a:spAutoFit/>
          </a:bodyPr>
          <a:lstStyle/>
          <a:p>
            <a:pPr algn="just" rtl="1"/>
            <a:r>
              <a:rPr lang="fa-IR" sz="2800" dirty="0" smtClean="0">
                <a:solidFill>
                  <a:srgbClr val="002060"/>
                </a:solidFill>
                <a:cs typeface="B Nazanin" pitchFamily="2" charset="-78"/>
              </a:rPr>
              <a:t>نقش پذیری در دوره محدودی از رشد واقع می شود. اگر غاز مادر در این مدت حضور نداشته باشد، ولی شیئی شبیه او حضور داشته باشد، جوجه غازها به جای مادر از او نقش پذیری می کنند.</a:t>
            </a:r>
          </a:p>
          <a:p>
            <a:pPr algn="just" rtl="1"/>
            <a:r>
              <a:rPr lang="fa-IR" sz="2800" dirty="0" smtClean="0">
                <a:solidFill>
                  <a:srgbClr val="002060"/>
                </a:solidFill>
                <a:cs typeface="B Nazanin" pitchFamily="2" charset="-78"/>
              </a:rPr>
              <a:t>مشاهدات نقش پذیری، مفهوم مهمی را در رشد انسان به بار آورد:             </a:t>
            </a:r>
            <a:r>
              <a:rPr lang="fa-IR" sz="2800" b="1" dirty="0" smtClean="0">
                <a:solidFill>
                  <a:srgbClr val="C00000"/>
                </a:solidFill>
                <a:cs typeface="B Nazanin" pitchFamily="2" charset="-78"/>
              </a:rPr>
              <a:t>دوره بحرانی</a:t>
            </a:r>
            <a:r>
              <a:rPr lang="fa-IR" sz="2800" dirty="0" smtClean="0">
                <a:solidFill>
                  <a:srgbClr val="002060"/>
                </a:solidFill>
                <a:cs typeface="B Nazanin" pitchFamily="2" charset="-78"/>
              </a:rPr>
              <a:t>: این مفهوم به زمان محدودی اشاره دارد که طی آن  فرد از لحاظ  زیستی آمادگی دارد تا رفتارهای انطباقی خاصی را فرا گیرد، ولی به حمایت محیط تحریک کننده مناسبی نیازمند است.</a:t>
            </a:r>
          </a:p>
        </p:txBody>
      </p:sp>
      <p:sp>
        <p:nvSpPr>
          <p:cNvPr id="3" name="Footer Placeholder 2"/>
          <p:cNvSpPr>
            <a:spLocks noGrp="1"/>
          </p:cNvSpPr>
          <p:nvPr>
            <p:ph type="ftr" sz="quarter" idx="11"/>
          </p:nvPr>
        </p:nvSpPr>
        <p:spPr/>
        <p:txBody>
          <a:bodyPr/>
          <a:lstStyle/>
          <a:p>
            <a:r>
              <a:rPr lang="en-US" smtClean="0"/>
              <a:t>www.modirkade.ir</a:t>
            </a:r>
            <a:endParaRPr lang="en-US"/>
          </a:p>
        </p:txBody>
      </p:sp>
      <p:sp>
        <p:nvSpPr>
          <p:cNvPr id="4" name="TextBox 4"/>
          <p:cNvSpPr txBox="1"/>
          <p:nvPr/>
        </p:nvSpPr>
        <p:spPr>
          <a:xfrm>
            <a:off x="0" y="4953000"/>
            <a:ext cx="9144000" cy="2215991"/>
          </a:xfrm>
          <a:prstGeom prst="rect">
            <a:avLst/>
          </a:prstGeom>
        </p:spPr>
        <p:style>
          <a:lnRef idx="0">
            <a:schemeClr val="accent1"/>
          </a:lnRef>
          <a:fillRef idx="3">
            <a:schemeClr val="accent1"/>
          </a:fillRef>
          <a:effectRef idx="3">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ارسالی توسط دانشجومعلمان به سایت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hlinkClick r:id="rId2"/>
              </a:rPr>
              <a:t>www.modirkade.ir</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موفق و سربلند باشید...</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endParaRPr lang="fa-IR" b="1" dirty="0">
              <a:ln/>
              <a:solidFill>
                <a:schemeClr val="accent3"/>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533400"/>
            <a:ext cx="8382000" cy="2677656"/>
          </a:xfrm>
          <a:prstGeom prst="rect">
            <a:avLst/>
          </a:prstGeom>
          <a:noFill/>
        </p:spPr>
        <p:txBody>
          <a:bodyPr wrap="square" rtlCol="0">
            <a:spAutoFit/>
          </a:bodyPr>
          <a:lstStyle/>
          <a:p>
            <a:pPr algn="just" rtl="1"/>
            <a:r>
              <a:rPr lang="fa-IR" sz="2800" dirty="0" smtClean="0">
                <a:cs typeface="B Nazanin" pitchFamily="2" charset="-78"/>
              </a:rPr>
              <a:t>مفهوم دیگری تحت عنوان؛ </a:t>
            </a:r>
            <a:r>
              <a:rPr lang="fa-IR" sz="2800" b="1" dirty="0" smtClean="0">
                <a:solidFill>
                  <a:srgbClr val="C00000"/>
                </a:solidFill>
                <a:effectLst>
                  <a:outerShdw blurRad="38100" dist="38100" dir="2700000" algn="tl">
                    <a:srgbClr val="000000">
                      <a:alpha val="43137"/>
                    </a:srgbClr>
                  </a:outerShdw>
                </a:effectLst>
                <a:cs typeface="B Nazanin" pitchFamily="2" charset="-78"/>
              </a:rPr>
              <a:t>«دورۀ حساس» </a:t>
            </a:r>
            <a:r>
              <a:rPr lang="fa-IR" sz="2800" dirty="0" smtClean="0">
                <a:cs typeface="B Nazanin" pitchFamily="2" charset="-78"/>
              </a:rPr>
              <a:t>در این جا مطرح است که رشد انسان را از مفهوم مطلق «دورۀ بحرانی» بهتر توجیه می کند.</a:t>
            </a:r>
          </a:p>
          <a:p>
            <a:pPr algn="just" rtl="1"/>
            <a:r>
              <a:rPr lang="fa-IR" sz="2800" dirty="0" smtClean="0">
                <a:cs typeface="B Nazanin" pitchFamily="2" charset="-78"/>
              </a:rPr>
              <a:t>«دورۀ حساس» مناسب ترین زمان برای ظاهر شدن توانایی های خاص است و طی آن فرد خیلی پذیرای تأثیرات محیطی است. اما محدودۀ آن به خوبیِ محدودۀ «دورۀ بحرانی» تعریف نشده است. رشد می تواند بعداً روی دهد، اما ترغیب آن در این زمان دشوارتر است. </a:t>
            </a:r>
            <a:endParaRPr lang="en-US" sz="2800" dirty="0">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04800"/>
            <a:ext cx="8534400" cy="5693866"/>
          </a:xfrm>
          <a:prstGeom prst="rect">
            <a:avLst/>
          </a:prstGeom>
          <a:noFill/>
        </p:spPr>
        <p:txBody>
          <a:bodyPr wrap="square" rtlCol="0">
            <a:spAutoFit/>
          </a:bodyPr>
          <a:lstStyle/>
          <a:p>
            <a:pPr algn="just" rtl="1"/>
            <a:r>
              <a:rPr lang="fa-IR" sz="2800" dirty="0" smtClean="0">
                <a:solidFill>
                  <a:srgbClr val="002060"/>
                </a:solidFill>
                <a:cs typeface="B Nazanin" pitchFamily="2" charset="-78"/>
              </a:rPr>
              <a:t>روان کاو بریتانیایی، «جان بولبی» با الهام از مشاهدات «نقش پذیری» ، نظریۀ «کردارشناختی» را در مورد فهیدن رابطۀ کودک- والد به کار برد. او باور داشت که رفتارهای دلبستگی نوزادان؛ مانند لبخند زدن، غان و غون کردن، چنگ زدن و گریه کردن علائم اجتماعی ذاتی هستند که والد را به نزدیک شدن به نوزاد و مراقبت کردن از او و تعامل با وی ترغیب می کنند. وقتی که مادر نزدیک نوزاد می ماند، این رفتارها تضمین می کنند که نوزاد تغذیه خواهد شد، از خطر در امان خواهد بود، و تحریک ومحبت لازم برای رشد سالم دریافت خواهد کرد.</a:t>
            </a:r>
          </a:p>
          <a:p>
            <a:pPr algn="just" rtl="1"/>
            <a:r>
              <a:rPr lang="fa-IR" sz="2800" dirty="0" smtClean="0">
                <a:solidFill>
                  <a:srgbClr val="002060"/>
                </a:solidFill>
                <a:cs typeface="B Nazanin" pitchFamily="2" charset="-78"/>
              </a:rPr>
              <a:t>پرورش «دلبستگی» در انسان ها فرایند طولانی است که تغییراتی را در ساختارهای روانی شامل می شود که باعث می شود نوزاد رابطۀ عاطفی عمیقی با مراقب خود برقرار کند.</a:t>
            </a:r>
          </a:p>
          <a:p>
            <a:pPr algn="just" rtl="1"/>
            <a:r>
              <a:rPr lang="fa-IR" sz="2800" dirty="0" smtClean="0">
                <a:solidFill>
                  <a:srgbClr val="002060"/>
                </a:solidFill>
                <a:cs typeface="B Nazanin" pitchFamily="2" charset="-78"/>
              </a:rPr>
              <a:t>«بولبی»معتقد بود که این پیوند، پیامدهای مادام العمر دارد و از «گهواره تا گور» بر روابط تأثیر می گذارد.</a:t>
            </a:r>
            <a:endParaRPr lang="en-US" sz="2800" dirty="0">
              <a:solidFill>
                <a:srgbClr val="002060"/>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تبسم گل.jpg"/>
          <p:cNvPicPr>
            <a:picLocks noChangeAspect="1"/>
          </p:cNvPicPr>
          <p:nvPr/>
        </p:nvPicPr>
        <p:blipFill>
          <a:blip r:embed="rId2" cstate="print"/>
          <a:stretch>
            <a:fillRect/>
          </a:stretch>
        </p:blipFill>
        <p:spPr>
          <a:xfrm>
            <a:off x="228600" y="228600"/>
            <a:ext cx="8686800" cy="6096000"/>
          </a:xfrm>
          <a:prstGeom prst="rect">
            <a:avLst/>
          </a:prstGeom>
        </p:spPr>
      </p:pic>
      <p:sp>
        <p:nvSpPr>
          <p:cNvPr id="3" name="TextBox 2"/>
          <p:cNvSpPr txBox="1"/>
          <p:nvPr/>
        </p:nvSpPr>
        <p:spPr>
          <a:xfrm>
            <a:off x="4114800" y="1676400"/>
            <a:ext cx="4724400" cy="1323439"/>
          </a:xfrm>
          <a:prstGeom prst="rect">
            <a:avLst/>
          </a:prstGeom>
          <a:noFill/>
          <a:ln>
            <a:noFill/>
          </a:ln>
          <a:effectLst>
            <a:glow rad="139700">
              <a:schemeClr val="accent6">
                <a:satMod val="175000"/>
                <a:alpha val="40000"/>
              </a:schemeClr>
            </a:glow>
          </a:effectLst>
        </p:spPr>
        <p:txBody>
          <a:bodyPr wrap="square" rtlCol="0">
            <a:spAutoFit/>
          </a:bodyPr>
          <a:lstStyle/>
          <a:p>
            <a:pPr algn="just" rtl="1"/>
            <a:r>
              <a:rPr lang="fa-IR" sz="8000" b="1" dirty="0" smtClean="0">
                <a:solidFill>
                  <a:schemeClr val="accent1">
                    <a:lumMod val="75000"/>
                  </a:schemeClr>
                </a:solidFill>
                <a:effectLst>
                  <a:outerShdw blurRad="38100" dist="38100" dir="2700000" algn="tl">
                    <a:srgbClr val="000000">
                      <a:alpha val="43137"/>
                    </a:srgbClr>
                  </a:outerShdw>
                </a:effectLst>
                <a:cs typeface="B Nazanin" pitchFamily="2" charset="-78"/>
              </a:rPr>
              <a:t>موفق باشید!</a:t>
            </a:r>
            <a:endParaRPr lang="en-US" sz="8000" b="1" dirty="0">
              <a:solidFill>
                <a:schemeClr val="accent1">
                  <a:lumMod val="75000"/>
                </a:schemeClr>
              </a:solidFill>
              <a:effectLst>
                <a:outerShdw blurRad="38100" dist="38100" dir="2700000" algn="tl">
                  <a:srgbClr val="000000">
                    <a:alpha val="43137"/>
                  </a:srgbClr>
                </a:outerShdw>
              </a:effectLst>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0" fill="hold"/>
                                        <p:tgtEl>
                                          <p:spTgt spid="2"/>
                                        </p:tgtEl>
                                        <p:attrNameLst>
                                          <p:attrName>ppt_w</p:attrName>
                                        </p:attrNameLst>
                                      </p:cBhvr>
                                      <p:tavLst>
                                        <p:tav tm="0" fmla="#ppt_w*sin(2.5*pi*$)">
                                          <p:val>
                                            <p:fltVal val="0"/>
                                          </p:val>
                                        </p:tav>
                                        <p:tav tm="100000">
                                          <p:val>
                                            <p:fltVal val="1"/>
                                          </p:val>
                                        </p:tav>
                                      </p:tavLst>
                                    </p:anim>
                                    <p:anim calcmode="lin" valueType="num">
                                      <p:cBhvr>
                                        <p:cTn id="16" dur="5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914400"/>
            <a:ext cx="8229600" cy="3785652"/>
          </a:xfrm>
          <a:prstGeom prst="rect">
            <a:avLst/>
          </a:prstGeom>
          <a:noFill/>
        </p:spPr>
        <p:txBody>
          <a:bodyPr wrap="square" rtlCol="1">
            <a:spAutoFit/>
          </a:bodyPr>
          <a:lstStyle/>
          <a:p>
            <a:pPr algn="just" rtl="1">
              <a:buBlip>
                <a:blip r:embed="rId2"/>
              </a:buBlip>
            </a:pPr>
            <a:r>
              <a:rPr lang="fa-IR" sz="4000" dirty="0" smtClean="0">
                <a:solidFill>
                  <a:srgbClr val="002060"/>
                </a:solidFill>
                <a:cs typeface="B Nazanin" pitchFamily="2" charset="-78"/>
              </a:rPr>
              <a:t> منبع:</a:t>
            </a:r>
          </a:p>
          <a:p>
            <a:pPr algn="ctr" rtl="1"/>
            <a:r>
              <a:rPr lang="fa-IR" sz="4000" b="1" dirty="0" smtClean="0">
                <a:solidFill>
                  <a:srgbClr val="002060"/>
                </a:solidFill>
                <a:effectLst>
                  <a:outerShdw blurRad="38100" dist="38100" dir="2700000" algn="tl">
                    <a:srgbClr val="000000">
                      <a:alpha val="43137"/>
                    </a:srgbClr>
                  </a:outerShdw>
                </a:effectLst>
                <a:cs typeface="B Nazanin" pitchFamily="2" charset="-78"/>
              </a:rPr>
              <a:t>روان شناسی رشد</a:t>
            </a:r>
            <a:r>
              <a:rPr lang="fa-IR" sz="4000" dirty="0" smtClean="0">
                <a:solidFill>
                  <a:srgbClr val="002060"/>
                </a:solidFill>
                <a:effectLst>
                  <a:outerShdw blurRad="38100" dist="38100" dir="2700000" algn="tl">
                    <a:srgbClr val="000000">
                      <a:alpha val="43137"/>
                    </a:srgbClr>
                  </a:outerShdw>
                </a:effectLst>
                <a:cs typeface="B Nazanin" pitchFamily="2" charset="-78"/>
              </a:rPr>
              <a:t>(از لقاح تا کودکی)</a:t>
            </a:r>
          </a:p>
          <a:p>
            <a:pPr algn="just" rtl="1"/>
            <a:endParaRPr lang="fa-IR" sz="4000" dirty="0" smtClean="0">
              <a:solidFill>
                <a:srgbClr val="002060"/>
              </a:solidFill>
              <a:effectLst>
                <a:outerShdw blurRad="38100" dist="38100" dir="2700000" algn="tl">
                  <a:srgbClr val="000000">
                    <a:alpha val="43137"/>
                  </a:srgbClr>
                </a:outerShdw>
              </a:effectLst>
              <a:cs typeface="B Nazanin" pitchFamily="2" charset="-78"/>
            </a:endParaRPr>
          </a:p>
          <a:p>
            <a:pPr algn="just" rtl="1"/>
            <a:r>
              <a:rPr lang="fa-IR" sz="4000" dirty="0" smtClean="0">
                <a:solidFill>
                  <a:srgbClr val="002060"/>
                </a:solidFill>
                <a:effectLst>
                  <a:outerShdw blurRad="38100" dist="38100" dir="2700000" algn="tl">
                    <a:srgbClr val="000000">
                      <a:alpha val="43137"/>
                    </a:srgbClr>
                  </a:outerShdw>
                </a:effectLst>
                <a:cs typeface="B Nazanin" pitchFamily="2" charset="-78"/>
              </a:rPr>
              <a:t>مؤلف: لورا ای. بِرک</a:t>
            </a:r>
          </a:p>
          <a:p>
            <a:pPr algn="just" rtl="1"/>
            <a:r>
              <a:rPr lang="fa-IR" sz="4000" dirty="0" smtClean="0">
                <a:solidFill>
                  <a:srgbClr val="002060"/>
                </a:solidFill>
                <a:effectLst>
                  <a:outerShdw blurRad="38100" dist="38100" dir="2700000" algn="tl">
                    <a:srgbClr val="000000">
                      <a:alpha val="43137"/>
                    </a:srgbClr>
                  </a:outerShdw>
                </a:effectLst>
                <a:cs typeface="B Nazanin" pitchFamily="2" charset="-78"/>
              </a:rPr>
              <a:t>مترجم: یحیی سید محمدی</a:t>
            </a:r>
          </a:p>
          <a:p>
            <a:pPr algn="just" rtl="1"/>
            <a:r>
              <a:rPr lang="fa-IR" sz="4000" dirty="0" smtClean="0">
                <a:solidFill>
                  <a:srgbClr val="002060"/>
                </a:solidFill>
                <a:effectLst>
                  <a:outerShdw blurRad="38100" dist="38100" dir="2700000" algn="tl">
                    <a:srgbClr val="000000">
                      <a:alpha val="43137"/>
                    </a:srgbClr>
                  </a:outerShdw>
                </a:effectLst>
                <a:cs typeface="B Nazanin" pitchFamily="2" charset="-78"/>
              </a:rPr>
              <a:t>انتشارات: ارسباران </a:t>
            </a:r>
            <a:endParaRPr lang="fa-IR" sz="4000" b="1" dirty="0">
              <a:solidFill>
                <a:srgbClr val="002060"/>
              </a:solidFill>
              <a:effectLst>
                <a:outerShdw blurRad="38100" dist="38100" dir="2700000" algn="tl">
                  <a:srgbClr val="000000">
                    <a:alpha val="43137"/>
                  </a:srgbClr>
                </a:outerShdw>
              </a:effectLst>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
        <p:nvSpPr>
          <p:cNvPr id="4" name="TextBox 4"/>
          <p:cNvSpPr txBox="1"/>
          <p:nvPr/>
        </p:nvSpPr>
        <p:spPr>
          <a:xfrm>
            <a:off x="0" y="4953000"/>
            <a:ext cx="9144000" cy="2215991"/>
          </a:xfrm>
          <a:prstGeom prst="rect">
            <a:avLst/>
          </a:prstGeom>
        </p:spPr>
        <p:style>
          <a:lnRef idx="0">
            <a:schemeClr val="accent1"/>
          </a:lnRef>
          <a:fillRef idx="3">
            <a:schemeClr val="accent1"/>
          </a:fillRef>
          <a:effectRef idx="3">
            <a:schemeClr val="accent1"/>
          </a:effectRef>
          <a:fontRef idx="minor">
            <a:schemeClr val="lt1"/>
          </a:fontRef>
        </p:style>
        <p:txBody>
          <a:bodyPr wrap="square" rtlCol="1">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rtl="1"/>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ارسالی توسط دانشجومعلمان به سایت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hlinkClick r:id="rId3"/>
              </a:rPr>
              <a:t>www.modirkade.ir</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جزوات و مقالات و گزارشات کارورزی و طرح درس های تان به اسم خودتان برای استفاده رایگان همه دانشجومعلمان در سایت قرار خواهد گرفت....</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pPr algn="ctr"/>
            <a:r>
              <a:rPr lang="fa-I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rPr>
              <a:t>موفق و سربلند باشید...</a:t>
            </a: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Kamran" pitchFamily="2" charset="-78"/>
            </a:endParaRPr>
          </a:p>
          <a:p>
            <a:endParaRPr lang="fa-IR" b="1" dirty="0">
              <a:ln/>
              <a:solidFill>
                <a:schemeClr val="accent3"/>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10262499" flipV="1">
            <a:off x="-141085" y="2185936"/>
            <a:ext cx="5688675" cy="1569660"/>
          </a:xfrm>
          <a:prstGeom prst="rect">
            <a:avLst/>
          </a:prstGeom>
          <a:noFill/>
        </p:spPr>
        <p:txBody>
          <a:bodyPr wrap="square" rtlCol="0">
            <a:spAutoFit/>
          </a:bodyPr>
          <a:lstStyle/>
          <a:p>
            <a:pPr algn="ctr"/>
            <a:r>
              <a:rPr lang="fa-IR" sz="4800" b="1" i="1" dirty="0" smtClean="0">
                <a:solidFill>
                  <a:schemeClr val="accent1">
                    <a:lumMod val="75000"/>
                  </a:schemeClr>
                </a:solidFill>
                <a:effectLst>
                  <a:outerShdw blurRad="38100" dist="38100" dir="2700000" algn="tl">
                    <a:srgbClr val="000000">
                      <a:alpha val="43137"/>
                    </a:srgbClr>
                  </a:outerShdw>
                </a:effectLst>
                <a:cs typeface="B Nazanin" pitchFamily="2" charset="-78"/>
              </a:rPr>
              <a:t>منظور از رشد در دوره کودکی چیست؟</a:t>
            </a:r>
            <a:endParaRPr lang="en-US" sz="4800" b="1" i="1" dirty="0">
              <a:solidFill>
                <a:schemeClr val="accent1">
                  <a:lumMod val="75000"/>
                </a:schemeClr>
              </a:solidFill>
              <a:effectLst>
                <a:outerShdw blurRad="38100" dist="38100" dir="2700000" algn="tl">
                  <a:srgbClr val="000000">
                    <a:alpha val="43137"/>
                  </a:srgbClr>
                </a:outerShdw>
              </a:effectLst>
              <a:cs typeface="B Nazanin" pitchFamily="2" charset="-78"/>
            </a:endParaRPr>
          </a:p>
        </p:txBody>
      </p:sp>
      <p:pic>
        <p:nvPicPr>
          <p:cNvPr id="4" name="Picture 3" descr="رشد8.jpg"/>
          <p:cNvPicPr>
            <a:picLocks noChangeAspect="1"/>
          </p:cNvPicPr>
          <p:nvPr/>
        </p:nvPicPr>
        <p:blipFill>
          <a:blip r:embed="rId2" cstate="print"/>
          <a:stretch>
            <a:fillRect/>
          </a:stretch>
        </p:blipFill>
        <p:spPr>
          <a:xfrm>
            <a:off x="5334000" y="304800"/>
            <a:ext cx="3276601" cy="5943600"/>
          </a:xfrm>
          <a:prstGeom prst="rect">
            <a:avLst/>
          </a:prstGeom>
        </p:spPr>
      </p:pic>
      <p:sp>
        <p:nvSpPr>
          <p:cNvPr id="5" name="Footer Placeholder 4"/>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914400"/>
            <a:ext cx="8610600" cy="4524315"/>
          </a:xfrm>
          <a:prstGeom prst="rect">
            <a:avLst/>
          </a:prstGeom>
          <a:noFill/>
        </p:spPr>
        <p:txBody>
          <a:bodyPr wrap="square" rtlCol="0">
            <a:spAutoFit/>
          </a:bodyPr>
          <a:lstStyle/>
          <a:p>
            <a:pPr algn="just" rtl="1"/>
            <a:r>
              <a:rPr lang="fa-IR" sz="3600" dirty="0" smtClean="0">
                <a:solidFill>
                  <a:schemeClr val="accent3">
                    <a:lumMod val="50000"/>
                  </a:schemeClr>
                </a:solidFill>
                <a:cs typeface="B Nazanin" pitchFamily="2" charset="-78"/>
              </a:rPr>
              <a:t> کنجکاوی علمی در مورد تغییراتی که از نوباوگی تا پیری صورت می گیرند فقط یکی از عواملی است که باعث شده رشد انسان امروزه حوزه مطالعاتی جالبی شود.</a:t>
            </a:r>
          </a:p>
          <a:p>
            <a:pPr algn="just" rtl="1"/>
            <a:endParaRPr lang="fa-IR" sz="3600" dirty="0" smtClean="0">
              <a:solidFill>
                <a:schemeClr val="accent3">
                  <a:lumMod val="50000"/>
                </a:schemeClr>
              </a:solidFill>
              <a:cs typeface="B Nazanin" pitchFamily="2" charset="-78"/>
            </a:endParaRPr>
          </a:p>
          <a:p>
            <a:pPr algn="just" rtl="1"/>
            <a:r>
              <a:rPr lang="fa-IR" sz="3600" dirty="0" smtClean="0">
                <a:solidFill>
                  <a:schemeClr val="accent3">
                    <a:lumMod val="50000"/>
                  </a:schemeClr>
                </a:solidFill>
                <a:cs typeface="B Nazanin" pitchFamily="2" charset="-78"/>
              </a:rPr>
              <a:t>فشارهای اجتماعی برای زندگی بهتر  افراد، نیز پژوهش در مورد رشد را برانگیخته است(برای مثال، شروع آموزش همگانی در اوایل این قرن باعث شد که بدانیم چه چیزی و چگونه باید به کودکان در سنین مختلف، </a:t>
            </a:r>
            <a:r>
              <a:rPr lang="fa-IR" sz="3600" smtClean="0">
                <a:solidFill>
                  <a:schemeClr val="accent3">
                    <a:lumMod val="50000"/>
                  </a:schemeClr>
                </a:solidFill>
                <a:cs typeface="B Nazanin" pitchFamily="2" charset="-78"/>
              </a:rPr>
              <a:t>تدریس کنیم).</a:t>
            </a:r>
            <a:endParaRPr lang="en-US" sz="3600" dirty="0">
              <a:solidFill>
                <a:schemeClr val="accent3">
                  <a:lumMod val="50000"/>
                </a:schemeClr>
              </a:solidFill>
              <a:cs typeface="B Nazanin" pitchFamily="2" charset="-78"/>
            </a:endParaRPr>
          </a:p>
        </p:txBody>
      </p:sp>
      <p:sp>
        <p:nvSpPr>
          <p:cNvPr id="4" name="Footer Placeholder 3"/>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838200"/>
            <a:ext cx="8534400" cy="4031873"/>
          </a:xfrm>
          <a:prstGeom prst="rect">
            <a:avLst/>
          </a:prstGeom>
          <a:noFill/>
        </p:spPr>
        <p:txBody>
          <a:bodyPr wrap="square" rtlCol="0">
            <a:spAutoFit/>
          </a:bodyPr>
          <a:lstStyle/>
          <a:p>
            <a:pPr algn="just" rtl="1"/>
            <a:r>
              <a:rPr lang="fa-IR" sz="3200" b="1" dirty="0" smtClean="0">
                <a:solidFill>
                  <a:schemeClr val="bg2">
                    <a:lumMod val="50000"/>
                  </a:schemeClr>
                </a:solidFill>
                <a:cs typeface="B Nazanin" pitchFamily="2" charset="-78"/>
              </a:rPr>
              <a:t>پژوهش در مورد انسان نسبتاً جدید است. بررسی کودکان تا اوایل قرن بیستم شروع نشده بود. تحقیق در مورد رشد بزرگسالی، پیری، و تغییر در دوره زندگی فقط در دهه 1960 و 1970 آغاز شد با این حال، دیدگاه های مربوط به این که چگونه افراد رشد و تغییر می کنند، قرن ها وجود داشته اند و هنگامی که این دیدگاه ها با پژوهش ترکیب شدند، به ساختن «نظریه های رشد» الهام بخشیدند.</a:t>
            </a:r>
          </a:p>
          <a:p>
            <a:pPr algn="just" rtl="1"/>
            <a:endParaRPr lang="fa-IR" sz="3200" b="1" dirty="0" smtClean="0">
              <a:solidFill>
                <a:schemeClr val="bg2">
                  <a:lumMod val="50000"/>
                </a:schemeClr>
              </a:solidFill>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838200"/>
            <a:ext cx="8610600" cy="4585871"/>
          </a:xfrm>
          <a:prstGeom prst="rect">
            <a:avLst/>
          </a:prstGeom>
          <a:noFill/>
        </p:spPr>
        <p:txBody>
          <a:bodyPr wrap="square" rtlCol="0">
            <a:spAutoFit/>
          </a:bodyPr>
          <a:lstStyle/>
          <a:p>
            <a:pPr algn="just" rtl="1"/>
            <a:r>
              <a:rPr lang="fa-IR" sz="4000" dirty="0" smtClean="0">
                <a:solidFill>
                  <a:srgbClr val="C00000"/>
                </a:solidFill>
                <a:effectLst>
                  <a:outerShdw blurRad="38100" dist="38100" dir="2700000" algn="tl">
                    <a:srgbClr val="000000">
                      <a:alpha val="43137"/>
                    </a:srgbClr>
                  </a:outerShdw>
                </a:effectLst>
                <a:cs typeface="B Nazanin" pitchFamily="2" charset="-78"/>
              </a:rPr>
              <a:t>شالودۀ تاریخی فلسفۀ کودکی:</a:t>
            </a:r>
          </a:p>
          <a:p>
            <a:pPr algn="just" rtl="1"/>
            <a:endParaRPr lang="fa-IR" sz="3600" dirty="0" smtClean="0">
              <a:solidFill>
                <a:srgbClr val="0070C0"/>
              </a:solidFill>
              <a:cs typeface="B Nazanin" pitchFamily="2" charset="-78"/>
            </a:endParaRPr>
          </a:p>
          <a:p>
            <a:pPr algn="just" rtl="1"/>
            <a:r>
              <a:rPr lang="fa-IR" sz="3600" dirty="0" smtClean="0">
                <a:solidFill>
                  <a:srgbClr val="0070C0"/>
                </a:solidFill>
                <a:cs typeface="B Nazanin" pitchFamily="2" charset="-78"/>
              </a:rPr>
              <a:t>در قرون وسطی به کودکی به عنوان مرحله ای جداگانه در روند زندگی، اهمیت کمی می دادند. در عوض، بعد از این که کودکان از نوباوگی سر بر می آورند، آنها را به صورت </a:t>
            </a:r>
            <a:r>
              <a:rPr lang="fa-IR" sz="3600" i="1" dirty="0" smtClean="0">
                <a:solidFill>
                  <a:schemeClr val="accent1">
                    <a:lumMod val="75000"/>
                  </a:schemeClr>
                </a:solidFill>
                <a:effectLst>
                  <a:outerShdw blurRad="38100" dist="38100" dir="2700000" algn="tl">
                    <a:srgbClr val="000000">
                      <a:alpha val="43137"/>
                    </a:srgbClr>
                  </a:outerShdw>
                </a:effectLst>
                <a:cs typeface="B Nazanin" pitchFamily="2" charset="-78"/>
              </a:rPr>
              <a:t>بزرگسالانِ مینیاتوری </a:t>
            </a:r>
            <a:r>
              <a:rPr lang="fa-IR" sz="3600" dirty="0" smtClean="0">
                <a:solidFill>
                  <a:srgbClr val="0070C0"/>
                </a:solidFill>
                <a:cs typeface="B Nazanin" pitchFamily="2" charset="-78"/>
              </a:rPr>
              <a:t>که از پیش فرم گرفته اند می انگاشتند، دیدگاهی که به نظریۀ؛ </a:t>
            </a:r>
            <a:r>
              <a:rPr lang="fa-IR" sz="3600" i="1" dirty="0" smtClean="0">
                <a:solidFill>
                  <a:schemeClr val="accent1">
                    <a:lumMod val="75000"/>
                  </a:schemeClr>
                </a:solidFill>
                <a:effectLst>
                  <a:outerShdw blurRad="38100" dist="38100" dir="2700000" algn="tl">
                    <a:srgbClr val="000000">
                      <a:alpha val="43137"/>
                    </a:srgbClr>
                  </a:outerShdw>
                </a:effectLst>
                <a:cs typeface="B Nazanin" pitchFamily="2" charset="-78"/>
              </a:rPr>
              <a:t>«فرم یافتگی پیشین» </a:t>
            </a:r>
            <a:r>
              <a:rPr lang="fa-IR" sz="3600" dirty="0" smtClean="0">
                <a:solidFill>
                  <a:srgbClr val="0070C0"/>
                </a:solidFill>
                <a:cs typeface="B Nazanin" pitchFamily="2" charset="-78"/>
              </a:rPr>
              <a:t>معروف است.</a:t>
            </a:r>
          </a:p>
          <a:p>
            <a:pPr algn="just" rtl="1"/>
            <a:endParaRPr lang="fa-IR" sz="3600" dirty="0" smtClean="0">
              <a:cs typeface="B Nazanin" pitchFamily="2" charset="-78"/>
            </a:endParaRPr>
          </a:p>
        </p:txBody>
      </p:sp>
      <p:sp>
        <p:nvSpPr>
          <p:cNvPr id="3" name="Footer Placeholder 2"/>
          <p:cNvSpPr>
            <a:spLocks noGrp="1"/>
          </p:cNvSpPr>
          <p:nvPr>
            <p:ph type="ftr" sz="quarter" idx="11"/>
          </p:nvPr>
        </p:nvSpPr>
        <p:spPr/>
        <p:txBody>
          <a:bodyPr/>
          <a:lstStyle/>
          <a:p>
            <a:r>
              <a:rPr lang="en-US" smtClean="0"/>
              <a:t>www.modirkade.ir</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2359</TotalTime>
  <Words>4739</Words>
  <Application>Microsoft Office PowerPoint</Application>
  <PresentationFormat>On-screen Show (4:3)</PresentationFormat>
  <Paragraphs>300</Paragraphs>
  <Slides>49</Slides>
  <Notes>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Civic</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vector>
  </TitlesOfParts>
  <Company>sazgar.com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Aria TM</dc:creator>
  <cp:lastModifiedBy>MRT</cp:lastModifiedBy>
  <cp:revision>243</cp:revision>
  <dcterms:created xsi:type="dcterms:W3CDTF">2014-03-01T04:42:57Z</dcterms:created>
  <dcterms:modified xsi:type="dcterms:W3CDTF">2015-08-21T09:28:44Z</dcterms:modified>
</cp:coreProperties>
</file>