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8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72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3C9050D-9E29-4C04-86F7-8F0739A9DCB6}" type="datetimeFigureOut">
              <a:rPr lang="fa-IR" smtClean="0"/>
              <a:t>1436/11/07</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82EEEC6-9191-483E-A9A3-5F622565DC32}" type="slidenum">
              <a:rPr lang="fa-IR" smtClean="0"/>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34410"/>
            <a:ext cx="7772400" cy="859205"/>
          </a:xfrm>
        </p:spPr>
        <p:txBody>
          <a:bodyPr>
            <a:normAutofit/>
          </a:bodyPr>
          <a:lstStyle>
            <a:lvl1pPr algn="ctr">
              <a:defRPr sz="360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8005" y="4650640"/>
            <a:ext cx="6400800" cy="835455"/>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9976A52-47DD-465A-9C78-0DFC0CFDD4D6}"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A9B51-1B20-44B5-BC9E-0315DF5EE3C7}" type="datetime1">
              <a:rPr lang="en-US" smtClean="0"/>
              <a:t>8/21/2015</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7BFDFF-83CF-4FB8-A6AC-46B8554DE3D4}"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271742-79FD-40D9-8815-C6F4950F3FB8}"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solidFill>
                  <a:srgbClr val="FF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C87E288-5416-49C1-A8C1-ED2C1EA40153}"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0604" y="274638"/>
            <a:ext cx="7016195" cy="1143000"/>
          </a:xfrm>
        </p:spPr>
        <p:txBody>
          <a:bodyPr>
            <a:normAutofit/>
          </a:bodyPr>
          <a:lstStyle>
            <a:lvl1pPr algn="l">
              <a:defRPr sz="3600">
                <a:solidFill>
                  <a:srgbClr val="FF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670604" y="1443836"/>
            <a:ext cx="7016195" cy="4275740"/>
          </a:xfrm>
        </p:spPr>
        <p:txBody>
          <a:bodyPr/>
          <a:lstStyle>
            <a:lvl1pPr>
              <a:defRPr sz="28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8D437FC-5098-417D-83EE-838FF6188894}"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F64A00-45D8-49D8-9EA3-421DA0D668AE}"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EE4DAF-31F4-4AB1-81F6-ADB56C38E83C}" type="datetime1">
              <a:rPr lang="en-US" smtClean="0"/>
              <a:t>8/21/2015</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solidFill>
                  <a:srgbClr val="FF00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44383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073697"/>
            <a:ext cx="4040188" cy="37985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4383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697"/>
            <a:ext cx="4041775" cy="37985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D93911-D294-410F-9016-70F34604293B}" type="datetime1">
              <a:rPr lang="en-US" smtClean="0"/>
              <a:t>8/21/2015</a:t>
            </a:fld>
            <a:endParaRPr lang="en-US"/>
          </a:p>
        </p:txBody>
      </p:sp>
      <p:sp>
        <p:nvSpPr>
          <p:cNvPr id="8" name="Footer Placeholder 7"/>
          <p:cNvSpPr>
            <a:spLocks noGrp="1"/>
          </p:cNvSpPr>
          <p:nvPr>
            <p:ph type="ftr" sz="quarter" idx="11"/>
          </p:nvPr>
        </p:nvSpPr>
        <p:spPr/>
        <p:txBody>
          <a:bodyPr/>
          <a:lstStyle/>
          <a:p>
            <a:r>
              <a:rPr lang="en-US" smtClean="0"/>
              <a:t>www.modirkade.ir</a:t>
            </a:r>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B3427F-0151-4930-A43E-1ACF467EB6E4}" type="datetime1">
              <a:rPr lang="en-US" smtClean="0"/>
              <a:t>8/21/2015</a:t>
            </a:fld>
            <a:endParaRPr lang="en-US"/>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23E7D7-84D9-4200-9235-E6D191FFF924}" type="datetime1">
              <a:rPr lang="en-US" smtClean="0"/>
              <a:t>8/21/2015</a:t>
            </a:fld>
            <a:endParaRPr lang="en-US"/>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761D9C-865E-4B59-B60D-A548970608DA}" type="datetime1">
              <a:rPr lang="en-US" smtClean="0"/>
              <a:t>8/21/2015</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1DCBC2-1B0A-48E7-8D5B-C5B665923903}" type="datetime1">
              <a:rPr lang="en-US" smtClean="0"/>
              <a:t>8/21/2015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www.modirkade.ir</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1643050"/>
            <a:ext cx="7772400" cy="1362075"/>
          </a:xfrm>
        </p:spPr>
        <p:txBody>
          <a:bodyPr>
            <a:normAutofit fontScale="90000"/>
          </a:bodyPr>
          <a:lstStyle/>
          <a:p>
            <a:pPr algn="ctr" rtl="1"/>
            <a:r>
              <a:rPr lang="fa-IR" sz="4400" spc="-150" dirty="0" smtClean="0">
                <a:effectLst>
                  <a:outerShdw blurRad="38100" dist="38100" dir="2700000" algn="tl">
                    <a:srgbClr val="000000">
                      <a:alpha val="43137"/>
                    </a:srgbClr>
                  </a:outerShdw>
                </a:effectLst>
                <a:cs typeface="B Nazanin" pitchFamily="2" charset="-78"/>
              </a:rPr>
              <a:t>روان شناسی رشد</a:t>
            </a:r>
            <a:r>
              <a:rPr lang="fa-IR" dirty="0" smtClean="0">
                <a:cs typeface="B Nazanin" pitchFamily="2" charset="-78"/>
              </a:rPr>
              <a:t/>
            </a:r>
            <a:br>
              <a:rPr lang="fa-IR" dirty="0" smtClean="0">
                <a:cs typeface="B Nazanin" pitchFamily="2" charset="-78"/>
              </a:rPr>
            </a:br>
            <a:r>
              <a:rPr lang="fa-IR" dirty="0" smtClean="0">
                <a:cs typeface="B Nazanin" pitchFamily="2" charset="-78"/>
              </a:rPr>
              <a:t/>
            </a:r>
            <a:br>
              <a:rPr lang="fa-IR" dirty="0" smtClean="0">
                <a:cs typeface="B Nazanin" pitchFamily="2" charset="-78"/>
              </a:rPr>
            </a:br>
            <a:r>
              <a:rPr lang="fa-IR" sz="4400" dirty="0" smtClean="0">
                <a:cs typeface="B Nazanin" pitchFamily="2" charset="-78"/>
              </a:rPr>
              <a:t>استاد</a:t>
            </a:r>
            <a:r>
              <a:rPr lang="fa-IR" dirty="0" smtClean="0">
                <a:cs typeface="B Nazanin" pitchFamily="2" charset="-78"/>
              </a:rPr>
              <a:t> : </a:t>
            </a:r>
            <a:r>
              <a:rPr lang="fa-IR" sz="3100" dirty="0" smtClean="0">
                <a:cs typeface="B Nazanin" pitchFamily="2" charset="-78"/>
              </a:rPr>
              <a:t>آقای رشیدی</a:t>
            </a:r>
            <a:r>
              <a:rPr lang="fa-IR" dirty="0" smtClean="0">
                <a:cs typeface="B Nazanin" pitchFamily="2" charset="-78"/>
              </a:rPr>
              <a:t/>
            </a:r>
            <a:br>
              <a:rPr lang="fa-IR" dirty="0" smtClean="0">
                <a:cs typeface="B Nazanin" pitchFamily="2" charset="-78"/>
              </a:rPr>
            </a:br>
            <a:r>
              <a:rPr lang="fa-IR" dirty="0" smtClean="0">
                <a:cs typeface="B Nazanin" pitchFamily="2" charset="-78"/>
              </a:rPr>
              <a:t/>
            </a:r>
            <a:br>
              <a:rPr lang="fa-IR" dirty="0" smtClean="0">
                <a:cs typeface="B Nazanin" pitchFamily="2" charset="-78"/>
              </a:rPr>
            </a:br>
            <a:r>
              <a:rPr lang="fa-IR" dirty="0" smtClean="0">
                <a:cs typeface="B Nazanin" pitchFamily="2" charset="-78"/>
              </a:rPr>
              <a:t>اعضای گروه : </a:t>
            </a:r>
            <a:r>
              <a:rPr lang="fa-IR" sz="2700" dirty="0" smtClean="0">
                <a:cs typeface="B Nazanin" pitchFamily="2" charset="-78"/>
              </a:rPr>
              <a:t>سید حسن میکائیلی ، مهدی کافتری ، صابر محمد جانی</a:t>
            </a:r>
            <a:endParaRPr lang="fa-IR" sz="2700" dirty="0">
              <a:cs typeface="B Nazanin" pitchFamily="2" charset="-78"/>
            </a:endParaRPr>
          </a:p>
        </p:txBody>
      </p:sp>
      <p:sp>
        <p:nvSpPr>
          <p:cNvPr id="3" name="Text Placeholder 2"/>
          <p:cNvSpPr>
            <a:spLocks noGrp="1"/>
          </p:cNvSpPr>
          <p:nvPr>
            <p:ph type="body" idx="1"/>
          </p:nvPr>
        </p:nvSpPr>
        <p:spPr>
          <a:xfrm>
            <a:off x="785786" y="-500090"/>
            <a:ext cx="7772400" cy="1500187"/>
          </a:xfrm>
        </p:spPr>
        <p:txBody>
          <a:bodyPr>
            <a:normAutofit/>
          </a:bodyPr>
          <a:lstStyle/>
          <a:p>
            <a:pPr algn="ctr" rtl="1"/>
            <a:r>
              <a:rPr lang="fa-IR" sz="3600" b="1" dirty="0" smtClean="0">
                <a:solidFill>
                  <a:srgbClr val="00B050"/>
                </a:solidFill>
                <a:cs typeface="B Nazanin" pitchFamily="2" charset="-78"/>
              </a:rPr>
              <a:t>به نام خدا</a:t>
            </a:r>
            <a:endParaRPr lang="fa-IR" sz="3600" b="1" dirty="0">
              <a:solidFill>
                <a:srgbClr val="00B050"/>
              </a:solidFill>
              <a:cs typeface="B Nazanin" pitchFamily="2" charset="-78"/>
            </a:endParaRPr>
          </a:p>
        </p:txBody>
      </p:sp>
      <p:pic>
        <p:nvPicPr>
          <p:cNvPr id="4" name="Picture 2" descr="C:\Users\Nima\Desktop\101.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28596" y="500042"/>
            <a:ext cx="2571768" cy="2714644"/>
          </a:xfrm>
          <a:prstGeom prst="rect">
            <a:avLst/>
          </a:prstGeom>
          <a:extLst>
            <a:ext uri="{909E8E84-426E-40DD-AFC4-6F175D3DCCD1}">
              <a14:hiddenFill xmlns:a14="http://schemas.microsoft.com/office/drawing/2010/main" xmlns="">
                <a:solidFill>
                  <a:srgbClr val="FFFFFF"/>
                </a:solidFill>
              </a14:hiddenFill>
            </a:ext>
          </a:extLst>
        </p:spPr>
        <p:style>
          <a:lnRef idx="1">
            <a:schemeClr val="accent3"/>
          </a:lnRef>
          <a:fillRef idx="2">
            <a:schemeClr val="accent3"/>
          </a:fillRef>
          <a:effectRef idx="1">
            <a:schemeClr val="accent3"/>
          </a:effectRef>
          <a:fontRef idx="minor">
            <a:schemeClr val="dk1"/>
          </a:fontRef>
        </p:style>
      </p:pic>
      <p:sp>
        <p:nvSpPr>
          <p:cNvPr id="5" name="Footer Placeholder 4"/>
          <p:cNvSpPr>
            <a:spLocks noGrp="1"/>
          </p:cNvSpPr>
          <p:nvPr>
            <p:ph type="ftr" sz="quarter" idx="11"/>
          </p:nvPr>
        </p:nvSpPr>
        <p:spPr/>
        <p:txBody>
          <a:bodyPr/>
          <a:lstStyle/>
          <a:p>
            <a:r>
              <a:rPr lang="en-US" smtClean="0"/>
              <a:t>www.modirkade.ir</a:t>
            </a:r>
            <a:endParaRPr lang="en-US"/>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عوارض تولد ، فرزند پروری و انعطاف پذیری</a:t>
            </a:r>
            <a:r>
              <a:rPr lang="en-US" dirty="0" smtClean="0"/>
              <a:t/>
            </a:r>
            <a:br>
              <a:rPr lang="en-US" dirty="0" smtClean="0"/>
            </a:br>
            <a:endParaRPr lang="fa-IR" dirty="0"/>
          </a:p>
        </p:txBody>
      </p:sp>
      <p:sp>
        <p:nvSpPr>
          <p:cNvPr id="3" name="Content Placeholder 2"/>
          <p:cNvSpPr>
            <a:spLocks noGrp="1"/>
          </p:cNvSpPr>
          <p:nvPr>
            <p:ph idx="1"/>
          </p:nvPr>
        </p:nvSpPr>
        <p:spPr>
          <a:xfrm>
            <a:off x="571472" y="1142984"/>
            <a:ext cx="8229600" cy="4525963"/>
          </a:xfrm>
        </p:spPr>
        <p:txBody>
          <a:bodyPr>
            <a:normAutofit fontScale="92500" lnSpcReduction="10000"/>
          </a:bodyPr>
          <a:lstStyle/>
          <a:p>
            <a:pPr algn="r" rtl="1"/>
            <a:r>
              <a:rPr lang="fa-IR" dirty="0" smtClean="0">
                <a:cs typeface="B Nazanin" pitchFamily="2" charset="-78"/>
              </a:rPr>
              <a:t>در سال۱۹۵۵ ، امی ورنر و روت اسمیت رشد تقریباً ۷۰۰ کودک را در جزیره کائو آی پیگیری کردند که عوارض تولد ملایم ، متوسط ، و یا شدیدی را تجربه کرده بودند . هر یک از این بچه ها از نظر جایگاه اجتماعی - اقتصادی و قومیت با نوزاد سالمی همتا شده بودند .</a:t>
            </a:r>
            <a:endParaRPr lang="en-US" dirty="0" smtClean="0">
              <a:cs typeface="B Nazanin" pitchFamily="2" charset="-78"/>
            </a:endParaRPr>
          </a:p>
          <a:p>
            <a:pPr algn="r" rtl="1"/>
            <a:r>
              <a:rPr lang="fa-IR" dirty="0" smtClean="0">
                <a:cs typeface="B Nazanin" pitchFamily="2" charset="-78"/>
              </a:rPr>
              <a:t> یافته ها نشان دادند که اگر آسیب تولد شدید بود، احتمال مشکلات بلند مدت افزایش می یافت . </a:t>
            </a:r>
            <a:endParaRPr lang="en-US" dirty="0" smtClean="0">
              <a:cs typeface="B Nazanin" pitchFamily="2" charset="-78"/>
            </a:endParaRPr>
          </a:p>
          <a:p>
            <a:pPr algn="r" rtl="1"/>
            <a:r>
              <a:rPr lang="fa-IR" dirty="0" smtClean="0">
                <a:cs typeface="B Nazanin" pitchFamily="2" charset="-78"/>
              </a:rPr>
              <a:t> در بین کودکانی که تحت فشار ملایم تا متوسط قرار داشتند ، بهترین پیش بین درباره عملکرد خوب آنها در چند سال بعد ، کیفیت محیط خانوادگی آنها بود. </a:t>
            </a:r>
            <a:endParaRPr lang="en-US" dirty="0" smtClean="0">
              <a:cs typeface="B Nazanin" pitchFamily="2" charset="-78"/>
            </a:endParaRPr>
          </a:p>
          <a:p>
            <a:pPr algn="r" rtl="1"/>
            <a:r>
              <a:rPr lang="fa-IR" dirty="0" smtClean="0">
                <a:cs typeface="B Nazanin" pitchFamily="2" charset="-78"/>
              </a:rPr>
              <a:t>تحقیق کائو آی به ما می گوید در صورتی که صدمات تولد شدید نباشد ، محیط خانوادگی حمایت کننده می تواند رشد کودکان را بازگرداند.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dirty="0" smtClean="0">
                <a:solidFill>
                  <a:schemeClr val="bg1"/>
                </a:solidFill>
              </a:rPr>
              <a:t>www.modirkade.ir</a:t>
            </a:r>
            <a:endParaRPr lang="en-US" dirty="0">
              <a:solidFill>
                <a:schemeClr val="bg1"/>
              </a:solidFill>
            </a:endParaRPr>
          </a:p>
        </p:txBody>
      </p:sp>
    </p:spTree>
  </p:cSld>
  <p:clrMapOvr>
    <a:masterClrMapping/>
  </p:clrMapOvr>
  <p:transition>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dirty="0" smtClean="0">
                <a:cs typeface="B Nazanin" pitchFamily="2" charset="-78"/>
              </a:rPr>
              <a:t>توانایی های نوزاد </a:t>
            </a:r>
            <a:r>
              <a:rPr lang="en-US" dirty="0" smtClean="0"/>
              <a:t/>
            </a:r>
            <a:br>
              <a:rPr lang="en-US" dirty="0" smtClean="0"/>
            </a:br>
            <a:endParaRPr lang="fa-IR" dirty="0"/>
          </a:p>
        </p:txBody>
      </p:sp>
      <p:sp>
        <p:nvSpPr>
          <p:cNvPr id="3" name="Content Placeholder 2"/>
          <p:cNvSpPr>
            <a:spLocks noGrp="1"/>
          </p:cNvSpPr>
          <p:nvPr>
            <p:ph idx="1"/>
          </p:nvPr>
        </p:nvSpPr>
        <p:spPr>
          <a:xfrm>
            <a:off x="500034" y="1357298"/>
            <a:ext cx="8229600" cy="4525963"/>
          </a:xfrm>
        </p:spPr>
        <p:txBody>
          <a:bodyPr/>
          <a:lstStyle/>
          <a:p>
            <a:pPr algn="r" rtl="1"/>
            <a:r>
              <a:rPr lang="fa-IR" dirty="0" smtClean="0">
                <a:cs typeface="B Nazanin" pitchFamily="2" charset="-78"/>
              </a:rPr>
              <a:t>نوزادان مجموعه توانایی های چشمگیری دارند که برای بقای آنها و برانگیختن توجه و مراقبت والدین اهمیت دارند. بچه در برقرار کردن رابطه با دنیای مادی و ایجاد کردن اولین روابط اجتماعی ، از همان ابتدا فعال هستند.</a:t>
            </a:r>
            <a:endParaRPr lang="en-US" dirty="0" smtClean="0">
              <a:cs typeface="B Nazanin" pitchFamily="2" charset="-78"/>
            </a:endParaRPr>
          </a:p>
          <a:p>
            <a:pPr algn="r" rtl="1"/>
            <a:r>
              <a:rPr lang="fa-IR" dirty="0" smtClean="0">
                <a:solidFill>
                  <a:srgbClr val="00B050"/>
                </a:solidFill>
                <a:cs typeface="B Nazanin" pitchFamily="2" charset="-78"/>
              </a:rPr>
              <a:t>بازتاب های نوزاد</a:t>
            </a:r>
            <a:endParaRPr lang="en-US" dirty="0" smtClean="0">
              <a:solidFill>
                <a:srgbClr val="00B050"/>
              </a:solidFill>
              <a:cs typeface="B Nazanin" pitchFamily="2" charset="-78"/>
            </a:endParaRPr>
          </a:p>
          <a:p>
            <a:pPr algn="r" rtl="1"/>
            <a:r>
              <a:rPr lang="fa-IR" dirty="0" smtClean="0">
                <a:cs typeface="B Nazanin" pitchFamily="2" charset="-78"/>
              </a:rPr>
              <a:t>بازتاب ، پاسخ فطری و خودکار به نوع خاصی از تحریک است.بازتاب ها واضح ترین الگوهای رفتار سازمان یافته نوزاد هستند.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dirty="0" smtClean="0">
                <a:cs typeface="B Nazanin" pitchFamily="2" charset="-78"/>
              </a:rPr>
              <a:t>حالت های نوزاد</a:t>
            </a:r>
            <a:r>
              <a:rPr lang="en-US" dirty="0" smtClean="0"/>
              <a:t/>
            </a:r>
            <a:br>
              <a:rPr lang="en-US" dirty="0" smtClean="0"/>
            </a:br>
            <a:endParaRPr lang="fa-IR" dirty="0"/>
          </a:p>
        </p:txBody>
      </p:sp>
      <p:sp>
        <p:nvSpPr>
          <p:cNvPr id="3" name="Content Placeholder 2"/>
          <p:cNvSpPr>
            <a:spLocks noGrp="1"/>
          </p:cNvSpPr>
          <p:nvPr>
            <p:ph idx="1"/>
          </p:nvPr>
        </p:nvSpPr>
        <p:spPr>
          <a:xfrm>
            <a:off x="428596" y="1214422"/>
            <a:ext cx="8229600" cy="4525963"/>
          </a:xfrm>
        </p:spPr>
        <p:txBody>
          <a:bodyPr>
            <a:normAutofit lnSpcReduction="10000"/>
          </a:bodyPr>
          <a:lstStyle/>
          <a:p>
            <a:pPr algn="r" rtl="1"/>
            <a:r>
              <a:rPr lang="fa-IR" dirty="0" smtClean="0">
                <a:cs typeface="B Nazanin" pitchFamily="2" charset="-78"/>
              </a:rPr>
              <a:t>نوزاد در طول روز وشب ،پنج حالت برانگیختگی یا درجات خواب بیداری که در جدول ص  188موجود است</a:t>
            </a:r>
            <a:endParaRPr lang="en-US" dirty="0" smtClean="0">
              <a:cs typeface="B Nazanin" pitchFamily="2" charset="-78"/>
            </a:endParaRPr>
          </a:p>
          <a:p>
            <a:pPr algn="r" rtl="1"/>
            <a:r>
              <a:rPr lang="fa-IR" dirty="0" smtClean="0">
                <a:solidFill>
                  <a:srgbClr val="00B050"/>
                </a:solidFill>
                <a:cs typeface="B Nazanin" pitchFamily="2" charset="-78"/>
              </a:rPr>
              <a:t>خواب </a:t>
            </a:r>
            <a:endParaRPr lang="en-US" dirty="0" smtClean="0">
              <a:solidFill>
                <a:srgbClr val="00B050"/>
              </a:solidFill>
              <a:cs typeface="B Nazanin" pitchFamily="2" charset="-78"/>
            </a:endParaRPr>
          </a:p>
          <a:p>
            <a:pPr algn="r" rtl="1"/>
            <a:r>
              <a:rPr lang="fa-IR" dirty="0" smtClean="0">
                <a:cs typeface="B Nazanin" pitchFamily="2" charset="-78"/>
              </a:rPr>
              <a:t>خواب حداقل از دو حالت تشکیل می شود در طول خواب باحرکت سریع چشم(</a:t>
            </a:r>
            <a:r>
              <a:rPr lang="en-US" dirty="0" smtClean="0">
                <a:cs typeface="B Nazanin" pitchFamily="2" charset="-78"/>
              </a:rPr>
              <a:t>REM</a:t>
            </a:r>
            <a:r>
              <a:rPr lang="fa-IR" dirty="0" smtClean="0">
                <a:cs typeface="B Nazanin" pitchFamily="2" charset="-78"/>
              </a:rPr>
              <a:t>) که نامنظم است،فعالیت امواج مغزی شبیه فعالیت حالت بیداری است.چشمها زیر پلکها تکان می خورند؛ضربان قلب،فشار خون و تنفس ناموزون است و حرکات جزئی بدن روی می دهند.در مقابل در طول خواب بدون حرکت سریع چشم</a:t>
            </a:r>
            <a:r>
              <a:rPr lang="en-US" dirty="0" smtClean="0">
                <a:cs typeface="B Nazanin" pitchFamily="2" charset="-78"/>
              </a:rPr>
              <a:t>  (NREM)</a:t>
            </a:r>
            <a:r>
              <a:rPr lang="fa-IR" dirty="0" smtClean="0">
                <a:cs typeface="B Nazanin" pitchFamily="2" charset="-78"/>
              </a:rPr>
              <a:t>که منظم است،بدن تقریباً بی حرکت است و ضربان قلب،تنفس و فعالیت های امواج مغزی آهسته و موزون هستند.</a:t>
            </a:r>
            <a:endParaRPr lang="fa-IR" dirty="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تراژدی اسرار آمیز نشانگان مرگ ناگهانی کودک</a:t>
            </a:r>
            <a:r>
              <a:rPr lang="en-US" dirty="0" smtClean="0"/>
              <a:t/>
            </a:r>
            <a:br>
              <a:rPr lang="en-US" dirty="0" smtClean="0"/>
            </a:br>
            <a:endParaRPr lang="fa-IR" dirty="0"/>
          </a:p>
        </p:txBody>
      </p:sp>
      <p:sp>
        <p:nvSpPr>
          <p:cNvPr id="3" name="Content Placeholder 2"/>
          <p:cNvSpPr>
            <a:spLocks noGrp="1"/>
          </p:cNvSpPr>
          <p:nvPr>
            <p:ph idx="1"/>
          </p:nvPr>
        </p:nvSpPr>
        <p:spPr>
          <a:xfrm>
            <a:off x="500034" y="1357298"/>
            <a:ext cx="8229600" cy="4525963"/>
          </a:xfrm>
        </p:spPr>
        <p:txBody>
          <a:bodyPr/>
          <a:lstStyle/>
          <a:p>
            <a:pPr algn="r" rtl="1"/>
            <a:r>
              <a:rPr lang="fa-IR" dirty="0" smtClean="0">
                <a:cs typeface="B Nazanin" pitchFamily="2" charset="-78"/>
              </a:rPr>
              <a:t>مرگ ناگهانی بچه های زیر یکسال که معمولاً در طول شب روی می دهد و بعد از تحقیقات گسترده همچنان مبهم مانده است؛در کشورهای صنعتی مرگ ناگهانی کودک علت اصلی مرگ و میر کودکان بین 1 تا 12 ماهه است.</a:t>
            </a:r>
            <a:endParaRPr lang="en-US" dirty="0" smtClean="0">
              <a:cs typeface="B Nazanin" pitchFamily="2" charset="-78"/>
            </a:endParaRPr>
          </a:p>
          <a:p>
            <a:pPr algn="r" rtl="1"/>
            <a:r>
              <a:rPr lang="fa-IR" dirty="0" smtClean="0">
                <a:cs typeface="B Nazanin" pitchFamily="2" charset="-78"/>
              </a:rPr>
              <a:t>سوابق پزشکی بچه هایی که دچار نشانگان مرگ ناگهانی کودک می شوند،میزان بالاتر زودرسی و وزن کم به هنگام تولد،نمرات آپکار ضعیف و تونوس عضلانی شل را نشان می دهند.ضربان قلب و تنفس غیرطبیعی و بی نظمی های فعالیت خواب و بیداری نیز دخالت دارند.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dirty="0" smtClean="0">
                <a:solidFill>
                  <a:schemeClr val="bg1"/>
                </a:solidFill>
              </a:rPr>
              <a:t>www.modirkade.ir</a:t>
            </a:r>
            <a:endParaRPr lang="en-US" dirty="0">
              <a:solidFill>
                <a:schemeClr val="bg1"/>
              </a:solidFill>
            </a:endParaRPr>
          </a:p>
        </p:txBody>
      </p:sp>
    </p:spTree>
  </p:cSld>
  <p:clrMapOvr>
    <a:masterClrMapping/>
  </p:clrMapOvr>
  <p:transition>
    <p:plu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1480"/>
            <a:ext cx="8643998" cy="1143000"/>
          </a:xfrm>
        </p:spPr>
        <p:txBody>
          <a:bodyPr>
            <a:normAutofit fontScale="90000"/>
          </a:bodyPr>
          <a:lstStyle/>
          <a:p>
            <a:pPr algn="r" rtl="1"/>
            <a:r>
              <a:rPr lang="fa-IR" sz="3100" dirty="0" smtClean="0">
                <a:solidFill>
                  <a:schemeClr val="tx1"/>
                </a:solidFill>
                <a:cs typeface="B Nazanin" pitchFamily="2" charset="-78"/>
              </a:rPr>
              <a:t>پژوهشگران برای کاهش دادن وقوع نشانگان مرگ ناگهانی کودک،عوامل محیطی مربوط به آن را بررسی کرده اند</a:t>
            </a:r>
            <a:r>
              <a:rPr lang="fa-IR" dirty="0" smtClean="0">
                <a:solidFill>
                  <a:schemeClr val="tx1"/>
                </a:solidFill>
                <a:cs typeface="B Nazanin" pitchFamily="2" charset="-78"/>
              </a:rPr>
              <a:t/>
            </a:r>
            <a:br>
              <a:rPr lang="fa-IR" dirty="0" smtClean="0">
                <a:solidFill>
                  <a:schemeClr val="tx1"/>
                </a:solidFill>
                <a:cs typeface="B Nazanin" pitchFamily="2" charset="-78"/>
              </a:rPr>
            </a:br>
            <a:endParaRPr lang="fa-IR" dirty="0"/>
          </a:p>
        </p:txBody>
      </p:sp>
      <p:sp>
        <p:nvSpPr>
          <p:cNvPr id="3" name="Content Placeholder 2"/>
          <p:cNvSpPr>
            <a:spLocks noGrp="1"/>
          </p:cNvSpPr>
          <p:nvPr>
            <p:ph idx="1"/>
          </p:nvPr>
        </p:nvSpPr>
        <p:spPr>
          <a:xfrm>
            <a:off x="357158" y="2000240"/>
            <a:ext cx="8229600" cy="4525963"/>
          </a:xfrm>
        </p:spPr>
        <p:txBody>
          <a:bodyPr/>
          <a:lstStyle/>
          <a:p>
            <a:pPr algn="r" rtl="1"/>
            <a:r>
              <a:rPr lang="fa-IR" dirty="0" smtClean="0">
                <a:cs typeface="B Nazanin" pitchFamily="2" charset="-78"/>
              </a:rPr>
              <a:t>سیگار کشیدن مادر در مدت حاملگی</a:t>
            </a:r>
          </a:p>
          <a:p>
            <a:pPr algn="r" rtl="1"/>
            <a:r>
              <a:rPr lang="fa-IR" dirty="0" smtClean="0">
                <a:cs typeface="B Nazanin" pitchFamily="2" charset="-78"/>
              </a:rPr>
              <a:t>سیگار کشیدن سایر مراقبت کنندگان</a:t>
            </a:r>
          </a:p>
          <a:p>
            <a:pPr algn="r" rtl="1"/>
            <a:r>
              <a:rPr lang="fa-IR" dirty="0" smtClean="0">
                <a:cs typeface="B Nazanin" pitchFamily="2" charset="-78"/>
              </a:rPr>
              <a:t>سوءمصرف پیش از تولد داروهایی که عملکرد دستگاه عصبی مرکزی را کند می کنند.</a:t>
            </a:r>
            <a:endParaRPr lang="en-US" dirty="0" smtClean="0">
              <a:cs typeface="B Nazanin" pitchFamily="2" charset="-78"/>
            </a:endParaRPr>
          </a:p>
          <a:p>
            <a:pPr algn="r"/>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cs typeface="B Nazanin" pitchFamily="2" charset="-78"/>
              </a:rPr>
              <a:t>عواملی که وقوع نشانگان مرگ ناگهانی کودک را کاهش می دهند:</a:t>
            </a:r>
            <a:r>
              <a:rPr lang="en-US" dirty="0" smtClean="0"/>
              <a:t/>
            </a:r>
            <a:br>
              <a:rPr lang="en-US" dirty="0" smtClean="0"/>
            </a:br>
            <a:endParaRPr lang="fa-IR" dirty="0"/>
          </a:p>
        </p:txBody>
      </p:sp>
      <p:sp>
        <p:nvSpPr>
          <p:cNvPr id="3" name="Content Placeholder 2"/>
          <p:cNvSpPr>
            <a:spLocks noGrp="1"/>
          </p:cNvSpPr>
          <p:nvPr>
            <p:ph idx="1"/>
          </p:nvPr>
        </p:nvSpPr>
        <p:spPr/>
        <p:txBody>
          <a:bodyPr/>
          <a:lstStyle/>
          <a:p>
            <a:pPr algn="r" rtl="1"/>
            <a:r>
              <a:rPr lang="fa-IR" dirty="0" smtClean="0">
                <a:cs typeface="B Nazanin" pitchFamily="2" charset="-78"/>
              </a:rPr>
              <a:t>ترک کردن سیگار</a:t>
            </a:r>
          </a:p>
          <a:p>
            <a:pPr algn="r" rtl="1"/>
            <a:r>
              <a:rPr lang="fa-IR" dirty="0" smtClean="0">
                <a:cs typeface="B Nazanin" pitchFamily="2" charset="-78"/>
              </a:rPr>
              <a:t>تغییر دادن وضعیت خواب کودک</a:t>
            </a:r>
          </a:p>
          <a:p>
            <a:pPr algn="r" rtl="1"/>
            <a:r>
              <a:rPr lang="fa-IR" dirty="0" smtClean="0">
                <a:cs typeface="B Nazanin" pitchFamily="2" charset="-78"/>
              </a:rPr>
              <a:t>حذف کردن چند لباس خواب</a:t>
            </a:r>
            <a:endParaRPr lang="fa-IR" dirty="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5786454"/>
            <a:ext cx="9144000" cy="2215991"/>
          </a:xfrm>
          <a:prstGeom prst="rect">
            <a:avLst/>
          </a:prstGeom>
        </p:spPr>
        <p:style>
          <a:lnRef idx="1">
            <a:schemeClr val="accent1"/>
          </a:lnRef>
          <a:fillRef idx="3">
            <a:schemeClr val="accent1"/>
          </a:fillRef>
          <a:effectRef idx="2">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cSld>
  <p:clrMapOvr>
    <a:masterClrMapping/>
  </p:clrMapOvr>
  <p:transition>
    <p:pull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dirty="0" smtClean="0">
                <a:cs typeface="B Nazanin" pitchFamily="2" charset="-78"/>
              </a:rPr>
              <a:t>گریه</a:t>
            </a:r>
            <a:r>
              <a:rPr lang="en-US" dirty="0" smtClean="0"/>
              <a:t/>
            </a:r>
            <a:br>
              <a:rPr lang="en-US" dirty="0" smtClean="0"/>
            </a:br>
            <a:endParaRPr lang="fa-IR" dirty="0"/>
          </a:p>
        </p:txBody>
      </p:sp>
      <p:sp>
        <p:nvSpPr>
          <p:cNvPr id="3" name="Content Placeholder 2"/>
          <p:cNvSpPr>
            <a:spLocks noGrp="1"/>
          </p:cNvSpPr>
          <p:nvPr>
            <p:ph idx="1"/>
          </p:nvPr>
        </p:nvSpPr>
        <p:spPr/>
        <p:txBody>
          <a:bodyPr/>
          <a:lstStyle/>
          <a:p>
            <a:pPr algn="r" rtl="1"/>
            <a:r>
              <a:rPr lang="fa-IR" dirty="0" smtClean="0">
                <a:cs typeface="B Nazanin" pitchFamily="2" charset="-78"/>
              </a:rPr>
              <a:t>گریه اولین روشی است که بچه ها بوسیله آن ارتباط  برقرار می کنند و والدین را آگاه می سازند که به غذا،آرامش یا تحریک نیاز دارند.</a:t>
            </a:r>
            <a:endParaRPr lang="en-US" dirty="0" smtClean="0">
              <a:cs typeface="B Nazanin" pitchFamily="2" charset="-78"/>
            </a:endParaRPr>
          </a:p>
          <a:p>
            <a:pPr algn="r" rtl="1"/>
            <a:r>
              <a:rPr lang="fa-IR" dirty="0" smtClean="0">
                <a:cs typeface="B Nazanin" pitchFamily="2" charset="-78"/>
              </a:rPr>
              <a:t>نوزادان معمولاً به خاطر نیازهای جسمانی،عمدتاً گرسنگی گریه می کنند؛ولی بچه ها ممکن است در پاسخ به تغییر دما هنگامی که لخت هستند،صدای ناگهانی یا محرکی دردناک نیز گریه کنند.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cover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آرام کردن بچه گریان</a:t>
            </a:r>
            <a:r>
              <a:rPr lang="en-US" dirty="0" smtClean="0"/>
              <a:t/>
            </a:r>
            <a:br>
              <a:rPr lang="en-US" dirty="0" smtClean="0"/>
            </a:br>
            <a:endParaRPr lang="fa-IR" dirty="0"/>
          </a:p>
        </p:txBody>
      </p:sp>
      <p:sp>
        <p:nvSpPr>
          <p:cNvPr id="3" name="Content Placeholder 2"/>
          <p:cNvSpPr>
            <a:spLocks noGrp="1"/>
          </p:cNvSpPr>
          <p:nvPr>
            <p:ph idx="1"/>
          </p:nvPr>
        </p:nvSpPr>
        <p:spPr>
          <a:xfrm>
            <a:off x="500034" y="1142984"/>
            <a:ext cx="8229600" cy="4525963"/>
          </a:xfrm>
        </p:spPr>
        <p:txBody>
          <a:bodyPr/>
          <a:lstStyle/>
          <a:p>
            <a:pPr algn="r" rtl="1"/>
            <a:r>
              <a:rPr lang="fa-IR" dirty="0" smtClean="0">
                <a:cs typeface="B Nazanin" pitchFamily="2" charset="-78"/>
              </a:rPr>
              <a:t>روشی که والدین غربی معمولا ابتدا امتحان می کنند بلند کردن بچه وگذاشتن وی روی شانه وتکان دادن و راه رفتن موثرترین روش است </a:t>
            </a:r>
            <a:endParaRPr lang="en-US" dirty="0" smtClean="0">
              <a:cs typeface="B Nazanin" pitchFamily="2" charset="-78"/>
            </a:endParaRPr>
          </a:p>
          <a:p>
            <a:pPr algn="r" rtl="1"/>
            <a:r>
              <a:rPr lang="fa-IR" dirty="0" smtClean="0">
                <a:cs typeface="B Nazanin" pitchFamily="2" charset="-78"/>
              </a:rPr>
              <a:t>روش رایج دیگر قنداق کردن است -پیچیدن تنگ وچسبان بچه در پتو</a:t>
            </a:r>
            <a:endParaRPr lang="en-US" dirty="0" smtClean="0">
              <a:cs typeface="B Nazanin" pitchFamily="2" charset="-78"/>
            </a:endParaRPr>
          </a:p>
          <a:p>
            <a:pPr algn="r" rtl="1"/>
            <a:endParaRPr lang="fa-IR" dirty="0"/>
          </a:p>
        </p:txBody>
      </p:sp>
      <p:pic>
        <p:nvPicPr>
          <p:cNvPr id="2050" name="Picture 2" descr="K:\Download\News-635205343830483825.jpg"/>
          <p:cNvPicPr>
            <a:picLocks noChangeAspect="1" noChangeArrowheads="1"/>
          </p:cNvPicPr>
          <p:nvPr/>
        </p:nvPicPr>
        <p:blipFill>
          <a:blip r:embed="rId2"/>
          <a:srcRect/>
          <a:stretch>
            <a:fillRect/>
          </a:stretch>
        </p:blipFill>
        <p:spPr bwMode="auto">
          <a:xfrm>
            <a:off x="1571604" y="2857496"/>
            <a:ext cx="2786082" cy="3143252"/>
          </a:xfrm>
          <a:prstGeom prst="rect">
            <a:avLst/>
          </a:prstGeom>
          <a:ln>
            <a:noFill/>
          </a:ln>
          <a:effectLst>
            <a:softEdge rad="112500"/>
          </a:effectLst>
        </p:spPr>
      </p:pic>
      <p:pic>
        <p:nvPicPr>
          <p:cNvPr id="1026" name="Picture 2" descr="K:\Download\swaddle_baby_1.jpg"/>
          <p:cNvPicPr>
            <a:picLocks noChangeAspect="1" noChangeArrowheads="1"/>
          </p:cNvPicPr>
          <p:nvPr/>
        </p:nvPicPr>
        <p:blipFill>
          <a:blip r:embed="rId3"/>
          <a:srcRect/>
          <a:stretch>
            <a:fillRect/>
          </a:stretch>
        </p:blipFill>
        <p:spPr bwMode="auto">
          <a:xfrm>
            <a:off x="4500562" y="3000372"/>
            <a:ext cx="4071966" cy="2786082"/>
          </a:xfrm>
          <a:prstGeom prst="rect">
            <a:avLst/>
          </a:prstGeom>
          <a:ln>
            <a:noFill/>
          </a:ln>
          <a:effectLst>
            <a:softEdge rad="112500"/>
          </a:effectLst>
        </p:spPr>
      </p:pic>
      <p:sp>
        <p:nvSpPr>
          <p:cNvPr id="6" name="Footer Placeholder 5"/>
          <p:cNvSpPr>
            <a:spLocks noGrp="1"/>
          </p:cNvSpPr>
          <p:nvPr>
            <p:ph type="ftr" sz="quarter" idx="11"/>
          </p:nvPr>
        </p:nvSpPr>
        <p:spPr/>
        <p:txBody>
          <a:bodyPr/>
          <a:lstStyle/>
          <a:p>
            <a:r>
              <a:rPr lang="en-US" smtClean="0"/>
              <a:t>www.modirkade.ir</a:t>
            </a:r>
            <a:endParaRPr lang="en-US"/>
          </a:p>
        </p:txBody>
      </p:sp>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Nazanin" pitchFamily="2" charset="-78"/>
              </a:rPr>
              <a:t>گریه غیر طبیعی</a:t>
            </a:r>
            <a:endParaRPr lang="fa-IR" dirty="0">
              <a:cs typeface="B Nazanin" pitchFamily="2" charset="-78"/>
            </a:endParaRPr>
          </a:p>
        </p:txBody>
      </p:sp>
      <p:sp>
        <p:nvSpPr>
          <p:cNvPr id="3" name="Content Placeholder 2"/>
          <p:cNvSpPr>
            <a:spLocks noGrp="1"/>
          </p:cNvSpPr>
          <p:nvPr>
            <p:ph idx="1"/>
          </p:nvPr>
        </p:nvSpPr>
        <p:spPr/>
        <p:txBody>
          <a:bodyPr/>
          <a:lstStyle/>
          <a:p>
            <a:pPr algn="r" rtl="1"/>
            <a:r>
              <a:rPr lang="fa-IR" dirty="0" smtClean="0">
                <a:cs typeface="B Nazanin" pitchFamily="2" charset="-78"/>
              </a:rPr>
              <a:t>گریه بچه مانند بازتاب ها و الگو های خواب ،نشانه ای از ناراحتی دستگاه عصبی مرکزی است .گریه های بچه هایی که صدمه مغزی دیده و آنهایی که دچار عوارض پیش از تولدو تولد شده اند اغلب گوش خراش ،تیز،و از نظر مدت  کوتاهتر از گریه های بچه های سالم هستند. حتی نوزادانی که مشکل نسبتا رایجی به نام </a:t>
            </a:r>
            <a:r>
              <a:rPr lang="fa-IR" dirty="0" smtClean="0">
                <a:solidFill>
                  <a:srgbClr val="00B050"/>
                </a:solidFill>
                <a:cs typeface="B Nazanin" pitchFamily="2" charset="-78"/>
              </a:rPr>
              <a:t>قولنج</a:t>
            </a:r>
            <a:r>
              <a:rPr lang="fa-IR" dirty="0" smtClean="0">
                <a:cs typeface="B Nazanin" pitchFamily="2" charset="-78"/>
              </a:rPr>
              <a:t> یا گریه مداوم دارد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t>توانایی های حسی</a:t>
            </a:r>
            <a:r>
              <a:rPr lang="en-US" dirty="0" smtClean="0"/>
              <a:t/>
            </a:r>
            <a:br>
              <a:rPr lang="en-US" dirty="0" smtClean="0"/>
            </a:br>
            <a:endParaRPr lang="fa-IR" dirty="0"/>
          </a:p>
        </p:txBody>
      </p:sp>
      <p:sp>
        <p:nvSpPr>
          <p:cNvPr id="3" name="Content Placeholder 2"/>
          <p:cNvSpPr>
            <a:spLocks noGrp="1"/>
          </p:cNvSpPr>
          <p:nvPr>
            <p:ph idx="1"/>
          </p:nvPr>
        </p:nvSpPr>
        <p:spPr>
          <a:xfrm>
            <a:off x="500034" y="1000108"/>
            <a:ext cx="8229600" cy="4525963"/>
          </a:xfrm>
        </p:spPr>
        <p:txBody>
          <a:bodyPr>
            <a:normAutofit fontScale="32500" lnSpcReduction="20000"/>
          </a:bodyPr>
          <a:lstStyle/>
          <a:p>
            <a:pPr algn="r" rtl="1">
              <a:buNone/>
            </a:pPr>
            <a:endParaRPr lang="en-US" sz="9600" dirty="0" smtClean="0">
              <a:cs typeface="B Nazanin" pitchFamily="2" charset="-78"/>
            </a:endParaRPr>
          </a:p>
          <a:p>
            <a:pPr algn="r" rtl="1"/>
            <a:r>
              <a:rPr lang="fa-IR" sz="9600" dirty="0" smtClean="0">
                <a:solidFill>
                  <a:srgbClr val="00B050"/>
                </a:solidFill>
                <a:cs typeface="B Nazanin" pitchFamily="2" charset="-78"/>
              </a:rPr>
              <a:t>لامسه</a:t>
            </a:r>
            <a:r>
              <a:rPr lang="fa-IR" sz="9600" dirty="0" smtClean="0">
                <a:cs typeface="B Nazanin" pitchFamily="2" charset="-78"/>
              </a:rPr>
              <a:t>. در بحث مربوط به بچه های زودرس دیدیم که لمس کردن رشد جسمانی اولیه را تحریک میکند لمس کردن برای رشد هیجانی نیز اهمیت دارد.بنابراین تعجب اور نیست که حساسیت به لمس هنگام تولد کاملا رشد یافته است. معمولا نوزاد به لمس مخصوصا در اطراف دهان و کف دستها وپاها پاسخ میدهد. در طول دوره پیش از تولد این مناطق همراه با          آلت تناسلی اولین  مناطقی هستند که نسبت به لمس کردن حساس میشوند.</a:t>
            </a:r>
            <a:endParaRPr lang="en-US" sz="9600" dirty="0" smtClean="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357166"/>
            <a:ext cx="7772400" cy="5429287"/>
          </a:xfrm>
        </p:spPr>
        <p:txBody>
          <a:bodyPr>
            <a:noAutofit/>
          </a:bodyPr>
          <a:lstStyle/>
          <a:p>
            <a:pPr algn="ctr"/>
            <a:r>
              <a:rPr lang="fa-IR" sz="3600" b="1" dirty="0" smtClean="0">
                <a:solidFill>
                  <a:schemeClr val="tx1"/>
                </a:solidFill>
                <a:cs typeface="B Kamran" pitchFamily="2" charset="-78"/>
              </a:rPr>
              <a:t>روانشناسی </a:t>
            </a:r>
            <a:r>
              <a:rPr lang="fa-IR" sz="3600" b="1" dirty="0" smtClean="0">
                <a:solidFill>
                  <a:schemeClr val="tx1"/>
                </a:solidFill>
                <a:cs typeface="B Kamran" pitchFamily="2" charset="-78"/>
              </a:rPr>
              <a:t>رشد (از لقاح تا کودکی) </a:t>
            </a:r>
          </a:p>
          <a:p>
            <a:pPr algn="ctr"/>
            <a:r>
              <a:rPr lang="fa-IR" sz="3600" b="1" dirty="0" smtClean="0">
                <a:solidFill>
                  <a:schemeClr val="tx1"/>
                </a:solidFill>
                <a:cs typeface="B Kamran" pitchFamily="2" charset="-78"/>
              </a:rPr>
              <a:t>تالیف </a:t>
            </a:r>
            <a:r>
              <a:rPr lang="fa-IR" sz="3600" b="1" dirty="0" smtClean="0">
                <a:solidFill>
                  <a:schemeClr val="tx1"/>
                </a:solidFill>
                <a:cs typeface="B Kamran" pitchFamily="2" charset="-78"/>
              </a:rPr>
              <a:t>: لورا برک</a:t>
            </a:r>
            <a:endParaRPr lang="en-US" sz="3600" b="1" dirty="0" smtClean="0">
              <a:solidFill>
                <a:schemeClr val="tx1"/>
              </a:solidFill>
              <a:cs typeface="B Kamran" pitchFamily="2" charset="-78"/>
            </a:endParaRPr>
          </a:p>
          <a:p>
            <a:pPr algn="ctr"/>
            <a:r>
              <a:rPr lang="fa-IR" sz="3600" b="1" dirty="0" smtClean="0">
                <a:solidFill>
                  <a:schemeClr val="tx1"/>
                </a:solidFill>
                <a:cs typeface="B Kamran" pitchFamily="2" charset="-78"/>
              </a:rPr>
              <a:t>فصل 3 :رشد پیش از تولد،تولد،و نوزاد</a:t>
            </a:r>
            <a:endParaRPr lang="en-US" sz="3600" b="1" dirty="0" smtClean="0">
              <a:solidFill>
                <a:schemeClr val="tx1"/>
              </a:solidFill>
              <a:cs typeface="B Kamran" pitchFamily="2" charset="-78"/>
            </a:endParaRPr>
          </a:p>
          <a:p>
            <a:pPr algn="ctr"/>
            <a:r>
              <a:rPr lang="fa-IR" sz="3600" b="1" dirty="0" smtClean="0">
                <a:solidFill>
                  <a:schemeClr val="tx1"/>
                </a:solidFill>
                <a:cs typeface="B Kamran" pitchFamily="2" charset="-78"/>
              </a:rPr>
              <a:t>## بچه های زودرس و کم وزن به هنگام تولد</a:t>
            </a:r>
            <a:endParaRPr lang="en-US" sz="3600" b="1" dirty="0" smtClean="0">
              <a:solidFill>
                <a:schemeClr val="tx1"/>
              </a:solidFill>
              <a:cs typeface="B Kamran" pitchFamily="2" charset="-78"/>
            </a:endParaRPr>
          </a:p>
          <a:p>
            <a:pPr algn="ctr"/>
            <a:r>
              <a:rPr lang="fa-IR" sz="3600" dirty="0" smtClean="0">
                <a:solidFill>
                  <a:schemeClr val="tx1"/>
                </a:solidFill>
                <a:cs typeface="B Kamran" pitchFamily="2" charset="-78"/>
              </a:rPr>
              <a:t/>
            </a:r>
            <a:br>
              <a:rPr lang="fa-IR" sz="3600" dirty="0" smtClean="0">
                <a:solidFill>
                  <a:schemeClr val="tx1"/>
                </a:solidFill>
                <a:cs typeface="B Kamran" pitchFamily="2" charset="-78"/>
              </a:rPr>
            </a:br>
            <a:r>
              <a:rPr lang="en-US" sz="3600" dirty="0" smtClean="0">
                <a:solidFill>
                  <a:schemeClr val="tx1"/>
                </a:solidFill>
                <a:cs typeface="B Kamran" pitchFamily="2" charset="-78"/>
              </a:rPr>
              <a:t/>
            </a:r>
            <a:br>
              <a:rPr lang="en-US" sz="3600" dirty="0" smtClean="0">
                <a:solidFill>
                  <a:schemeClr val="tx1"/>
                </a:solidFill>
                <a:cs typeface="B Kamran" pitchFamily="2" charset="-78"/>
              </a:rPr>
            </a:br>
            <a:r>
              <a:rPr lang="en-US" sz="3600" dirty="0" smtClean="0">
                <a:solidFill>
                  <a:schemeClr val="tx1"/>
                </a:solidFill>
                <a:cs typeface="B Kamran" pitchFamily="2" charset="-78"/>
              </a:rPr>
              <a:t/>
            </a:r>
            <a:br>
              <a:rPr lang="en-US" sz="3600" dirty="0" smtClean="0">
                <a:solidFill>
                  <a:schemeClr val="tx1"/>
                </a:solidFill>
                <a:cs typeface="B Kamran" pitchFamily="2" charset="-78"/>
              </a:rPr>
            </a:br>
            <a:endParaRPr lang="fa-IR" sz="3600" dirty="0">
              <a:solidFill>
                <a:schemeClr val="tx1"/>
              </a:solidFill>
              <a:cs typeface="B Kamra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4642009"/>
            <a:ext cx="9144000" cy="221599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642918"/>
            <a:ext cx="8229600" cy="4525963"/>
          </a:xfrm>
        </p:spPr>
        <p:txBody>
          <a:bodyPr>
            <a:normAutofit fontScale="92500" lnSpcReduction="10000"/>
          </a:bodyPr>
          <a:lstStyle/>
          <a:p>
            <a:pPr algn="r" rtl="1"/>
            <a:r>
              <a:rPr lang="fa-IR" dirty="0" smtClean="0">
                <a:cs typeface="B Nazanin" pitchFamily="2" charset="-78"/>
              </a:rPr>
              <a:t> بچه ها بعد از تولد نسبت به درد خیلی حساس هستند.وقتی که نوزادان را ختنه میکنند گاهی به خاطر مخاطرات تجویز دارو برای بچه های خیلی کوچک از مصرف داروهای بی حسی خودداری میکنند. بچه ها اغلب با گریه های شدید واسترس زا و افزایش ضربان قلب و فشار خون و عرق کردن کف دست ... پاسخ میدهند</a:t>
            </a:r>
            <a:endParaRPr lang="en-US" dirty="0" smtClean="0">
              <a:cs typeface="B Nazanin" pitchFamily="2" charset="-78"/>
            </a:endParaRPr>
          </a:p>
          <a:p>
            <a:pPr algn="r" rtl="1"/>
            <a:r>
              <a:rPr lang="fa-IR" dirty="0" smtClean="0">
                <a:cs typeface="B Nazanin" pitchFamily="2" charset="-78"/>
              </a:rPr>
              <a:t>پژوهش های اخیر ثابت کرده اند که دارو های بی حسی موضعی خاصی برای نوزادان ایمن هستند و بدین ترتیب کاهش درد اینگونه عملها را نوید میدهند. استفاده از پستانکی که به محلول قند اغشته است نیز مفید واقع میشود: این کار فورا گریه بچه راکاهش میدهد. درضمن ترکیب مایع شیرین با بغل کردن درد را خیلی بیشتر کاهش میدهد . پژوهش  روی پستانداران بچه نشان میدهد که تماس جسمانی اندورفینها را که مواد شیمیایی مسکن در مغز هستند ازاد میکند.</a:t>
            </a:r>
            <a:endParaRPr lang="en-US" dirty="0" smtClean="0">
              <a:cs typeface="B Nazanin" pitchFamily="2" charset="-78"/>
            </a:endParaRPr>
          </a:p>
          <a:p>
            <a:pPr algn="r" rtl="1"/>
            <a:endParaRPr lang="fa-IR" dirty="0" smtClean="0"/>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4525963"/>
          </a:xfrm>
        </p:spPr>
        <p:txBody>
          <a:bodyPr>
            <a:normAutofit fontScale="92500" lnSpcReduction="10000"/>
          </a:bodyPr>
          <a:lstStyle/>
          <a:p>
            <a:pPr algn="r" rtl="1"/>
            <a:r>
              <a:rPr lang="fa-IR" sz="3300" dirty="0" smtClean="0">
                <a:solidFill>
                  <a:srgbClr val="FF0000"/>
                </a:solidFill>
                <a:cs typeface="B Nazanin" pitchFamily="2" charset="-78"/>
              </a:rPr>
              <a:t>چشایی و بویایی</a:t>
            </a:r>
            <a:r>
              <a:rPr lang="fa-IR" sz="3300" dirty="0" smtClean="0">
                <a:cs typeface="B Nazanin" pitchFamily="2" charset="-78"/>
              </a:rPr>
              <a:t>: </a:t>
            </a:r>
            <a:r>
              <a:rPr lang="fa-IR" dirty="0" smtClean="0">
                <a:cs typeface="B Nazanin" pitchFamily="2" charset="-78"/>
              </a:rPr>
              <a:t>جلوه های صورت نشان میدهند که نوزادان میتوانند چند مزه اصلی را تشخیص دهند. انها مانند بزرگسالان در مقابل به مزه شیرین  عضلات را شل میکنند وقتی مزه ترش است لبهای خود را جمع میکنند و وقتی تلخ است دهان خود را به صورت قوسی شکل باز میکنند. بچه ها تا 4 ماهگی مزه شور را به اب خالص ترجیح  نمیدهند و این تغییری است  که انها را برای پذیرفتن غذاهای جامد اماده میکند</a:t>
            </a:r>
            <a:endParaRPr lang="en-US" dirty="0" smtClean="0">
              <a:cs typeface="B Nazanin" pitchFamily="2" charset="-78"/>
            </a:endParaRPr>
          </a:p>
          <a:p>
            <a:pPr algn="r" rtl="1"/>
            <a:r>
              <a:rPr lang="fa-IR" dirty="0" smtClean="0">
                <a:cs typeface="B Nazanin" pitchFamily="2" charset="-78"/>
              </a:rPr>
              <a:t> نوزادان  میتوانند به راحتی مزه های را که در ابتدا پاسخی خنثی یا منفی در انها برانگیخته است دوست بدارند. برای مثال بچه ای که  به شیر خشک حساسیت نشان میدهد  وقتی به انان سویا یا غذاهای گیاهی دیگر داده شود(که معمولا تلخ وقوی مزه هستند)طولی نمیکشد که شیر خشک را ترجیح میدهند. </a:t>
            </a:r>
            <a:endParaRPr lang="en-US" dirty="0" smtClean="0">
              <a:cs typeface="B Nazanin" pitchFamily="2" charset="-78"/>
            </a:endParaRPr>
          </a:p>
          <a:p>
            <a:pPr algn="r"/>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857232"/>
            <a:ext cx="8229600" cy="4525963"/>
          </a:xfrm>
        </p:spPr>
        <p:txBody>
          <a:bodyPr>
            <a:normAutofit/>
          </a:bodyPr>
          <a:lstStyle/>
          <a:p>
            <a:pPr algn="r" rtl="1"/>
            <a:r>
              <a:rPr lang="fa-IR" sz="3000" dirty="0" smtClean="0"/>
              <a:t> </a:t>
            </a:r>
            <a:r>
              <a:rPr lang="fa-IR" sz="3000" dirty="0" smtClean="0">
                <a:cs typeface="B Nazanin" pitchFamily="2" charset="-78"/>
              </a:rPr>
              <a:t>با اینکه حس بویایی در انسان کمتر از موجودات دیگر است ولی رد هایی از بقای ان باقی مانده اند به نوزادانی که حق انتخاب بین  بوی مایع امنیو تیک مادر خودشان و مایع امنیو تیک دیگر داده میشود , زمان بیشتری را صرف جهت گیری کردن به سمت این مایع اشنا میکنند. بوی مایع امنیوتیک مادر ارام بخش است بچه هایی که در معرض ان قرار میگیرند کمتر از بچه هایی که در معرض ان قرار نمیگیرند گریه میکنند</a:t>
            </a:r>
            <a:endParaRPr lang="en-US" sz="3000"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500042"/>
            <a:ext cx="8229600" cy="4525963"/>
          </a:xfrm>
        </p:spPr>
        <p:txBody>
          <a:bodyPr>
            <a:normAutofit fontScale="85000" lnSpcReduction="20000"/>
          </a:bodyPr>
          <a:lstStyle/>
          <a:p>
            <a:pPr algn="r" rtl="1">
              <a:buNone/>
            </a:pPr>
            <a:endParaRPr lang="en-US" dirty="0" smtClean="0">
              <a:cs typeface="B Nazanin" pitchFamily="2" charset="-78"/>
            </a:endParaRPr>
          </a:p>
          <a:p>
            <a:pPr algn="r" rtl="1"/>
            <a:r>
              <a:rPr lang="fa-IR" dirty="0" smtClean="0">
                <a:solidFill>
                  <a:srgbClr val="FF0000"/>
                </a:solidFill>
                <a:cs typeface="B Nazanin" pitchFamily="2" charset="-78"/>
              </a:rPr>
              <a:t>شنوایی </a:t>
            </a:r>
            <a:r>
              <a:rPr lang="fa-IR" dirty="0" smtClean="0">
                <a:cs typeface="B Nazanin" pitchFamily="2" charset="-78"/>
              </a:rPr>
              <a:t>: نوزادان میتوانند انواع صداها را بشنوند , اما حساسیت انها ظرف چند ماه اول خیلی بهتر میشود. نوزادان بعد از تولد , صداهای پیچیده مانند سرو صدا وصدای ادمها را به اصوات صاف ترجیح میدهند. نوزادان چندروزه میتوانند تفاوت بین چند الگوی صوتی را تشخیص دهندـ یک رشته صوتهایی که به صورت صعودی در برابر نزولی مرتب شده اند ,اظهارات دو هجایی در برابرسه هجایی ,والگو های تایید کلمات , مانندما,ما در برابر ما,ما وگفتار خوش نوا در برابر گفتاری که کیفیت منفی یا خنثی دارند.</a:t>
            </a:r>
            <a:endParaRPr lang="en-US" dirty="0" smtClean="0">
              <a:cs typeface="B Nazanin" pitchFamily="2" charset="-78"/>
            </a:endParaRPr>
          </a:p>
          <a:p>
            <a:pPr algn="r" rtl="1"/>
            <a:r>
              <a:rPr lang="fa-IR" dirty="0" smtClean="0">
                <a:cs typeface="B Nazanin" pitchFamily="2" charset="-78"/>
              </a:rPr>
              <a:t>نوزادان به گفتار انسان طولانی تر از صداهای غیر گفتاری  که از لحاظ ساختار شبیه هستند , گوش میدهند. نوزادان تعدادی از صداهای گفتاری را تشخیص میدهند  برای مثال وقتی که پستانکی در دهان نوزادان قرار داده میشود که ضبط صوتی با صدای {با} را روشن میکند قوی تر مک میزنند و بعد هنگامی که تازگی این صدا از بین میرود , اهسته مک میزنند. وقتی که این صدا( گا )تبدیل میشود  مکیدن تند تر میشود  و اینگونه مشخص  میشود که نوزاد این تفاوت ظریف را تشخیص میدهد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5786454"/>
            <a:ext cx="9144000" cy="2215991"/>
          </a:xfrm>
          <a:prstGeom prst="rect">
            <a:avLst/>
          </a:prstGeom>
        </p:spPr>
        <p:style>
          <a:lnRef idx="1">
            <a:schemeClr val="accent1"/>
          </a:lnRef>
          <a:fillRef idx="3">
            <a:schemeClr val="accent1"/>
          </a:fillRef>
          <a:effectRef idx="2">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85794"/>
            <a:ext cx="8229600" cy="4525963"/>
          </a:xfrm>
        </p:spPr>
        <p:txBody>
          <a:bodyPr>
            <a:normAutofit fontScale="85000" lnSpcReduction="20000"/>
          </a:bodyPr>
          <a:lstStyle/>
          <a:p>
            <a:pPr algn="r" rtl="1">
              <a:buNone/>
            </a:pPr>
            <a:r>
              <a:rPr lang="fa-IR" dirty="0" smtClean="0">
                <a:cs typeface="B Nazanin" pitchFamily="2" charset="-78"/>
              </a:rPr>
              <a:t> </a:t>
            </a:r>
            <a:endParaRPr lang="en-US" dirty="0" smtClean="0">
              <a:cs typeface="B Nazanin" pitchFamily="2" charset="-78"/>
            </a:endParaRPr>
          </a:p>
          <a:p>
            <a:pPr algn="r" rtl="1"/>
            <a:r>
              <a:rPr lang="fa-IR" dirty="0" smtClean="0">
                <a:solidFill>
                  <a:srgbClr val="00B050"/>
                </a:solidFill>
                <a:cs typeface="B Nazanin" pitchFamily="2" charset="-78"/>
              </a:rPr>
              <a:t>بینایی</a:t>
            </a:r>
            <a:r>
              <a:rPr lang="fa-IR" dirty="0" smtClean="0">
                <a:cs typeface="B Nazanin" pitchFamily="2" charset="-78"/>
              </a:rPr>
              <a:t>: بینایی کمتر از حواس دیگر نوزاد  رشد  کرده است.ساختارهای بینایی در چشم و مغز هنوز کاملا شکل نگرفته اند. برای مثال سلول های موجود در</a:t>
            </a:r>
            <a:r>
              <a:rPr lang="fa-IR" dirty="0" smtClean="0">
                <a:solidFill>
                  <a:srgbClr val="FF0000"/>
                </a:solidFill>
                <a:cs typeface="B Nazanin" pitchFamily="2" charset="-78"/>
              </a:rPr>
              <a:t> شبکیه</a:t>
            </a:r>
            <a:r>
              <a:rPr lang="fa-IR" dirty="0" smtClean="0">
                <a:cs typeface="B Nazanin" pitchFamily="2" charset="-78"/>
              </a:rPr>
              <a:t>, غشایی که داخل چشم را پوشانیده و نور را جذب  کرده و ان را به پیام هایی تبدیل میکند که به مغز فرستاده میشوند , هنوز به اندازه چند ماهگی رشد نکرده اند.  عصب بینایی و گذرگاههای دیگری که این پیام ها را ارسال میکنند, و مراکز بینایی در مغز که انها را دریافت میکنند , تا چند سال بعد به سطح بزرگسالی نخواهند رسید وعضلات عدسی , که به ما امکان میدهند تا تمرکز دیداری خود را با فواصل مختلف تنظیم کنیم ,ضعیف هستند.</a:t>
            </a:r>
            <a:endParaRPr lang="en-US" dirty="0" smtClean="0">
              <a:cs typeface="B Nazanin" pitchFamily="2" charset="-78"/>
            </a:endParaRPr>
          </a:p>
          <a:p>
            <a:pPr algn="r" rtl="1"/>
            <a:r>
              <a:rPr lang="fa-IR" dirty="0" smtClean="0">
                <a:cs typeface="B Nazanin" pitchFamily="2" charset="-78"/>
              </a:rPr>
              <a:t> در نتیجه نوزادان نمیتوانند چشمان خود را درست متمرکز کنند . نوزادان بعد از تولد,اشیا را درفاصله 6 متری تقریبا به همان وضوحی  درک میکنند که بزرگسالان در فاصله 183 متری درک میکنند بعلاوه, برخلاف بزرگسالان  که اشیا را واضح تر میبینند نوزادان فواصل مختلف را بصورت مبهم  میبینند در نتیجه تصاویری مانند چهره والدین حتی در فاصله نزدیک نیز تار دیده میشود.</a:t>
            </a:r>
            <a:endParaRPr lang="en-US" dirty="0" smtClean="0">
              <a:cs typeface="B Nazanin" pitchFamily="2" charset="-78"/>
            </a:endParaRPr>
          </a:p>
          <a:p>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normAutofit/>
          </a:bodyPr>
          <a:lstStyle/>
          <a:p>
            <a:pPr algn="r" rtl="1"/>
            <a:r>
              <a:rPr lang="fa-IR" sz="2800" dirty="0" smtClean="0">
                <a:cs typeface="B Nazanin" pitchFamily="2" charset="-78"/>
              </a:rPr>
              <a:t>ارزیابی رفتاری نوزاد</a:t>
            </a:r>
            <a:endParaRPr lang="fa-IR" sz="2800" dirty="0">
              <a:cs typeface="B Nazanin" pitchFamily="2" charset="-78"/>
            </a:endParaRPr>
          </a:p>
        </p:txBody>
      </p:sp>
      <p:sp>
        <p:nvSpPr>
          <p:cNvPr id="3" name="Content Placeholder 2"/>
          <p:cNvSpPr>
            <a:spLocks noGrp="1"/>
          </p:cNvSpPr>
          <p:nvPr>
            <p:ph idx="1"/>
          </p:nvPr>
        </p:nvSpPr>
        <p:spPr>
          <a:xfrm>
            <a:off x="428596" y="928670"/>
            <a:ext cx="8229600" cy="4525963"/>
          </a:xfrm>
        </p:spPr>
        <p:txBody>
          <a:bodyPr>
            <a:normAutofit lnSpcReduction="10000"/>
          </a:bodyPr>
          <a:lstStyle/>
          <a:p>
            <a:pPr algn="r" rtl="1"/>
            <a:r>
              <a:rPr lang="fa-IR" sz="2400" dirty="0" smtClean="0">
                <a:cs typeface="B Nazanin" pitchFamily="2" charset="-78"/>
              </a:rPr>
              <a:t>ابزارهای گوناگونی به دکترها،پرستاران،و پژوهشگران امکان می دهند تا رفتار نوزادان را ارزیابی کنند.پرمصرف ترین این آزمون ها ، مقیاس ارزیابی رفتار نوزاد(</a:t>
            </a:r>
            <a:r>
              <a:rPr lang="en-US" sz="2400" dirty="0" smtClean="0">
                <a:cs typeface="B Nazanin" pitchFamily="2" charset="-78"/>
              </a:rPr>
              <a:t>NBAS</a:t>
            </a:r>
            <a:r>
              <a:rPr lang="fa-IR" sz="2400" dirty="0" smtClean="0">
                <a:cs typeface="B Nazanin" pitchFamily="2" charset="-78"/>
              </a:rPr>
              <a:t>)  تی . بری برازلتون است که بازتاب ها ،تغییرات حالت ، پاسخ دهی به محرک های مادی و اجتماعی ، و واکنش های دیگر ارزیابی می کند. هدف اصلی آگاه شدن از توانایی هر بچه برای شروع کردن پرستاری و تنظیم کردن رفتار اجتناب از غرق شدن در تحریک است.</a:t>
            </a:r>
          </a:p>
          <a:p>
            <a:pPr algn="r" rtl="1"/>
            <a:r>
              <a:rPr lang="fa-IR" sz="2400" dirty="0" smtClean="0">
                <a:cs typeface="B Nazanin" pitchFamily="2" charset="-78"/>
              </a:rPr>
              <a:t>از مقیاس ارزیابی رفتاری نوزاد برای کمک کردن به والدین نیز استفاده شده است تا بچه های خود را بشناسند. در برخی بیمارستان ها ، متخصصان بهداشت درباره توانایی های نوزاد که توسط این مقیاس ارزیابی شده اند، با والدین بحث کنند . والدین نوزادان زودرس و آنهایی که دوره کامل حاملگی را گذرانده اند . با شرکت کردن در این برنامه ها با اطمینان بیشتر و به نحو موثرتری با بچه های خو تعامل می کنند</a:t>
            </a:r>
            <a:endParaRPr lang="fa-IR" sz="2400" dirty="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cs typeface="B Nazanin" pitchFamily="2" charset="-78"/>
              </a:rPr>
              <a:t>سازگار شدن با واحد خانواده جدید </a:t>
            </a:r>
            <a:r>
              <a:rPr lang="en-US" dirty="0" smtClean="0"/>
              <a:t/>
            </a:r>
            <a:br>
              <a:rPr lang="en-US" dirty="0" smtClean="0"/>
            </a:br>
            <a:endParaRPr lang="fa-IR" dirty="0"/>
          </a:p>
        </p:txBody>
      </p:sp>
      <p:sp>
        <p:nvSpPr>
          <p:cNvPr id="3" name="Content Placeholder 2"/>
          <p:cNvSpPr>
            <a:spLocks noGrp="1"/>
          </p:cNvSpPr>
          <p:nvPr>
            <p:ph idx="1"/>
          </p:nvPr>
        </p:nvSpPr>
        <p:spPr>
          <a:xfrm>
            <a:off x="428596" y="1142984"/>
            <a:ext cx="8229600" cy="4525963"/>
          </a:xfrm>
        </p:spPr>
        <p:txBody>
          <a:bodyPr>
            <a:normAutofit fontScale="92500"/>
          </a:bodyPr>
          <a:lstStyle/>
          <a:p>
            <a:pPr algn="r" rtl="1"/>
            <a:r>
              <a:rPr lang="fa-IR" dirty="0" smtClean="0">
                <a:cs typeface="B Nazanin" pitchFamily="2" charset="-78"/>
              </a:rPr>
              <a:t>چون فرزند پروری ثمربخش برای بقا و رشد مطلوب بچه حیاتی است ، طبیعت مادران باردار و پدران را برای این نقش آماده می سازد . در اواخر حاملگی ، مادران تولید هورمون اوکسی توسین را آغاز می کنند که انقباض های رحم را تحریک می کند ؛باعث می شود که پستانها شیر آزاد کنند ؛موجب خلق آرام می شود و پاسخ دهی به بچه را بوجود می آورد . </a:t>
            </a:r>
            <a:endParaRPr lang="en-US" dirty="0" smtClean="0">
              <a:cs typeface="B Nazanin" pitchFamily="2" charset="-78"/>
            </a:endParaRPr>
          </a:p>
          <a:p>
            <a:pPr algn="r" rtl="1"/>
            <a:r>
              <a:rPr lang="fa-IR" dirty="0" smtClean="0">
                <a:cs typeface="B Nazanin" pitchFamily="2" charset="-78"/>
              </a:rPr>
              <a:t>با این که هورمون های مرتبط با تولد بچه می توانند پرستاری را تسهیل کنند ، اما آزاد شدن و تأثیرات آنها به تجربیاتیچون رابطه مثبت زن و شوهر و تماس نزدیک پدر و مادر حامله بستگی دارد به علاوه انسان ها می توانند بدون تجربه کردن تغییرات هورمونی مرتبط با تولد بچه ، به نحو مؤثری پدر -مادری کنند که فرزند خواندگی موفقیت آمیز آن را نشان می دهد.</a:t>
            </a:r>
            <a:endParaRPr lang="en-US" dirty="0" smtClean="0">
              <a:cs typeface="B Nazanin" pitchFamily="2" charset="-78"/>
            </a:endParaRPr>
          </a:p>
          <a:p>
            <a:pPr algn="r"/>
            <a:endParaRPr lang="fa-IR" dirty="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645024"/>
            <a:ext cx="7772400" cy="1362075"/>
          </a:xfrm>
        </p:spPr>
        <p:txBody>
          <a:bodyPr/>
          <a:lstStyle/>
          <a:p>
            <a:pPr algn="ctr" rtl="1"/>
            <a:r>
              <a:rPr lang="fa-IR" dirty="0" smtClean="0">
                <a:solidFill>
                  <a:srgbClr val="00B050"/>
                </a:solidFill>
                <a:latin typeface="Adobe Arabic" panose="02040503050201020203" pitchFamily="18" charset="-78"/>
                <a:cs typeface="Adobe Arabic" panose="02040503050201020203" pitchFamily="18" charset="-78"/>
              </a:rPr>
              <a:t>بهار 94 </a:t>
            </a:r>
            <a:endParaRPr lang="en-US" dirty="0">
              <a:solidFill>
                <a:srgbClr val="00B050"/>
              </a:solidFill>
              <a:latin typeface="Adobe Arabic" panose="02040503050201020203" pitchFamily="18" charset="-78"/>
              <a:cs typeface="Adobe Arabic" panose="02040503050201020203" pitchFamily="18" charset="-78"/>
            </a:endParaRPr>
          </a:p>
        </p:txBody>
      </p:sp>
      <p:sp>
        <p:nvSpPr>
          <p:cNvPr id="3" name="Text Placeholder 2"/>
          <p:cNvSpPr>
            <a:spLocks noGrp="1"/>
          </p:cNvSpPr>
          <p:nvPr>
            <p:ph type="body" idx="1"/>
          </p:nvPr>
        </p:nvSpPr>
        <p:spPr>
          <a:xfrm>
            <a:off x="539552" y="1052736"/>
            <a:ext cx="7772400" cy="1500187"/>
          </a:xfrm>
        </p:spPr>
        <p:txBody>
          <a:bodyPr>
            <a:normAutofit/>
          </a:bodyPr>
          <a:lstStyle/>
          <a:p>
            <a:pPr algn="ctr" rtl="1"/>
            <a:r>
              <a:rPr lang="fa-IR" sz="4400" b="1" dirty="0" smtClean="0">
                <a:solidFill>
                  <a:srgbClr val="FF0000"/>
                </a:solidFill>
              </a:rPr>
              <a:t>با تشکر ازتوجه شما</a:t>
            </a:r>
            <a:endParaRPr lang="en-US" sz="4400" b="1" dirty="0">
              <a:solidFill>
                <a:srgbClr val="FF0000"/>
              </a:solidFill>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5786454"/>
            <a:ext cx="9144000" cy="2215991"/>
          </a:xfrm>
          <a:prstGeom prst="rect">
            <a:avLst/>
          </a:prstGeom>
        </p:spPr>
        <p:style>
          <a:lnRef idx="1">
            <a:schemeClr val="accent1"/>
          </a:lnRef>
          <a:fillRef idx="3">
            <a:schemeClr val="accent1"/>
          </a:fillRef>
          <a:effectRef idx="2">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extLst>
      <p:ext uri="{BB962C8B-B14F-4D97-AF65-F5344CB8AC3E}">
        <p14:creationId xmlns:p14="http://schemas.microsoft.com/office/powerpoint/2010/main" xmlns="" val="1688970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بچه های زودرس و کم وزن به هنگام تولد</a:t>
            </a:r>
            <a:r>
              <a:rPr lang="en-US" dirty="0" smtClean="0"/>
              <a:t/>
            </a:r>
            <a:br>
              <a:rPr lang="en-US" dirty="0" smtClean="0"/>
            </a:br>
            <a:endParaRPr lang="fa-IR" dirty="0"/>
          </a:p>
        </p:txBody>
      </p:sp>
      <p:sp>
        <p:nvSpPr>
          <p:cNvPr id="3" name="Content Placeholder 2"/>
          <p:cNvSpPr>
            <a:spLocks noGrp="1"/>
          </p:cNvSpPr>
          <p:nvPr>
            <p:ph idx="1"/>
          </p:nvPr>
        </p:nvSpPr>
        <p:spPr>
          <a:xfrm>
            <a:off x="500034" y="1071546"/>
            <a:ext cx="8229600" cy="4525963"/>
          </a:xfrm>
        </p:spPr>
        <p:txBody>
          <a:bodyPr>
            <a:normAutofit fontScale="92500" lnSpcReduction="20000"/>
          </a:bodyPr>
          <a:lstStyle/>
          <a:p>
            <a:pPr algn="r" rtl="1"/>
            <a:r>
              <a:rPr lang="fa-IR" dirty="0" smtClean="0">
                <a:cs typeface="B Nazanin" pitchFamily="2" charset="-78"/>
              </a:rPr>
              <a:t>بچه هایی که ٣ هفته یا بیشتر،قبل از پایان 38هفته کامل حاملگی متولد می شوند یا وزن آنها کمتر از 2500گرم است،</a:t>
            </a:r>
            <a:r>
              <a:rPr lang="fa-IR" dirty="0" smtClean="0">
                <a:solidFill>
                  <a:srgbClr val="00B050"/>
                </a:solidFill>
                <a:cs typeface="B Nazanin" pitchFamily="2" charset="-78"/>
              </a:rPr>
              <a:t>زودرس</a:t>
            </a:r>
            <a:r>
              <a:rPr lang="fa-IR" dirty="0" smtClean="0">
                <a:cs typeface="B Nazanin" pitchFamily="2" charset="-78"/>
              </a:rPr>
              <a:t> نامیده می شوند.  </a:t>
            </a:r>
            <a:endParaRPr lang="en-US" dirty="0" smtClean="0">
              <a:cs typeface="B Nazanin" pitchFamily="2" charset="-78"/>
            </a:endParaRPr>
          </a:p>
          <a:p>
            <a:pPr algn="r" rtl="1"/>
            <a:r>
              <a:rPr lang="fa-IR" dirty="0" smtClean="0">
                <a:cs typeface="B Nazanin" pitchFamily="2" charset="-78"/>
              </a:rPr>
              <a:t>تحقیقات زیادی نشان می دهند که بچه های زودرس در معرض مشکلات متعددی قرار دارند.وزن هنگام تولدبهترین پیش بین برای بقا و رشد سالم بچه است . بسیاری از نوزادانی که وزن آنها از 1500</a:t>
            </a:r>
            <a:r>
              <a:rPr lang="en-US" dirty="0" smtClean="0">
                <a:cs typeface="B Nazanin" pitchFamily="2" charset="-78"/>
              </a:rPr>
              <a:t> </a:t>
            </a:r>
            <a:r>
              <a:rPr lang="fa-IR" dirty="0" smtClean="0">
                <a:cs typeface="B Nazanin" pitchFamily="2" charset="-78"/>
              </a:rPr>
              <a:t>گرم کمتر است دچار مشکلاتی می شوند که بر آنها غلبه نمی کنند ،این تأثیر در صورتی که وزن هنگام تولد کمتر باشد نیرومندتر است.</a:t>
            </a:r>
            <a:endParaRPr lang="en-US" dirty="0" smtClean="0">
              <a:cs typeface="B Nazanin" pitchFamily="2" charset="-78"/>
            </a:endParaRPr>
          </a:p>
          <a:p>
            <a:pPr algn="r" rtl="1"/>
            <a:r>
              <a:rPr lang="fa-IR" dirty="0" smtClean="0">
                <a:cs typeface="B Nazanin" pitchFamily="2" charset="-78"/>
              </a:rPr>
              <a:t>تقریباً از هر ۱۳بچه آمریکایی یک نفر و از هر ۱۸ بچه کانادایی ۱نفر کم وزن به دنیا می آیند. </a:t>
            </a:r>
            <a:endParaRPr lang="en-US" dirty="0" smtClean="0">
              <a:cs typeface="B Nazanin" pitchFamily="2" charset="-78"/>
            </a:endParaRPr>
          </a:p>
          <a:p>
            <a:pPr algn="r" rtl="1"/>
            <a:r>
              <a:rPr lang="fa-IR" dirty="0" smtClean="0">
                <a:cs typeface="B Nazanin" pitchFamily="2" charset="-78"/>
              </a:rPr>
              <a:t>در فصل دو اشاره کردیم که زودرسی در بین دو قلوها شایع است . به طور متوسط ، دوقلوها تقریباً سه هفته زودتر متولد می شوند و چون فضای داخل رحم محدود است دو قلوها بعد از بیستمین هفته حاملگی وزن کمتری از    بچه های تکی کسب می کنند.</a:t>
            </a:r>
            <a:endParaRPr lang="fa-IR" dirty="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normAutofit fontScale="90000"/>
          </a:bodyPr>
          <a:lstStyle/>
          <a:p>
            <a:pPr algn="ctr" rtl="1"/>
            <a:r>
              <a:rPr lang="fa-IR" b="1" dirty="0" smtClean="0">
                <a:cs typeface="B Nazanin" pitchFamily="2" charset="-78"/>
              </a:rPr>
              <a:t>زودرسی در برابر نارسی</a:t>
            </a:r>
            <a:r>
              <a:rPr lang="en-US" dirty="0" smtClean="0"/>
              <a:t/>
            </a:r>
            <a:br>
              <a:rPr lang="en-US" dirty="0" smtClean="0"/>
            </a:br>
            <a:endParaRPr lang="fa-IR" dirty="0"/>
          </a:p>
        </p:txBody>
      </p:sp>
      <p:sp>
        <p:nvSpPr>
          <p:cNvPr id="3" name="Content Placeholder 2"/>
          <p:cNvSpPr>
            <a:spLocks noGrp="1"/>
          </p:cNvSpPr>
          <p:nvPr>
            <p:ph idx="1"/>
          </p:nvPr>
        </p:nvSpPr>
        <p:spPr>
          <a:xfrm>
            <a:off x="500034" y="857232"/>
            <a:ext cx="8229600" cy="4525963"/>
          </a:xfrm>
        </p:spPr>
        <p:txBody>
          <a:bodyPr>
            <a:normAutofit fontScale="25000" lnSpcReduction="20000"/>
          </a:bodyPr>
          <a:lstStyle/>
          <a:p>
            <a:pPr algn="r" rtl="1"/>
            <a:r>
              <a:rPr lang="fa-IR" sz="9600" dirty="0" smtClean="0">
                <a:cs typeface="B Nazanin" pitchFamily="2" charset="-78"/>
              </a:rPr>
              <a:t>گرچه بچه هایی که وزنشان به هنگام تولد کم است با موانعی بر سر راه رشد مواجه می شوند ولی اغلب آنها زندگی عادی دارند نیمی از آنها که هنگام تولد ۱ کیلوگرم بوده اند ، معلولیتی ندارند</a:t>
            </a:r>
            <a:endParaRPr lang="en-US" sz="9600" dirty="0" smtClean="0">
              <a:cs typeface="B Nazanin" pitchFamily="2" charset="-78"/>
            </a:endParaRPr>
          </a:p>
          <a:p>
            <a:pPr algn="r" rtl="1"/>
            <a:r>
              <a:rPr lang="fa-IR" sz="9600" dirty="0" smtClean="0">
                <a:cs typeface="B Nazanin" pitchFamily="2" charset="-78"/>
              </a:rPr>
              <a:t>پژوهشگران برای اینکه بفهمند چرا برخی بچه ها بهتر از دیگران عمل می کنند، آنها را به </a:t>
            </a:r>
            <a:r>
              <a:rPr lang="fa-IR" sz="9600" dirty="0" smtClean="0">
                <a:solidFill>
                  <a:srgbClr val="00B050"/>
                </a:solidFill>
                <a:cs typeface="B Nazanin" pitchFamily="2" charset="-78"/>
              </a:rPr>
              <a:t>دو گروه </a:t>
            </a:r>
            <a:r>
              <a:rPr lang="fa-IR" sz="9600" dirty="0" smtClean="0">
                <a:cs typeface="B Nazanin" pitchFamily="2" charset="-78"/>
              </a:rPr>
              <a:t>تقسیم می کنند</a:t>
            </a:r>
            <a:r>
              <a:rPr lang="fa-IR" sz="9600" dirty="0" smtClean="0">
                <a:solidFill>
                  <a:srgbClr val="FF0000"/>
                </a:solidFill>
                <a:cs typeface="B Nazanin" pitchFamily="2" charset="-78"/>
              </a:rPr>
              <a:t>. بچه های زودرس  آنهایی هستند که چند هفته قبل از وقت مقرر متولد شده اند</a:t>
            </a:r>
            <a:r>
              <a:rPr lang="fa-IR" sz="9600" dirty="0" smtClean="0">
                <a:cs typeface="B Nazanin" pitchFamily="2" charset="-78"/>
              </a:rPr>
              <a:t>. با اینکه که کوچک هستند، بر اساس مدت زمانی که در رحم بوده اند ، وزنشان مناسب است .</a:t>
            </a:r>
            <a:endParaRPr lang="en-US" sz="9600" dirty="0" smtClean="0">
              <a:cs typeface="B Nazanin" pitchFamily="2" charset="-78"/>
            </a:endParaRPr>
          </a:p>
          <a:p>
            <a:pPr algn="r" rtl="1"/>
            <a:r>
              <a:rPr lang="fa-IR" sz="9600" dirty="0" smtClean="0">
                <a:solidFill>
                  <a:srgbClr val="00B050"/>
                </a:solidFill>
                <a:cs typeface="B Nazanin" pitchFamily="2" charset="-78"/>
              </a:rPr>
              <a:t>بچه های نارس یا سبکتر از حد انتظار با در نظر داشتن طول مدت حاملگی کمتر از وزن مورد انتظار هستند.</a:t>
            </a:r>
            <a:endParaRPr lang="en-US" sz="9600" dirty="0" smtClean="0">
              <a:solidFill>
                <a:srgbClr val="00B050"/>
              </a:solidFill>
              <a:cs typeface="B Nazanin" pitchFamily="2" charset="-78"/>
            </a:endParaRPr>
          </a:p>
          <a:p>
            <a:pPr algn="r" rtl="1"/>
            <a:r>
              <a:rPr lang="fa-IR" sz="9600" dirty="0" smtClean="0">
                <a:cs typeface="B Nazanin" pitchFamily="2" charset="-78"/>
              </a:rPr>
              <a:t>برخی از بچه های نارس در واقع دوره حاملگی را طی کرده اند . دیگران بچه های زودرسی هستند که وزن خیلی کمی دارند.</a:t>
            </a:r>
            <a:endParaRPr lang="en-US" sz="9600" dirty="0" smtClean="0">
              <a:cs typeface="B Nazanin" pitchFamily="2" charset="-78"/>
            </a:endParaRPr>
          </a:p>
          <a:p>
            <a:pPr algn="r" rtl="1"/>
            <a:r>
              <a:rPr lang="fa-IR" sz="9600" dirty="0" smtClean="0">
                <a:cs typeface="B Nazanin" pitchFamily="2" charset="-78"/>
              </a:rPr>
              <a:t>از این دو نوع بچه ، بچه های نارس معمولاً مشکلات جدی تری دارند.آنها در طول سال اول ، به احتمال بیشتری میمیرند، دچار عفونت می شوند ، و شواهدی از آسیب مغزی را نشان می دهند.در اواسط کودکی نمرات هوش کمتری دارند ، کم توجه هستند ، در مدرسه پیشرفت کمی دارند، و از لحاظ اجتماعی ناپخته هستند.</a:t>
            </a:r>
            <a:endParaRPr lang="en-US" sz="9600"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fontScale="90000"/>
          </a:bodyPr>
          <a:lstStyle/>
          <a:p>
            <a:pPr algn="ctr" rtl="1"/>
            <a:r>
              <a:rPr lang="fa-IR" b="1" dirty="0" smtClean="0">
                <a:cs typeface="B Nazanin" pitchFamily="2" charset="-78"/>
              </a:rPr>
              <a:t>اهمیت پرستاری</a:t>
            </a:r>
            <a:r>
              <a:rPr lang="en-US" dirty="0" smtClean="0"/>
              <a:t/>
            </a:r>
            <a:br>
              <a:rPr lang="en-US" dirty="0" smtClean="0"/>
            </a:br>
            <a:endParaRPr lang="fa-IR" dirty="0"/>
          </a:p>
        </p:txBody>
      </p:sp>
      <p:sp>
        <p:nvSpPr>
          <p:cNvPr id="3" name="Content Placeholder 2"/>
          <p:cNvSpPr>
            <a:spLocks noGrp="1"/>
          </p:cNvSpPr>
          <p:nvPr>
            <p:ph idx="1"/>
          </p:nvPr>
        </p:nvSpPr>
        <p:spPr>
          <a:xfrm>
            <a:off x="500034" y="928670"/>
            <a:ext cx="8229600" cy="4525963"/>
          </a:xfrm>
        </p:spPr>
        <p:txBody>
          <a:bodyPr>
            <a:normAutofit fontScale="25000" lnSpcReduction="20000"/>
          </a:bodyPr>
          <a:lstStyle/>
          <a:p>
            <a:pPr algn="r" rtl="1"/>
            <a:r>
              <a:rPr lang="fa-IR" sz="9600" dirty="0" smtClean="0">
                <a:cs typeface="B Nazanin" pitchFamily="2" charset="-78"/>
              </a:rPr>
              <a:t>ظاهر و رفتار بچه های زودرس باعث می شوند که والدین در پرستاری از آنها کمتر حساس و پذیرا باشند. در مقایسه با بچه هایی که دوره کامل حاملگی را طی     کرده اند ، بچه های زودرس - مخصوصاً آنهایی که هنگام تولد خیلی مریض هستند - کمتر صمیمانه بغل می شوند، لمس میشوند ، و به آرامی با آنها صحبت می شود. گاهی مادران این بچه ها به سیخونک و اظهارات کلامی ناراحت کننده متوسل میشوند تا بلکه باعث شوند بچه پاسخ بیشتری دهد .این ممکن است توضیح دهد که چرا بچه های زودرس در معرض سوء استفاده از کودک استفاده قرار می دارند. در صورتی که آنها از مادران منزوی و فقیر زاده شده باشندکه نمی توانند غذای مناسب و مراقبت بهداشتی تأمین کنند، احتمال عواقب ناخوشایند افزایش می یابد. در مقابل، والدینی که شرایط زندگی استوار و حمایت اجتماعی دارند معمولاً می توانند بر فشارهای مراقبت کردن از بچه زودرس غلبه کنند. در این موارد، حتی بچه های زودرس بیمار فرصت خوبی دارند تا در اواسط کودکی به رشد کافی برسند.</a:t>
            </a:r>
            <a:endParaRPr lang="en-US" sz="9600" dirty="0" smtClean="0">
              <a:cs typeface="B Nazanin" pitchFamily="2" charset="-78"/>
            </a:endParaRPr>
          </a:p>
          <a:p>
            <a:pPr algn="r" rtl="1"/>
            <a:r>
              <a:rPr lang="fa-IR" sz="9600" dirty="0" smtClean="0">
                <a:cs typeface="B Nazanin" pitchFamily="2" charset="-78"/>
              </a:rPr>
              <a:t>این یافته ها حکایت دارند که نحوه رشد کردن مناسب بچه های زودرس به مقدار زیاد به رابطه والد -فرزند بستگی دارد . در نتیچه ، مداخله هایی که از هر دو طرف این رابطه حمایت می کند به احتمال زیاد به این بچه ها کمک می کنند تا بهبود یابند.</a:t>
            </a:r>
            <a:endParaRPr lang="en-US" sz="9600"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dirty="0" smtClean="0">
                <a:solidFill>
                  <a:schemeClr val="bg1"/>
                </a:solidFill>
              </a:rPr>
              <a:t>www.modirkade.ir</a:t>
            </a:r>
            <a:endParaRPr lang="en-US"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pPr algn="ctr" rtl="1"/>
            <a:r>
              <a:rPr lang="fa-IR" dirty="0" smtClean="0">
                <a:cs typeface="B Nazanin" pitchFamily="2" charset="-78"/>
              </a:rPr>
              <a:t>مداخله هایی برای بچه های زودرس</a:t>
            </a:r>
            <a:endParaRPr lang="fa-IR" dirty="0">
              <a:cs typeface="B Nazanin" pitchFamily="2" charset="-78"/>
            </a:endParaRPr>
          </a:p>
        </p:txBody>
      </p:sp>
      <p:sp>
        <p:nvSpPr>
          <p:cNvPr id="3" name="Content Placeholder 2"/>
          <p:cNvSpPr>
            <a:spLocks noGrp="1"/>
          </p:cNvSpPr>
          <p:nvPr>
            <p:ph idx="1"/>
          </p:nvPr>
        </p:nvSpPr>
        <p:spPr>
          <a:xfrm>
            <a:off x="500034" y="1285860"/>
            <a:ext cx="8229600" cy="4525963"/>
          </a:xfrm>
        </p:spPr>
        <p:txBody>
          <a:bodyPr>
            <a:normAutofit/>
          </a:bodyPr>
          <a:lstStyle/>
          <a:p>
            <a:pPr algn="r" rtl="1"/>
            <a:r>
              <a:rPr lang="fa-IR" sz="2400" dirty="0" smtClean="0">
                <a:cs typeface="B Nazanin" pitchFamily="2" charset="-78"/>
              </a:rPr>
              <a:t>از بچه زودرس در تخت مخصوصی که با پلکسی گلاس محصور شده و</a:t>
            </a:r>
            <a:r>
              <a:rPr lang="fa-IR" sz="2400" dirty="0" smtClean="0">
                <a:solidFill>
                  <a:srgbClr val="00B050"/>
                </a:solidFill>
                <a:cs typeface="B Nazanin" pitchFamily="2" charset="-78"/>
              </a:rPr>
              <a:t> ایزولت </a:t>
            </a:r>
            <a:r>
              <a:rPr lang="fa-IR" sz="2400" dirty="0" smtClean="0">
                <a:cs typeface="B Nazanin" pitchFamily="2" charset="-78"/>
              </a:rPr>
              <a:t>نامیده می شوند مراقبت می کنند. دما به دقت کنترل می شود زیرا این بچه ها هنوز نمی توانند دمای بدن خود را بطور مؤثر تنظیم کنند.برای محافظت از بچه در برابر عفونت ، هوا قبل از وارد شدن به ایزولت فیلتر می شود. بچه هایی که بیش از ۶ هفته زودتر متولد می شوند معمولاً اختلالی دارند که </a:t>
            </a:r>
            <a:r>
              <a:rPr lang="fa-IR" sz="2400" dirty="0" smtClean="0">
                <a:solidFill>
                  <a:srgbClr val="FF0000"/>
                </a:solidFill>
                <a:cs typeface="B Nazanin" pitchFamily="2" charset="-78"/>
              </a:rPr>
              <a:t>نشانگان ناراحتی تنفسی </a:t>
            </a:r>
            <a:r>
              <a:rPr lang="fa-IR" sz="2400" dirty="0" smtClean="0">
                <a:cs typeface="B Nazanin" pitchFamily="2" charset="-78"/>
              </a:rPr>
              <a:t>نامیده می شود. ریه های کوچک آنها به قدری نامناسب رشد کرده اند که کیسه های هوا متلاشی می شوندو مشکلات تنفسی جدی به بار می آورند. با توجه به اینکه بچه زودرس به کمک ماسک اکسیژن تنفس می کند ، از طریق لوله معده تغذیه می شود و از طریق سوزن داخل وریدی دارو دریافت می کند.</a:t>
            </a:r>
            <a:endParaRPr lang="en-US" sz="2400"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dirty="0" smtClean="0">
                <a:solidFill>
                  <a:schemeClr val="bg1"/>
                </a:solidFill>
              </a:rPr>
              <a:t>www.modirkade.ir</a:t>
            </a:r>
            <a:endParaRPr lang="en-US" dirty="0">
              <a:solidFill>
                <a:schemeClr val="bg1"/>
              </a:solidFill>
            </a:endParaRPr>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تحریک مخصوص بچه</a:t>
            </a:r>
            <a:r>
              <a:rPr lang="en-US" dirty="0" smtClean="0"/>
              <a:t/>
            </a:r>
            <a:br>
              <a:rPr lang="en-US" dirty="0" smtClean="0"/>
            </a:br>
            <a:endParaRPr lang="fa-IR" dirty="0"/>
          </a:p>
        </p:txBody>
      </p:sp>
      <p:sp>
        <p:nvSpPr>
          <p:cNvPr id="3" name="Content Placeholder 2"/>
          <p:cNvSpPr>
            <a:spLocks noGrp="1"/>
          </p:cNvSpPr>
          <p:nvPr>
            <p:ph idx="1"/>
          </p:nvPr>
        </p:nvSpPr>
        <p:spPr>
          <a:xfrm>
            <a:off x="428596" y="1071546"/>
            <a:ext cx="8229600" cy="4525963"/>
          </a:xfrm>
        </p:spPr>
        <p:txBody>
          <a:bodyPr>
            <a:normAutofit lnSpcReduction="10000"/>
          </a:bodyPr>
          <a:lstStyle/>
          <a:p>
            <a:pPr algn="r" rtl="1"/>
            <a:r>
              <a:rPr lang="fa-IR" sz="2400" dirty="0" smtClean="0">
                <a:cs typeface="B Nazanin" pitchFamily="2" charset="-78"/>
              </a:rPr>
              <a:t>زمانی که دکتر ها تصور می کردند که تحریک کردن بچه ای این چنین شکننده می تواند زیان بخش باشد . اکنون می دانیم که برخی انواع تحریک در مقادیر مناسب ، می توانند به رشد بچه های زودرس کمک کنند. در برخی از مراکز مراقبت ویژه می توان بچه های زود رسی رامشاهده کرد که در ننوهای معلق تکان می خورندیا روی تخت های آبی دراز کشیده اند که جایگزین حرکت آرامی هستند  که وقتی در رحم مادر بودنداز آن بهره مند می شدند.</a:t>
            </a:r>
          </a:p>
          <a:p>
            <a:pPr algn="r" rtl="1"/>
            <a:r>
              <a:rPr lang="fa-IR" sz="2400" dirty="0" smtClean="0">
                <a:cs typeface="B Nazanin" pitchFamily="2" charset="-78"/>
              </a:rPr>
              <a:t>تماس نوع بسیار مهم تحریک است.در بچه حیوانات ، لمس کردن پوست، مواد شیمیایی مغزی خاصی را آزاد می کند که به رشد جسمانی کمک می نماید-تصور می شود که این تأثیرات در انسانها نیز روی می دهند. وقتی که بچه های زودرس را روزی چند بار در بیمارستان ماساژ می دادند، سریعتر وزن کسب کردندو در پایان سال اول ، در مقایسه با بچه های زودرسی که مورد این تحریک قرار نگرفته بودند ، از نظر رشد ذهنی و حرکتی پیشرفت کردند.</a:t>
            </a:r>
            <a:endParaRPr lang="en-US" sz="2400" dirty="0" smtClean="0">
              <a:cs typeface="B Nazanin" pitchFamily="2" charset="-78"/>
            </a:endParaRPr>
          </a:p>
          <a:p>
            <a:pPr algn="r" rtl="1"/>
            <a:endParaRPr lang="en-US" sz="2400"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5786454"/>
            <a:ext cx="9144000" cy="2215991"/>
          </a:xfrm>
          <a:prstGeom prst="rect">
            <a:avLst/>
          </a:prstGeom>
        </p:spPr>
        <p:style>
          <a:lnRef idx="1">
            <a:schemeClr val="accent1"/>
          </a:lnRef>
          <a:fillRef idx="3">
            <a:schemeClr val="accent1"/>
          </a:fillRef>
          <a:effectRef idx="2">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ارسالی توسط دانشجومعلمان به سایت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hlinkClick r:id="rId2"/>
              </a:rPr>
              <a:t>www.modirkade.ir</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pPr algn="ctr"/>
            <a:r>
              <a:rPr lang="fa-IR"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rPr>
              <a:t>موفق و سربلند باشید...</a:t>
            </a:r>
            <a:endParaRPr 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B Kamran" pitchFamily="2" charset="-78"/>
            </a:endParaRPr>
          </a:p>
          <a:p>
            <a:endParaRPr lang="fa-IR" b="1" dirty="0">
              <a:ln/>
              <a:solidFill>
                <a:schemeClr val="accent3"/>
              </a:solidFill>
            </a:endParaRPr>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571480"/>
            <a:ext cx="8229600" cy="4525963"/>
          </a:xfrm>
        </p:spPr>
        <p:txBody>
          <a:bodyPr>
            <a:normAutofit/>
          </a:bodyPr>
          <a:lstStyle/>
          <a:p>
            <a:pPr algn="r" rtl="1"/>
            <a:r>
              <a:rPr lang="fa-IR" sz="2400" dirty="0" smtClean="0">
                <a:cs typeface="B Nazanin" pitchFamily="2" charset="-78"/>
              </a:rPr>
              <a:t>در کشورهای در حال توسعه ، که بستری کردن همیشه امکان پذیر نیست «مراقبت کانگورویی»پوست به پوست ، مداخله ای است که به راحتی در دسترس قرار دارد و به بقا و بهبود بچه های زودرس کمک شایانی می کند. در این روش ، بچه را به طور افقی بین پستان های مادر یا کنار سینه پدر قرار می دهند.</a:t>
            </a:r>
            <a:endParaRPr lang="en-US" sz="2400" dirty="0" smtClean="0">
              <a:cs typeface="B Nazanin" pitchFamily="2" charset="-78"/>
            </a:endParaRPr>
          </a:p>
          <a:p>
            <a:pPr algn="r" rtl="1"/>
            <a:r>
              <a:rPr lang="fa-IR" sz="2400" dirty="0" smtClean="0">
                <a:cs typeface="B Nazanin" pitchFamily="2" charset="-78"/>
              </a:rPr>
              <a:t>مراقبت کانگورویی فرصت منحصر به فردی را به پدر ها می دهدتا خود را بیشتر درگیر پرستاری از نوزاد زودرس کنند. چون این روش فواید جسمانی و روانی زیادی دارد، در کشورهای غربی به عنوان مکملی برای مراقبت ویژه بیمارستان مورد استفاده قرار می گیرد.</a:t>
            </a:r>
            <a:endParaRPr lang="fa-IR" sz="2400" dirty="0">
              <a:cs typeface="B Nazanin" pitchFamily="2" charset="-78"/>
            </a:endParaRPr>
          </a:p>
        </p:txBody>
      </p:sp>
      <p:pic>
        <p:nvPicPr>
          <p:cNvPr id="1026" name="Picture 2" descr="C:\Users\mehdi\Desktop\kangaroo-care.jpg"/>
          <p:cNvPicPr>
            <a:picLocks noChangeAspect="1" noChangeArrowheads="1"/>
          </p:cNvPicPr>
          <p:nvPr/>
        </p:nvPicPr>
        <p:blipFill>
          <a:blip r:embed="rId2"/>
          <a:srcRect/>
          <a:stretch>
            <a:fillRect/>
          </a:stretch>
        </p:blipFill>
        <p:spPr bwMode="auto">
          <a:xfrm>
            <a:off x="2357422" y="3357562"/>
            <a:ext cx="4071966" cy="2643206"/>
          </a:xfrm>
          <a:prstGeom prst="rect">
            <a:avLst/>
          </a:prstGeom>
          <a:ln>
            <a:noFill/>
          </a:ln>
          <a:effectLst>
            <a:softEdge rad="112500"/>
          </a:effectLst>
        </p:spPr>
      </p:pic>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Nazanin" pitchFamily="2" charset="-78"/>
              </a:rPr>
              <a:t>آموزش دادن مهارت های پرستاری از بچه به والدین </a:t>
            </a:r>
            <a:r>
              <a:rPr lang="en-US" dirty="0" smtClean="0"/>
              <a:t/>
            </a:r>
            <a:br>
              <a:rPr lang="en-US" dirty="0" smtClean="0"/>
            </a:br>
            <a:endParaRPr lang="fa-IR" dirty="0"/>
          </a:p>
        </p:txBody>
      </p:sp>
      <p:sp>
        <p:nvSpPr>
          <p:cNvPr id="3" name="Content Placeholder 2"/>
          <p:cNvSpPr>
            <a:spLocks noGrp="1"/>
          </p:cNvSpPr>
          <p:nvPr>
            <p:ph idx="1"/>
          </p:nvPr>
        </p:nvSpPr>
        <p:spPr>
          <a:xfrm>
            <a:off x="500034" y="1142984"/>
            <a:ext cx="8229600" cy="4525963"/>
          </a:xfrm>
        </p:spPr>
        <p:txBody>
          <a:bodyPr>
            <a:normAutofit fontScale="85000" lnSpcReduction="10000"/>
          </a:bodyPr>
          <a:lstStyle/>
          <a:p>
            <a:pPr algn="r" rtl="1"/>
            <a:r>
              <a:rPr lang="fa-IR" dirty="0" smtClean="0">
                <a:cs typeface="B Nazanin" pitchFamily="2" charset="-78"/>
              </a:rPr>
              <a:t>مداخله هایی که به والدین بچه های زودرس کمک می کنند ، عموماً به آنها در مورد خصوصیات بچه آموزش می دهند و مهارت های پرستاری را تقویت می کنند.</a:t>
            </a:r>
            <a:endParaRPr lang="en-US" dirty="0" smtClean="0">
              <a:cs typeface="B Nazanin" pitchFamily="2" charset="-78"/>
            </a:endParaRPr>
          </a:p>
          <a:p>
            <a:pPr algn="r" rtl="1"/>
            <a:r>
              <a:rPr lang="fa-IR" dirty="0" smtClean="0">
                <a:cs typeface="B Nazanin" pitchFamily="2" charset="-78"/>
              </a:rPr>
              <a:t>فرزند پروری گرم و صمیمانه که به بچه های زودرس کمک می کند تا توجه خود را حفظ کنند برای تقویت رشد شناختی و زبان اولیه بسیار مفید است.</a:t>
            </a:r>
            <a:endParaRPr lang="en-US" dirty="0" smtClean="0">
              <a:cs typeface="B Nazanin" pitchFamily="2" charset="-78"/>
            </a:endParaRPr>
          </a:p>
          <a:p>
            <a:pPr algn="r" rtl="1"/>
            <a:endParaRPr lang="fa-IR" dirty="0" smtClean="0">
              <a:cs typeface="B Nazanin" pitchFamily="2" charset="-78"/>
            </a:endParaRPr>
          </a:p>
          <a:p>
            <a:pPr algn="r" rtl="1"/>
            <a:r>
              <a:rPr lang="fa-IR" dirty="0" smtClean="0">
                <a:cs typeface="B Nazanin" pitchFamily="2" charset="-78"/>
              </a:rPr>
              <a:t>کودکانی که به طور منظم در برنامه مراقبت از کودک شرکت کرده بودند -بیش از ۳۵۰ روز ظرف مدت ۳ سال - در ۵ و ۸ سالگی کماکان عملکرد عقلانی بهتری داشتند .</a:t>
            </a:r>
            <a:endParaRPr lang="en-US" dirty="0" smtClean="0">
              <a:cs typeface="B Nazanin" pitchFamily="2" charset="-78"/>
            </a:endParaRPr>
          </a:p>
          <a:p>
            <a:pPr algn="r" rtl="1"/>
            <a:r>
              <a:rPr lang="fa-IR" dirty="0" smtClean="0">
                <a:cs typeface="B Nazanin" pitchFamily="2" charset="-78"/>
              </a:rPr>
              <a:t>در مقابل ، کودکانی که هر از چند گاهی در این برنامه شرکت کرده بودند، پیشرفت ناچیزی کردند این یافته ها تأیید می کنند که بچه هایی که هم زودرس و هم از لحاظ اقتصادی محروم هستند، به مداخله فشرده و دراز مدت نیاز دارند.</a:t>
            </a:r>
            <a:endParaRPr lang="en-US" dirty="0" smtClean="0">
              <a:cs typeface="B Nazanin" pitchFamily="2" charset="-78"/>
            </a:endParaRPr>
          </a:p>
          <a:p>
            <a:pPr algn="r" rtl="1"/>
            <a:endParaRPr lang="fa-IR" dirty="0"/>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1517</TotalTime>
  <Words>3033</Words>
  <Application>Microsoft Office PowerPoint</Application>
  <PresentationFormat>On-screen Show (4:3)</PresentationFormat>
  <Paragraphs>135</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روان شناسی رشد  استاد : آقای رشیدی  اعضای گروه : سید حسن میکائیلی ، مهدی کافتری ، صابر محمد جانی</vt:lpstr>
      <vt:lpstr>Slide 2</vt:lpstr>
      <vt:lpstr>بچه های زودرس و کم وزن به هنگام تولد </vt:lpstr>
      <vt:lpstr>زودرسی در برابر نارسی </vt:lpstr>
      <vt:lpstr>اهمیت پرستاری </vt:lpstr>
      <vt:lpstr>مداخله هایی برای بچه های زودرس</vt:lpstr>
      <vt:lpstr>تحریک مخصوص بچه </vt:lpstr>
      <vt:lpstr>Slide 8</vt:lpstr>
      <vt:lpstr>آموزش دادن مهارت های پرستاری از بچه به والدین  </vt:lpstr>
      <vt:lpstr>عوارض تولد ، فرزند پروری و انعطاف پذیری </vt:lpstr>
      <vt:lpstr>توانایی های نوزاد  </vt:lpstr>
      <vt:lpstr>حالت های نوزاد </vt:lpstr>
      <vt:lpstr>تراژدی اسرار آمیز نشانگان مرگ ناگهانی کودک </vt:lpstr>
      <vt:lpstr>پژوهشگران برای کاهش دادن وقوع نشانگان مرگ ناگهانی کودک،عوامل محیطی مربوط به آن را بررسی کرده اند </vt:lpstr>
      <vt:lpstr>عواملی که وقوع نشانگان مرگ ناگهانی کودک را کاهش می دهند: </vt:lpstr>
      <vt:lpstr>گریه </vt:lpstr>
      <vt:lpstr>آرام کردن بچه گریان </vt:lpstr>
      <vt:lpstr>گریه غیر طبیعی</vt:lpstr>
      <vt:lpstr>توانایی های حسی </vt:lpstr>
      <vt:lpstr>Slide 20</vt:lpstr>
      <vt:lpstr>Slide 21</vt:lpstr>
      <vt:lpstr>Slide 22</vt:lpstr>
      <vt:lpstr>Slide 23</vt:lpstr>
      <vt:lpstr>Slide 24</vt:lpstr>
      <vt:lpstr>ارزیابی رفتاری نوزاد</vt:lpstr>
      <vt:lpstr>سازگار شدن با واحد خانواده جدید  </vt:lpstr>
      <vt:lpstr>بهار 94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MRT</cp:lastModifiedBy>
  <cp:revision>36</cp:revision>
  <dcterms:created xsi:type="dcterms:W3CDTF">2013-08-21T19:17:07Z</dcterms:created>
  <dcterms:modified xsi:type="dcterms:W3CDTF">2015-08-21T06:50:52Z</dcterms:modified>
</cp:coreProperties>
</file>